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29" r:id="rId6"/>
  </p:sldMasterIdLst>
  <p:notesMasterIdLst>
    <p:notesMasterId r:id="rId40"/>
  </p:notesMasterIdLst>
  <p:sldIdLst>
    <p:sldId id="296" r:id="rId7"/>
    <p:sldId id="2145706020" r:id="rId8"/>
    <p:sldId id="2145706021" r:id="rId9"/>
    <p:sldId id="2145706046" r:id="rId10"/>
    <p:sldId id="2145706041" r:id="rId11"/>
    <p:sldId id="2145706048" r:id="rId12"/>
    <p:sldId id="2145706007" r:id="rId13"/>
    <p:sldId id="2145706040" r:id="rId14"/>
    <p:sldId id="2145706018" r:id="rId15"/>
    <p:sldId id="2145706045" r:id="rId16"/>
    <p:sldId id="2145706044" r:id="rId17"/>
    <p:sldId id="2145706047" r:id="rId18"/>
    <p:sldId id="2145706043" r:id="rId19"/>
    <p:sldId id="2145706019" r:id="rId20"/>
    <p:sldId id="2145706022" r:id="rId21"/>
    <p:sldId id="2145706032" r:id="rId22"/>
    <p:sldId id="2145706024" r:id="rId23"/>
    <p:sldId id="2145706038" r:id="rId24"/>
    <p:sldId id="2145706017" r:id="rId25"/>
    <p:sldId id="2145706023" r:id="rId26"/>
    <p:sldId id="4681" r:id="rId27"/>
    <p:sldId id="4683" r:id="rId28"/>
    <p:sldId id="2145706008" r:id="rId29"/>
    <p:sldId id="2145706010" r:id="rId30"/>
    <p:sldId id="2145706011" r:id="rId31"/>
    <p:sldId id="2145706009" r:id="rId32"/>
    <p:sldId id="2145706012" r:id="rId33"/>
    <p:sldId id="477" r:id="rId34"/>
    <p:sldId id="2145706035" r:id="rId35"/>
    <p:sldId id="2145706013" r:id="rId36"/>
    <p:sldId id="2145706014" r:id="rId37"/>
    <p:sldId id="2145706015" r:id="rId38"/>
    <p:sldId id="273" r:id="rId39"/>
  </p:sldIdLst>
  <p:sldSz cx="9144000" cy="5143500" type="screen16x9"/>
  <p:notesSz cx="7102475" cy="9388475"/>
  <p:embeddedFontLst>
    <p:embeddedFont>
      <p:font typeface="Calibri" panose="020F0502020204030204" pitchFamily="34" charset="0"/>
      <p:regular r:id="rId41"/>
      <p:bold r:id="rId42"/>
      <p:italic r:id="rId43"/>
      <p:boldItalic r:id="rId44"/>
    </p:embeddedFont>
    <p:embeddedFont>
      <p:font typeface="Myriad Web Pro" panose="020B0604020202020204" charset="0"/>
      <p:regular r:id="rId45"/>
      <p:bold r:id="rId46"/>
      <p:italic r:id="rId47"/>
      <p:bold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Shefer, Abigail (CDC/DDPHSIS/CGH/GID)" initials="S(" lastIdx="5" clrIdx="28">
    <p:extLst>
      <p:ext uri="{19B8F6BF-5375-455C-9EA6-DF929625EA0E}">
        <p15:presenceInfo xmlns:p15="http://schemas.microsoft.com/office/powerpoint/2012/main" userId="S::ams7@cdc.gov::7177ae64-5114-44a0-a915-ea7eb8227f14"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30" name="Redmon, Ginger (CDC/DDID/NCIRD/ISD)" initials="RG(" lastIdx="5" clrIdx="29">
    <p:extLst>
      <p:ext uri="{19B8F6BF-5375-455C-9EA6-DF929625EA0E}">
        <p15:presenceInfo xmlns:p15="http://schemas.microsoft.com/office/powerpoint/2012/main" userId="S::vco8@cdc.gov::50a3cade-0d7b-4259-a8c1-79d30787019e"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1" name="Morelli, Valerie (CDC/DDID/NCIRD/ISD)" initials="MV(" lastIdx="13" clrIdx="30">
    <p:extLst>
      <p:ext uri="{19B8F6BF-5375-455C-9EA6-DF929625EA0E}">
        <p15:presenceInfo xmlns:p15="http://schemas.microsoft.com/office/powerpoint/2012/main" userId="S::vxm4@cdc.gov::d870f4aa-845c-472a-80c1-fb1929feec33"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32" name="Bridges, Carolyn (CDC/DDID/NCIRD/OD) (CTR)" initials="B(" lastIdx="2" clrIdx="31">
    <p:extLst>
      <p:ext uri="{19B8F6BF-5375-455C-9EA6-DF929625EA0E}">
        <p15:presenceInfo xmlns:p15="http://schemas.microsoft.com/office/powerpoint/2012/main" userId="S::ctb1@cdc.gov::35319e67-7ba3-4e44-a3e3-53dd79f46470"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33" name="Weinbaum, Cindy (CDC/DDID/NCIRD/ISD)" initials="W(" lastIdx="1" clrIdx="32">
    <p:extLst>
      <p:ext uri="{19B8F6BF-5375-455C-9EA6-DF929625EA0E}">
        <p15:presenceInfo xmlns:p15="http://schemas.microsoft.com/office/powerpoint/2012/main" userId="S::chw4@cdc.gov::6509ea7a-024a-4346-98fa-44193fdc156d" providerId="AD"/>
      </p:ext>
    </p:extLst>
  </p:cmAuthor>
  <p:cmAuthor id="5" name="Pappas-DeLuca, Katina A. (CDC/DDPHSIS/CGH/DGHT)" initials="P(" lastIdx="21" clrIdx="4">
    <p:extLst>
      <p:ext uri="{19B8F6BF-5375-455C-9EA6-DF929625EA0E}">
        <p15:presenceInfo xmlns:p15="http://schemas.microsoft.com/office/powerpoint/2012/main" userId="S::kdp5@cdc.gov::b01365f7-56e5-456e-852e-81a49a712108" providerId="AD"/>
      </p:ext>
    </p:extLst>
  </p:cmAuthor>
  <p:cmAuthor id="34" name="O'Sullivan, Megan C. (CDC/DDID/NCEZID/DHCPP)" initials="OMC(" lastIdx="28" clrIdx="33">
    <p:extLst>
      <p:ext uri="{19B8F6BF-5375-455C-9EA6-DF929625EA0E}">
        <p15:presenceInfo xmlns:p15="http://schemas.microsoft.com/office/powerpoint/2012/main" userId="S::gtz3@cdc.gov::4a617d57-0662-48ac-9698-7ae3a07554e5"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35" name="Simon, Gia M. (CDC/DDPHSIS/CSTLTS/OD)" initials="SGM(" lastIdx="5" clrIdx="34">
    <p:extLst>
      <p:ext uri="{19B8F6BF-5375-455C-9EA6-DF929625EA0E}">
        <p15:presenceInfo xmlns:p15="http://schemas.microsoft.com/office/powerpoint/2012/main" userId="S::wpc8@cdc.gov::bfb599a5-d34a-448f-8a79-bb279e3021f6"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4" clrIdx="22">
    <p:extLst>
      <p:ext uri="{19B8F6BF-5375-455C-9EA6-DF929625EA0E}">
        <p15:presenceInfo xmlns:p15="http://schemas.microsoft.com/office/powerpoint/2012/main" userId="S::fvc1@cdc.gov::bbfb9708-049b-46f2-b8b1-e8b559e7796e" providerId="AD"/>
      </p:ext>
    </p:extLst>
  </p:cmAuthor>
  <p:cmAuthor id="24" name="Ryan, Elizabeth (CDC/DDID/NCIRD/OD) (CTR)" initials="RE((" lastIdx="11" clrIdx="23">
    <p:extLst>
      <p:ext uri="{19B8F6BF-5375-455C-9EA6-DF929625EA0E}">
        <p15:presenceInfo xmlns:p15="http://schemas.microsoft.com/office/powerpoint/2012/main" userId="S::ytn1@cdc.gov::f81697c6-c833-4180-9782-f84072a22811" providerId="AD"/>
      </p:ext>
    </p:extLst>
  </p:cmAuthor>
  <p:cmAuthor id="25" name="Johnson, Valerie (CDC/DDID/NCEZID/OD)" initials="JV(" lastIdx="7" clrIdx="24">
    <p:extLst>
      <p:ext uri="{19B8F6BF-5375-455C-9EA6-DF929625EA0E}">
        <p15:presenceInfo xmlns:p15="http://schemas.microsoft.com/office/powerpoint/2012/main" userId="S::vxj1@cdc.gov::dca7b519-9f5c-4daf-83ff-177d475a6037" providerId="AD"/>
      </p:ext>
    </p:extLst>
  </p:cmAuthor>
  <p:cmAuthor id="26" name="Wilhelm, Elisabeth (CDC/DDID/NCIRD/OD) (CTR)" initials="WE((" lastIdx="11" clrIdx="25">
    <p:extLst>
      <p:ext uri="{19B8F6BF-5375-455C-9EA6-DF929625EA0E}">
        <p15:presenceInfo xmlns:p15="http://schemas.microsoft.com/office/powerpoint/2012/main" userId="S::nla5@cdc.gov::ad55164f-8c17-4f31-9f2e-028bde2e5d3d" providerId="AD"/>
      </p:ext>
    </p:extLst>
  </p:cmAuthor>
  <p:cmAuthor id="27" name="Erskine, Stefanie (CDC/DDID/NCHHSTP/DHPIRS)" initials="ES(" lastIdx="3" clrIdx="26">
    <p:extLst>
      <p:ext uri="{19B8F6BF-5375-455C-9EA6-DF929625EA0E}">
        <p15:presenceInfo xmlns:p15="http://schemas.microsoft.com/office/powerpoint/2012/main" userId="S::soa5@cdc.gov::cab49348-8806-44f8-a2c8-77eebffb593b" providerId="AD"/>
      </p:ext>
    </p:extLst>
  </p:cmAuthor>
  <p:cmAuthor id="28" name="Goldstein, Susan (CDC/OID/NCIRD)" initials="stg1" lastIdx="9" clrIdx="27">
    <p:extLst>
      <p:ext uri="{19B8F6BF-5375-455C-9EA6-DF929625EA0E}">
        <p15:presenceInfo xmlns:p15="http://schemas.microsoft.com/office/powerpoint/2012/main" userId="Goldstein, Susan (CDC/OID/NCI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A71"/>
    <a:srgbClr val="2D2C2C"/>
    <a:srgbClr val="88CBE0"/>
    <a:srgbClr val="177D95"/>
    <a:srgbClr val="B01519"/>
    <a:srgbClr val="1A8EA8"/>
    <a:srgbClr val="EE7A7D"/>
    <a:srgbClr val="319D85"/>
    <a:srgbClr val="F8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0" autoAdjust="0"/>
    <p:restoredTop sz="86443" autoAdjust="0"/>
  </p:normalViewPr>
  <p:slideViewPr>
    <p:cSldViewPr snapToGrid="0">
      <p:cViewPr varScale="1">
        <p:scale>
          <a:sx n="125" d="100"/>
          <a:sy n="125" d="100"/>
        </p:scale>
        <p:origin x="1062" y="102"/>
      </p:cViewPr>
      <p:guideLst>
        <p:guide orient="horz" pos="1620"/>
        <p:guide pos="2880"/>
      </p:guideLst>
    </p:cSldViewPr>
  </p:slideViewPr>
  <p:outlineViewPr>
    <p:cViewPr>
      <p:scale>
        <a:sx n="33" d="100"/>
        <a:sy n="33" d="100"/>
      </p:scale>
      <p:origin x="0" y="-8766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12/16/2020</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dirty="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Healthcare personnel will be among the first to receive COVID-19 vaccine in the United States. A critical part of increasing COVID-19 vaccine uptake will be building vaccine confidence among all personnel within health systems, medical practices, and clinics. </a:t>
            </a:r>
            <a:r>
              <a:rPr lang="en-US" altLang="en-US" sz="1200" kern="1200" dirty="0">
                <a:solidFill>
                  <a:schemeClr val="tx1"/>
                </a:solidFill>
                <a:effectLst/>
                <a:latin typeface="+mn-lt"/>
                <a:ea typeface="+mn-ea"/>
                <a:cs typeface="+mn-cs"/>
              </a:rPr>
              <a:t>Immunization coordinators play a key role in building vaccine confidence within health systems and clinics.  </a:t>
            </a:r>
          </a:p>
          <a:p>
            <a:pPr>
              <a:spcBef>
                <a:spcPct val="0"/>
              </a:spcBef>
            </a:pPr>
            <a:endParaRPr lang="en-US" altLang="en-US" sz="1200" kern="1200" dirty="0">
              <a:solidFill>
                <a:schemeClr val="tx1"/>
              </a:solidFill>
              <a:effectLst/>
              <a:latin typeface="+mn-lt"/>
              <a:ea typeface="+mn-ea"/>
              <a:cs typeface="+mn-cs"/>
            </a:endParaRPr>
          </a:p>
          <a:p>
            <a:pPr>
              <a:spcBef>
                <a:spcPct val="0"/>
              </a:spcBef>
            </a:pPr>
            <a:r>
              <a:rPr lang="en-US" altLang="en-US" sz="1200" kern="1200" dirty="0">
                <a:solidFill>
                  <a:schemeClr val="tx1"/>
                </a:solidFill>
                <a:effectLst/>
                <a:latin typeface="+mn-lt"/>
                <a:ea typeface="+mn-ea"/>
                <a:cs typeface="+mn-cs"/>
              </a:rPr>
              <a:t>This slide deck can be used by anyone who is responsible for training immunization coordinators, such as:</a:t>
            </a:r>
          </a:p>
          <a:p>
            <a:pPr>
              <a:spcBef>
                <a:spcPct val="0"/>
              </a:spcBef>
            </a:pPr>
            <a:endParaRPr lang="en-US" altLang="en-US" sz="1200" kern="1200" dirty="0">
              <a:solidFill>
                <a:schemeClr val="tx1"/>
              </a:solidFill>
              <a:effectLst/>
              <a:latin typeface="+mn-lt"/>
              <a:ea typeface="+mn-ea"/>
              <a:cs typeface="+mn-cs"/>
            </a:endParaRPr>
          </a:p>
          <a:p>
            <a:pPr marL="171450" indent="-171450">
              <a:spcBef>
                <a:spcPct val="0"/>
              </a:spcBef>
              <a:buFont typeface="Arial" panose="020B0604020202020204" pitchFamily="34" charset="0"/>
              <a:buChar char="•"/>
            </a:pPr>
            <a:r>
              <a:rPr lang="en-US" altLang="en-US" sz="1200" kern="1200" dirty="0">
                <a:solidFill>
                  <a:schemeClr val="tx1"/>
                </a:solidFill>
                <a:effectLst/>
                <a:latin typeface="+mn-lt"/>
                <a:ea typeface="+mn-ea"/>
                <a:cs typeface="+mn-cs"/>
              </a:rPr>
              <a:t>Immunization strategy leaders in large health systems who train immunization coordinators at individual sites</a:t>
            </a:r>
          </a:p>
          <a:p>
            <a:pPr marL="171450" indent="-171450">
              <a:spcBef>
                <a:spcPct val="0"/>
              </a:spcBef>
              <a:buFont typeface="Arial" panose="020B0604020202020204" pitchFamily="34" charset="0"/>
              <a:buChar char="•"/>
            </a:pPr>
            <a:r>
              <a:rPr lang="en-US" altLang="en-US" sz="1200" kern="1200" dirty="0">
                <a:solidFill>
                  <a:schemeClr val="tx1"/>
                </a:solidFill>
                <a:effectLst/>
                <a:latin typeface="+mn-lt"/>
                <a:ea typeface="+mn-ea"/>
                <a:cs typeface="+mn-cs"/>
              </a:rPr>
              <a:t>Health department staff who train immunization coordinators in their states, cities or counties</a:t>
            </a:r>
          </a:p>
          <a:p>
            <a:pPr marL="0" indent="0">
              <a:spcBef>
                <a:spcPct val="0"/>
              </a:spcBef>
              <a:buFont typeface="Arial" panose="020B0604020202020204" pitchFamily="34" charset="0"/>
              <a:buNone/>
            </a:pPr>
            <a:endParaRPr lang="en-US" altLang="en-US" sz="1200" kern="1200" dirty="0">
              <a:solidFill>
                <a:schemeClr val="tx1"/>
              </a:solidFill>
              <a:effectLst/>
              <a:latin typeface="+mn-lt"/>
              <a:ea typeface="+mn-ea"/>
              <a:cs typeface="+mn-cs"/>
            </a:endParaRPr>
          </a:p>
          <a:p>
            <a:pPr marL="0" indent="0">
              <a:spcBef>
                <a:spcPct val="0"/>
              </a:spcBef>
              <a:buFont typeface="Arial" panose="020B0604020202020204" pitchFamily="34" charset="0"/>
              <a:buNone/>
            </a:pPr>
            <a:endParaRPr lang="en-US" alt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what do we know about these mRNA COVID-19 vaccines? Both vaccines are well-tolerated and the clinical trials did not reveal any significant safety concerns.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However, mRNA vaccines </a:t>
            </a:r>
            <a:r>
              <a:rPr lang="en-US" u="sng" dirty="0"/>
              <a:t>are</a:t>
            </a:r>
            <a:r>
              <a:rPr lang="en-US" dirty="0"/>
              <a:t> expected to produce side effects after vaccination, especially after the 2</a:t>
            </a:r>
            <a:r>
              <a:rPr lang="en-US" baseline="30000" dirty="0"/>
              <a:t>nd</a:t>
            </a:r>
            <a:r>
              <a:rPr lang="en-US" dirty="0"/>
              <a:t> dose.  These may include fever, headache, and muscle aches. </a:t>
            </a:r>
          </a:p>
          <a:p>
            <a:pPr>
              <a:defRPr/>
            </a:pPr>
            <a:endParaRPr lang="en-US" dirty="0"/>
          </a:p>
          <a:p>
            <a:pPr>
              <a:defRPr/>
            </a:pPr>
            <a:r>
              <a:rPr lang="en-US" dirty="0"/>
              <a:t>These are similar to side effects you may experience after other adult vaccines like the flu vaccine and the shingles vaccine.</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It’s important to note that </a:t>
            </a:r>
            <a:r>
              <a:rPr lang="en-US" dirty="0">
                <a:solidFill>
                  <a:srgbClr val="000000"/>
                </a:solidFill>
                <a:latin typeface="+mn-lt"/>
                <a:cs typeface="Calibri"/>
              </a:rPr>
              <a:t>at least 8 weeks of safety data were gathered in the trials.  It is unusual for side effects to appear more than 8 weeks after vaccination.</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94617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are needed to mitigate possible healthcare personnel absenteeism and resulting personnel shortages due to the occurrence of post-vaccination side effects. </a:t>
            </a:r>
          </a:p>
          <a:p>
            <a:endParaRPr lang="en-US" dirty="0"/>
          </a:p>
          <a:p>
            <a:r>
              <a:rPr lang="en-US" dirty="0"/>
              <a:t>Your health system may need to consider staggering delivery of vaccine so that personnel from a single department are not all vaccinated at the same time. </a:t>
            </a:r>
            <a:r>
              <a:rPr lang="en-US" sz="1800" dirty="0"/>
              <a:t>Based on data from the clinical trials, staggering considerations may be more important following the second dose.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There may also be a need to plan for personnel to have time away from work if they develop side effects following COVID-19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3237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 realize there are many concerns about the safety of COVID-19 vaccines, given that they use new technology and have been developed quickly.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It’s important to know that these vaccines are being held to the same safety standards as all vaccines. Several expert and independent groups evaluate the safety of vaccines being given to people in the United States.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FDA’s Vaccines and Related Biological Products Advisory Committee (VRBPAC) reviews applications for EUAs.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Advisory Committee on Immunization Practices, or ACIP, considers safety and efficacy data before recommending 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cs typeface="Calibri" panose="020F0502020204030204" pitchFamily="34" charset="0"/>
              </a:rPr>
              <a:t>Both of these are independent committees comprised of scientific and clinical experts.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Once the vaccines are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data systems have analytic methods that can rapidly detect statistical signals for possible vaccine safety problems, systems that are the global gold standard for vaccine safety. These systems are being scaled up for COVID-19 vaccine introduction to fully meet the needs of the nation. Additional systems and data sources are also being developed to further enhance safety monitoring capabilities.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United States has a robust post-licensure monitoring system that has been in place for decades to ensure the safety of routine vaccines.  Components of this system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 Link and the Post-Licensure Rapid Immunization Safety Monitoring System, which are networks of healthcare organizations that actively analyze the healthcare information of millions of people; and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FDA’s Biologics Effectiveness and Safety System, or BEST, which is a system of electronic health record, administrative, and claims-based data for active surveillance and research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existing data systems have validated analytic methods that can rapidly detect statistical signals for possible vaccine safety problems. These systems are being scaled up to fully meet the needs of the 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New systems have been developed to further enhance safety monitoring capabilities. One example is V-Safe—an active surveillance system that uses text messaging to initiate web-based survey monitoring.  V-safe will </a:t>
            </a:r>
            <a:r>
              <a:rPr lang="en-US" sz="1200" dirty="0"/>
              <a:t>provide telephone follow up to anyone who reports medically significant adverse events. V-safe will complement the existing safety monitoring systems. People who use v-safe can still submit reports to VAERS.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no shortcuts on vaccine safety are taken for these COVID-19 vaccines or any other vaccine.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people have been wondering how COVID-19 vaccines could be developed so quickly without sacrificing safety. There are a few ways:</a:t>
            </a:r>
          </a:p>
          <a:p>
            <a:endParaRPr lang="en-US" dirty="0"/>
          </a:p>
          <a:p>
            <a:pPr marL="0" indent="0">
              <a:buNone/>
            </a:pPr>
            <a:r>
              <a:rPr lang="en-US" dirty="0"/>
              <a:t>Researchers used existing clinical trial networks, like those </a:t>
            </a:r>
            <a:r>
              <a:rPr lang="en-US" b="0" dirty="0"/>
              <a:t>that</a:t>
            </a:r>
            <a:r>
              <a:rPr lang="en-US" b="1" dirty="0"/>
              <a:t> </a:t>
            </a:r>
            <a:r>
              <a:rPr lang="en-US" dirty="0"/>
              <a:t>study HIV treatments and vaccines, to begin quickly conducting COVID-19 vaccine trials.  </a:t>
            </a:r>
          </a:p>
          <a:p>
            <a:pPr marL="0" indent="0">
              <a:buNone/>
            </a:pPr>
            <a:endParaRPr lang="en-US" dirty="0"/>
          </a:p>
          <a:p>
            <a:pPr marL="0" indent="0">
              <a:buNone/>
            </a:pPr>
            <a:r>
              <a:rPr lang="en-US" dirty="0"/>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marL="0" indent="0">
              <a:buNone/>
            </a:pPr>
            <a:endParaRPr lang="en-US" dirty="0"/>
          </a:p>
          <a:p>
            <a:pPr marL="0" indent="0">
              <a:buNone/>
            </a:pPr>
            <a:r>
              <a:rPr lang="en-US" dirty="0"/>
              <a:t>mRNA vaccines are also faster to produce than traditional vaccines.</a:t>
            </a:r>
          </a:p>
          <a:p>
            <a:pPr marL="0" indent="0">
              <a:buNone/>
            </a:pPr>
            <a:endParaRPr lang="en-US" dirty="0"/>
          </a:p>
          <a:p>
            <a:pPr marL="0" indent="0">
              <a:buNone/>
            </a:pPr>
            <a:r>
              <a:rPr lang="en-US" dirty="0"/>
              <a:t>Finally, given the unprecedented public health emergency, both FDA and CDC are prioritizing the review, approval and recommendation of COVID vaccines.</a:t>
            </a:r>
          </a:p>
          <a:p>
            <a:pPr marL="0" indent="0">
              <a:buNone/>
            </a:pPr>
            <a:endParaRPr lang="en-US" dirty="0"/>
          </a:p>
          <a:p>
            <a:pPr marL="0" indent="0">
              <a:buNone/>
            </a:pPr>
            <a:r>
              <a:rPr lang="en-US" dirty="0"/>
              <a:t>For more information about trials networks, visit the COVID-19 Prevention Network website listed on this slide.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50537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Unfortunately, we know that many people may be hesitant to get a COVID-19 vaccine, and this number has been increasing in recent months.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According to this Harris poll conducted in October, only about half of people said they would get a COVID-19 vaccine. We know there are several factors that can impact vaccine acceptance, including concern about side effects, vaccine efficacy, risk perception, and associated costs.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also know that people will be more likely to get a vaccine if their healthcare provider says it’s safe, if the vaccine is free, if it helps people get to work and school, and if it’s easily available.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Worries and concerns about COVID-19 vaccine can impact people’s willingness to get vaccinated, which is why we need to address them fully so people can be confident in the decision to get vaccinated.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65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there is likely to be vaccine hesitancy among healthcare providers. The American Nursing Foundation conducted a survey in October showing that while over half of nurses were confident in the safety and efficacy of a COVID-19 vaccine, only about a third would voluntarily receive it. And only slightly more than half said they would feel comfortable discussing it with patients.</a:t>
            </a:r>
          </a:p>
          <a:p>
            <a:endParaRPr lang="en-US" dirty="0"/>
          </a:p>
          <a:p>
            <a:r>
              <a:rPr lang="en-US" dirty="0"/>
              <a:t>Similarly, a web survey conducted this fall showed that only 63% of providers said they would get a COVID-19 vaccine.</a:t>
            </a:r>
          </a:p>
          <a:p>
            <a:endParaRPr lang="en-US" dirty="0"/>
          </a:p>
          <a:p>
            <a:r>
              <a:rPr lang="en-US" dirty="0"/>
              <a:t>These data are worrisome, because if providers decline to get vaccinated, they could be putting themselves and their patients at risk of infection and potentially serious disease.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420071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So how can we address vaccine hesitancy? By building vaccine confidence, which is a multi-faceted concept, based largely on trust.</a:t>
            </a:r>
          </a:p>
          <a:p>
            <a:endParaRPr lang="en-US" dirty="0"/>
          </a:p>
          <a:p>
            <a:r>
              <a:rPr lang="en-US" sz="2400" dirty="0"/>
              <a:t>Vaccine confidence is the trust that patients, parents, or providers have in:</a:t>
            </a:r>
          </a:p>
          <a:p>
            <a:pPr marL="628650" lvl="1" indent="-171450">
              <a:buFont typeface="Arial" panose="020B0604020202020204" pitchFamily="34" charset="0"/>
              <a:buChar char="•"/>
            </a:pPr>
            <a:r>
              <a:rPr lang="en-US" dirty="0"/>
              <a:t>recommended </a:t>
            </a:r>
            <a:r>
              <a:rPr lang="en-US" u="sng" dirty="0"/>
              <a:t>vaccines</a:t>
            </a:r>
            <a:r>
              <a:rPr lang="en-US" dirty="0"/>
              <a:t>;</a:t>
            </a:r>
          </a:p>
          <a:p>
            <a:pPr marL="628650" lvl="1" indent="-171450">
              <a:buFont typeface="Arial" panose="020B0604020202020204" pitchFamily="34" charset="0"/>
              <a:buChar char="•"/>
            </a:pPr>
            <a:r>
              <a:rPr lang="en-US" u="sng" dirty="0"/>
              <a:t>providers</a:t>
            </a:r>
            <a:r>
              <a:rPr lang="en-US" dirty="0"/>
              <a:t> who administer vaccines; and</a:t>
            </a:r>
          </a:p>
          <a:p>
            <a:pPr marL="628650" lvl="1" indent="-171450">
              <a:buFont typeface="Arial" panose="020B0604020202020204" pitchFamily="34" charset="0"/>
              <a:buChar char="•"/>
            </a:pPr>
            <a:r>
              <a:rPr lang="en-US" u="sng" dirty="0"/>
              <a:t>processes and policies </a:t>
            </a:r>
            <a:r>
              <a:rPr lang="en-US" dirty="0"/>
              <a:t>that lead to vaccine development, licensure, manufacturing, and recommendations for use.</a:t>
            </a:r>
          </a:p>
          <a:p>
            <a:endParaRPr lang="en-US" dirty="0"/>
          </a:p>
          <a:p>
            <a:r>
              <a:rPr lang="en-US" dirty="0"/>
              <a:t>A person must have trust in all three of these items to feel fully confident in their decision to get vaccinated. The foundation of trust is critical, and this is something that must be built over time. This is a critical concept to think about when working with patient populations who may have a history of mistrust in the medical establishment or the government.</a:t>
            </a:r>
          </a:p>
          <a:p>
            <a:endParaRPr lang="en-US" dirty="0"/>
          </a:p>
          <a:p>
            <a:r>
              <a:rPr lang="en-US" dirty="0"/>
              <a:t>As providers, you obviously have an impact on the second sub-bullet – helping patients to trust you in your role as vaccine administrators.</a:t>
            </a:r>
          </a:p>
          <a:p>
            <a:endParaRPr lang="en-US" dirty="0"/>
          </a:p>
          <a:p>
            <a:r>
              <a:rPr lang="en-US" dirty="0"/>
              <a:t>It’s important to note, though, that you can also help build trust in vaccines as well as the processes and policies by helping your patients to understand new vaccine technologies, what to expect in terms of vaccine side effects, and how these vaccines are being continuously monitored for safety. Being honest about what you don’t know is also important for building trust.</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224324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curb the pandemic, it is critical to increase demand for a COVID-19 vaccine. This slide shows how the willingness to accept a vaccine falls on a continuum.</a:t>
            </a:r>
          </a:p>
          <a:p>
            <a:endParaRPr lang="en-US" dirty="0"/>
          </a:p>
          <a:p>
            <a:r>
              <a:rPr lang="en-US" dirty="0"/>
              <a:t>The vaccine demand continuum illustrates behaviors, whereas confidence is both a feeling and can be acted on. Most people may fall in the middle of this spectrum with a wait-and-see approach.</a:t>
            </a:r>
          </a:p>
          <a:p>
            <a:endParaRPr lang="en-US" dirty="0"/>
          </a:p>
          <a:p>
            <a:r>
              <a:rPr lang="en-US" dirty="0"/>
              <a:t>We want to move people toward the right. The closer you get to active demand on the right side of the continuum, the increasing confidence the person likely feels in the vaccine, the vaccinator, and the health system, because they actively chose vaccination. This requires effort.</a:t>
            </a:r>
          </a:p>
          <a:p>
            <a:endParaRPr lang="en-US" dirty="0"/>
          </a:p>
          <a:p>
            <a:r>
              <a:rPr lang="en-US" dirty="0"/>
              <a:t>People vote with their feet. If there is sufficient confidence and trust and ability, then people will seek out vaccines, overcoming barriers to do so. People with less confidence or motivation or ability may have trouble overcoming barriers, such as transportation or getting time off work.</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It’s also important to note that where a person falls on the continuum may depend on whether the person is considering this relative to themselves or others that they care about such as minor child, adult child with disabilities, an older adult parent,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362540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CDC’s Vaccinate with Confidence strategy, which aims to build confidence in COVID vaccine, the providers who vaccinate, and the vaccination system. It’s not a communication campaign, but rather a framework for thinking about interventions to increase vaccine confidence.</a:t>
            </a:r>
          </a:p>
          <a:p>
            <a:endParaRPr lang="en-US" dirty="0"/>
          </a:p>
          <a:p>
            <a:r>
              <a:rPr lang="en-US" dirty="0"/>
              <a:t>There are three components to the framework. The first aims to build trust by sharing clear, complete, and accurate messages about COVID-19 vaccine in collaboration with federal, state, and local agencies and partners.</a:t>
            </a:r>
          </a:p>
          <a:p>
            <a:endParaRPr lang="en-US" dirty="0"/>
          </a:p>
          <a:p>
            <a:r>
              <a:rPr lang="en-US" dirty="0"/>
              <a:t>The second aims to empower healthcare personnel by helping them to feel confident in their own decision to get vaccinated and to recommend vaccination to their patients. This is the element that is most important for our discussion today.</a:t>
            </a:r>
          </a:p>
          <a:p>
            <a:endParaRPr lang="en-US" dirty="0"/>
          </a:p>
          <a:p>
            <a:r>
              <a:rPr lang="en-US" dirty="0"/>
              <a:t>The third focuses on how to engage communities in a sustainable, equitable, and inclusive way in order to increase collaboration. This is closely related to the first element about building trust.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39123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Thanks for joining us today. </a:t>
            </a:r>
            <a:r>
              <a:rPr lang="en-US" sz="1200" b="0" i="0" kern="1200" dirty="0">
                <a:solidFill>
                  <a:schemeClr val="tx1"/>
                </a:solidFill>
                <a:effectLst/>
                <a:latin typeface="+mn-lt"/>
                <a:ea typeface="+mn-ea"/>
                <a:cs typeface="+mn-cs"/>
              </a:rPr>
              <a:t>Building confidence in COVID-19 vaccination within health systems and clinics is critical to setting expectations, ensuring vaccine uptake, and helping protect our communities. Vaccine confidence may seem like a vague concept, but there are concrete things that we can do to foster it and help make it visible so that healthcare personnel feel confident getting vaccinated and feel comfortable recommending </a:t>
            </a:r>
            <a:r>
              <a:rPr lang="en-US" sz="1200" b="0" i="0" u="sng" kern="1200" dirty="0">
                <a:solidFill>
                  <a:schemeClr val="tx1"/>
                </a:solidFill>
                <a:effectLst/>
                <a:latin typeface="+mn-lt"/>
                <a:ea typeface="+mn-ea"/>
                <a:cs typeface="+mn-cs"/>
              </a:rPr>
              <a:t>COVID-19 vaccine </a:t>
            </a:r>
            <a:r>
              <a:rPr lang="en-US" sz="1200" b="0" i="0" strike="sngStrike" kern="1200" baseline="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to patients.</a:t>
            </a:r>
          </a:p>
          <a:p>
            <a:r>
              <a:rPr lang="en-US" dirty="0"/>
              <a:t> </a:t>
            </a:r>
          </a:p>
          <a:p>
            <a:r>
              <a:rPr lang="en-US" dirty="0"/>
              <a:t>Here’s what we will be discussing in this presentation:</a:t>
            </a:r>
          </a:p>
          <a:p>
            <a:endParaRPr lang="en-US" dirty="0"/>
          </a:p>
          <a:p>
            <a:pPr marL="171450" indent="-171450">
              <a:buFont typeface="Arial" panose="020B0604020202020204" pitchFamily="34" charset="0"/>
              <a:buChar char="•"/>
            </a:pPr>
            <a:r>
              <a:rPr lang="en-US" dirty="0"/>
              <a:t>COVID-19 vaccines </a:t>
            </a:r>
            <a:r>
              <a:rPr lang="en-US" u="sng" dirty="0"/>
              <a:t>currently available in the United States; </a:t>
            </a:r>
          </a:p>
          <a:p>
            <a:pPr marL="171450" indent="-171450">
              <a:buFont typeface="Arial" panose="020B0604020202020204" pitchFamily="34" charset="0"/>
              <a:buChar char="•"/>
            </a:pPr>
            <a:r>
              <a:rPr lang="en-US" dirty="0"/>
              <a:t>Vaccine safety monitoring;</a:t>
            </a:r>
          </a:p>
          <a:p>
            <a:pPr marL="171450" indent="-171450">
              <a:buFont typeface="Arial" panose="020B0604020202020204" pitchFamily="34" charset="0"/>
              <a:buChar char="•"/>
            </a:pPr>
            <a:r>
              <a:rPr lang="en-US" dirty="0"/>
              <a:t>Elements of vaccine confidence; and</a:t>
            </a:r>
          </a:p>
          <a:p>
            <a:pPr marL="171450" indent="-171450">
              <a:buFont typeface="Arial" panose="020B0604020202020204" pitchFamily="34" charset="0"/>
              <a:buChar char="•"/>
            </a:pPr>
            <a:r>
              <a:rPr lang="en-US" dirty="0"/>
              <a:t>Strategies for building vaccine confidence.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1598308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These are some of the tactics that CDC will be using to empower healthcare personnel.</a:t>
            </a:r>
          </a:p>
          <a:p>
            <a:endParaRPr lang="en-US" sz="1500" dirty="0">
              <a:solidFill>
                <a:prstClr val="black"/>
              </a:solidFill>
              <a:latin typeface="+mn-lt"/>
              <a:cs typeface="Arial"/>
            </a:endParaRP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Engaging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Ensuring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Strengthening the capacity of healthcare professionals to have empathetic vaccine conversations, address myths and common questions, provide tailored vaccine information to patients, and use motivational interviewing techniques when needed</a:t>
            </a:r>
            <a:r>
              <a:rPr lang="en-US" sz="1600" dirty="0"/>
              <a:t>.</a:t>
            </a:r>
          </a:p>
          <a:p>
            <a:endParaRPr lang="en-US" dirty="0"/>
          </a:p>
          <a:p>
            <a:r>
              <a:rPr lang="en-US" dirty="0"/>
              <a:t>As an immunization coordinator, you have an important role to play in all three of these tactics. We will talk more about this in the coming slides.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8438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building COVID-19 vaccine confidence may seem daunting, but there are concrete steps you can take, as outlined in this slide.  </a:t>
            </a:r>
          </a:p>
          <a:p>
            <a:endParaRPr lang="en-US" dirty="0"/>
          </a:p>
          <a:p>
            <a:pPr marL="457200" indent="-457200">
              <a:buFont typeface="+mj-lt"/>
              <a:buAutoNum type="arabicPeriod"/>
            </a:pPr>
            <a:r>
              <a:rPr lang="en-US" dirty="0">
                <a:latin typeface="+mn-lt"/>
                <a:cs typeface="Calibri"/>
              </a:rPr>
              <a:t>Encourage senior leaders to be vaccine champions.</a:t>
            </a:r>
          </a:p>
          <a:p>
            <a:pPr marL="457200" indent="-457200">
              <a:buFont typeface="+mj-lt"/>
              <a:buAutoNum type="arabicPeriod"/>
            </a:pPr>
            <a:r>
              <a:rPr lang="en-US" dirty="0">
                <a:latin typeface="+mn-lt"/>
                <a:cs typeface="Calibri"/>
              </a:rPr>
              <a:t>Host discussions where personnel at different levels can provide input and ask questions.</a:t>
            </a:r>
          </a:p>
          <a:p>
            <a:pPr marL="457200" indent="-457200">
              <a:buFont typeface="+mj-lt"/>
              <a:buAutoNum type="arabicPeriod"/>
            </a:pPr>
            <a:r>
              <a:rPr lang="en-US" dirty="0">
                <a:latin typeface="+mn-lt"/>
                <a:cs typeface="Calibri"/>
              </a:rPr>
              <a:t>Share key messages with staff through emails, breakroom posters, and other channels</a:t>
            </a:r>
          </a:p>
          <a:p>
            <a:pPr marL="457200" indent="-457200">
              <a:buFont typeface="+mj-lt"/>
              <a:buAutoNum type="arabicPeriod"/>
            </a:pPr>
            <a:r>
              <a:rPr lang="en-US" dirty="0">
                <a:latin typeface="+mn-lt"/>
                <a:cs typeface="Calibri"/>
              </a:rPr>
              <a:t>Educate healthcare teams about COVID-19 vaccines, how they are developed and monitored for safety, and how teams can talk to others about the vaccines.</a:t>
            </a:r>
          </a:p>
          <a:p>
            <a:pPr marL="457200" indent="-457200">
              <a:buFont typeface="+mj-lt"/>
              <a:buAutoNum type="arabicPeriod"/>
            </a:pPr>
            <a:r>
              <a:rPr lang="en-US" dirty="0">
                <a:latin typeface="+mn-lt"/>
                <a:cs typeface="Calibri"/>
              </a:rPr>
              <a:t>Educate non-medical staff about the importance of getting vaccinated.</a:t>
            </a:r>
          </a:p>
          <a:p>
            <a:pPr marL="457200" indent="-457200">
              <a:buFont typeface="+mj-lt"/>
              <a:buAutoNum type="arabicPeriod"/>
            </a:pPr>
            <a:r>
              <a:rPr lang="en-US" dirty="0">
                <a:latin typeface="+mn-lt"/>
                <a:cs typeface="Calibri"/>
              </a:rPr>
              <a:t>Make the decision to get vaccinated visible and celebrate it!</a:t>
            </a:r>
          </a:p>
          <a:p>
            <a:endParaRPr lang="en-US" dirty="0"/>
          </a:p>
          <a:p>
            <a:r>
              <a:rPr lang="en-US" dirty="0"/>
              <a:t>We will go through each of these steps in depth.</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314876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perhaps most important step is to encourage senior leadership to be vaccine champions. Talk to your leaders about vaccine confidence and why it’s important. If your health system’s leaders are visibly supporting it, this will go a long way toward increasing vaccine uptake among your personnel.  </a:t>
            </a:r>
          </a:p>
          <a:p>
            <a:endParaRPr lang="en-US" dirty="0"/>
          </a:p>
          <a:p>
            <a:r>
              <a:rPr lang="en-US" dirty="0"/>
              <a:t>One simple way they can do this is to ask leaders to lead by example and be photographed or filmed while getting the vaccine. These leaders could include your executive suite team, such as your CEO, Chief Medical Officer, and your Chief Operating Officer. It could also include department heads, senior administrators, and labor representatives from unions or employee organizations.</a:t>
            </a:r>
          </a:p>
          <a:p>
            <a:endParaRPr lang="en-US" dirty="0"/>
          </a:p>
          <a:p>
            <a:r>
              <a:rPr lang="en-US" dirty="0"/>
              <a:t>You can also ask leadership to share their personal reasons for getting vaccinated and talk about why they think vaccination is important for your health system or clinic. Ask them to lead by example and be photographed while getting COVID-19 vaccine.</a:t>
            </a:r>
            <a:endParaRPr lang="en-US" dirty="0">
              <a:cs typeface="Calibri"/>
            </a:endParaRP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Then share these testimonials widely via t</a:t>
            </a:r>
            <a:r>
              <a:rPr lang="en-US" sz="1200" dirty="0"/>
              <a:t>estimonials given during elevator conversations, meetings, and staff presentations, </a:t>
            </a:r>
            <a:r>
              <a:rPr lang="en-US" dirty="0"/>
              <a:t> short videos, email blasts, social media, blogs, and web articles. </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219060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Once you have leadership support, host facilitated discussion to get input from personnel at all levels in your health system or clinic. Sixty minutes is suggested. The objective of this discussion will be to provide a forum for questions and generate ideas for how to make COVID-19 vaccine confidence visible. Why? Because often the best ideas are generated by those who must implement them.</a:t>
            </a:r>
          </a:p>
          <a:p>
            <a:endParaRPr lang="en-US" dirty="0"/>
          </a:p>
          <a:p>
            <a:r>
              <a:rPr lang="en-US" dirty="0"/>
              <a:t>Select people representing all levels of your health system or clinic, including management, healthcare teams, labor unions, and support staff. Depending on how many staff you have, you may wish to ask for volunteers or select people that you know bring particular insights to the table. If your facility has a COVID-19 Incident Command Team, consider how to involve them as well.</a:t>
            </a:r>
          </a:p>
          <a:p>
            <a:endParaRPr lang="en-US" dirty="0"/>
          </a:p>
          <a:p>
            <a:r>
              <a:rPr lang="en-US" dirty="0"/>
              <a:t>The facilitator of this discussion should be well-respected and seen as neutral. This is especially important to ensure that lower-level staff members are free to express themselves in the presence of management.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recognize that staff is stretched thin during these challenging times, so schedule the discussion during a convenient time and offer breakfast or lunch if possible.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URL on this slide will bring you to the discussion guide. After the discussion, quickly write up the key findings and share them with your leadership.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70913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An important part of vaccine confidence is to share clear and consistent messages frequently and widely. These are some key messages to share </a:t>
            </a:r>
            <a:r>
              <a:rPr lang="en-US" sz="1200" dirty="0"/>
              <a:t>through emails, breakroom posters, and other channels</a:t>
            </a:r>
            <a:r>
              <a:rPr lang="en-US" dirty="0"/>
              <a:t>.  </a:t>
            </a:r>
          </a:p>
          <a:p>
            <a:endParaRPr lang="en-US" dirty="0"/>
          </a:p>
          <a:p>
            <a:pPr marL="285750" indent="-285750">
              <a:buFont typeface="Arial" panose="020B0604020202020204" pitchFamily="34" charset="0"/>
              <a:buChar char="•"/>
            </a:pPr>
            <a:r>
              <a:rPr lang="en-US" sz="1800" dirty="0"/>
              <a:t>Get a COVID-19 vaccine to protect yourself, your patients, your peers, your friends, and your family from infection. </a:t>
            </a:r>
          </a:p>
          <a:p>
            <a:pPr marL="285750" indent="-285750">
              <a:buFont typeface="Arial" panose="020B0604020202020204" pitchFamily="34" charset="0"/>
              <a:buChar char="•"/>
            </a:pPr>
            <a:r>
              <a:rPr lang="en-US" sz="1800" dirty="0"/>
              <a:t>Vaccine confidence starts with you! Building defenses against COVID-19 in this facility is a team effort.</a:t>
            </a:r>
          </a:p>
          <a:p>
            <a:pPr marL="285750" indent="-285750">
              <a:buFont typeface="Arial" panose="020B0604020202020204" pitchFamily="34" charset="0"/>
              <a:buChar char="•"/>
            </a:pPr>
            <a:r>
              <a:rPr lang="en-US" sz="1800" dirty="0"/>
              <a:t>Getting the COVID-19 vaccine is an added layer of protection against infection for yourself, your colleagues and your patients. </a:t>
            </a:r>
          </a:p>
          <a:p>
            <a:pPr marL="285750" indent="-285750">
              <a:buFont typeface="Arial" panose="020B0604020202020204" pitchFamily="34" charset="0"/>
              <a:buChar char="•"/>
            </a:pPr>
            <a:r>
              <a:rPr lang="en-US" sz="1800" dirty="0"/>
              <a:t>There are several things you can do to help build vaccine confidence: </a:t>
            </a:r>
          </a:p>
          <a:p>
            <a:pPr marL="742950" lvl="1" indent="-285750">
              <a:buFont typeface="Courier New" panose="02070309020205020404" pitchFamily="49" charset="0"/>
              <a:buChar char="o"/>
            </a:pPr>
            <a:r>
              <a:rPr lang="en-US" sz="1600" dirty="0"/>
              <a:t>Choose to get vaccinated yourself (and get the recommended number of  doses).</a:t>
            </a:r>
          </a:p>
          <a:p>
            <a:pPr marL="742950" lvl="1" indent="-285750">
              <a:buFont typeface="Courier New" panose="02070309020205020404" pitchFamily="49" charset="0"/>
              <a:buChar char="o"/>
            </a:pPr>
            <a:r>
              <a:rPr lang="en-US" sz="1600" dirty="0"/>
              <a:t>Share your reasons for getting vaccinated and encourage others.</a:t>
            </a:r>
          </a:p>
          <a:p>
            <a:pPr marL="742950" lvl="1" indent="-285750">
              <a:buFont typeface="Courier New" panose="02070309020205020404" pitchFamily="49" charset="0"/>
              <a:buChar char="o"/>
            </a:pPr>
            <a:r>
              <a:rPr lang="en-US" sz="1600" dirty="0">
                <a:latin typeface="+mn-lt"/>
                <a:cs typeface="Calibri"/>
              </a:rPr>
              <a:t>Learn how to have effective COVID-19 vaccine conversations. </a:t>
            </a:r>
          </a:p>
          <a:p>
            <a:endParaRPr lang="en-US" dirty="0"/>
          </a:p>
          <a:p>
            <a:r>
              <a:rPr lang="en-US" dirty="0"/>
              <a:t>Meet with your communication staff to talk about how and where to share them.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4237282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 important way to increase vaccine confidence among personnel is to ensure that they have all the information they need about COVID vaccines, </a:t>
            </a:r>
            <a:r>
              <a:rPr lang="en-US" sz="1200" dirty="0"/>
              <a:t>how they are developed and monitored for safety, and how teams can have effective COVID-19 vaccine conversations and answer common questions.</a:t>
            </a:r>
          </a:p>
          <a:p>
            <a:endParaRPr lang="en-US" dirty="0"/>
          </a:p>
          <a:p>
            <a:r>
              <a:rPr lang="en-US" dirty="0"/>
              <a:t>Organize trainings using the accompanying slide deck, </a:t>
            </a:r>
            <a:r>
              <a:rPr lang="en-US" sz="1200" i="1" dirty="0"/>
              <a:t>COVID-19 Vaccine Basics: What Healthcare Personnel Need to Know. </a:t>
            </a:r>
            <a:endParaRPr lang="en-US" dirty="0"/>
          </a:p>
          <a:p>
            <a:endParaRPr lang="en-US" dirty="0"/>
          </a:p>
          <a:p>
            <a:r>
              <a:rPr lang="en-US" dirty="0"/>
              <a:t>It’s also important to teach members of healthcare teams how to have effective vaccine conversations and answer common questions about COVID-19 vaccines. These conversations will be critical for ensuring that patients feel comfortable with their decision to get vaccinated. Use the slide deck, </a:t>
            </a:r>
            <a:r>
              <a:rPr lang="en-US" sz="1200" i="1" dirty="0"/>
              <a:t>Talking to Your Patients about COVID-19 Vaccination, </a:t>
            </a:r>
            <a:r>
              <a:rPr lang="en-US" sz="1200" i="0" dirty="0"/>
              <a:t>and the handout, </a:t>
            </a:r>
            <a:r>
              <a:rPr lang="en-US" sz="1200" i="1" kern="1200" dirty="0">
                <a:solidFill>
                  <a:schemeClr val="tx1"/>
                </a:solidFill>
                <a:effectLst/>
                <a:latin typeface="+mn-lt"/>
                <a:ea typeface="+mn-ea"/>
                <a:cs typeface="+mn-cs"/>
              </a:rPr>
              <a:t>Quick Answers to Common Questions Your Patients May Ask You about COVID-19 Vaccines.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310544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Understandably, there is a lot of anticipation at this time around the new COVID-19 vaccines. Your providers may already be getting questions from patients about these vaccines. </a:t>
            </a:r>
            <a:endParaRPr lang="en-US" sz="1200" b="0" i="0" strike="sngStrike"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Whether in your office or through a telehealth visit, talking to patients about COVID-19 vaccination is critical to setting expectations, ensuring vaccine uptake, and helping our country recover from this pandemic. CDC has created a suite of materials to help you plan for vaccination, as well as to assess patients’ vaccine information needs and communicate effectively to meet those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include:</a:t>
            </a:r>
          </a:p>
          <a:p>
            <a:pPr marL="171450" indent="-171450">
              <a:buFont typeface="Arial" panose="020B0604020202020204" pitchFamily="34" charset="0"/>
              <a:buChar char="•"/>
            </a:pPr>
            <a:r>
              <a:rPr lang="en-US" dirty="0"/>
              <a:t>Preparing to Provide COVID-19 Vaccines</a:t>
            </a:r>
          </a:p>
          <a:p>
            <a:pPr marL="171450" indent="-171450">
              <a:buFont typeface="Arial" panose="020B0604020202020204" pitchFamily="34" charset="0"/>
              <a:buChar char="•"/>
            </a:pPr>
            <a:r>
              <a:rPr lang="en-US" dirty="0"/>
              <a:t>Talking to Patients about COVID-19 Vaccines</a:t>
            </a:r>
          </a:p>
          <a:p>
            <a:pPr marL="171450" indent="-171450">
              <a:buFont typeface="Arial" panose="020B0604020202020204" pitchFamily="34" charset="0"/>
              <a:buChar char="•"/>
            </a:pPr>
            <a:r>
              <a:rPr lang="en-US" dirty="0"/>
              <a:t>Understanding and Explaining mRNA COVID-19 Vaccines</a:t>
            </a:r>
          </a:p>
          <a:p>
            <a:pPr marL="171450" indent="-171450">
              <a:buFont typeface="Arial" panose="020B0604020202020204" pitchFamily="34" charset="0"/>
              <a:buChar char="•"/>
            </a:pPr>
            <a:r>
              <a:rPr lang="en-US" dirty="0"/>
              <a:t>Making a Strong Recommendation for COVID-19 Vaccination</a:t>
            </a:r>
          </a:p>
          <a:p>
            <a:pPr marL="171450" indent="-171450">
              <a:buFont typeface="Arial" panose="020B0604020202020204" pitchFamily="34" charset="0"/>
              <a:buChar char="•"/>
            </a:pPr>
            <a:r>
              <a:rPr lang="en-US" dirty="0"/>
              <a:t>Answering Patients’ Questions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will be more materials available in the coming months.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537527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mn-lt"/>
                <a:ea typeface="+mn-ea"/>
                <a:cs typeface="+mn-cs"/>
              </a:rPr>
              <a:t>Healthcare professionals who are knowledgeable about evidence-based immunization strategies and best practices are critical to implementing a successful vaccination program. They are key to ensuring that vaccination is as safe and effective as possible. Some healthcare professionals administering COVID-19 vaccine may have extensive experience with immunization practices, since they routinely administer recommended vaccines in their clinical practice. For others, administering COVID-19 vaccine may be their first clinical experience with vaccination.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are some of the COVID-19-vaccine-specific clinical resources that CDC is developing for providers</a:t>
            </a:r>
            <a:r>
              <a:rPr lang="en-US" dirty="0"/>
              <a:t>:</a:t>
            </a:r>
            <a:endParaRPr lang="en-US" sz="1200" b="0" i="0" u="none" strike="noStrike" kern="1200" baseline="0" dirty="0">
              <a:solidFill>
                <a:schemeClr val="tx1"/>
              </a:solidFill>
              <a:latin typeface="+mn-lt"/>
              <a:cs typeface="Calibri"/>
            </a:endParaRPr>
          </a:p>
          <a:p>
            <a:endParaRPr lang="en-US" dirty="0"/>
          </a:p>
          <a:p>
            <a:pPr marL="285750" indent="-285750">
              <a:spcBef>
                <a:spcPct val="20000"/>
              </a:spcBef>
              <a:buFont typeface="Arial"/>
              <a:buChar char="•"/>
            </a:pPr>
            <a:r>
              <a:rPr lang="en-US" i="1" dirty="0"/>
              <a:t>COVID-19 Vaccine Training: General Overview of Immunization Best Practices for Healthcare Professionals </a:t>
            </a:r>
            <a:endParaRPr lang="en-US" dirty="0"/>
          </a:p>
          <a:p>
            <a:pPr marL="285750" indent="-285750">
              <a:spcBef>
                <a:spcPct val="20000"/>
              </a:spcBef>
              <a:buFont typeface="Arial"/>
              <a:buChar char="•"/>
            </a:pPr>
            <a:r>
              <a:rPr lang="en-US" dirty="0"/>
              <a:t>Webinars about ACIP recommendations and vaccine products</a:t>
            </a:r>
            <a:endParaRPr lang="en-US" dirty="0">
              <a:cs typeface="Calibri"/>
            </a:endParaRPr>
          </a:p>
          <a:p>
            <a:pPr marL="285750" indent="-285750">
              <a:spcBef>
                <a:spcPct val="20000"/>
              </a:spcBef>
              <a:buFont typeface="Arial"/>
              <a:buChar char="•"/>
            </a:pPr>
            <a:r>
              <a:rPr lang="en-US" dirty="0"/>
              <a:t>Clinical forms, trackers, and FAQs</a:t>
            </a:r>
            <a:endParaRPr lang="en-US" dirty="0">
              <a:cs typeface="Calibri"/>
            </a:endParaRPr>
          </a:p>
          <a:p>
            <a:pPr marL="285750" indent="-285750">
              <a:spcBef>
                <a:spcPct val="20000"/>
              </a:spcBef>
              <a:buFont typeface="Arial"/>
              <a:buChar char="•"/>
            </a:pPr>
            <a:r>
              <a:rPr lang="en-US" dirty="0"/>
              <a:t>Educational materials about each authorized vaccine:</a:t>
            </a:r>
            <a:endParaRPr lang="en-US" dirty="0">
              <a:cs typeface="Calibri"/>
            </a:endParaRPr>
          </a:p>
          <a:p>
            <a:pPr marL="742950" lvl="1" indent="-285750">
              <a:spcBef>
                <a:spcPct val="20000"/>
              </a:spcBef>
              <a:buFont typeface="Arial"/>
              <a:buChar char="•"/>
            </a:pPr>
            <a:r>
              <a:rPr lang="en-US" dirty="0"/>
              <a:t>Online training module </a:t>
            </a:r>
            <a:endParaRPr lang="en-US" dirty="0">
              <a:cs typeface="Calibri"/>
            </a:endParaRPr>
          </a:p>
          <a:p>
            <a:pPr marL="742950" lvl="1" indent="-285750">
              <a:spcBef>
                <a:spcPct val="20000"/>
              </a:spcBef>
              <a:buFont typeface="Arial"/>
              <a:buChar char="•"/>
            </a:pPr>
            <a:r>
              <a:rPr lang="en-US" dirty="0"/>
              <a:t>Vaccine preparation and administration summary </a:t>
            </a:r>
            <a:endParaRPr lang="en-US" dirty="0">
              <a:cs typeface="Calibri"/>
            </a:endParaRPr>
          </a:p>
          <a:p>
            <a:pPr marL="742950" lvl="1" indent="-285750">
              <a:spcBef>
                <a:spcPct val="20000"/>
              </a:spcBef>
              <a:buFont typeface="Arial"/>
              <a:buChar char="•"/>
            </a:pPr>
            <a:r>
              <a:rPr lang="en-US" dirty="0"/>
              <a:t>Storage and handling summary </a:t>
            </a:r>
            <a:endParaRPr lang="en-US" dirty="0">
              <a:cs typeface="Calibri"/>
            </a:endParaRPr>
          </a:p>
          <a:p>
            <a:pPr marL="742950" lvl="1" indent="-285750">
              <a:spcBef>
                <a:spcPct val="20000"/>
              </a:spcBef>
              <a:buFont typeface="Arial"/>
              <a:buChar char="•"/>
            </a:pPr>
            <a:r>
              <a:rPr lang="en-US" dirty="0"/>
              <a:t>Temperature log for freezer units </a:t>
            </a:r>
            <a:endParaRPr lang="en-US" dirty="0">
              <a:cs typeface="Calibri"/>
            </a:endParaRPr>
          </a:p>
          <a:p>
            <a:pPr marL="742950" lvl="1" indent="-285750">
              <a:spcBef>
                <a:spcPct val="20000"/>
              </a:spcBef>
              <a:buFont typeface="Arial"/>
              <a:buChar char="•"/>
            </a:pPr>
            <a:r>
              <a:rPr lang="en-US" dirty="0"/>
              <a:t>Beyond use date tracker labels for refrigerator storage </a:t>
            </a:r>
            <a:endParaRPr lang="en-US" dirty="0">
              <a:cs typeface="Calibri"/>
            </a:endParaRPr>
          </a:p>
          <a:p>
            <a:pPr marL="742950" lvl="1" indent="-285750">
              <a:spcBef>
                <a:spcPct val="20000"/>
              </a:spcBef>
              <a:buFont typeface="Arial"/>
              <a:buChar char="•"/>
            </a:pPr>
            <a:r>
              <a:rPr lang="en-US" dirty="0"/>
              <a:t>Standing orders template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3561736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support staff like custodians, front desk staff, food service staff, and security guards may not be involved in vaccine administration, they still have a role to play in promoting vaccine confidence, and it is critical that they get vaccinated themselves.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Use the slide deck, </a:t>
            </a:r>
            <a:r>
              <a:rPr lang="en-US" sz="1200" i="1" dirty="0"/>
              <a:t>Vaccine Basics: What Healthcare Personnel Need to Know, </a:t>
            </a:r>
            <a:r>
              <a:rPr lang="en-US" sz="1200" b="0" i="0" dirty="0"/>
              <a:t>to educate them about COVID-19 vaccines and the vaccine development process. Emphasize the benefits of vaccination for </a:t>
            </a:r>
            <a:r>
              <a:rPr lang="en-US" dirty="0"/>
              <a:t>protecting themselves, their families, their coworkers, and patients. This slide deck can also be used with members of the healthcare team who may need some basic information about COVID-19 vaccines.</a:t>
            </a:r>
          </a:p>
          <a:p>
            <a:endParaRPr lang="en-US" dirty="0"/>
          </a:p>
          <a:p>
            <a:r>
              <a:rPr lang="en-US" dirty="0"/>
              <a:t>It’s also important to create a </a:t>
            </a:r>
            <a:r>
              <a:rPr lang="en-US" b="0" dirty="0"/>
              <a:t>safe </a:t>
            </a:r>
            <a:r>
              <a:rPr lang="en-US" dirty="0"/>
              <a:t>way for them to ask questions of your clinical staff via email, phone, or other channels.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519167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strike="noStrike" baseline="0" dirty="0"/>
              <a:t>Finally</a:t>
            </a:r>
            <a:r>
              <a:rPr lang="en-US" strike="noStrike" baseline="0" dirty="0"/>
              <a:t>, </a:t>
            </a:r>
            <a:r>
              <a:rPr lang="en-US" dirty="0"/>
              <a:t>make the decision to get vaccinated visible and celebrate it! The brainstorming discussion I mentioned earlier should generate ideas for how to do this that are tailored for your specific setting and personnel. Some ideas include:</a:t>
            </a:r>
          </a:p>
          <a:p>
            <a:endParaRPr lang="en-US" dirty="0"/>
          </a:p>
          <a:p>
            <a:pPr marL="171450" indent="-171450">
              <a:buFont typeface="Arial" panose="020B0604020202020204" pitchFamily="34" charset="0"/>
              <a:buChar char="•"/>
            </a:pPr>
            <a:r>
              <a:rPr lang="en-US" dirty="0"/>
              <a:t>Provide “I got my COVID-19 vaccine!” pins, lanyards, masks, bracelets, etc. </a:t>
            </a:r>
          </a:p>
          <a:p>
            <a:pPr marL="171450" indent="-171450">
              <a:buFont typeface="Arial" panose="020B0604020202020204" pitchFamily="34" charset="0"/>
              <a:buChar char="•"/>
            </a:pPr>
            <a:r>
              <a:rPr lang="en-US" dirty="0"/>
              <a:t>With permission, post a photo gallery in common or break areas of the health facility or online as part of a social media campaign showing cheerful staff who were just vaccinated. </a:t>
            </a:r>
          </a:p>
          <a:p>
            <a:pPr marL="171450" indent="-171450">
              <a:buFont typeface="Arial" panose="020B0604020202020204" pitchFamily="34" charset="0"/>
              <a:buChar char="•"/>
            </a:pPr>
            <a:r>
              <a:rPr lang="en-US" dirty="0"/>
              <a:t>Offer a small, sincere token of gratitude for early adopters (such as a personalized thank you note from the chief medical officer, an ice cream treat, or a profile in your staff newsletter). </a:t>
            </a:r>
          </a:p>
          <a:p>
            <a:pPr marL="171450" indent="-171450">
              <a:buFont typeface="Arial" panose="020B0604020202020204" pitchFamily="34" charset="0"/>
              <a:buChar char="•"/>
            </a:pPr>
            <a:r>
              <a:rPr lang="en-US" dirty="0"/>
              <a:t>With permission, record testimonials on why healthcare personnel in your facility decided to get vaccinated and share with the media. </a:t>
            </a:r>
          </a:p>
          <a:p>
            <a:pPr marL="171450" indent="-171450">
              <a:buFont typeface="Arial" panose="020B0604020202020204" pitchFamily="34" charset="0"/>
              <a:buChar char="•"/>
            </a:pPr>
            <a:r>
              <a:rPr lang="en-US" dirty="0"/>
              <a:t>Get creative with producing and sharing inclusive, positive behind-the-scenes moments showing staff caring for patients (for example, record healthcare personnel’s reactions to the moment their first patient is protected against COVID-19). </a:t>
            </a:r>
          </a:p>
          <a:p>
            <a:pPr marL="171450" indent="-171450">
              <a:buFont typeface="Arial" panose="020B0604020202020204" pitchFamily="34" charset="0"/>
              <a:buChar char="•"/>
            </a:pPr>
            <a:r>
              <a:rPr lang="en-US" dirty="0"/>
              <a:t>Reach out to local news outlets to highlight your health facility’s leadership in COVID-19 vaccine introduction.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69045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46640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created a suite of communication resources to help you make vaccine confidence visible using online platforms and more traditional means like displaying posters and fact sheets. You can find them at the URL listed on this slide.</a:t>
            </a:r>
          </a:p>
          <a:p>
            <a:endParaRPr lang="en-US" dirty="0"/>
          </a:p>
          <a:p>
            <a:r>
              <a:rPr lang="en-US" dirty="0"/>
              <a:t>Stopping this pandemic is going to take all of our tools. Vaccine confidence is a critical strategy to increase uptake and it requires a team effort. Thank you for helping to make this happen!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2898858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contact me directly if you have any additional questions [SHARE CONTACT INFORMATION]. </a:t>
            </a:r>
          </a:p>
          <a:p>
            <a:endParaRPr lang="en-US" dirty="0"/>
          </a:p>
          <a:p>
            <a:r>
              <a:rPr lang="en-US" dirty="0"/>
              <a:t>You can also call CDC directly at 800-CDC-INFO.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Healthcare personnel have been identified as a top priority to</a:t>
            </a:r>
            <a:r>
              <a:rPr lang="en-US" sz="1200" b="0" i="0" strike="sng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have access to COVID-19 vaccines, in addition to residents of long-term care facilities.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Healthcare personnel are on the front lines of this pandemic and are at high risk of exposure. They can potentially transmit COVID-19 to patients, including older adults and those with high-risk medical conditions, as well as their family and community.</a:t>
            </a:r>
            <a:endParaRPr lang="en-US" dirty="0">
              <a:cs typeface="Calibri"/>
            </a:endParaRPr>
          </a:p>
          <a:p>
            <a:endParaRPr lang="en-US" dirty="0"/>
          </a:p>
          <a:p>
            <a:r>
              <a:rPr lang="en-US" dirty="0"/>
              <a:t>We also know that members of the healthcare team are influential when it comes to building vaccine confidence. The general public will be looking to them and taking their lead when it comes to COVID-19 vaccination. If they get vaccinated and recommend the vaccine to patients, this will help increase uptake among their patients, their friends, and their families.</a:t>
            </a:r>
          </a:p>
          <a:p>
            <a:endParaRPr lang="en-US" dirty="0">
              <a:cs typeface="Calibri"/>
            </a:endParaRPr>
          </a:p>
          <a:p>
            <a:r>
              <a:rPr lang="en-US" sz="1200" b="0" i="0" kern="1200" dirty="0">
                <a:solidFill>
                  <a:schemeClr val="tx1"/>
                </a:solidFill>
                <a:effectLst/>
                <a:latin typeface="+mn-lt"/>
                <a:ea typeface="+mn-ea"/>
                <a:cs typeface="+mn-cs"/>
              </a:rPr>
              <a:t>For the purposes of this presentation, healthcare personnel (HCP) refers to all paid and unpaid persons serving in healthcare settings who have the potential for direct or indirect exposure to patients or infectious materials, including body substances (e.g., blood, tissue, and specific body fluids); contaminated medical supplies, devices, and equipment; contaminated environmental surfaces; or contaminated air.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HCP may include, but are not limited to, emergency medical service personnel, nurses, nursing assistants, physicians, technicians, therapists, phlebotomists, pharmacists, students and trainees, contractual staff not employed by the health care facility, and persons (e.g., clerical, dietary, environmental services, laundry, security, maintenance, engineering and facilities management, administrative, billing, and volunteer personnel) not directly involved in patient care but potentially exposed to infectious agents that can be transmitted among from HCP and patients.</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0982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is funding and coordinating the development of multiple vaccine candidates, several of which are in large-scale Phase 3 trials.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It’s important to note that COVID-19 vaccines are being help to the same safety standards as all other vaccines.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64638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effectLst/>
                <a:latin typeface="+mn-lt"/>
                <a:ea typeface="+mn-ea"/>
                <a:cs typeface="+mn-cs"/>
              </a:rPr>
              <a:t>The idea for a clinical trial often starts in the lab. After researchers test new treatments or procedures in the lab, the most promising treatments are moved into clinical trials. As new treatments move through a series of steps called phases, more information is gained about the treatment, its risks, and how effective it 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graphic shows the four phases of vaccine clinical trials: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phase involves 20 to 100 health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this vaccine safe?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any serious side effects?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does the vaccine dose relate to any side effects?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the vaccine causing an immune response?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phase involves several hundred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the most common short term side effects?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What’s the body’s immune response?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signs that the vaccine is pro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third phase involves a thousand or more volunteers.  Researchers try to answer questions like: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disease rates compare between people who get the vaccine and those who do not?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well can the vaccine protect people from disease?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fourth phase happens after the vaccine is approved.  In this phase, researchers continue to collect data on the vaccine’s long-term benefits and side effects.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912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indent="-229870"/>
            <a:r>
              <a:rPr lang="en-US" dirty="0"/>
              <a:t>Two vaccines are expected to receive Emergency Use Authorizations (EUAs) from the FDA:  One is produced by Pfizer and BioNTech and the other is produced by Moderna.</a:t>
            </a:r>
          </a:p>
          <a:p>
            <a:endParaRPr lang="en-US" dirty="0"/>
          </a:p>
          <a:p>
            <a:r>
              <a:rPr lang="en-US" dirty="0"/>
              <a:t>Manufacturer data from the Phase 3 trials demonstrated that both vaccines were approximately 95% effective </a:t>
            </a:r>
            <a:r>
              <a:rPr lang="en-US" u="sng" dirty="0"/>
              <a:t>at preventing COVID-19 disease</a:t>
            </a:r>
            <a:r>
              <a:rPr lang="en-US" dirty="0"/>
              <a:t>. </a:t>
            </a:r>
          </a:p>
          <a:p>
            <a:endParaRPr lang="en-US" dirty="0"/>
          </a:p>
          <a:p>
            <a:r>
              <a:rPr lang="en-US" dirty="0"/>
              <a:t>These are both mRNA vaccines with a 2-dose schedule, and the duration of protection is not yet known. </a:t>
            </a:r>
            <a:r>
              <a:rPr lang="en-US" b="0" dirty="0">
                <a:solidFill>
                  <a:srgbClr val="FF0000"/>
                </a:solidFill>
              </a:rPr>
              <a:t>As those data become available, they will be posted on the CDC website and through other communication channels reaching clinicians.</a:t>
            </a:r>
          </a:p>
          <a:p>
            <a:endParaRPr lang="en-US" dirty="0"/>
          </a:p>
          <a:p>
            <a:r>
              <a:rPr lang="en-US" dirty="0"/>
              <a:t>Both vaccines were tested in diverse adult populations, including older adults and communities of color.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19778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want more information about the vaccine trials that led to the release of the COVID-19 vaccines that are available now. </a:t>
            </a:r>
          </a:p>
          <a:p>
            <a:endParaRPr lang="en-US" dirty="0"/>
          </a:p>
          <a:p>
            <a:r>
              <a:rPr lang="en-US" dirty="0"/>
              <a:t>As of </a:t>
            </a:r>
            <a:r>
              <a:rPr lang="en-US" b="1" dirty="0"/>
              <a:t>November 30, 2020</a:t>
            </a:r>
            <a:r>
              <a:rPr lang="en-US" dirty="0"/>
              <a:t>, more than 43,000 volunteers were enrolled in Phase 3 of the Pfizer and BioNTech COVID-19 vaccine trial. These volunteers received the first dose of the vaccine. The vaccine trials are being conducted at approximately 150 sites domestically and internationally, and 39 U.S. states are represented in the study. Among U.S. participants, 13% identified as Hispanic, 10% as African American, 6% as Asian, and 1% as Native American. Forty-five percent were aged 56-85.</a:t>
            </a:r>
          </a:p>
          <a:p>
            <a:endParaRPr lang="en-US" dirty="0"/>
          </a:p>
          <a:p>
            <a:r>
              <a:rPr lang="en-US" dirty="0"/>
              <a:t>As of </a:t>
            </a:r>
            <a:r>
              <a:rPr lang="en-US" b="1" dirty="0"/>
              <a:t>November 30, 2020</a:t>
            </a:r>
            <a:r>
              <a:rPr lang="en-US" dirty="0"/>
              <a:t>, more than 30,000 volunteers were enrolled in Phase 3 of the Moderna COVE COVID-19 vaccine trial. These volunteers received the first dose of the vaccine. The vaccine trials are being conducted at approximately 100 sites across the United States. Among participants, 63% identified as white, 20% identified as Hispanic, 10% as African American/Black, 4% as Asian, and 3% all other non-whites. Thirty-nine percent of participants were ages 45–64 and older and 25% were 65 and older.</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61827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You may be wondering about messenger RNA, or mRNA, vaccines, given that they are a relatively new technology. Here are a few key facts:</a:t>
            </a:r>
          </a:p>
          <a:p>
            <a:endParaRPr lang="en-US" dirty="0"/>
          </a:p>
          <a:p>
            <a:r>
              <a:rPr lang="en-US" sz="1200" kern="1200" dirty="0">
                <a:solidFill>
                  <a:schemeClr val="tx1"/>
                </a:solidFill>
                <a:effectLst/>
                <a:latin typeface="+mn-lt"/>
                <a:ea typeface="+mn-ea"/>
                <a:cs typeface="+mn-cs"/>
              </a:rPr>
              <a:t>To trigger an immune response, many vaccines put a weakened or inactivated germ into our bodies. Not mRNA vaccines. Instead, they teach our cells how to make a</a:t>
            </a:r>
            <a:r>
              <a:rPr lang="en-US" sz="1200" b="0" kern="1200" dirty="0">
                <a:solidFill>
                  <a:schemeClr val="tx1"/>
                </a:solidFill>
                <a:effectLst/>
                <a:latin typeface="+mn-lt"/>
                <a:ea typeface="+mn-ea"/>
                <a:cs typeface="+mn-cs"/>
              </a:rPr>
              <a:t> harmless piece </a:t>
            </a:r>
            <a:r>
              <a:rPr lang="en-US" sz="1200" kern="1200" dirty="0">
                <a:solidFill>
                  <a:schemeClr val="tx1"/>
                </a:solidFill>
                <a:effectLst/>
                <a:latin typeface="+mn-lt"/>
                <a:ea typeface="+mn-ea"/>
                <a:cs typeface="+mn-cs"/>
              </a:rPr>
              <a:t>of what is called the “spike protein.” The spike protein is found on the surface of SARS-CoV-2, the virus that causes COVID-19. This protein piece serves as an antigen to trigger an immune response inside our bodies. That immune response, which produces antibodies, is what protects us from getting infected when the real virus enters our bodies.</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It’s important to note, however, that the mRNA does not enter the cell nucleus, so it does not affect or interact with our DNA in any way. This is a common myth about mRNA vaccines. mRNA in COVID-19 vaccine does not interact with DNA.</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advantage of mRNA vaccines is that they are not produced using infectious antigens.  The vaccines cannot give someone COVID-19.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there are no currently licensed vaccines using mRNA technology, this technology has been studied for decades in vaccine trials for influenza, Zika, rabies, and cytomegalovirus. Beyond vaccines, cancer research has used mRNA to trigger the immune system to target specific cancer cells.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21269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dc.gov/vaccines/hcp/acip-recs/vacc-specific/covid-19/clinical-consider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accines/hcp/acip-recs/vacc-specific/covid-19/clinical-consideration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advisory-committees/blood-vaccines-and-other-biologics/vaccines-and-related-biological-products-advisory-committe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https://www.cdc.gov/vaccines/acip/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aers.hhs.gov/"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oronaviruspreventionnetwork.org/about-covp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www.ipsos.com/en-us/news-polls/axios-ipsos-coronavirus-inde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https://www.pewresearch.org/science/2020/09/17/u-s-public-now-divided-over-whether-to-get-covid-19-vaccine/" TargetMode="External"/><Relationship Id="rId4" Type="http://schemas.openxmlformats.org/officeDocument/2006/relationships/hyperlink" Target="http://ariesrules.blogspot.com/2011/11/weekend-humor_11.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ursingworld.org/practice-policy/work-environment/health-safety/disaster-preparedness/coronavirus/what-you-need-to-know/covid-19-vaccine-surve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vaccines/covid-19/health-systems-communication-toolkit.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cdc.gov/vaccines/covid-19/health-systems-communication-toolki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cdc.gov/vaccines/covid-19/health-systems-communication-toolki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dc.gov/vaccines/covid-19/health-systems-communication-toolkit.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emergency-preparedness-and-response/coronavirus-disease-2019-covid-19/covid-19-vaccin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investors.modernatx.com/news-releases/news-release-details/modernas-covid-19-vaccine-candidate-meets-its-primary-efficacy" TargetMode="External"/><Relationship Id="rId4" Type="http://schemas.openxmlformats.org/officeDocument/2006/relationships/hyperlink" Target="https://www.pfizer.com/news/press-release/press-release-detail/pfizer-and-biontech-conclude-phase-3-study-covid-19-vacc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istoryofvaccines.blog/2020/07/29/what-is-an-mrna-vacc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jamanetwork.com/journals/jama/fullarticle/27704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3BBF-4AE4-48B7-9ABB-1BCF2712A501}"/>
              </a:ext>
            </a:extLst>
          </p:cNvPr>
          <p:cNvSpPr>
            <a:spLocks noGrp="1"/>
          </p:cNvSpPr>
          <p:nvPr>
            <p:ph type="title"/>
          </p:nvPr>
        </p:nvSpPr>
        <p:spPr>
          <a:xfrm>
            <a:off x="342900" y="1529287"/>
            <a:ext cx="8621486" cy="866834"/>
          </a:xfrm>
        </p:spPr>
        <p:txBody>
          <a:bodyPr/>
          <a:lstStyle/>
          <a:p>
            <a:r>
              <a:rPr lang="en-US" dirty="0">
                <a:solidFill>
                  <a:srgbClr val="006A71"/>
                </a:solidFill>
              </a:rPr>
              <a:t>Building Vaccine Confidence in Health Systems </a:t>
            </a:r>
            <a:br>
              <a:rPr lang="en-US" dirty="0">
                <a:solidFill>
                  <a:srgbClr val="006A71"/>
                </a:solidFill>
              </a:rPr>
            </a:br>
            <a:r>
              <a:rPr lang="en-US" dirty="0">
                <a:solidFill>
                  <a:srgbClr val="006A71"/>
                </a:solidFill>
              </a:rPr>
              <a:t>and Clinics</a:t>
            </a:r>
            <a:br>
              <a:rPr lang="en-US" dirty="0">
                <a:solidFill>
                  <a:srgbClr val="006A71"/>
                </a:solidFill>
              </a:rPr>
            </a:br>
            <a:r>
              <a:rPr lang="en-US" sz="2000" i="1" dirty="0">
                <a:solidFill>
                  <a:srgbClr val="006A71"/>
                </a:solidFill>
                <a:latin typeface="Calibri"/>
                <a:cs typeface="Calibri"/>
              </a:rPr>
              <a:t>Tips for Immunization Coordinators</a:t>
            </a:r>
            <a:br>
              <a:rPr lang="en-US" sz="2000" i="1" dirty="0">
                <a:solidFill>
                  <a:srgbClr val="006A71"/>
                </a:solidFill>
                <a:latin typeface="Calibri"/>
                <a:cs typeface="Calibri"/>
              </a:rPr>
            </a:br>
            <a:endParaRPr lang="en-US" dirty="0"/>
          </a:p>
        </p:txBody>
      </p:sp>
      <p:sp>
        <p:nvSpPr>
          <p:cNvPr id="5" name="Text Placeholder 4">
            <a:extLst>
              <a:ext uri="{FF2B5EF4-FFF2-40B4-BE49-F238E27FC236}">
                <a16:creationId xmlns:a16="http://schemas.microsoft.com/office/drawing/2014/main" id="{8C12508B-2099-41FA-BB7D-97DAAA80335B}"/>
              </a:ext>
            </a:extLst>
          </p:cNvPr>
          <p:cNvSpPr>
            <a:spLocks noGrp="1"/>
          </p:cNvSpPr>
          <p:nvPr>
            <p:ph type="body" sz="quarter" idx="10"/>
          </p:nvPr>
        </p:nvSpPr>
        <p:spPr>
          <a:xfrm>
            <a:off x="247650" y="2959010"/>
            <a:ext cx="7617144" cy="779488"/>
          </a:xfrm>
        </p:spPr>
        <p:txBody>
          <a:bodyPr/>
          <a:lstStyle/>
          <a:p>
            <a:r>
              <a:rPr lang="en-US" sz="1600" b="1" dirty="0">
                <a:solidFill>
                  <a:srgbClr val="2D2C2C"/>
                </a:solidFill>
                <a:latin typeface="Calibri"/>
                <a:cs typeface="Calibri"/>
              </a:rPr>
              <a:t>Developed by:</a:t>
            </a:r>
          </a:p>
          <a:p>
            <a:r>
              <a:rPr lang="en-US" sz="1600" b="1" dirty="0">
                <a:solidFill>
                  <a:srgbClr val="2D2C2C"/>
                </a:solidFill>
                <a:latin typeface="Calibri"/>
                <a:cs typeface="Calibri"/>
              </a:rPr>
              <a:t>CDC COVID-19 Response </a:t>
            </a:r>
          </a:p>
          <a:p>
            <a:r>
              <a:rPr lang="en-US" sz="1600" b="1" dirty="0">
                <a:solidFill>
                  <a:srgbClr val="2D2C2C"/>
                </a:solidFill>
                <a:latin typeface="Calibri"/>
                <a:cs typeface="Calibri"/>
              </a:rPr>
              <a:t>Vaccine Task Force</a:t>
            </a:r>
          </a:p>
          <a:p>
            <a:r>
              <a:rPr lang="en-US" sz="1600" b="1" dirty="0">
                <a:solidFill>
                  <a:srgbClr val="2D2C2C"/>
                </a:solidFill>
                <a:latin typeface="Calibri"/>
                <a:cs typeface="Calibri"/>
              </a:rPr>
              <a:t>December 2020</a:t>
            </a:r>
          </a:p>
          <a:p>
            <a:endParaRPr lang="en-US" sz="1600" dirty="0"/>
          </a:p>
        </p:txBody>
      </p:sp>
      <p:pic>
        <p:nvPicPr>
          <p:cNvPr id="4" name="Picture 3" descr="Vaccinate with Confidence image">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pic>
        <p:nvPicPr>
          <p:cNvPr id="7172" name="Picture 6" descr="Logos of the United States Department of Health and Human Services and Centers for Disease Control and Prevention"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592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dirty="0">
                <a:latin typeface="Calibri"/>
                <a:cs typeface="Calibri"/>
              </a:rPr>
              <a:t>About these COVID-19 mRNA vaccines</a:t>
            </a:r>
            <a:endParaRPr lang="en-US" sz="2600" dirty="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199" y="944339"/>
            <a:ext cx="7828961" cy="3341688"/>
          </a:xfrm>
        </p:spPr>
        <p:txBody>
          <a:bodyPr/>
          <a:lstStyle/>
          <a:p>
            <a:pPr marL="229870" indent="-229870"/>
            <a:r>
              <a:rPr lang="en-US" dirty="0">
                <a:solidFill>
                  <a:srgbClr val="000000"/>
                </a:solidFill>
                <a:latin typeface="Calibri"/>
                <a:cs typeface="Calibri"/>
              </a:rPr>
              <a:t>These mRNA vaccines are expected to produce </a:t>
            </a:r>
          </a:p>
          <a:p>
            <a:pPr marL="0" indent="227013">
              <a:spcBef>
                <a:spcPts val="0"/>
              </a:spcBef>
              <a:buNone/>
            </a:pPr>
            <a:r>
              <a:rPr lang="en-US" dirty="0">
                <a:solidFill>
                  <a:srgbClr val="000000"/>
                </a:solidFill>
                <a:latin typeface="Calibri"/>
                <a:cs typeface="Calibri"/>
              </a:rPr>
              <a:t>side effects after vaccination, especially after </a:t>
            </a:r>
          </a:p>
          <a:p>
            <a:pPr marL="0" indent="227013">
              <a:spcBef>
                <a:spcPts val="0"/>
              </a:spcBef>
              <a:buNone/>
            </a:pPr>
            <a:r>
              <a:rPr lang="en-US" dirty="0">
                <a:solidFill>
                  <a:srgbClr val="000000"/>
                </a:solidFill>
                <a:latin typeface="Calibri"/>
                <a:cs typeface="Calibri"/>
              </a:rPr>
              <a:t>the 2nd dose.</a:t>
            </a:r>
            <a:endParaRPr lang="en-US" dirty="0">
              <a:solidFill>
                <a:srgbClr val="000000"/>
              </a:solidFill>
              <a:cs typeface="Calibri" panose="020F0502020204030204" pitchFamily="34" charset="0"/>
            </a:endParaRPr>
          </a:p>
          <a:p>
            <a:pPr marL="742315" lvl="1" indent="-229870"/>
            <a:r>
              <a:rPr lang="en-US" sz="1800" dirty="0">
                <a:latin typeface="Calibri"/>
                <a:cs typeface="Calibri"/>
              </a:rPr>
              <a:t>Side effects may include: </a:t>
            </a:r>
            <a:endParaRPr lang="en-US" sz="1800" dirty="0">
              <a:cs typeface="Calibri"/>
            </a:endParaRPr>
          </a:p>
          <a:p>
            <a:pPr lvl="2"/>
            <a:r>
              <a:rPr lang="en-US" sz="1800" dirty="0">
                <a:latin typeface="Calibri"/>
                <a:cs typeface="Calibri"/>
              </a:rPr>
              <a:t>Fever</a:t>
            </a:r>
          </a:p>
          <a:p>
            <a:pPr lvl="2"/>
            <a:r>
              <a:rPr lang="en-US" sz="1800" dirty="0">
                <a:latin typeface="Calibri"/>
                <a:cs typeface="Calibri"/>
              </a:rPr>
              <a:t>Headache</a:t>
            </a:r>
          </a:p>
          <a:p>
            <a:pPr lvl="2"/>
            <a:r>
              <a:rPr lang="en-US" sz="1800" dirty="0">
                <a:latin typeface="Calibri"/>
                <a:cs typeface="Calibri"/>
              </a:rPr>
              <a:t>Muscle aches</a:t>
            </a:r>
            <a:endParaRPr lang="en-US" sz="1800" dirty="0"/>
          </a:p>
          <a:p>
            <a:pPr marL="229870" indent="-229870"/>
            <a:r>
              <a:rPr lang="en-US" dirty="0">
                <a:solidFill>
                  <a:srgbClr val="000000"/>
                </a:solidFill>
                <a:latin typeface="Calibri"/>
                <a:cs typeface="Calibri"/>
              </a:rPr>
              <a:t>No significant safety concerns were identified in the clinical trials.</a:t>
            </a:r>
          </a:p>
          <a:p>
            <a:pPr marL="229870" indent="-229870"/>
            <a:r>
              <a:rPr lang="en-US" dirty="0">
                <a:solidFill>
                  <a:srgbClr val="000000"/>
                </a:solidFill>
                <a:latin typeface="Calibri"/>
                <a:cs typeface="Calibri"/>
              </a:rPr>
              <a:t>At least 8 weeks of safety data were gathered in the trials. It is unusual for side effects to appear more than 8 weeks after vaccination.</a:t>
            </a:r>
          </a:p>
          <a:p>
            <a:pPr lvl="1"/>
            <a:endParaRPr lang="en-US" dirty="0"/>
          </a:p>
        </p:txBody>
      </p:sp>
      <p:pic>
        <p:nvPicPr>
          <p:cNvPr id="12" name="Picture 11" descr="Person receiving a bandaid after getting a vaccine">
            <a:extLst>
              <a:ext uri="{FF2B5EF4-FFF2-40B4-BE49-F238E27FC236}">
                <a16:creationId xmlns:a16="http://schemas.microsoft.com/office/drawing/2014/main" id="{F9568843-76A3-43CB-A0E1-D96F6655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448" y="1060898"/>
            <a:ext cx="3017688" cy="2012240"/>
          </a:xfrm>
          <a:prstGeom prst="rect">
            <a:avLst/>
          </a:prstGeom>
        </p:spPr>
      </p:pic>
      <p:sp>
        <p:nvSpPr>
          <p:cNvPr id="5" name="TextBox 4">
            <a:extLst>
              <a:ext uri="{FF2B5EF4-FFF2-40B4-BE49-F238E27FC236}">
                <a16:creationId xmlns:a16="http://schemas.microsoft.com/office/drawing/2014/main" id="{EC04BBCF-55C8-492A-A81D-6B143BDC2249}"/>
              </a:ext>
            </a:extLst>
          </p:cNvPr>
          <p:cNvSpPr txBox="1"/>
          <p:nvPr/>
        </p:nvSpPr>
        <p:spPr>
          <a:xfrm>
            <a:off x="1131570" y="4576706"/>
            <a:ext cx="603235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4"/>
              </a:rPr>
              <a:t>https://www.cdc.gov/vaccines/hcp/acip-recs/vacc-specific/covid-19/clinical-considerations.html</a:t>
            </a:r>
            <a:r>
              <a:rPr lang="en-US" sz="1000" dirty="0">
                <a:latin typeface="Calibri"/>
                <a:cs typeface="Calibri"/>
              </a:rPr>
              <a:t> </a:t>
            </a:r>
            <a:endParaRPr lang="en-US" sz="1000" dirty="0">
              <a:latin typeface="Calibri"/>
            </a:endParaRPr>
          </a:p>
        </p:txBody>
      </p:sp>
    </p:spTree>
    <p:extLst>
      <p:ext uri="{BB962C8B-B14F-4D97-AF65-F5344CB8AC3E}">
        <p14:creationId xmlns:p14="http://schemas.microsoft.com/office/powerpoint/2010/main" val="18219708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ACF4-E524-4576-A2C3-9371EA5EE09A}"/>
              </a:ext>
            </a:extLst>
          </p:cNvPr>
          <p:cNvSpPr>
            <a:spLocks noGrp="1"/>
          </p:cNvSpPr>
          <p:nvPr>
            <p:ph type="title"/>
          </p:nvPr>
        </p:nvSpPr>
        <p:spPr/>
        <p:txBody>
          <a:bodyPr/>
          <a:lstStyle/>
          <a:p>
            <a:r>
              <a:rPr lang="en-US" sz="2600" dirty="0"/>
              <a:t>Strategies for mitigating post-vaccination absenteeism</a:t>
            </a:r>
          </a:p>
        </p:txBody>
      </p:sp>
      <p:sp>
        <p:nvSpPr>
          <p:cNvPr id="3" name="Text Placeholder 2">
            <a:extLst>
              <a:ext uri="{FF2B5EF4-FFF2-40B4-BE49-F238E27FC236}">
                <a16:creationId xmlns:a16="http://schemas.microsoft.com/office/drawing/2014/main" id="{30488863-7E4B-466F-9AC3-A38E56770C81}"/>
              </a:ext>
            </a:extLst>
          </p:cNvPr>
          <p:cNvSpPr>
            <a:spLocks noGrp="1"/>
          </p:cNvSpPr>
          <p:nvPr>
            <p:ph type="body" sz="quarter" idx="10"/>
          </p:nvPr>
        </p:nvSpPr>
        <p:spPr>
          <a:xfrm>
            <a:off x="457200" y="1031756"/>
            <a:ext cx="8055204" cy="3341688"/>
          </a:xfrm>
        </p:spPr>
        <p:txBody>
          <a:bodyPr/>
          <a:lstStyle/>
          <a:p>
            <a:r>
              <a:rPr lang="en-US" dirty="0"/>
              <a:t>Strategies are needed to mitigate possible healthcare personnel absenteeism and resulting personnel shortages due to the occurrence of post-vaccination side effects. Considerations might include:</a:t>
            </a:r>
          </a:p>
          <a:p>
            <a:pPr lvl="1"/>
            <a:r>
              <a:rPr lang="en-US" sz="1800" dirty="0"/>
              <a:t>Staggering delivery of vaccine so that personnel from a single department or unit are not all vaccinated at the same time. Based on data from the clinical trials, staggering considerations may be more important following the second dose.</a:t>
            </a:r>
          </a:p>
          <a:p>
            <a:pPr lvl="1"/>
            <a:r>
              <a:rPr lang="en-US" sz="1800" dirty="0"/>
              <a:t>Planning for personnel to have time away from work if they develop side effects following COVID-19 vaccination.</a:t>
            </a:r>
          </a:p>
          <a:p>
            <a:pPr marL="0" indent="0">
              <a:buNone/>
            </a:pPr>
            <a:endParaRPr lang="en-US" dirty="0"/>
          </a:p>
        </p:txBody>
      </p:sp>
      <p:sp>
        <p:nvSpPr>
          <p:cNvPr id="4" name="TextBox 3">
            <a:extLst>
              <a:ext uri="{FF2B5EF4-FFF2-40B4-BE49-F238E27FC236}">
                <a16:creationId xmlns:a16="http://schemas.microsoft.com/office/drawing/2014/main" id="{7DD733B0-BC7B-4344-BDD8-C202885231F6}"/>
              </a:ext>
            </a:extLst>
          </p:cNvPr>
          <p:cNvSpPr txBox="1"/>
          <p:nvPr/>
        </p:nvSpPr>
        <p:spPr>
          <a:xfrm>
            <a:off x="1065680" y="4537411"/>
            <a:ext cx="671546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3"/>
              </a:rPr>
              <a:t>https://www.cdc.gov/vaccines/hcp/acip-recs/vacc-specific/covid-19/clinical-considerations.html</a:t>
            </a:r>
            <a:r>
              <a:rPr lang="en-US" sz="1000" dirty="0">
                <a:latin typeface="Calibri"/>
                <a:cs typeface="Calibri"/>
              </a:rPr>
              <a:t> </a:t>
            </a:r>
            <a:endParaRPr lang="en-US" sz="1000" dirty="0">
              <a:latin typeface="Calibri"/>
            </a:endParaRPr>
          </a:p>
        </p:txBody>
      </p:sp>
    </p:spTree>
    <p:extLst>
      <p:ext uri="{BB962C8B-B14F-4D97-AF65-F5344CB8AC3E}">
        <p14:creationId xmlns:p14="http://schemas.microsoft.com/office/powerpoint/2010/main" val="18742179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49724" y="207394"/>
            <a:ext cx="8229600" cy="680936"/>
          </a:xfrm>
        </p:spPr>
        <p:txBody>
          <a:bodyPr anchor="b"/>
          <a:lstStyle/>
          <a:p>
            <a:pPr>
              <a:spcAft>
                <a:spcPts val="0"/>
              </a:spcAft>
            </a:pPr>
            <a:r>
              <a:rPr lang="en-US" sz="2600" dirty="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24822" y="941278"/>
            <a:ext cx="7729748" cy="323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COVID-19 vaccines are being held to the same safety standards as all vaccines.</a:t>
            </a:r>
          </a:p>
          <a:p>
            <a:r>
              <a:rPr lang="en-US" sz="1800" dirty="0"/>
              <a:t>FDA’s </a:t>
            </a:r>
            <a:r>
              <a:rPr lang="en-US" sz="1800" dirty="0">
                <a:hlinkClick r:id="rId3"/>
              </a:rPr>
              <a:t>Vaccines and Related Biological Products Advisory Committee (VRBPAC) </a:t>
            </a:r>
            <a:r>
              <a:rPr lang="en-US" sz="1800" dirty="0"/>
              <a:t>reviews applications for EUAs.</a:t>
            </a:r>
          </a:p>
          <a:p>
            <a:r>
              <a:rPr lang="en-US" sz="1800" dirty="0"/>
              <a:t>The </a:t>
            </a:r>
            <a:r>
              <a:rPr lang="en-US" sz="1800" dirty="0">
                <a:hlinkClick r:id="rId4"/>
              </a:rPr>
              <a:t>Advisory Committee on Immunization Practices (ACIP)</a:t>
            </a:r>
            <a:r>
              <a:rPr lang="en-US" sz="1800" dirty="0"/>
              <a:t> </a:t>
            </a:r>
            <a:r>
              <a:rPr lang="en-US" sz="1800" dirty="0">
                <a:solidFill>
                  <a:srgbClr val="000000"/>
                </a:solidFill>
                <a:cs typeface="Calibri" panose="020F0502020204030204" pitchFamily="34" charset="0"/>
              </a:rPr>
              <a:t>considers safety and efficacy data before recommending use.</a:t>
            </a:r>
          </a:p>
          <a:p>
            <a:r>
              <a:rPr lang="en-US" sz="1800" dirty="0">
                <a:solidFill>
                  <a:srgbClr val="000000"/>
                </a:solidFill>
                <a:cs typeface="Calibri" panose="020F0502020204030204" pitchFamily="34" charset="0"/>
              </a:rPr>
              <a:t>VRBPAC and ACIP are independent committees composed of scientific and clinical experts.</a:t>
            </a:r>
          </a:p>
          <a:p>
            <a:r>
              <a:rPr lang="en-US" sz="1800" dirty="0">
                <a:solidFill>
                  <a:srgbClr val="000000"/>
                </a:solidFill>
                <a:cs typeface="Calibri" panose="020F0502020204030204" pitchFamily="34" charset="0"/>
              </a:rPr>
              <a:t>FDA and CDC monitor vaccine safety and side </a:t>
            </a:r>
          </a:p>
          <a:p>
            <a:pPr marL="0" indent="227013">
              <a:spcBef>
                <a:spcPts val="0"/>
              </a:spcBef>
              <a:buNone/>
            </a:pPr>
            <a:r>
              <a:rPr lang="en-US" sz="1800" dirty="0">
                <a:solidFill>
                  <a:srgbClr val="000000"/>
                </a:solidFill>
                <a:cs typeface="Calibri" panose="020F0502020204030204" pitchFamily="34" charset="0"/>
              </a:rPr>
              <a:t>effects once vaccines are in use. </a:t>
            </a:r>
          </a:p>
          <a:p>
            <a:endParaRPr lang="en-US" dirty="0"/>
          </a:p>
          <a:p>
            <a:endParaRPr lang="en-US" dirty="0"/>
          </a:p>
          <a:p>
            <a:pPr marL="0" indent="0">
              <a:buFont typeface="Wingdings" panose="05000000000000000000" pitchFamily="2" charset="2"/>
              <a:buNone/>
            </a:pPr>
            <a:br>
              <a:rPr lang="en-US" dirty="0"/>
            </a:br>
            <a:endParaRPr lang="en-US" dirty="0"/>
          </a:p>
        </p:txBody>
      </p:sp>
      <p:pic>
        <p:nvPicPr>
          <p:cNvPr id="6" name="Picture 2" descr="People sitting around a table and reviewing documents">
            <a:extLst>
              <a:ext uri="{FF2B5EF4-FFF2-40B4-BE49-F238E27FC236}">
                <a16:creationId xmlns:a16="http://schemas.microsoft.com/office/drawing/2014/main" id="{207D0A06-7549-4E9E-957A-4B2549E0CC94}"/>
              </a:ext>
            </a:extLst>
          </p:cNvPr>
          <p:cNvPicPr>
            <a:picLocks noChangeAspect="1" noChangeArrowheads="1"/>
          </p:cNvPicPr>
          <p:nvPr/>
        </p:nvPicPr>
        <p:blipFill rotWithShape="1">
          <a:blip r:embed="rId5" cstate="print">
            <a:alphaModFix amt="97000"/>
            <a:extLst>
              <a:ext uri="{28A0092B-C50C-407E-A947-70E740481C1C}">
                <a14:useLocalDpi xmlns:a14="http://schemas.microsoft.com/office/drawing/2010/main" val="0"/>
              </a:ext>
            </a:extLst>
          </a:blip>
          <a:srcRect b="6490"/>
          <a:stretch/>
        </p:blipFill>
        <p:spPr bwMode="auto">
          <a:xfrm>
            <a:off x="5448693" y="2880919"/>
            <a:ext cx="3230631" cy="201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719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200" y="194001"/>
            <a:ext cx="8229600" cy="689591"/>
          </a:xfrm>
        </p:spPr>
        <p:txBody>
          <a:bodyPr anchor="b"/>
          <a:lstStyle/>
          <a:p>
            <a:pPr>
              <a:spcAft>
                <a:spcPts val="0"/>
              </a:spcAft>
            </a:pPr>
            <a:r>
              <a:rPr lang="en-US" sz="2600" dirty="0"/>
              <a:t>Robust vaccine safety monitoring systems exist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72391" y="884181"/>
            <a:ext cx="7594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000000"/>
                </a:solidFill>
              </a:rPr>
              <a:t>Existing</a:t>
            </a:r>
            <a:r>
              <a:rPr lang="en-US" dirty="0">
                <a:solidFill>
                  <a:srgbClr val="000000"/>
                </a:solidFill>
              </a:rPr>
              <a:t> systems and data sources are used to monitor safety of vaccines post-authorization and post-licensure, such as: </a:t>
            </a:r>
          </a:p>
          <a:p>
            <a:pPr lvl="1"/>
            <a:r>
              <a:rPr lang="en-US" sz="1800" dirty="0">
                <a:solidFill>
                  <a:srgbClr val="000000"/>
                </a:solidFill>
                <a:hlinkClick r:id="rId3"/>
              </a:rPr>
              <a:t>Vaccine Adverse Event Reporting System (VAERS)</a:t>
            </a:r>
            <a:endParaRPr lang="en-US" sz="1800" dirty="0">
              <a:solidFill>
                <a:srgbClr val="000000"/>
              </a:solidFill>
            </a:endParaRPr>
          </a:p>
          <a:p>
            <a:pPr lvl="1"/>
            <a:r>
              <a:rPr lang="en-US" sz="1800" dirty="0">
                <a:solidFill>
                  <a:srgbClr val="000000"/>
                </a:solidFill>
                <a:hlinkClick r:id="rId4"/>
              </a:rPr>
              <a:t>Vaccine Safety Datalink (VSD)</a:t>
            </a:r>
            <a:endParaRPr lang="en-US" sz="1800" dirty="0">
              <a:solidFill>
                <a:srgbClr val="000000"/>
              </a:solidFill>
            </a:endParaRPr>
          </a:p>
          <a:p>
            <a:pPr lvl="1"/>
            <a:r>
              <a:rPr lang="en-US" sz="1800" dirty="0">
                <a:solidFill>
                  <a:srgbClr val="000000"/>
                </a:solidFill>
                <a:hlinkClick r:id="rId5"/>
              </a:rPr>
              <a:t>Clinical Immunization Safety Assessment (CISA)</a:t>
            </a:r>
            <a:endParaRPr lang="en-US" sz="1800" dirty="0">
              <a:solidFill>
                <a:srgbClr val="000000"/>
              </a:solidFill>
            </a:endParaRPr>
          </a:p>
          <a:p>
            <a:pPr lvl="1"/>
            <a:r>
              <a:rPr lang="en-US" sz="1800" u="sng" dirty="0">
                <a:hlinkClick r:id="rId6"/>
              </a:rPr>
              <a:t>Biologics Effectiveness and Safety System (BEST) </a:t>
            </a:r>
            <a:endParaRPr lang="en-US" sz="1800" dirty="0">
              <a:solidFill>
                <a:srgbClr val="000000"/>
              </a:solidFill>
            </a:endParaRPr>
          </a:p>
          <a:p>
            <a:pPr lvl="1"/>
            <a:endParaRPr lang="en-US" sz="1200" dirty="0">
              <a:solidFill>
                <a:srgbClr val="000000"/>
              </a:solidFill>
            </a:endParaRPr>
          </a:p>
          <a:p>
            <a:r>
              <a:rPr lang="en-US" b="1" dirty="0">
                <a:solidFill>
                  <a:srgbClr val="000000"/>
                </a:solidFill>
              </a:rPr>
              <a:t>New</a:t>
            </a:r>
            <a:r>
              <a:rPr lang="en-US" dirty="0">
                <a:solidFill>
                  <a:srgbClr val="000000"/>
                </a:solidFill>
              </a:rPr>
              <a:t> systems have been developed to monitor COVID-19 </a:t>
            </a:r>
          </a:p>
          <a:p>
            <a:pPr marL="0" indent="233363">
              <a:spcBef>
                <a:spcPts val="0"/>
              </a:spcBef>
              <a:buNone/>
            </a:pPr>
            <a:r>
              <a:rPr lang="en-US" dirty="0">
                <a:solidFill>
                  <a:srgbClr val="000000"/>
                </a:solidFill>
              </a:rPr>
              <a:t>vaccine safety, such as </a:t>
            </a:r>
            <a:r>
              <a:rPr lang="en-US" b="1" dirty="0">
                <a:solidFill>
                  <a:srgbClr val="000000"/>
                </a:solidFill>
              </a:rPr>
              <a:t>v-safe:</a:t>
            </a:r>
            <a:r>
              <a:rPr lang="en-US" dirty="0">
                <a:solidFill>
                  <a:srgbClr val="000000"/>
                </a:solidFill>
              </a:rPr>
              <a:t> </a:t>
            </a:r>
          </a:p>
          <a:p>
            <a:pPr lvl="1"/>
            <a:r>
              <a:rPr lang="en-US" sz="1800" dirty="0">
                <a:solidFill>
                  <a:srgbClr val="000000"/>
                </a:solidFill>
              </a:rPr>
              <a:t>Active surveillance that uses text messaging to initiate                          web-based survey monitoring.</a:t>
            </a:r>
          </a:p>
          <a:p>
            <a:pPr lvl="1"/>
            <a:r>
              <a:rPr lang="en-US" sz="1800" dirty="0"/>
              <a:t>Will provide telephone follow up to anyone who reports           medically significant adverse events.</a:t>
            </a:r>
          </a:p>
          <a:p>
            <a:pPr marL="0" indent="0">
              <a:buFont typeface="Wingdings" panose="05000000000000000000" pitchFamily="2" charset="2"/>
              <a:buNone/>
            </a:pPr>
            <a:br>
              <a:rPr lang="en-US" dirty="0"/>
            </a:br>
            <a:endParaRPr lang="en-US" dirty="0"/>
          </a:p>
        </p:txBody>
      </p:sp>
      <p:pic>
        <p:nvPicPr>
          <p:cNvPr id="5" name="Picture 4" descr="A hand holding a cellphone with a v-safe image on the screen">
            <a:extLst>
              <a:ext uri="{FF2B5EF4-FFF2-40B4-BE49-F238E27FC236}">
                <a16:creationId xmlns:a16="http://schemas.microsoft.com/office/drawing/2014/main" id="{D1B0BDF9-DAA1-47C5-BA8F-3F73605E7D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3197" y="3331029"/>
            <a:ext cx="2020803" cy="1709910"/>
          </a:xfrm>
          <a:prstGeom prst="rect">
            <a:avLst/>
          </a:prstGeom>
        </p:spPr>
      </p:pic>
    </p:spTree>
    <p:extLst>
      <p:ext uri="{BB962C8B-B14F-4D97-AF65-F5344CB8AC3E}">
        <p14:creationId xmlns:p14="http://schemas.microsoft.com/office/powerpoint/2010/main" val="14604833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200" y="311808"/>
            <a:ext cx="8328752" cy="585274"/>
          </a:xfrm>
        </p:spPr>
        <p:txBody>
          <a:bodyPr/>
          <a:lstStyle/>
          <a:p>
            <a:r>
              <a:rPr lang="en-US" sz="2600" dirty="0"/>
              <a:t>How was the vaccine development timeline accelerated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0" y="1136165"/>
            <a:ext cx="8121192" cy="3341688"/>
          </a:xfrm>
        </p:spPr>
        <p:txBody>
          <a:bodyPr/>
          <a:lstStyle/>
          <a:p>
            <a:r>
              <a:rPr lang="en-US" dirty="0"/>
              <a:t>Researchers used existing clinical trial networks to begin conducting COVID-19 vaccine trials.*</a:t>
            </a:r>
          </a:p>
          <a:p>
            <a:r>
              <a:rPr lang="en-US" dirty="0"/>
              <a:t>Manufacturing started while the clinical trials were still underway.  Normally, manufacturing doesn’t begin until after completion of the trials. </a:t>
            </a:r>
          </a:p>
          <a:p>
            <a:r>
              <a:rPr lang="en-US" dirty="0">
                <a:latin typeface="Calibri"/>
                <a:cs typeface="Calibri"/>
              </a:rPr>
              <a:t>mRNA vaccines are faster to produce than traditional vaccines.</a:t>
            </a:r>
            <a:endParaRPr lang="en-US" dirty="0"/>
          </a:p>
          <a:p>
            <a:r>
              <a:rPr lang="en-US" dirty="0"/>
              <a:t>FDA and CDC are prioritizing review, authorization, and recommendation of COVID-19 vaccines.</a:t>
            </a:r>
          </a:p>
          <a:p>
            <a:pPr marL="0" indent="0">
              <a:buNone/>
            </a:pPr>
            <a:endParaRPr lang="en-US" dirty="0"/>
          </a:p>
        </p:txBody>
      </p:sp>
      <p:sp>
        <p:nvSpPr>
          <p:cNvPr id="5" name="TextBox 4">
            <a:extLst>
              <a:ext uri="{FF2B5EF4-FFF2-40B4-BE49-F238E27FC236}">
                <a16:creationId xmlns:a16="http://schemas.microsoft.com/office/drawing/2014/main" id="{E144925D-C266-43B8-88CC-9ABD5762DF8E}"/>
              </a:ext>
            </a:extLst>
          </p:cNvPr>
          <p:cNvSpPr txBox="1"/>
          <p:nvPr/>
        </p:nvSpPr>
        <p:spPr>
          <a:xfrm>
            <a:off x="1259981" y="4455326"/>
            <a:ext cx="7186864" cy="523220"/>
          </a:xfrm>
          <a:prstGeom prst="rect">
            <a:avLst/>
          </a:prstGeom>
          <a:noFill/>
        </p:spPr>
        <p:txBody>
          <a:bodyPr wrap="square" rtlCol="0">
            <a:spAutoFit/>
          </a:bodyPr>
          <a:lstStyle/>
          <a:p>
            <a:pPr marL="0" indent="0">
              <a:buNone/>
            </a:pPr>
            <a:r>
              <a:rPr lang="en-US" sz="1400" dirty="0">
                <a:solidFill>
                  <a:srgbClr val="000000"/>
                </a:solidFill>
                <a:latin typeface="Calibri" panose="020F0502020204030204" pitchFamily="34" charset="0"/>
                <a:cs typeface="Calibri" panose="020F0502020204030204" pitchFamily="34" charset="0"/>
              </a:rPr>
              <a:t>*For more, visit the COVID-19 Prevention Network:  </a:t>
            </a:r>
            <a:r>
              <a:rPr lang="en-US" sz="1400" dirty="0">
                <a:solidFill>
                  <a:srgbClr val="000000"/>
                </a:solidFill>
                <a:latin typeface="Calibri" panose="020F0502020204030204" pitchFamily="34" charset="0"/>
                <a:cs typeface="Calibri" panose="020F0502020204030204" pitchFamily="34" charset="0"/>
                <a:hlinkClick r:id="rId3"/>
              </a:rPr>
              <a:t>www.coronaviruspreventionnetwork.org/about-covpn</a:t>
            </a:r>
            <a:r>
              <a:rPr lang="en-US" sz="14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C6A1-E3E5-47E1-838B-B99E0DB76C14}"/>
              </a:ext>
            </a:extLst>
          </p:cNvPr>
          <p:cNvSpPr>
            <a:spLocks noGrp="1"/>
          </p:cNvSpPr>
          <p:nvPr>
            <p:ph type="title"/>
          </p:nvPr>
        </p:nvSpPr>
        <p:spPr/>
        <p:txBody>
          <a:bodyPr/>
          <a:lstStyle/>
          <a:p>
            <a:r>
              <a:rPr lang="en-US" dirty="0"/>
              <a:t>Elements of Vaccine Confidence</a:t>
            </a:r>
          </a:p>
        </p:txBody>
      </p:sp>
    </p:spTree>
    <p:extLst>
      <p:ext uri="{BB962C8B-B14F-4D97-AF65-F5344CB8AC3E}">
        <p14:creationId xmlns:p14="http://schemas.microsoft.com/office/powerpoint/2010/main" val="33232148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200" y="205979"/>
            <a:ext cx="7955789" cy="689591"/>
          </a:xfrm>
        </p:spPr>
        <p:txBody>
          <a:bodyPr anchor="b"/>
          <a:lstStyle/>
          <a:p>
            <a:pPr>
              <a:spcAft>
                <a:spcPts val="0"/>
              </a:spcAft>
            </a:pPr>
            <a:r>
              <a:rPr lang="en-US" sz="2600" dirty="0"/>
              <a:t>The Problem: Patients may be hesitant to receive COVID-19 vaccine</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54194" y="809269"/>
            <a:ext cx="8368963" cy="7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Only </a:t>
            </a:r>
            <a:r>
              <a:rPr lang="en-US" sz="2400" b="1" dirty="0">
                <a:solidFill>
                  <a:srgbClr val="000000"/>
                </a:solidFill>
              </a:rPr>
              <a:t>58% </a:t>
            </a:r>
            <a:r>
              <a:rPr lang="en-US" dirty="0">
                <a:solidFill>
                  <a:srgbClr val="000000"/>
                </a:solidFill>
              </a:rPr>
              <a:t>of the general public said they would receive a COVID-19 vaccine  </a:t>
            </a:r>
          </a:p>
          <a:p>
            <a:pPr marL="0" indent="0">
              <a:buNone/>
            </a:pPr>
            <a:r>
              <a:rPr lang="en-US" sz="1500" dirty="0">
                <a:solidFill>
                  <a:srgbClr val="000000"/>
                </a:solidFill>
              </a:rPr>
              <a:t>     (as of an October 2020 Harris poll)</a:t>
            </a:r>
          </a:p>
          <a:p>
            <a:endParaRPr lang="en-US" dirty="0"/>
          </a:p>
          <a:p>
            <a:pPr marL="0" indent="0">
              <a:buNone/>
            </a:pPr>
            <a:br>
              <a:rPr lang="en-US" dirty="0"/>
            </a:br>
            <a:endParaRPr lang="en-US" dirty="0"/>
          </a:p>
        </p:txBody>
      </p:sp>
      <p:pic>
        <p:nvPicPr>
          <p:cNvPr id="5" name="Picture 4" descr="African American man looking worried&#10;&#10;">
            <a:extLst>
              <a:ext uri="{FF2B5EF4-FFF2-40B4-BE49-F238E27FC236}">
                <a16:creationId xmlns:a16="http://schemas.microsoft.com/office/drawing/2014/main" id="{CE7E3DD3-B9EE-4C2B-99FF-2C8D663A1E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352" y="1608746"/>
            <a:ext cx="3710000" cy="2736125"/>
          </a:xfrm>
          <a:prstGeom prst="rect">
            <a:avLst/>
          </a:prstGeom>
        </p:spPr>
      </p:pic>
      <p:sp>
        <p:nvSpPr>
          <p:cNvPr id="7" name="Rectangle 6">
            <a:extLst>
              <a:ext uri="{FF2B5EF4-FFF2-40B4-BE49-F238E27FC236}">
                <a16:creationId xmlns:a16="http://schemas.microsoft.com/office/drawing/2014/main" id="{42915FE5-0E00-4C1F-A7A7-DD304667E375}"/>
              </a:ext>
            </a:extLst>
          </p:cNvPr>
          <p:cNvSpPr/>
          <p:nvPr/>
        </p:nvSpPr>
        <p:spPr>
          <a:xfrm>
            <a:off x="529296" y="1667504"/>
            <a:ext cx="2483870" cy="646331"/>
          </a:xfrm>
          <a:prstGeom prst="rect">
            <a:avLst/>
          </a:prstGeom>
        </p:spPr>
        <p:txBody>
          <a:bodyPr wrap="square">
            <a:spAutoFit/>
          </a:bodyPr>
          <a:lstStyle/>
          <a:p>
            <a:r>
              <a:rPr lang="en-US" b="1" dirty="0">
                <a:solidFill>
                  <a:srgbClr val="000000"/>
                </a:solidFill>
                <a:latin typeface="Calibri" panose="020F0502020204030204" pitchFamily="34" charset="0"/>
              </a:rPr>
              <a:t>Factors weighing on acceptance:</a:t>
            </a:r>
            <a:endParaRPr lang="en-US" dirty="0"/>
          </a:p>
        </p:txBody>
      </p:sp>
      <p:sp>
        <p:nvSpPr>
          <p:cNvPr id="4" name="TextBox 3">
            <a:extLst>
              <a:ext uri="{FF2B5EF4-FFF2-40B4-BE49-F238E27FC236}">
                <a16:creationId xmlns:a16="http://schemas.microsoft.com/office/drawing/2014/main" id="{E014D358-3EDE-4A27-8E75-704228B71F2D}"/>
              </a:ext>
            </a:extLst>
          </p:cNvPr>
          <p:cNvSpPr txBox="1"/>
          <p:nvPr/>
        </p:nvSpPr>
        <p:spPr>
          <a:xfrm>
            <a:off x="529296" y="2313835"/>
            <a:ext cx="2074635"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Are there side </a:t>
            </a:r>
          </a:p>
          <a:p>
            <a:r>
              <a:rPr lang="en-US" sz="1600" dirty="0">
                <a:solidFill>
                  <a:srgbClr val="000000"/>
                </a:solidFill>
                <a:latin typeface="Calibri" panose="020F0502020204030204" pitchFamily="34" charset="0"/>
              </a:rPr>
              <a:t>effects?</a:t>
            </a:r>
          </a:p>
        </p:txBody>
      </p:sp>
      <p:sp>
        <p:nvSpPr>
          <p:cNvPr id="27" name="TextBox 26">
            <a:extLst>
              <a:ext uri="{FF2B5EF4-FFF2-40B4-BE49-F238E27FC236}">
                <a16:creationId xmlns:a16="http://schemas.microsoft.com/office/drawing/2014/main" id="{A47D9CEE-E65A-4722-834C-80F45FCE75B2}"/>
              </a:ext>
            </a:extLst>
          </p:cNvPr>
          <p:cNvSpPr txBox="1"/>
          <p:nvPr/>
        </p:nvSpPr>
        <p:spPr>
          <a:xfrm>
            <a:off x="529296" y="2966514"/>
            <a:ext cx="1443682" cy="338554"/>
          </a:xfrm>
          <a:prstGeom prst="rect">
            <a:avLst/>
          </a:prstGeom>
          <a:noFill/>
        </p:spPr>
        <p:txBody>
          <a:bodyPr wrap="square" rtlCol="0">
            <a:spAutoFit/>
          </a:bodyPr>
          <a:lstStyle/>
          <a:p>
            <a:r>
              <a:rPr lang="en-US" sz="1600" dirty="0">
                <a:solidFill>
                  <a:srgbClr val="000000"/>
                </a:solidFill>
                <a:latin typeface="Calibri" panose="020F0502020204030204" pitchFamily="34" charset="0"/>
              </a:rPr>
              <a:t>Does it work?</a:t>
            </a:r>
          </a:p>
        </p:txBody>
      </p:sp>
      <p:sp>
        <p:nvSpPr>
          <p:cNvPr id="28" name="TextBox 27">
            <a:extLst>
              <a:ext uri="{FF2B5EF4-FFF2-40B4-BE49-F238E27FC236}">
                <a16:creationId xmlns:a16="http://schemas.microsoft.com/office/drawing/2014/main" id="{07E57638-7B5E-4B82-871F-CB63A52BAA77}"/>
              </a:ext>
            </a:extLst>
          </p:cNvPr>
          <p:cNvSpPr txBox="1"/>
          <p:nvPr/>
        </p:nvSpPr>
        <p:spPr>
          <a:xfrm>
            <a:off x="529296" y="3247340"/>
            <a:ext cx="1443682" cy="338554"/>
          </a:xfrm>
          <a:prstGeom prst="rect">
            <a:avLst/>
          </a:prstGeom>
          <a:noFill/>
        </p:spPr>
        <p:txBody>
          <a:bodyPr wrap="square" rtlCol="0">
            <a:spAutoFit/>
          </a:bodyPr>
          <a:lstStyle/>
          <a:p>
            <a:r>
              <a:rPr lang="en-US" sz="1600" dirty="0">
                <a:solidFill>
                  <a:srgbClr val="000000"/>
                </a:solidFill>
                <a:latin typeface="Calibri" panose="020F0502020204030204" pitchFamily="34" charset="0"/>
              </a:rPr>
              <a:t>Is it safe?</a:t>
            </a:r>
          </a:p>
        </p:txBody>
      </p:sp>
      <p:sp>
        <p:nvSpPr>
          <p:cNvPr id="29" name="TextBox 28">
            <a:extLst>
              <a:ext uri="{FF2B5EF4-FFF2-40B4-BE49-F238E27FC236}">
                <a16:creationId xmlns:a16="http://schemas.microsoft.com/office/drawing/2014/main" id="{1C6C5CA5-72DF-4F2B-B51A-F8B495216E88}"/>
              </a:ext>
            </a:extLst>
          </p:cNvPr>
          <p:cNvSpPr txBox="1"/>
          <p:nvPr/>
        </p:nvSpPr>
        <p:spPr>
          <a:xfrm>
            <a:off x="529296" y="3624158"/>
            <a:ext cx="1443682"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How much does it cost?</a:t>
            </a:r>
          </a:p>
        </p:txBody>
      </p:sp>
      <p:sp>
        <p:nvSpPr>
          <p:cNvPr id="24" name="Rectangle 23">
            <a:extLst>
              <a:ext uri="{FF2B5EF4-FFF2-40B4-BE49-F238E27FC236}">
                <a16:creationId xmlns:a16="http://schemas.microsoft.com/office/drawing/2014/main" id="{DD272B3C-BF2C-4E94-95DB-0300304AE2C8}"/>
              </a:ext>
            </a:extLst>
          </p:cNvPr>
          <p:cNvSpPr/>
          <p:nvPr/>
        </p:nvSpPr>
        <p:spPr>
          <a:xfrm>
            <a:off x="957434" y="4452839"/>
            <a:ext cx="3764789" cy="369332"/>
          </a:xfrm>
          <a:prstGeom prst="rect">
            <a:avLst/>
          </a:prstGeom>
        </p:spPr>
        <p:txBody>
          <a:bodyPr wrap="square">
            <a:spAutoFit/>
          </a:bodyPr>
          <a:lstStyle/>
          <a:p>
            <a:pPr fontAlgn="b"/>
            <a:r>
              <a:rPr lang="en-US" sz="600" dirty="0">
                <a:solidFill>
                  <a:srgbClr val="000000"/>
                </a:solidFill>
                <a:latin typeface="Calibri" panose="020F0502020204030204" pitchFamily="34" charset="0"/>
                <a:cs typeface="Calibri" panose="020F0502020204030204" pitchFamily="34" charset="0"/>
              </a:rPr>
              <a:t>Tyson, A, Johnson, C, &amp; Funk, C. (2020, September 17). </a:t>
            </a:r>
            <a:r>
              <a:rPr lang="en-US" sz="600" i="1" dirty="0">
                <a:solidFill>
                  <a:srgbClr val="000000"/>
                </a:solidFill>
                <a:latin typeface="Calibri" panose="020F0502020204030204" pitchFamily="34" charset="0"/>
                <a:cs typeface="Calibri" panose="020F0502020204030204" pitchFamily="34" charset="0"/>
              </a:rPr>
              <a:t>U.S. Public Now Divided Over Whether To Get COVID-19 Vaccine.</a:t>
            </a:r>
            <a:r>
              <a:rPr lang="en-US" sz="600" dirty="0">
                <a:solidFill>
                  <a:srgbClr val="000000"/>
                </a:solidFill>
                <a:latin typeface="Calibri" panose="020F0502020204030204" pitchFamily="34" charset="0"/>
                <a:cs typeface="Calibri" panose="020F0502020204030204" pitchFamily="34" charset="0"/>
              </a:rPr>
              <a:t> Pew Research Center. </a:t>
            </a:r>
            <a:r>
              <a:rPr lang="en-US" sz="600" u="sng" dirty="0">
                <a:solidFill>
                  <a:srgbClr val="0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https://www.pewresearch.org/science/2020/09/17/u-s-public-now-divided-over-whether-to-get-covid-19-vaccine/</a:t>
            </a:r>
            <a:endParaRPr lang="en-US" sz="600" u="sng" dirty="0">
              <a:solidFill>
                <a:srgbClr val="000000"/>
              </a:solidFill>
              <a:latin typeface="Calibri" panose="020F0502020204030204" pitchFamily="34" charset="0"/>
              <a:cs typeface="Calibri" panose="020F0502020204030204" pitchFamily="34" charset="0"/>
            </a:endParaRPr>
          </a:p>
        </p:txBody>
      </p:sp>
      <p:pic>
        <p:nvPicPr>
          <p:cNvPr id="1026" name="Picture 2" descr="Older white woman looking confident">
            <a:extLst>
              <a:ext uri="{FF2B5EF4-FFF2-40B4-BE49-F238E27FC236}">
                <a16:creationId xmlns:a16="http://schemas.microsoft.com/office/drawing/2014/main" id="{727BEBD9-8FEE-4081-AE7C-ACF51F972D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67" t="11462" r="5532" b="10147"/>
          <a:stretch/>
        </p:blipFill>
        <p:spPr bwMode="auto">
          <a:xfrm>
            <a:off x="4467573" y="1608746"/>
            <a:ext cx="4202326" cy="275550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068DFBDC-6A17-4C5D-A705-7B69A40526AF}"/>
              </a:ext>
            </a:extLst>
          </p:cNvPr>
          <p:cNvSpPr/>
          <p:nvPr/>
        </p:nvSpPr>
        <p:spPr>
          <a:xfrm>
            <a:off x="5686345" y="1654685"/>
            <a:ext cx="2897303" cy="646331"/>
          </a:xfrm>
          <a:prstGeom prst="rect">
            <a:avLst/>
          </a:prstGeom>
        </p:spPr>
        <p:txBody>
          <a:bodyPr wrap="square">
            <a:spAutoFit/>
          </a:bodyPr>
          <a:lstStyle/>
          <a:p>
            <a:pPr algn="r"/>
            <a:r>
              <a:rPr lang="en-US" b="1" dirty="0">
                <a:solidFill>
                  <a:srgbClr val="000000"/>
                </a:solidFill>
                <a:latin typeface="Calibri" panose="020F0502020204030204" pitchFamily="34" charset="0"/>
              </a:rPr>
              <a:t>COVID-19 vaccine more </a:t>
            </a:r>
          </a:p>
          <a:p>
            <a:pPr algn="r"/>
            <a:r>
              <a:rPr lang="en-US" b="1" dirty="0">
                <a:solidFill>
                  <a:srgbClr val="000000"/>
                </a:solidFill>
                <a:latin typeface="Calibri" panose="020F0502020204030204" pitchFamily="34" charset="0"/>
              </a:rPr>
              <a:t>acceptable if:</a:t>
            </a:r>
            <a:endParaRPr lang="en-US" dirty="0"/>
          </a:p>
        </p:txBody>
      </p:sp>
      <p:sp>
        <p:nvSpPr>
          <p:cNvPr id="33" name="TextBox 32">
            <a:extLst>
              <a:ext uri="{FF2B5EF4-FFF2-40B4-BE49-F238E27FC236}">
                <a16:creationId xmlns:a16="http://schemas.microsoft.com/office/drawing/2014/main" id="{529509C5-F16F-46CB-926F-89A4DA8B69F2}"/>
              </a:ext>
            </a:extLst>
          </p:cNvPr>
          <p:cNvSpPr txBox="1"/>
          <p:nvPr/>
        </p:nvSpPr>
        <p:spPr>
          <a:xfrm>
            <a:off x="5486915" y="2346955"/>
            <a:ext cx="3182984"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Healthcare team said it was safe </a:t>
            </a:r>
          </a:p>
        </p:txBody>
      </p:sp>
      <p:sp>
        <p:nvSpPr>
          <p:cNvPr id="35" name="TextBox 34">
            <a:extLst>
              <a:ext uri="{FF2B5EF4-FFF2-40B4-BE49-F238E27FC236}">
                <a16:creationId xmlns:a16="http://schemas.microsoft.com/office/drawing/2014/main" id="{871B7E21-1429-40A4-A293-55544ADA00ED}"/>
              </a:ext>
            </a:extLst>
          </p:cNvPr>
          <p:cNvSpPr txBox="1"/>
          <p:nvPr/>
        </p:nvSpPr>
        <p:spPr>
          <a:xfrm>
            <a:off x="5486915" y="2749488"/>
            <a:ext cx="3096733"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No costs to the individual</a:t>
            </a:r>
          </a:p>
        </p:txBody>
      </p:sp>
      <p:sp>
        <p:nvSpPr>
          <p:cNvPr id="36" name="TextBox 35">
            <a:extLst>
              <a:ext uri="{FF2B5EF4-FFF2-40B4-BE49-F238E27FC236}">
                <a16:creationId xmlns:a16="http://schemas.microsoft.com/office/drawing/2014/main" id="{6B760651-CCA7-4E41-92C9-781350FA051F}"/>
              </a:ext>
            </a:extLst>
          </p:cNvPr>
          <p:cNvSpPr txBox="1"/>
          <p:nvPr/>
        </p:nvSpPr>
        <p:spPr>
          <a:xfrm>
            <a:off x="5486915" y="3124229"/>
            <a:ext cx="3096733" cy="584775"/>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It would help get back to </a:t>
            </a:r>
          </a:p>
          <a:p>
            <a:pPr algn="r"/>
            <a:r>
              <a:rPr lang="en-US" sz="1600" dirty="0">
                <a:solidFill>
                  <a:srgbClr val="000000"/>
                </a:solidFill>
                <a:latin typeface="Calibri" panose="020F0502020204030204" pitchFamily="34" charset="0"/>
              </a:rPr>
              <a:t>school and work </a:t>
            </a:r>
          </a:p>
        </p:txBody>
      </p:sp>
      <p:sp>
        <p:nvSpPr>
          <p:cNvPr id="38" name="TextBox 37">
            <a:extLst>
              <a:ext uri="{FF2B5EF4-FFF2-40B4-BE49-F238E27FC236}">
                <a16:creationId xmlns:a16="http://schemas.microsoft.com/office/drawing/2014/main" id="{2E46DF7B-0AE8-4DED-83C3-4D64FB6B3F75}"/>
              </a:ext>
            </a:extLst>
          </p:cNvPr>
          <p:cNvSpPr txBox="1"/>
          <p:nvPr/>
        </p:nvSpPr>
        <p:spPr>
          <a:xfrm>
            <a:off x="5517971" y="3776886"/>
            <a:ext cx="3096733"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They could get it easily</a:t>
            </a:r>
          </a:p>
        </p:txBody>
      </p:sp>
      <p:sp>
        <p:nvSpPr>
          <p:cNvPr id="47" name="Rectangle 46">
            <a:extLst>
              <a:ext uri="{FF2B5EF4-FFF2-40B4-BE49-F238E27FC236}">
                <a16:creationId xmlns:a16="http://schemas.microsoft.com/office/drawing/2014/main" id="{62A7B9FF-6D38-46F1-B84E-AFCFE5D481A3}"/>
              </a:ext>
            </a:extLst>
          </p:cNvPr>
          <p:cNvSpPr/>
          <p:nvPr/>
        </p:nvSpPr>
        <p:spPr>
          <a:xfrm>
            <a:off x="4648200" y="4445545"/>
            <a:ext cx="3764789" cy="369332"/>
          </a:xfrm>
          <a:prstGeom prst="rect">
            <a:avLst/>
          </a:prstGeom>
        </p:spPr>
        <p:txBody>
          <a:bodyPr wrap="square">
            <a:spAutoFit/>
          </a:bodyPr>
          <a:lstStyle/>
          <a:p>
            <a:pPr fontAlgn="b"/>
            <a:r>
              <a:rPr lang="en-US" sz="600" dirty="0">
                <a:solidFill>
                  <a:srgbClr val="000000"/>
                </a:solidFill>
                <a:latin typeface="Calibri" panose="020F0502020204030204" pitchFamily="34" charset="0"/>
                <a:cs typeface="Calibri" panose="020F0502020204030204" pitchFamily="34" charset="0"/>
              </a:rPr>
              <a:t>Jackson, C., &amp; Newall, M. (2020, September 29). </a:t>
            </a:r>
            <a:r>
              <a:rPr lang="en-US" sz="600" i="1" dirty="0">
                <a:solidFill>
                  <a:srgbClr val="000000"/>
                </a:solidFill>
                <a:latin typeface="Calibri" panose="020F0502020204030204" pitchFamily="34" charset="0"/>
                <a:cs typeface="Calibri" panose="020F0502020204030204" pitchFamily="34" charset="0"/>
              </a:rPr>
              <a:t>Despite COVID-19 spike, few individual behaviors are changing</a:t>
            </a:r>
            <a:r>
              <a:rPr lang="en-US" sz="600" dirty="0">
                <a:solidFill>
                  <a:srgbClr val="000000"/>
                </a:solidFill>
                <a:latin typeface="Calibri" panose="020F0502020204030204" pitchFamily="34" charset="0"/>
                <a:cs typeface="Calibri" panose="020F0502020204030204" pitchFamily="34" charset="0"/>
              </a:rPr>
              <a:t>. Ipsos. </a:t>
            </a:r>
            <a:r>
              <a:rPr lang="en-US" sz="6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https://www.ipsos.com/en-us/news-polls/axios-ipsos-coronavirus-index</a:t>
            </a:r>
            <a:endParaRPr lang="en-US" sz="600" dirty="0">
              <a:solidFill>
                <a:srgbClr val="000000"/>
              </a:solidFill>
              <a:latin typeface="Calibri" panose="020F0502020204030204" pitchFamily="34" charset="0"/>
              <a:cs typeface="Calibri" panose="020F0502020204030204" pitchFamily="34" charset="0"/>
            </a:endParaRPr>
          </a:p>
          <a:p>
            <a:pPr fontAlgn="b"/>
            <a:r>
              <a:rPr lang="en-US" sz="600" u="sng" dirty="0">
                <a:solidFill>
                  <a:srgbClr val="0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endParaRPr lang="en-US" sz="600" u="sng"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1917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6B85-E3F8-4B24-A947-F425469000CD}"/>
              </a:ext>
            </a:extLst>
          </p:cNvPr>
          <p:cNvSpPr>
            <a:spLocks noGrp="1"/>
          </p:cNvSpPr>
          <p:nvPr>
            <p:ph type="title"/>
          </p:nvPr>
        </p:nvSpPr>
        <p:spPr/>
        <p:txBody>
          <a:bodyPr/>
          <a:lstStyle/>
          <a:p>
            <a:r>
              <a:rPr lang="en-US" sz="2600" dirty="0"/>
              <a:t>Vaccine hesitancy among healthcare providers</a:t>
            </a:r>
          </a:p>
        </p:txBody>
      </p:sp>
      <p:sp>
        <p:nvSpPr>
          <p:cNvPr id="3" name="Text Placeholder 2">
            <a:extLst>
              <a:ext uri="{FF2B5EF4-FFF2-40B4-BE49-F238E27FC236}">
                <a16:creationId xmlns:a16="http://schemas.microsoft.com/office/drawing/2014/main" id="{BC132D64-C4F9-4D37-92A6-D47576785688}"/>
              </a:ext>
            </a:extLst>
          </p:cNvPr>
          <p:cNvSpPr>
            <a:spLocks noGrp="1"/>
          </p:cNvSpPr>
          <p:nvPr>
            <p:ph type="body" sz="quarter" idx="10"/>
          </p:nvPr>
        </p:nvSpPr>
        <p:spPr>
          <a:xfrm>
            <a:off x="457200" y="1073824"/>
            <a:ext cx="8229600" cy="3341688"/>
          </a:xfrm>
        </p:spPr>
        <p:txBody>
          <a:bodyPr/>
          <a:lstStyle/>
          <a:p>
            <a:r>
              <a:rPr lang="en-US" dirty="0"/>
              <a:t>American Nursing Foundation Survey (Oct 2020)</a:t>
            </a:r>
          </a:p>
          <a:p>
            <a:pPr lvl="1"/>
            <a:r>
              <a:rPr lang="en-US" dirty="0"/>
              <a:t>63% were somewhat or very confident that the vaccine will be safe and effective.</a:t>
            </a:r>
          </a:p>
          <a:p>
            <a:pPr lvl="1"/>
            <a:r>
              <a:rPr lang="en-US" dirty="0"/>
              <a:t>34% would voluntarily receive COVID-19 vaccine.</a:t>
            </a:r>
          </a:p>
          <a:p>
            <a:pPr lvl="1"/>
            <a:r>
              <a:rPr lang="en-US" dirty="0"/>
              <a:t>57% are comfortable discussing COVID-19 vaccines with patients.</a:t>
            </a:r>
          </a:p>
          <a:p>
            <a:pPr marL="287338" indent="-342900"/>
            <a:r>
              <a:rPr lang="en-US" dirty="0"/>
              <a:t>CDC web survey with healthcare providers (Sept–Oct 2020)</a:t>
            </a:r>
          </a:p>
          <a:p>
            <a:pPr marL="800100" lvl="1" indent="-342900"/>
            <a:r>
              <a:rPr lang="en-US" dirty="0"/>
              <a:t>63% said they would get a COVID-19 vaccine.</a:t>
            </a:r>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B0474FB6-80BE-47D6-B949-7F33687EE527}"/>
              </a:ext>
            </a:extLst>
          </p:cNvPr>
          <p:cNvSpPr txBox="1"/>
          <p:nvPr/>
        </p:nvSpPr>
        <p:spPr>
          <a:xfrm>
            <a:off x="1056832" y="4170017"/>
            <a:ext cx="7539135" cy="861774"/>
          </a:xfrm>
          <a:prstGeom prst="rect">
            <a:avLst/>
          </a:prstGeom>
          <a:noFill/>
        </p:spPr>
        <p:txBody>
          <a:bodyPr wrap="square" rtlCol="0">
            <a:spAutoFit/>
          </a:bodyPr>
          <a:lstStyle/>
          <a:p>
            <a:pPr marL="0" lvl="1" indent="0">
              <a:buNone/>
            </a:pPr>
            <a:r>
              <a:rPr lang="en-US" sz="1000" dirty="0">
                <a:solidFill>
                  <a:srgbClr val="000000"/>
                </a:solidFill>
              </a:rPr>
              <a:t>Sources: </a:t>
            </a:r>
          </a:p>
          <a:p>
            <a:pPr marL="228600" lvl="1" indent="-228600">
              <a:buAutoNum type="arabicPeriod"/>
            </a:pPr>
            <a:r>
              <a:rPr lang="en-US" sz="1000" dirty="0">
                <a:solidFill>
                  <a:srgbClr val="000000"/>
                </a:solidFill>
              </a:rPr>
              <a:t>American Nurses Foundation, Pulse on the Nation’s Nurses COVID-19 Survey Series: COVID-19 Vaccine, October 2020.  </a:t>
            </a:r>
            <a:r>
              <a:rPr lang="en-US" sz="1000" dirty="0">
                <a:solidFill>
                  <a:srgbClr val="000000"/>
                </a:solidFill>
                <a:hlinkClick r:id="rId3"/>
              </a:rPr>
              <a:t>https://www.nursingworld.org/practice-policy/work-environment/health-safety/disaster-preparedness/coronavirus/what-you-need-to-know/covid-19-vaccine-survey</a:t>
            </a:r>
            <a:endParaRPr lang="en-US" sz="1000" dirty="0">
              <a:solidFill>
                <a:srgbClr val="000000"/>
              </a:solidFill>
            </a:endParaRPr>
          </a:p>
          <a:p>
            <a:pPr marL="228600" lvl="1" indent="-228600">
              <a:buAutoNum type="arabicPeriod"/>
            </a:pPr>
            <a:r>
              <a:rPr lang="en-US" sz="1000" dirty="0">
                <a:solidFill>
                  <a:srgbClr val="000000"/>
                </a:solidFill>
              </a:rPr>
              <a:t>Lindley, et  al. CDC COVID-19 Response Team. Report in progress.</a:t>
            </a:r>
          </a:p>
        </p:txBody>
      </p:sp>
    </p:spTree>
    <p:extLst>
      <p:ext uri="{BB962C8B-B14F-4D97-AF65-F5344CB8AC3E}">
        <p14:creationId xmlns:p14="http://schemas.microsoft.com/office/powerpoint/2010/main" val="13079157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3CC5-F875-4AF8-8C55-077451B0FB08}"/>
              </a:ext>
            </a:extLst>
          </p:cNvPr>
          <p:cNvSpPr>
            <a:spLocks noGrp="1"/>
          </p:cNvSpPr>
          <p:nvPr>
            <p:ph type="title"/>
          </p:nvPr>
        </p:nvSpPr>
        <p:spPr/>
        <p:txBody>
          <a:bodyPr/>
          <a:lstStyle/>
          <a:p>
            <a:r>
              <a:rPr lang="en-US" sz="2600" dirty="0"/>
              <a:t>Defining vaccine confidence</a:t>
            </a:r>
          </a:p>
        </p:txBody>
      </p:sp>
      <p:sp>
        <p:nvSpPr>
          <p:cNvPr id="3" name="Text Placeholder 2">
            <a:extLst>
              <a:ext uri="{FF2B5EF4-FFF2-40B4-BE49-F238E27FC236}">
                <a16:creationId xmlns:a16="http://schemas.microsoft.com/office/drawing/2014/main" id="{B0EC2649-B2E7-4398-9B5A-441B38CFF3A8}"/>
              </a:ext>
            </a:extLst>
          </p:cNvPr>
          <p:cNvSpPr>
            <a:spLocks noGrp="1"/>
          </p:cNvSpPr>
          <p:nvPr>
            <p:ph type="body" sz="quarter" idx="10"/>
          </p:nvPr>
        </p:nvSpPr>
        <p:spPr>
          <a:xfrm>
            <a:off x="457200" y="1008404"/>
            <a:ext cx="5107021" cy="3341688"/>
          </a:xfrm>
        </p:spPr>
        <p:txBody>
          <a:bodyPr/>
          <a:lstStyle/>
          <a:p>
            <a:r>
              <a:rPr lang="en-US" i="1" dirty="0"/>
              <a:t>Vaccine confidence </a:t>
            </a:r>
            <a:r>
              <a:rPr lang="en-US" dirty="0"/>
              <a:t>is the trust that patients, parents, or providers have in:</a:t>
            </a:r>
          </a:p>
          <a:p>
            <a:pPr lvl="1"/>
            <a:r>
              <a:rPr lang="en-US" dirty="0"/>
              <a:t>Recommended </a:t>
            </a:r>
            <a:r>
              <a:rPr lang="en-US" u="sng" dirty="0"/>
              <a:t>vaccines</a:t>
            </a:r>
            <a:endParaRPr lang="en-US" dirty="0"/>
          </a:p>
          <a:p>
            <a:pPr lvl="1"/>
            <a:r>
              <a:rPr lang="en-US" u="sng" dirty="0"/>
              <a:t>Providers</a:t>
            </a:r>
            <a:r>
              <a:rPr lang="en-US" dirty="0"/>
              <a:t> who administer vaccines</a:t>
            </a:r>
          </a:p>
          <a:p>
            <a:pPr lvl="1"/>
            <a:r>
              <a:rPr lang="en-US" u="sng" dirty="0"/>
              <a:t>Processes and policies</a:t>
            </a:r>
            <a:r>
              <a:rPr lang="en-US" dirty="0"/>
              <a:t> that lead to vaccine development, licensure, manufacturing, and recommendations for use</a:t>
            </a:r>
          </a:p>
        </p:txBody>
      </p:sp>
      <p:pic>
        <p:nvPicPr>
          <p:cNvPr id="5" name="Picture 4" descr="Image of the word TRUST&#10;">
            <a:extLst>
              <a:ext uri="{FF2B5EF4-FFF2-40B4-BE49-F238E27FC236}">
                <a16:creationId xmlns:a16="http://schemas.microsoft.com/office/drawing/2014/main" id="{E474D274-8D17-4777-8BC1-ADE24A337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52" y="1093832"/>
            <a:ext cx="2867848" cy="1974651"/>
          </a:xfrm>
          <a:prstGeom prst="rect">
            <a:avLst/>
          </a:prstGeom>
        </p:spPr>
      </p:pic>
    </p:spTree>
    <p:extLst>
      <p:ext uri="{BB962C8B-B14F-4D97-AF65-F5344CB8AC3E}">
        <p14:creationId xmlns:p14="http://schemas.microsoft.com/office/powerpoint/2010/main" val="25380614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DE3-41DC-4598-A181-A464512D3AE3}"/>
              </a:ext>
            </a:extLst>
          </p:cNvPr>
          <p:cNvSpPr>
            <a:spLocks noGrp="1"/>
          </p:cNvSpPr>
          <p:nvPr>
            <p:ph type="title"/>
          </p:nvPr>
        </p:nvSpPr>
        <p:spPr/>
        <p:txBody>
          <a:bodyPr/>
          <a:lstStyle/>
          <a:p>
            <a:r>
              <a:rPr lang="en-US" sz="2600" dirty="0"/>
              <a:t>Willingness to accept a vaccine falls on a continuum</a:t>
            </a:r>
          </a:p>
        </p:txBody>
      </p:sp>
      <p:pic>
        <p:nvPicPr>
          <p:cNvPr id="19" name="Picture 18" descr="Image of the vaccine demand continuum. On the left is a red arrow demonstrating refusal. On the right is a green arrow demonstrating demand. In the middle is a blend of colors demonstrating passive acceptance, where people may have questions or wait and see.">
            <a:extLst>
              <a:ext uri="{FF2B5EF4-FFF2-40B4-BE49-F238E27FC236}">
                <a16:creationId xmlns:a16="http://schemas.microsoft.com/office/drawing/2014/main" id="{13CE1637-798C-4BC6-BF2D-3500B8C65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83" y="996417"/>
            <a:ext cx="7669433" cy="3395766"/>
          </a:xfrm>
          <a:prstGeom prst="rect">
            <a:avLst/>
          </a:prstGeom>
        </p:spPr>
      </p:pic>
    </p:spTree>
    <p:extLst>
      <p:ext uri="{BB962C8B-B14F-4D97-AF65-F5344CB8AC3E}">
        <p14:creationId xmlns:p14="http://schemas.microsoft.com/office/powerpoint/2010/main" val="15393156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4FDE-2D56-4B43-90A9-1DBBD9D9197E}"/>
              </a:ext>
            </a:extLst>
          </p:cNvPr>
          <p:cNvSpPr>
            <a:spLocks noGrp="1"/>
          </p:cNvSpPr>
          <p:nvPr>
            <p:ph type="title"/>
          </p:nvPr>
        </p:nvSpPr>
        <p:spPr/>
        <p:txBody>
          <a:bodyPr/>
          <a:lstStyle/>
          <a:p>
            <a:r>
              <a:rPr lang="en-US" sz="2600" dirty="0"/>
              <a:t>Presentation Overview</a:t>
            </a:r>
          </a:p>
        </p:txBody>
      </p:sp>
      <p:sp>
        <p:nvSpPr>
          <p:cNvPr id="3" name="Text Placeholder 2">
            <a:extLst>
              <a:ext uri="{FF2B5EF4-FFF2-40B4-BE49-F238E27FC236}">
                <a16:creationId xmlns:a16="http://schemas.microsoft.com/office/drawing/2014/main" id="{5BF81919-A678-4579-92B7-192AD84B91D9}"/>
              </a:ext>
            </a:extLst>
          </p:cNvPr>
          <p:cNvSpPr>
            <a:spLocks noGrp="1"/>
          </p:cNvSpPr>
          <p:nvPr>
            <p:ph type="body" sz="quarter" idx="10"/>
          </p:nvPr>
        </p:nvSpPr>
        <p:spPr>
          <a:xfrm>
            <a:off x="457200" y="1158875"/>
            <a:ext cx="4324120" cy="3341688"/>
          </a:xfrm>
        </p:spPr>
        <p:txBody>
          <a:bodyPr/>
          <a:lstStyle/>
          <a:p>
            <a:r>
              <a:rPr lang="en-US" dirty="0"/>
              <a:t>COVID-19 vaccines </a:t>
            </a:r>
          </a:p>
          <a:p>
            <a:r>
              <a:rPr lang="en-US" dirty="0"/>
              <a:t>mRNA technology</a:t>
            </a:r>
          </a:p>
          <a:p>
            <a:r>
              <a:rPr lang="en-US" dirty="0"/>
              <a:t>Vaccine safety monitoring</a:t>
            </a:r>
          </a:p>
          <a:p>
            <a:r>
              <a:rPr lang="en-US" dirty="0"/>
              <a:t>Elements of vaccine confidence</a:t>
            </a:r>
          </a:p>
          <a:p>
            <a:r>
              <a:rPr lang="en-US" dirty="0"/>
              <a:t>Strategies for building vaccine confidence in your facility or system</a:t>
            </a:r>
          </a:p>
        </p:txBody>
      </p:sp>
      <p:pic>
        <p:nvPicPr>
          <p:cNvPr id="5" name="Picture 5" descr="Healthcare provider pointing to a white board">
            <a:extLst>
              <a:ext uri="{FF2B5EF4-FFF2-40B4-BE49-F238E27FC236}">
                <a16:creationId xmlns:a16="http://schemas.microsoft.com/office/drawing/2014/main" id="{FE6A11E9-0DEF-42A1-BF8D-ADDA1EF7B4DF}"/>
              </a:ext>
            </a:extLst>
          </p:cNvPr>
          <p:cNvPicPr>
            <a:picLocks noChangeAspect="1"/>
          </p:cNvPicPr>
          <p:nvPr/>
        </p:nvPicPr>
        <p:blipFill>
          <a:blip r:embed="rId3"/>
          <a:stretch>
            <a:fillRect/>
          </a:stretch>
        </p:blipFill>
        <p:spPr>
          <a:xfrm>
            <a:off x="5548184" y="770625"/>
            <a:ext cx="2743200" cy="2752725"/>
          </a:xfrm>
          <a:prstGeom prst="rect">
            <a:avLst/>
          </a:prstGeom>
        </p:spPr>
      </p:pic>
    </p:spTree>
    <p:extLst>
      <p:ext uri="{BB962C8B-B14F-4D97-AF65-F5344CB8AC3E}">
        <p14:creationId xmlns:p14="http://schemas.microsoft.com/office/powerpoint/2010/main" val="8183536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77DB-DF3C-4DB5-A40B-66FE23E9D563}"/>
              </a:ext>
            </a:extLst>
          </p:cNvPr>
          <p:cNvSpPr>
            <a:spLocks noGrp="1"/>
          </p:cNvSpPr>
          <p:nvPr>
            <p:ph type="title"/>
          </p:nvPr>
        </p:nvSpPr>
        <p:spPr/>
        <p:txBody>
          <a:bodyPr/>
          <a:lstStyle/>
          <a:p>
            <a:r>
              <a:rPr lang="en-US" dirty="0"/>
              <a:t>Strategies for Building Vaccine Confidence</a:t>
            </a:r>
          </a:p>
        </p:txBody>
      </p:sp>
    </p:spTree>
    <p:extLst>
      <p:ext uri="{BB962C8B-B14F-4D97-AF65-F5344CB8AC3E}">
        <p14:creationId xmlns:p14="http://schemas.microsoft.com/office/powerpoint/2010/main" val="38014241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DB4640-6628-46B4-AA39-5500FB409400}"/>
              </a:ext>
            </a:extLst>
          </p:cNvPr>
          <p:cNvSpPr>
            <a:spLocks noGrp="1"/>
          </p:cNvSpPr>
          <p:nvPr>
            <p:ph type="title"/>
          </p:nvPr>
        </p:nvSpPr>
        <p:spPr>
          <a:xfrm>
            <a:off x="563418" y="560645"/>
            <a:ext cx="8229600" cy="689591"/>
          </a:xfrm>
        </p:spPr>
        <p:txBody>
          <a:bodyPr/>
          <a:lstStyle/>
          <a:p>
            <a:pPr algn="ctr" defTabSz="914377">
              <a:defRPr/>
            </a:pPr>
            <a:r>
              <a:rPr lang="en-US" sz="2000" dirty="0">
                <a:solidFill>
                  <a:prstClr val="black"/>
                </a:solidFill>
                <a:latin typeface="Calibri" panose="020F0502020204030204"/>
                <a:cs typeface="Helvetica" panose="020B0604020202020204" pitchFamily="34" charset="0"/>
              </a:rPr>
              <a:t>A National Strategy to Reinforce Confidence in COVID-19 Vaccines</a:t>
            </a:r>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5" name="Picture 4" descr="Vaccinate with confidence strategy depicting building trust, empowering healthcare personnel, and engaging communities and individuals">
            <a:extLst>
              <a:ext uri="{FF2B5EF4-FFF2-40B4-BE49-F238E27FC236}">
                <a16:creationId xmlns:a16="http://schemas.microsoft.com/office/drawing/2014/main" id="{256273F7-D627-452F-999E-CC048FCB6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5" y="1287858"/>
            <a:ext cx="8657070" cy="3548180"/>
          </a:xfrm>
          <a:prstGeom prst="rect">
            <a:avLst/>
          </a:prstGeom>
        </p:spPr>
      </p:pic>
      <p:sp>
        <p:nvSpPr>
          <p:cNvPr id="2" name="Oval 1" descr="Red circle highlighting empowering healthcare personnel">
            <a:extLst>
              <a:ext uri="{FF2B5EF4-FFF2-40B4-BE49-F238E27FC236}">
                <a16:creationId xmlns:a16="http://schemas.microsoft.com/office/drawing/2014/main" id="{606E0F19-5DFB-47A9-A67D-E4B6370D9B5B}"/>
              </a:ext>
            </a:extLst>
          </p:cNvPr>
          <p:cNvSpPr/>
          <p:nvPr/>
        </p:nvSpPr>
        <p:spPr>
          <a:xfrm>
            <a:off x="0" y="2348671"/>
            <a:ext cx="8991600" cy="1506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3F1D4B0-1762-4BA0-828F-3E508DF0FA02}"/>
              </a:ext>
            </a:extLst>
          </p:cNvPr>
          <p:cNvSpPr txBox="1"/>
          <p:nvPr/>
        </p:nvSpPr>
        <p:spPr>
          <a:xfrm>
            <a:off x="8793018" y="4760989"/>
            <a:ext cx="457199"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21</a:t>
            </a:r>
          </a:p>
        </p:txBody>
      </p:sp>
    </p:spTree>
    <p:extLst>
      <p:ext uri="{BB962C8B-B14F-4D97-AF65-F5344CB8AC3E}">
        <p14:creationId xmlns:p14="http://schemas.microsoft.com/office/powerpoint/2010/main" val="26927645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1DDE-923D-4789-962C-4BCEE49A8FD7}"/>
              </a:ext>
            </a:extLst>
          </p:cNvPr>
          <p:cNvSpPr>
            <a:spLocks noGrp="1"/>
          </p:cNvSpPr>
          <p:nvPr>
            <p:ph type="title"/>
          </p:nvPr>
        </p:nvSpPr>
        <p:spPr>
          <a:xfrm>
            <a:off x="457200" y="663185"/>
            <a:ext cx="8229600" cy="689591"/>
          </a:xfrm>
        </p:spPr>
        <p:txBody>
          <a:bodyPr/>
          <a:lstStyle/>
          <a:p>
            <a:pPr algn="ctr"/>
            <a:r>
              <a:rPr lang="en-US" sz="1800" dirty="0">
                <a:solidFill>
                  <a:prstClr val="black"/>
                </a:solidFill>
                <a:latin typeface="Calibri" panose="020F0502020204030204"/>
                <a:cs typeface="Helvetica" panose="020B0604020202020204" pitchFamily="34" charset="0"/>
              </a:rPr>
              <a:t>A component of the National Strategy to Reinforce Confidence in COVID-19 Vaccines</a:t>
            </a:r>
            <a:endParaRPr lang="en-US" sz="1800" dirty="0"/>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5" name="Picture 4" descr="one component of the vaccinate with confidence strategy: empowering healthcare personnel">
            <a:extLst>
              <a:ext uri="{FF2B5EF4-FFF2-40B4-BE49-F238E27FC236}">
                <a16:creationId xmlns:a16="http://schemas.microsoft.com/office/drawing/2014/main" id="{BE39ED88-6EA7-4864-8466-1854FB925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1" y="1473539"/>
            <a:ext cx="8644877" cy="1121761"/>
          </a:xfrm>
          <a:prstGeom prst="rect">
            <a:avLst/>
          </a:prstGeom>
        </p:spPr>
      </p:pic>
      <p:sp>
        <p:nvSpPr>
          <p:cNvPr id="21" name="TextBox 20">
            <a:extLst>
              <a:ext uri="{FF2B5EF4-FFF2-40B4-BE49-F238E27FC236}">
                <a16:creationId xmlns:a16="http://schemas.microsoft.com/office/drawing/2014/main" id="{C60E3196-E460-44C8-B196-817B8A995C51}"/>
              </a:ext>
            </a:extLst>
          </p:cNvPr>
          <p:cNvSpPr txBox="1"/>
          <p:nvPr/>
        </p:nvSpPr>
        <p:spPr>
          <a:xfrm>
            <a:off x="246645" y="25717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pPr>
            <a:r>
              <a:rPr lang="en-US" b="1" dirty="0">
                <a:solidFill>
                  <a:prstClr val="black"/>
                </a:solidFill>
                <a:latin typeface="Calibri" panose="020F0502020204030204"/>
                <a:cs typeface="Calibri"/>
              </a:rPr>
              <a:t>Tactics</a:t>
            </a:r>
          </a:p>
        </p:txBody>
      </p:sp>
      <p:sp>
        <p:nvSpPr>
          <p:cNvPr id="20" name="TextBox 19">
            <a:extLst>
              <a:ext uri="{FF2B5EF4-FFF2-40B4-BE49-F238E27FC236}">
                <a16:creationId xmlns:a16="http://schemas.microsoft.com/office/drawing/2014/main" id="{E6A12D48-3591-47AF-BD5A-8C76260EF0D1}"/>
              </a:ext>
            </a:extLst>
          </p:cNvPr>
          <p:cNvSpPr txBox="1"/>
          <p:nvPr/>
        </p:nvSpPr>
        <p:spPr>
          <a:xfrm>
            <a:off x="535578" y="2610366"/>
            <a:ext cx="836177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Engage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Ensure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 the capacity of healthcare professionals to have empathetic vaccine conversations, address myths and common questions, provide tailored vaccine information to patients, and use motivational interviewing techniques when needed</a:t>
            </a:r>
            <a:r>
              <a:rPr lang="en-US" sz="1600" dirty="0"/>
              <a:t>.</a:t>
            </a:r>
          </a:p>
        </p:txBody>
      </p:sp>
      <p:pic>
        <p:nvPicPr>
          <p:cNvPr id="11" name="Picture 10" descr="Logos of the U.S. Department of Health and Human Services and Centers for Disease Control and Prevention" hidden="1" title="LOGOS">
            <a:extLst>
              <a:ext uri="{FF2B5EF4-FFF2-40B4-BE49-F238E27FC236}">
                <a16:creationId xmlns:a16="http://schemas.microsoft.com/office/drawing/2014/main" id="{042D9129-E1D4-40D1-A91B-9B96D4235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18279291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F317-1AA1-42BE-A81A-6AD3B11E9EB3}"/>
              </a:ext>
            </a:extLst>
          </p:cNvPr>
          <p:cNvSpPr>
            <a:spLocks noGrp="1"/>
          </p:cNvSpPr>
          <p:nvPr>
            <p:ph type="title"/>
          </p:nvPr>
        </p:nvSpPr>
        <p:spPr>
          <a:xfrm>
            <a:off x="457200" y="203873"/>
            <a:ext cx="8229600" cy="689591"/>
          </a:xfrm>
        </p:spPr>
        <p:txBody>
          <a:bodyPr/>
          <a:lstStyle/>
          <a:p>
            <a:r>
              <a:rPr lang="en-US" sz="2600" dirty="0"/>
              <a:t>Top 6 strategies for building COVID-19 vaccine confidence among healthcare personnel</a:t>
            </a:r>
          </a:p>
        </p:txBody>
      </p:sp>
      <p:sp>
        <p:nvSpPr>
          <p:cNvPr id="3" name="Text Placeholder 2">
            <a:extLst>
              <a:ext uri="{FF2B5EF4-FFF2-40B4-BE49-F238E27FC236}">
                <a16:creationId xmlns:a16="http://schemas.microsoft.com/office/drawing/2014/main" id="{739EDA43-4B22-4DDA-839B-9C5A77461031}"/>
              </a:ext>
            </a:extLst>
          </p:cNvPr>
          <p:cNvSpPr>
            <a:spLocks noGrp="1"/>
          </p:cNvSpPr>
          <p:nvPr>
            <p:ph type="body" sz="quarter" idx="10"/>
          </p:nvPr>
        </p:nvSpPr>
        <p:spPr>
          <a:xfrm>
            <a:off x="457200" y="1044294"/>
            <a:ext cx="8229600" cy="3341688"/>
          </a:xfrm>
        </p:spPr>
        <p:txBody>
          <a:bodyPr/>
          <a:lstStyle/>
          <a:p>
            <a:pPr marL="457200" indent="-457200">
              <a:buFont typeface="+mj-lt"/>
              <a:buAutoNum type="arabicPeriod"/>
            </a:pPr>
            <a:r>
              <a:rPr lang="en-US" dirty="0">
                <a:latin typeface="Calibri"/>
                <a:cs typeface="Calibri"/>
              </a:rPr>
              <a:t>Encourage senior leaders to be vaccine champions.</a:t>
            </a:r>
          </a:p>
          <a:p>
            <a:pPr marL="457200" indent="-457200">
              <a:buFont typeface="+mj-lt"/>
              <a:buAutoNum type="arabicPeriod"/>
            </a:pPr>
            <a:r>
              <a:rPr lang="en-US" dirty="0">
                <a:latin typeface="Calibri"/>
                <a:cs typeface="Calibri"/>
              </a:rPr>
              <a:t>Host discussions where personnel at different levels can provide input and ask questions.</a:t>
            </a:r>
          </a:p>
          <a:p>
            <a:pPr marL="457200" indent="-457200">
              <a:buFont typeface="+mj-lt"/>
              <a:buAutoNum type="arabicPeriod"/>
            </a:pPr>
            <a:r>
              <a:rPr lang="en-US" dirty="0">
                <a:latin typeface="Calibri"/>
                <a:cs typeface="Calibri"/>
              </a:rPr>
              <a:t>Share key messages with staff through emails, breakroom posters, and other channels</a:t>
            </a:r>
          </a:p>
          <a:p>
            <a:pPr marL="457200" indent="-457200">
              <a:buFont typeface="+mj-lt"/>
              <a:buAutoNum type="arabicPeriod"/>
            </a:pPr>
            <a:r>
              <a:rPr lang="en-US" dirty="0">
                <a:latin typeface="Calibri"/>
                <a:cs typeface="Calibri"/>
              </a:rPr>
              <a:t>Educate healthcare teams about COVID-19 vaccines, how they are developed and monitored for safety, and how teams can talk to others about the vaccines.</a:t>
            </a:r>
          </a:p>
          <a:p>
            <a:pPr marL="457200" indent="-457200">
              <a:buFont typeface="+mj-lt"/>
              <a:buAutoNum type="arabicPeriod"/>
            </a:pPr>
            <a:r>
              <a:rPr lang="en-US" dirty="0">
                <a:latin typeface="Calibri"/>
                <a:cs typeface="Calibri"/>
              </a:rPr>
              <a:t>Educate non-medical staff about the importance of getting vaccinated.</a:t>
            </a:r>
          </a:p>
          <a:p>
            <a:pPr marL="457200" indent="-457200">
              <a:buFont typeface="+mj-lt"/>
              <a:buAutoNum type="arabicPeriod"/>
            </a:pPr>
            <a:r>
              <a:rPr lang="en-US" dirty="0">
                <a:latin typeface="Calibri"/>
                <a:cs typeface="Calibri"/>
              </a:rPr>
              <a:t>Make the decision to get vaccinated visible and celebrate it!</a:t>
            </a:r>
          </a:p>
        </p:txBody>
      </p:sp>
    </p:spTree>
    <p:extLst>
      <p:ext uri="{BB962C8B-B14F-4D97-AF65-F5344CB8AC3E}">
        <p14:creationId xmlns:p14="http://schemas.microsoft.com/office/powerpoint/2010/main" val="35366032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B4F5-B46F-4320-A182-1F669E5D8C90}"/>
              </a:ext>
            </a:extLst>
          </p:cNvPr>
          <p:cNvSpPr>
            <a:spLocks noGrp="1"/>
          </p:cNvSpPr>
          <p:nvPr>
            <p:ph type="title"/>
          </p:nvPr>
        </p:nvSpPr>
        <p:spPr>
          <a:xfrm>
            <a:off x="457200" y="196552"/>
            <a:ext cx="8229600" cy="689591"/>
          </a:xfrm>
        </p:spPr>
        <p:txBody>
          <a:bodyPr/>
          <a:lstStyle/>
          <a:p>
            <a:r>
              <a:rPr lang="en-US" sz="2600" dirty="0"/>
              <a:t>1. Encourage senior leaders to be vaccine champions</a:t>
            </a:r>
          </a:p>
        </p:txBody>
      </p:sp>
      <p:sp>
        <p:nvSpPr>
          <p:cNvPr id="3" name="Text Placeholder 2">
            <a:extLst>
              <a:ext uri="{FF2B5EF4-FFF2-40B4-BE49-F238E27FC236}">
                <a16:creationId xmlns:a16="http://schemas.microsoft.com/office/drawing/2014/main" id="{63E342EA-D70E-4C9D-B89B-1C41F6AD6752}"/>
              </a:ext>
            </a:extLst>
          </p:cNvPr>
          <p:cNvSpPr>
            <a:spLocks noGrp="1"/>
          </p:cNvSpPr>
          <p:nvPr>
            <p:ph type="body" sz="quarter" idx="10"/>
          </p:nvPr>
        </p:nvSpPr>
        <p:spPr>
          <a:xfrm>
            <a:off x="564776" y="900906"/>
            <a:ext cx="5770036" cy="3341688"/>
          </a:xfrm>
        </p:spPr>
        <p:txBody>
          <a:bodyPr/>
          <a:lstStyle/>
          <a:p>
            <a:r>
              <a:rPr lang="en-US" sz="1800" dirty="0"/>
              <a:t>Talk to your leaders about vaccine confidence and why it’s important.</a:t>
            </a:r>
          </a:p>
          <a:p>
            <a:r>
              <a:rPr lang="en-US" sz="1800" dirty="0"/>
              <a:t>Ask leaders to lead by example and be photographed while getting COVID-19 vaccine.</a:t>
            </a:r>
          </a:p>
          <a:p>
            <a:r>
              <a:rPr lang="en-US" sz="1800" dirty="0"/>
              <a:t>Invite leaders to share their personal reasons for getting vaccinated and the importance of vaccination for all staff. Share via:</a:t>
            </a:r>
          </a:p>
          <a:p>
            <a:pPr lvl="1"/>
            <a:r>
              <a:rPr lang="en-US" sz="1600" dirty="0"/>
              <a:t>Testimonials given during elevator conversations, meetings, and staff presentations</a:t>
            </a:r>
          </a:p>
          <a:p>
            <a:pPr lvl="1"/>
            <a:r>
              <a:rPr lang="en-US" sz="1600" dirty="0"/>
              <a:t>Short videos</a:t>
            </a:r>
          </a:p>
          <a:p>
            <a:pPr lvl="1"/>
            <a:r>
              <a:rPr lang="en-US" sz="1600" dirty="0"/>
              <a:t>Email blasts</a:t>
            </a:r>
          </a:p>
          <a:p>
            <a:pPr lvl="1"/>
            <a:r>
              <a:rPr lang="en-US" sz="1600" dirty="0"/>
              <a:t>Social media</a:t>
            </a:r>
          </a:p>
          <a:p>
            <a:pPr lvl="1"/>
            <a:r>
              <a:rPr lang="en-US" sz="1600" dirty="0"/>
              <a:t>Blogs or web articles</a:t>
            </a:r>
          </a:p>
        </p:txBody>
      </p:sp>
      <p:grpSp>
        <p:nvGrpSpPr>
          <p:cNvPr id="6" name="Group 5" descr="Doctor Anthony Fauci receiving a flu shot">
            <a:extLst>
              <a:ext uri="{FF2B5EF4-FFF2-40B4-BE49-F238E27FC236}">
                <a16:creationId xmlns:a16="http://schemas.microsoft.com/office/drawing/2014/main" id="{77F82740-832F-4539-BF14-60D37987870A}"/>
              </a:ext>
            </a:extLst>
          </p:cNvPr>
          <p:cNvGrpSpPr/>
          <p:nvPr/>
        </p:nvGrpSpPr>
        <p:grpSpPr>
          <a:xfrm>
            <a:off x="6629400" y="1169202"/>
            <a:ext cx="2057400" cy="2023748"/>
            <a:chOff x="6954253" y="1425202"/>
            <a:chExt cx="1864894" cy="2092800"/>
          </a:xfrm>
        </p:grpSpPr>
        <p:pic>
          <p:nvPicPr>
            <p:cNvPr id="4" name="Picture 3" descr="Dr. Anthony Fauci receiving a flu vaccine">
              <a:extLst>
                <a:ext uri="{FF2B5EF4-FFF2-40B4-BE49-F238E27FC236}">
                  <a16:creationId xmlns:a16="http://schemas.microsoft.com/office/drawing/2014/main" id="{59E60176-7ADE-4431-A2A2-E9BA078FA6CF}"/>
                </a:ext>
              </a:extLst>
            </p:cNvPr>
            <p:cNvPicPr>
              <a:picLocks noChangeAspect="1"/>
            </p:cNvPicPr>
            <p:nvPr/>
          </p:nvPicPr>
          <p:blipFill>
            <a:blip r:embed="rId3"/>
            <a:stretch>
              <a:fillRect/>
            </a:stretch>
          </p:blipFill>
          <p:spPr>
            <a:xfrm>
              <a:off x="7008445" y="1425202"/>
              <a:ext cx="1810702" cy="1742694"/>
            </a:xfrm>
            <a:prstGeom prst="rect">
              <a:avLst/>
            </a:prstGeom>
          </p:spPr>
        </p:pic>
        <p:sp>
          <p:nvSpPr>
            <p:cNvPr id="5" name="TextBox 4">
              <a:extLst>
                <a:ext uri="{FF2B5EF4-FFF2-40B4-BE49-F238E27FC236}">
                  <a16:creationId xmlns:a16="http://schemas.microsoft.com/office/drawing/2014/main" id="{2A023DAB-8CF9-430D-BEAB-B4F8D06DBF7B}"/>
                </a:ext>
              </a:extLst>
            </p:cNvPr>
            <p:cNvSpPr txBox="1"/>
            <p:nvPr/>
          </p:nvSpPr>
          <p:spPr>
            <a:xfrm>
              <a:off x="6954253" y="3167896"/>
              <a:ext cx="1864894" cy="350106"/>
            </a:xfrm>
            <a:prstGeom prst="rect">
              <a:avLst/>
            </a:prstGeom>
            <a:noFill/>
          </p:spPr>
          <p:txBody>
            <a:bodyPr wrap="square" lIns="91440" tIns="45720" rIns="91440" bIns="45720" rtlCol="0" anchor="t">
              <a:spAutoFit/>
            </a:bodyPr>
            <a:lstStyle/>
            <a:p>
              <a:r>
                <a:rPr lang="en-US" sz="800" dirty="0">
                  <a:solidFill>
                    <a:srgbClr val="000000"/>
                  </a:solidFill>
                  <a:latin typeface="Calibri"/>
                  <a:cs typeface="Calibri"/>
                </a:rPr>
                <a:t>Photo credit: National Foundation for Infectious Diseases</a:t>
              </a:r>
            </a:p>
          </p:txBody>
        </p:sp>
      </p:grpSp>
    </p:spTree>
    <p:extLst>
      <p:ext uri="{BB962C8B-B14F-4D97-AF65-F5344CB8AC3E}">
        <p14:creationId xmlns:p14="http://schemas.microsoft.com/office/powerpoint/2010/main" val="7404224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7F74-ABD3-4A12-BFC6-6E76189C2E9B}"/>
              </a:ext>
            </a:extLst>
          </p:cNvPr>
          <p:cNvSpPr>
            <a:spLocks noGrp="1"/>
          </p:cNvSpPr>
          <p:nvPr>
            <p:ph type="title"/>
          </p:nvPr>
        </p:nvSpPr>
        <p:spPr>
          <a:xfrm>
            <a:off x="457200" y="200222"/>
            <a:ext cx="8229600" cy="689591"/>
          </a:xfrm>
        </p:spPr>
        <p:txBody>
          <a:bodyPr/>
          <a:lstStyle/>
          <a:p>
            <a:r>
              <a:rPr lang="en-US" sz="2600" dirty="0"/>
              <a:t>2. Host discussions with personnel at different levels</a:t>
            </a:r>
          </a:p>
        </p:txBody>
      </p:sp>
      <p:sp>
        <p:nvSpPr>
          <p:cNvPr id="3" name="Text Placeholder 2">
            <a:extLst>
              <a:ext uri="{FF2B5EF4-FFF2-40B4-BE49-F238E27FC236}">
                <a16:creationId xmlns:a16="http://schemas.microsoft.com/office/drawing/2014/main" id="{CCBC0EF0-45FC-4A04-A1D3-9FF363DD892A}"/>
              </a:ext>
            </a:extLst>
          </p:cNvPr>
          <p:cNvSpPr>
            <a:spLocks noGrp="1"/>
          </p:cNvSpPr>
          <p:nvPr>
            <p:ph type="body" sz="quarter" idx="10"/>
          </p:nvPr>
        </p:nvSpPr>
        <p:spPr>
          <a:xfrm>
            <a:off x="457200" y="1046374"/>
            <a:ext cx="5995489" cy="3196219"/>
          </a:xfrm>
        </p:spPr>
        <p:txBody>
          <a:bodyPr/>
          <a:lstStyle/>
          <a:p>
            <a:pPr marL="229870" indent="-229870"/>
            <a:r>
              <a:rPr lang="en-US" sz="1800" u="sng" dirty="0"/>
              <a:t>Purpose</a:t>
            </a:r>
            <a:r>
              <a:rPr lang="en-US" sz="1800" dirty="0"/>
              <a:t>: To provide a forum for questions and generate ideas for how to increase COVID-19 vaccine confidence and make it visible</a:t>
            </a:r>
            <a:endParaRPr lang="en-US" dirty="0"/>
          </a:p>
          <a:p>
            <a:pPr marL="229870" indent="-229870"/>
            <a:r>
              <a:rPr lang="en-US" sz="1800" u="sng" dirty="0"/>
              <a:t>Format</a:t>
            </a:r>
            <a:r>
              <a:rPr lang="en-US" sz="1800" dirty="0"/>
              <a:t>: Facilitated meeting (suggest 60-minutes) </a:t>
            </a:r>
          </a:p>
          <a:p>
            <a:pPr marL="229870" indent="-229870"/>
            <a:r>
              <a:rPr lang="en-US" sz="1800" u="sng" dirty="0"/>
              <a:t>Participants</a:t>
            </a:r>
            <a:r>
              <a:rPr lang="en-US" sz="1800" dirty="0"/>
              <a:t>: People representing management, healthcare teams, labor unions, and support staff. Involve COVID-19 Incident Command Teams as appropriate.</a:t>
            </a:r>
            <a:endParaRPr lang="en-US" sz="1800" dirty="0">
              <a:cs typeface="Calibri" panose="020F0502020204030204" pitchFamily="34" charset="0"/>
            </a:endParaRPr>
          </a:p>
          <a:p>
            <a:pPr marL="229870" indent="-229870"/>
            <a:r>
              <a:rPr lang="en-US" sz="1800" u="sng" dirty="0"/>
              <a:t>Facilitator</a:t>
            </a:r>
            <a:r>
              <a:rPr lang="en-US" sz="1800" dirty="0"/>
              <a:t>: Staff member who is well-respected and seen as a neutral convener on the topic </a:t>
            </a:r>
            <a:endParaRPr lang="en-US" sz="1800" dirty="0">
              <a:cs typeface="Calibri" panose="020F0502020204030204" pitchFamily="34" charset="0"/>
            </a:endParaRPr>
          </a:p>
          <a:p>
            <a:pPr marL="229870" indent="-229870"/>
            <a:r>
              <a:rPr lang="en-US" sz="1800" u="sng" dirty="0"/>
              <a:t>Discussion Guide</a:t>
            </a:r>
            <a:r>
              <a:rPr lang="en-US" sz="1800" dirty="0"/>
              <a:t>: </a:t>
            </a:r>
            <a:r>
              <a:rPr lang="en-US" sz="1800" u="sng" dirty="0">
                <a:hlinkClick r:id="rId3"/>
              </a:rPr>
              <a:t>https://www.cdc.gov/vaccines/covid-19/health-systems-communication-toolkit.html</a:t>
            </a:r>
            <a:r>
              <a:rPr lang="en-US" sz="1800" dirty="0"/>
              <a:t>  </a:t>
            </a:r>
            <a:endParaRPr lang="en-US" sz="1800" dirty="0">
              <a:cs typeface="Calibri" panose="020F0502020204030204" pitchFamily="34" charset="0"/>
            </a:endParaRPr>
          </a:p>
          <a:p>
            <a:pPr marL="0" indent="0">
              <a:buNone/>
            </a:pPr>
            <a:endParaRPr lang="en-US" sz="1800" dirty="0">
              <a:highlight>
                <a:srgbClr val="FFFF00"/>
              </a:highlight>
              <a:cs typeface="Calibri"/>
            </a:endParaRPr>
          </a:p>
        </p:txBody>
      </p:sp>
      <p:pic>
        <p:nvPicPr>
          <p:cNvPr id="5" name="Picture 4" descr="Professionals sitting around a conference table wearing masks&#10;">
            <a:extLst>
              <a:ext uri="{FF2B5EF4-FFF2-40B4-BE49-F238E27FC236}">
                <a16:creationId xmlns:a16="http://schemas.microsoft.com/office/drawing/2014/main" id="{06F9A59B-64A3-47BF-857D-10F89EA61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9960" y="1086215"/>
            <a:ext cx="2336299" cy="1558268"/>
          </a:xfrm>
          <a:prstGeom prst="rect">
            <a:avLst/>
          </a:prstGeom>
        </p:spPr>
      </p:pic>
    </p:spTree>
    <p:extLst>
      <p:ext uri="{BB962C8B-B14F-4D97-AF65-F5344CB8AC3E}">
        <p14:creationId xmlns:p14="http://schemas.microsoft.com/office/powerpoint/2010/main" val="6938936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9D64-6FE6-4EC1-9A99-8B4D114D5454}"/>
              </a:ext>
            </a:extLst>
          </p:cNvPr>
          <p:cNvSpPr>
            <a:spLocks noGrp="1"/>
          </p:cNvSpPr>
          <p:nvPr>
            <p:ph type="title"/>
          </p:nvPr>
        </p:nvSpPr>
        <p:spPr>
          <a:xfrm>
            <a:off x="567559" y="195060"/>
            <a:ext cx="8229600" cy="689591"/>
          </a:xfrm>
        </p:spPr>
        <p:txBody>
          <a:bodyPr/>
          <a:lstStyle/>
          <a:p>
            <a:r>
              <a:rPr lang="en-US" sz="2600" dirty="0"/>
              <a:t>3. Share these key messages with staff</a:t>
            </a:r>
          </a:p>
        </p:txBody>
      </p:sp>
      <p:sp>
        <p:nvSpPr>
          <p:cNvPr id="3" name="Text Placeholder 2">
            <a:extLst>
              <a:ext uri="{FF2B5EF4-FFF2-40B4-BE49-F238E27FC236}">
                <a16:creationId xmlns:a16="http://schemas.microsoft.com/office/drawing/2014/main" id="{604917C9-C453-410D-8707-2AFC19E25FC4}"/>
              </a:ext>
            </a:extLst>
          </p:cNvPr>
          <p:cNvSpPr>
            <a:spLocks noGrp="1"/>
          </p:cNvSpPr>
          <p:nvPr>
            <p:ph type="body" sz="quarter" idx="10"/>
          </p:nvPr>
        </p:nvSpPr>
        <p:spPr>
          <a:xfrm>
            <a:off x="457200" y="1006556"/>
            <a:ext cx="8229600" cy="3341688"/>
          </a:xfrm>
        </p:spPr>
        <p:txBody>
          <a:bodyPr/>
          <a:lstStyle/>
          <a:p>
            <a:r>
              <a:rPr lang="en-US" sz="1800" dirty="0"/>
              <a:t>Share the messages below through emails, breakroom posters, and other channels:</a:t>
            </a:r>
          </a:p>
          <a:p>
            <a:pPr lvl="1"/>
            <a:r>
              <a:rPr lang="en-US" sz="1800" dirty="0"/>
              <a:t>Get a COVID-19 vaccine to protect yourself, your patients, your peers, your friends, and your family from infection. </a:t>
            </a:r>
          </a:p>
          <a:p>
            <a:pPr lvl="1"/>
            <a:r>
              <a:rPr lang="en-US" sz="1800" dirty="0"/>
              <a:t>Vaccine confidence starts with you! Building defenses against COVID-19 in this facility is a team effort.</a:t>
            </a:r>
          </a:p>
          <a:p>
            <a:pPr lvl="1"/>
            <a:r>
              <a:rPr lang="en-US" sz="1800" dirty="0"/>
              <a:t>Getting the COVID-19 vaccine is an added layer of protection against infection for yourself, your colleagues and your patients. </a:t>
            </a:r>
          </a:p>
          <a:p>
            <a:pPr lvl="1"/>
            <a:r>
              <a:rPr lang="en-US" sz="1800" dirty="0"/>
              <a:t>There are several things you can do to help build vaccine confidence: </a:t>
            </a:r>
          </a:p>
          <a:p>
            <a:pPr lvl="2"/>
            <a:r>
              <a:rPr lang="en-US" sz="1600" dirty="0"/>
              <a:t>Choose to get vaccinated yourself (and get the recommended number of  doses).</a:t>
            </a:r>
          </a:p>
          <a:p>
            <a:pPr lvl="2"/>
            <a:r>
              <a:rPr lang="en-US" sz="1600" dirty="0"/>
              <a:t>Share your reasons for getting vaccinated and encourage others.</a:t>
            </a:r>
          </a:p>
          <a:p>
            <a:pPr lvl="2"/>
            <a:r>
              <a:rPr lang="en-US" sz="1600" dirty="0">
                <a:latin typeface="Calibri"/>
                <a:cs typeface="Calibri"/>
              </a:rPr>
              <a:t>Learn how to have effective COVID-19 vaccine conversations. </a:t>
            </a:r>
          </a:p>
        </p:txBody>
      </p:sp>
    </p:spTree>
    <p:extLst>
      <p:ext uri="{BB962C8B-B14F-4D97-AF65-F5344CB8AC3E}">
        <p14:creationId xmlns:p14="http://schemas.microsoft.com/office/powerpoint/2010/main" val="9750412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9E8-3464-4D3C-9AAE-7281F446CEF3}"/>
              </a:ext>
            </a:extLst>
          </p:cNvPr>
          <p:cNvSpPr>
            <a:spLocks noGrp="1"/>
          </p:cNvSpPr>
          <p:nvPr>
            <p:ph type="title"/>
          </p:nvPr>
        </p:nvSpPr>
        <p:spPr>
          <a:xfrm>
            <a:off x="457200" y="205740"/>
            <a:ext cx="8229600" cy="689591"/>
          </a:xfrm>
        </p:spPr>
        <p:txBody>
          <a:bodyPr/>
          <a:lstStyle/>
          <a:p>
            <a:r>
              <a:rPr lang="en-US" sz="2600" dirty="0"/>
              <a:t>4. Educate healthcare teams</a:t>
            </a:r>
          </a:p>
        </p:txBody>
      </p:sp>
      <p:sp>
        <p:nvSpPr>
          <p:cNvPr id="4" name="Text Placeholder 3">
            <a:extLst>
              <a:ext uri="{FF2B5EF4-FFF2-40B4-BE49-F238E27FC236}">
                <a16:creationId xmlns:a16="http://schemas.microsoft.com/office/drawing/2014/main" id="{665E4490-3991-46FB-BCAD-70F31C6123A8}"/>
              </a:ext>
            </a:extLst>
          </p:cNvPr>
          <p:cNvSpPr>
            <a:spLocks noGrp="1"/>
          </p:cNvSpPr>
          <p:nvPr>
            <p:ph type="body" sz="quarter" idx="10"/>
          </p:nvPr>
        </p:nvSpPr>
        <p:spPr>
          <a:xfrm>
            <a:off x="457200" y="1056888"/>
            <a:ext cx="5791247" cy="3237559"/>
          </a:xfrm>
        </p:spPr>
        <p:txBody>
          <a:bodyPr/>
          <a:lstStyle/>
          <a:p>
            <a:r>
              <a:rPr lang="en-US" sz="1800" dirty="0"/>
              <a:t>Educate teams about COVID-19 vaccines, how they are developed and monitored for safety, and how teams can talk to others about vaccines.</a:t>
            </a:r>
          </a:p>
          <a:p>
            <a:r>
              <a:rPr lang="en-US" sz="1800" dirty="0"/>
              <a:t>Teach teams how to have effective COVID-19 vaccine </a:t>
            </a:r>
          </a:p>
          <a:p>
            <a:pPr marL="0" indent="0">
              <a:spcBef>
                <a:spcPts val="0"/>
              </a:spcBef>
              <a:buNone/>
            </a:pPr>
            <a:r>
              <a:rPr lang="en-US" sz="1800" dirty="0"/>
              <a:t>     conversations and answer common questions.</a:t>
            </a:r>
          </a:p>
          <a:p>
            <a:r>
              <a:rPr lang="en-US" sz="1800" dirty="0"/>
              <a:t>CDC Resources: </a:t>
            </a:r>
          </a:p>
          <a:p>
            <a:pPr lvl="1"/>
            <a:r>
              <a:rPr lang="en-US" sz="1400" i="1" dirty="0"/>
              <a:t>COVID-19 Vaccine Basics: What Healthcare Personnel Need to Know (PowerPoint) </a:t>
            </a:r>
          </a:p>
          <a:p>
            <a:pPr lvl="1"/>
            <a:r>
              <a:rPr lang="en-US" sz="1400" i="1" dirty="0"/>
              <a:t>Building Confidence in COVID-19 Vaccines Among Your Patients (PowerPoint)</a:t>
            </a:r>
            <a:endParaRPr lang="en-US" sz="1400" i="1" dirty="0">
              <a:highlight>
                <a:srgbClr val="FFFF00"/>
              </a:highlight>
            </a:endParaRPr>
          </a:p>
          <a:p>
            <a:pPr marL="457200" lvl="1" indent="0">
              <a:buNone/>
            </a:pPr>
            <a:endParaRPr lang="en-US" dirty="0"/>
          </a:p>
          <a:p>
            <a:endParaRPr lang="en-US" b="1" dirty="0"/>
          </a:p>
          <a:p>
            <a:pPr lvl="1"/>
            <a:endParaRPr lang="en-US" dirty="0"/>
          </a:p>
        </p:txBody>
      </p:sp>
      <p:pic>
        <p:nvPicPr>
          <p:cNvPr id="6" name="Picture 5" descr="Healthcare professional attending a training">
            <a:extLst>
              <a:ext uri="{FF2B5EF4-FFF2-40B4-BE49-F238E27FC236}">
                <a16:creationId xmlns:a16="http://schemas.microsoft.com/office/drawing/2014/main" id="{5C578BA3-A8CC-4708-B1B7-B98AFE782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47" y="1056889"/>
            <a:ext cx="2666627" cy="1777751"/>
          </a:xfrm>
          <a:prstGeom prst="rect">
            <a:avLst/>
          </a:prstGeom>
        </p:spPr>
      </p:pic>
      <p:sp>
        <p:nvSpPr>
          <p:cNvPr id="3" name="TextBox 2">
            <a:extLst>
              <a:ext uri="{FF2B5EF4-FFF2-40B4-BE49-F238E27FC236}">
                <a16:creationId xmlns:a16="http://schemas.microsoft.com/office/drawing/2014/main" id="{F35FB4CB-ED1C-40CA-9222-776E6220D43E}"/>
              </a:ext>
            </a:extLst>
          </p:cNvPr>
          <p:cNvSpPr txBox="1"/>
          <p:nvPr/>
        </p:nvSpPr>
        <p:spPr>
          <a:xfrm>
            <a:off x="2093649" y="4104570"/>
            <a:ext cx="5488111" cy="646331"/>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u="sng" dirty="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www.cdc.gov/vaccines/covid-19/health-systems-communication-toolkit.html</a:t>
            </a:r>
            <a:r>
              <a:rPr lang="en-US" b="1" dirty="0">
                <a:solidFill>
                  <a:schemeClr val="bg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569298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57200" y="206058"/>
            <a:ext cx="8520545" cy="689591"/>
          </a:xfrm>
        </p:spPr>
        <p:txBody>
          <a:bodyPr/>
          <a:lstStyle/>
          <a:p>
            <a:r>
              <a:rPr lang="en-US" sz="2600" dirty="0">
                <a:ea typeface="Calibri" panose="020F0502020204030204" pitchFamily="34" charset="0"/>
                <a:cs typeface="Times New Roman" panose="02020603050405020304" pitchFamily="18" charset="0"/>
              </a:rPr>
              <a:t>4. Educate healthcare teams: Provider resources for COVID-19 vaccine conversations with patients </a:t>
            </a: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57200" y="1145323"/>
            <a:ext cx="5152025" cy="3532549"/>
          </a:xfrm>
        </p:spPr>
        <p:txBody>
          <a:bodyPr/>
          <a:lstStyle/>
          <a:p>
            <a:r>
              <a:rPr lang="en-US" dirty="0"/>
              <a:t>Preparing to Provide COVID-19 Vaccines</a:t>
            </a:r>
          </a:p>
          <a:p>
            <a:r>
              <a:rPr lang="en-US" dirty="0"/>
              <a:t>Talking to Patients about COVID-19 Vaccines</a:t>
            </a:r>
          </a:p>
          <a:p>
            <a:r>
              <a:rPr lang="en-US" dirty="0"/>
              <a:t>Understanding and Explaining mRNA COVID-19 Vaccines</a:t>
            </a:r>
          </a:p>
          <a:p>
            <a:r>
              <a:rPr lang="en-US" dirty="0"/>
              <a:t>Making a Strong Recommendation for COVID-19 Vaccination</a:t>
            </a:r>
          </a:p>
          <a:p>
            <a:r>
              <a:rPr lang="en-US" dirty="0"/>
              <a:t>Answering Patients’ Questions</a:t>
            </a:r>
          </a:p>
          <a:p>
            <a:r>
              <a:rPr lang="en-US" i="1" dirty="0"/>
              <a:t>More tools coming soon!</a:t>
            </a:r>
          </a:p>
          <a:p>
            <a:endParaRPr lang="en-US" sz="1650" dirty="0"/>
          </a:p>
        </p:txBody>
      </p:sp>
      <p:sp>
        <p:nvSpPr>
          <p:cNvPr id="5" name="TextBox 4">
            <a:extLst>
              <a:ext uri="{FF2B5EF4-FFF2-40B4-BE49-F238E27FC236}">
                <a16:creationId xmlns:a16="http://schemas.microsoft.com/office/drawing/2014/main" id="{69370669-602D-42B4-ADB5-57A2E8775359}"/>
              </a:ext>
            </a:extLst>
          </p:cNvPr>
          <p:cNvSpPr txBox="1"/>
          <p:nvPr/>
        </p:nvSpPr>
        <p:spPr>
          <a:xfrm>
            <a:off x="2073105" y="4308540"/>
            <a:ext cx="5152025"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solidFill>
                  <a:schemeClr val="bg2"/>
                </a:solidFill>
                <a:latin typeface="Calibri" panose="020F0502020204030204" pitchFamily="34" charset="0"/>
              </a:rPr>
              <a:t>www.cdc.gov/vaccines/hcp/covid-conversations</a:t>
            </a:r>
          </a:p>
        </p:txBody>
      </p:sp>
      <p:pic>
        <p:nvPicPr>
          <p:cNvPr id="6" name="Picture 5" descr="African American doctor putting her hand on the shoulder of an African American patient.  Both are wearing masks.">
            <a:extLst>
              <a:ext uri="{FF2B5EF4-FFF2-40B4-BE49-F238E27FC236}">
                <a16:creationId xmlns:a16="http://schemas.microsoft.com/office/drawing/2014/main" id="{AFF927BE-5450-4F67-88E6-3DCC80E55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2961" y="1145323"/>
            <a:ext cx="2603839" cy="1464871"/>
          </a:xfrm>
          <a:prstGeom prst="rect">
            <a:avLst/>
          </a:prstGeom>
        </p:spPr>
      </p:pic>
    </p:spTree>
    <p:extLst>
      <p:ext uri="{BB962C8B-B14F-4D97-AF65-F5344CB8AC3E}">
        <p14:creationId xmlns:p14="http://schemas.microsoft.com/office/powerpoint/2010/main" val="421423585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694E-CAD1-4279-8359-E6ABE7C6B371}"/>
              </a:ext>
            </a:extLst>
          </p:cNvPr>
          <p:cNvSpPr>
            <a:spLocks noGrp="1"/>
          </p:cNvSpPr>
          <p:nvPr>
            <p:ph type="title"/>
          </p:nvPr>
        </p:nvSpPr>
        <p:spPr>
          <a:xfrm>
            <a:off x="457200" y="194310"/>
            <a:ext cx="8229600" cy="689591"/>
          </a:xfrm>
        </p:spPr>
        <p:txBody>
          <a:bodyPr/>
          <a:lstStyle/>
          <a:p>
            <a:r>
              <a:rPr lang="en-US" sz="2600" dirty="0">
                <a:ea typeface="Calibri" panose="020F0502020204030204" pitchFamily="34" charset="0"/>
                <a:cs typeface="Times New Roman" panose="02020603050405020304" pitchFamily="18" charset="0"/>
              </a:rPr>
              <a:t>4. Educate healthcare teams: </a:t>
            </a:r>
            <a:r>
              <a:rPr lang="en-US" sz="2600" dirty="0"/>
              <a:t>COVID-19 vaccine clinical training resources</a:t>
            </a:r>
          </a:p>
        </p:txBody>
      </p:sp>
      <p:sp>
        <p:nvSpPr>
          <p:cNvPr id="3" name="Text Placeholder 2">
            <a:extLst>
              <a:ext uri="{FF2B5EF4-FFF2-40B4-BE49-F238E27FC236}">
                <a16:creationId xmlns:a16="http://schemas.microsoft.com/office/drawing/2014/main" id="{E63D74C8-9092-4B31-A7C9-C46133E67FE8}"/>
              </a:ext>
            </a:extLst>
          </p:cNvPr>
          <p:cNvSpPr>
            <a:spLocks noGrp="1"/>
          </p:cNvSpPr>
          <p:nvPr>
            <p:ph type="body" sz="quarter" idx="10"/>
          </p:nvPr>
        </p:nvSpPr>
        <p:spPr>
          <a:xfrm>
            <a:off x="457200" y="1008668"/>
            <a:ext cx="8229600" cy="3233926"/>
          </a:xfrm>
        </p:spPr>
        <p:txBody>
          <a:bodyPr/>
          <a:lstStyle/>
          <a:p>
            <a:r>
              <a:rPr lang="en-US" sz="1800" i="1" dirty="0"/>
              <a:t>COVID-19 Vaccine Training: General Overview of Immunization Best Practices for Healthcare Professionals </a:t>
            </a:r>
          </a:p>
          <a:p>
            <a:r>
              <a:rPr lang="en-US" sz="1800" dirty="0"/>
              <a:t>Webinars about ACIP recommendations and vaccine products</a:t>
            </a:r>
          </a:p>
          <a:p>
            <a:r>
              <a:rPr lang="en-US" sz="1800" dirty="0"/>
              <a:t>Clinical forms, trackers, and FAQs</a:t>
            </a:r>
          </a:p>
          <a:p>
            <a:r>
              <a:rPr lang="en-US" sz="1800" dirty="0"/>
              <a:t>Educational materials about each authorized vaccine:</a:t>
            </a:r>
          </a:p>
          <a:p>
            <a:pPr lvl="1"/>
            <a:r>
              <a:rPr lang="en-US" sz="1600" dirty="0"/>
              <a:t>Online training module </a:t>
            </a:r>
          </a:p>
          <a:p>
            <a:pPr lvl="1"/>
            <a:r>
              <a:rPr lang="en-US" sz="1600" dirty="0"/>
              <a:t>Vaccine preparation and administration summary </a:t>
            </a:r>
          </a:p>
          <a:p>
            <a:pPr lvl="1"/>
            <a:r>
              <a:rPr lang="en-US" sz="1600" dirty="0"/>
              <a:t>Storage and handling summary </a:t>
            </a:r>
          </a:p>
          <a:p>
            <a:pPr lvl="1"/>
            <a:r>
              <a:rPr lang="en-US" sz="1600" dirty="0"/>
              <a:t>Temperature log for freezer units </a:t>
            </a:r>
          </a:p>
          <a:p>
            <a:pPr lvl="1"/>
            <a:r>
              <a:rPr lang="en-US" sz="1600" dirty="0"/>
              <a:t>Beyond use date tracker labels for refrigerator storage </a:t>
            </a:r>
          </a:p>
          <a:p>
            <a:pPr lvl="1"/>
            <a:r>
              <a:rPr lang="en-US" sz="1600" dirty="0"/>
              <a:t>Standing orders template 	</a:t>
            </a:r>
            <a:endParaRPr lang="en-US" dirty="0"/>
          </a:p>
          <a:p>
            <a:endParaRPr lang="en-US" dirty="0"/>
          </a:p>
          <a:p>
            <a:endParaRPr lang="en-US" dirty="0"/>
          </a:p>
        </p:txBody>
      </p:sp>
      <p:sp>
        <p:nvSpPr>
          <p:cNvPr id="5" name="TextBox 4">
            <a:extLst>
              <a:ext uri="{FF2B5EF4-FFF2-40B4-BE49-F238E27FC236}">
                <a16:creationId xmlns:a16="http://schemas.microsoft.com/office/drawing/2014/main" id="{36BE788B-B2C1-4D76-94C0-D073EEA07642}"/>
              </a:ext>
            </a:extLst>
          </p:cNvPr>
          <p:cNvSpPr txBox="1"/>
          <p:nvPr/>
        </p:nvSpPr>
        <p:spPr>
          <a:xfrm>
            <a:off x="1293541" y="4536204"/>
            <a:ext cx="7147931"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solidFill>
                  <a:schemeClr val="bg2"/>
                </a:solidFill>
                <a:latin typeface="Calibri" panose="020F0502020204030204" pitchFamily="34" charset="0"/>
              </a:rPr>
              <a:t>https://www.cdc.gov/vaccines/covid-19/vaccination-resources.html</a:t>
            </a:r>
          </a:p>
        </p:txBody>
      </p:sp>
    </p:spTree>
    <p:extLst>
      <p:ext uri="{BB962C8B-B14F-4D97-AF65-F5344CB8AC3E}">
        <p14:creationId xmlns:p14="http://schemas.microsoft.com/office/powerpoint/2010/main" val="20123513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7BED-51CA-4372-A543-1C5680627487}"/>
              </a:ext>
            </a:extLst>
          </p:cNvPr>
          <p:cNvSpPr>
            <a:spLocks noGrp="1"/>
          </p:cNvSpPr>
          <p:nvPr>
            <p:ph type="title"/>
          </p:nvPr>
        </p:nvSpPr>
        <p:spPr/>
        <p:txBody>
          <a:bodyPr/>
          <a:lstStyle/>
          <a:p>
            <a:r>
              <a:rPr lang="en-US" dirty="0"/>
              <a:t>COVID-19 Vaccines and </a:t>
            </a:r>
            <a:br>
              <a:rPr lang="en-US" dirty="0"/>
            </a:br>
            <a:r>
              <a:rPr lang="en-US" dirty="0"/>
              <a:t>Vaccine Safety Monitoring</a:t>
            </a:r>
          </a:p>
        </p:txBody>
      </p:sp>
    </p:spTree>
    <p:extLst>
      <p:ext uri="{BB962C8B-B14F-4D97-AF65-F5344CB8AC3E}">
        <p14:creationId xmlns:p14="http://schemas.microsoft.com/office/powerpoint/2010/main" val="16150638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23E6-CDA5-4DD7-9FE2-0B115EC9EEC1}"/>
              </a:ext>
            </a:extLst>
          </p:cNvPr>
          <p:cNvSpPr>
            <a:spLocks noGrp="1"/>
          </p:cNvSpPr>
          <p:nvPr>
            <p:ph type="title"/>
          </p:nvPr>
        </p:nvSpPr>
        <p:spPr>
          <a:xfrm>
            <a:off x="457200" y="208337"/>
            <a:ext cx="8229600" cy="689591"/>
          </a:xfrm>
        </p:spPr>
        <p:txBody>
          <a:bodyPr/>
          <a:lstStyle/>
          <a:p>
            <a:r>
              <a:rPr lang="en-US" sz="2600" dirty="0"/>
              <a:t>5.  Educate non-medical staff about the importance of getting vaccinated</a:t>
            </a:r>
          </a:p>
        </p:txBody>
      </p:sp>
      <p:sp>
        <p:nvSpPr>
          <p:cNvPr id="3" name="Text Placeholder 2">
            <a:extLst>
              <a:ext uri="{FF2B5EF4-FFF2-40B4-BE49-F238E27FC236}">
                <a16:creationId xmlns:a16="http://schemas.microsoft.com/office/drawing/2014/main" id="{A46BED89-4E7A-41E0-9E40-6E1FF33256EC}"/>
              </a:ext>
            </a:extLst>
          </p:cNvPr>
          <p:cNvSpPr>
            <a:spLocks noGrp="1"/>
          </p:cNvSpPr>
          <p:nvPr>
            <p:ph type="body" sz="quarter" idx="10"/>
          </p:nvPr>
        </p:nvSpPr>
        <p:spPr>
          <a:xfrm>
            <a:off x="457200" y="1062990"/>
            <a:ext cx="5715000" cy="3179604"/>
          </a:xfrm>
        </p:spPr>
        <p:txBody>
          <a:bodyPr/>
          <a:lstStyle/>
          <a:p>
            <a:r>
              <a:rPr lang="en-US" sz="1800" dirty="0"/>
              <a:t>Educate non-medical staff about COVID-19 vaccines and the vaccine development and safety monitoring process.</a:t>
            </a:r>
          </a:p>
          <a:p>
            <a:r>
              <a:rPr lang="en-US" sz="1800" dirty="0"/>
              <a:t>Emphasize the benefits of protecting themselves, their families, their coworkers, and patients.</a:t>
            </a:r>
          </a:p>
          <a:p>
            <a:r>
              <a:rPr lang="en-US" sz="1800" dirty="0"/>
              <a:t>Create a feedback mechanism for asking questions.</a:t>
            </a:r>
          </a:p>
          <a:p>
            <a:r>
              <a:rPr lang="en-US" sz="1800" dirty="0"/>
              <a:t>Let them know they also have an important role to play in making vaccine confidence visible.</a:t>
            </a:r>
          </a:p>
          <a:p>
            <a:r>
              <a:rPr lang="en-US" sz="1800" dirty="0"/>
              <a:t>CDC resources:</a:t>
            </a:r>
          </a:p>
          <a:p>
            <a:pPr lvl="1"/>
            <a:r>
              <a:rPr lang="en-US" sz="1600" i="1" dirty="0"/>
              <a:t>COVID-19 Vaccine Basics: What Healthcare Personnel Need to Know (PowerPoint) </a:t>
            </a:r>
          </a:p>
          <a:p>
            <a:pPr marL="0" indent="0">
              <a:buNone/>
            </a:pPr>
            <a:endParaRPr lang="en-US" dirty="0"/>
          </a:p>
        </p:txBody>
      </p:sp>
      <p:pic>
        <p:nvPicPr>
          <p:cNvPr id="5" name="Picture 4" descr="Middle-aged man getting vaccinated and wearing a mask">
            <a:extLst>
              <a:ext uri="{FF2B5EF4-FFF2-40B4-BE49-F238E27FC236}">
                <a16:creationId xmlns:a16="http://schemas.microsoft.com/office/drawing/2014/main" id="{A98321DD-69F6-425D-9448-2B3049519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199" y="1134544"/>
            <a:ext cx="2650487" cy="1768912"/>
          </a:xfrm>
          <a:prstGeom prst="rect">
            <a:avLst/>
          </a:prstGeom>
        </p:spPr>
      </p:pic>
      <p:sp>
        <p:nvSpPr>
          <p:cNvPr id="9" name="TextBox 8">
            <a:extLst>
              <a:ext uri="{FF2B5EF4-FFF2-40B4-BE49-F238E27FC236}">
                <a16:creationId xmlns:a16="http://schemas.microsoft.com/office/drawing/2014/main" id="{0A4B5467-4DB6-4B01-807B-9112DF3B1086}"/>
              </a:ext>
            </a:extLst>
          </p:cNvPr>
          <p:cNvSpPr txBox="1"/>
          <p:nvPr/>
        </p:nvSpPr>
        <p:spPr>
          <a:xfrm>
            <a:off x="2078602" y="4283479"/>
            <a:ext cx="5488111" cy="646331"/>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u="sng" dirty="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www.cdc.gov/vaccines/covid-19/health-systems-communication-toolkit.html</a:t>
            </a:r>
            <a:r>
              <a:rPr lang="en-US" b="1" dirty="0">
                <a:solidFill>
                  <a:schemeClr val="bg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237314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42A2-5BCF-4739-9C04-AFDDDC3E3239}"/>
              </a:ext>
            </a:extLst>
          </p:cNvPr>
          <p:cNvSpPr>
            <a:spLocks noGrp="1"/>
          </p:cNvSpPr>
          <p:nvPr>
            <p:ph type="title"/>
          </p:nvPr>
        </p:nvSpPr>
        <p:spPr>
          <a:xfrm>
            <a:off x="474786" y="197960"/>
            <a:ext cx="8229600" cy="689591"/>
          </a:xfrm>
        </p:spPr>
        <p:txBody>
          <a:bodyPr/>
          <a:lstStyle/>
          <a:p>
            <a:r>
              <a:rPr lang="en-US" sz="2600" dirty="0"/>
              <a:t>6. Make the decision to get vaccinated visible and celebrate it!</a:t>
            </a:r>
          </a:p>
        </p:txBody>
      </p:sp>
      <p:sp>
        <p:nvSpPr>
          <p:cNvPr id="3" name="Text Placeholder 2">
            <a:extLst>
              <a:ext uri="{FF2B5EF4-FFF2-40B4-BE49-F238E27FC236}">
                <a16:creationId xmlns:a16="http://schemas.microsoft.com/office/drawing/2014/main" id="{12E7B337-B362-4A75-9D07-2AB506CFFF09}"/>
              </a:ext>
            </a:extLst>
          </p:cNvPr>
          <p:cNvSpPr>
            <a:spLocks noGrp="1"/>
          </p:cNvSpPr>
          <p:nvPr>
            <p:ph type="body" sz="quarter" idx="10"/>
          </p:nvPr>
        </p:nvSpPr>
        <p:spPr>
          <a:xfrm>
            <a:off x="474786" y="900906"/>
            <a:ext cx="6666993" cy="3341688"/>
          </a:xfrm>
        </p:spPr>
        <p:txBody>
          <a:bodyPr/>
          <a:lstStyle/>
          <a:p>
            <a:r>
              <a:rPr lang="en-US" sz="1800" dirty="0"/>
              <a:t>Provide “I got my COVID-19 vaccine!” pins, lanyards, masks, bracelets, etc.</a:t>
            </a:r>
          </a:p>
          <a:p>
            <a:r>
              <a:rPr lang="en-US" sz="1800" dirty="0"/>
              <a:t>Post a photo gallery in common or break areas or online showing cheerful staff who just got vaccinated.</a:t>
            </a:r>
          </a:p>
          <a:p>
            <a:r>
              <a:rPr lang="en-US" sz="1800" dirty="0"/>
              <a:t>Offer a small, sincere token of gratitude for early adopters.</a:t>
            </a:r>
          </a:p>
          <a:p>
            <a:r>
              <a:rPr lang="en-US" sz="1800" dirty="0"/>
              <a:t>Record testimonials on why healthcare personnel in your facility decided to get vaccinated and share with the media.</a:t>
            </a:r>
          </a:p>
          <a:p>
            <a:r>
              <a:rPr lang="en-US" sz="1800" dirty="0"/>
              <a:t>Share inclusive, positive, behind-the-scenes moments showing staff for caring for patients.</a:t>
            </a:r>
          </a:p>
          <a:p>
            <a:r>
              <a:rPr lang="en-US" sz="1800" dirty="0"/>
              <a:t>Reach out to local news outlets to highlight your health facility’s leadership in COVID-19 vaccine introduction.</a:t>
            </a:r>
          </a:p>
          <a:p>
            <a:pPr marL="0" indent="0">
              <a:buNone/>
            </a:pPr>
            <a:endParaRPr lang="en-US" dirty="0"/>
          </a:p>
          <a:p>
            <a:endParaRPr lang="en-US" dirty="0"/>
          </a:p>
        </p:txBody>
      </p:sp>
      <p:sp>
        <p:nvSpPr>
          <p:cNvPr id="4" name="TextBox 3">
            <a:extLst>
              <a:ext uri="{FF2B5EF4-FFF2-40B4-BE49-F238E27FC236}">
                <a16:creationId xmlns:a16="http://schemas.microsoft.com/office/drawing/2014/main" id="{EB670DB8-127E-455E-92B4-75F72F674BA6}"/>
              </a:ext>
            </a:extLst>
          </p:cNvPr>
          <p:cNvSpPr txBox="1"/>
          <p:nvPr/>
        </p:nvSpPr>
        <p:spPr>
          <a:xfrm>
            <a:off x="2137329" y="4338955"/>
            <a:ext cx="5488111" cy="646331"/>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u="sng" dirty="0">
                <a:solidFill>
                  <a:schemeClr val="bg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www.cdc.gov/vaccines/covid-19/health-systems-communication-toolkit.html</a:t>
            </a:r>
            <a:r>
              <a:rPr lang="en-US" b="1" dirty="0">
                <a:solidFill>
                  <a:schemeClr val="bg2"/>
                </a:solidFill>
                <a:latin typeface="Calibri" panose="020F0502020204030204" pitchFamily="34" charset="0"/>
                <a:cs typeface="Calibri" panose="020F0502020204030204" pitchFamily="34" charset="0"/>
              </a:rPr>
              <a:t>  </a:t>
            </a:r>
          </a:p>
        </p:txBody>
      </p:sp>
      <p:pic>
        <p:nvPicPr>
          <p:cNvPr id="6" name="Picture 5" descr="Poster saying &quot;COVID-19 Time to Vaccinate&quot;">
            <a:extLst>
              <a:ext uri="{FF2B5EF4-FFF2-40B4-BE49-F238E27FC236}">
                <a16:creationId xmlns:a16="http://schemas.microsoft.com/office/drawing/2014/main" id="{2C77A490-4C5F-49FD-944D-2E890A39A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607" y="983912"/>
            <a:ext cx="1808641" cy="2795409"/>
          </a:xfrm>
          <a:prstGeom prst="rect">
            <a:avLst/>
          </a:prstGeom>
          <a:ln>
            <a:solidFill>
              <a:srgbClr val="000000"/>
            </a:solidFill>
          </a:ln>
        </p:spPr>
      </p:pic>
    </p:spTree>
    <p:extLst>
      <p:ext uri="{BB962C8B-B14F-4D97-AF65-F5344CB8AC3E}">
        <p14:creationId xmlns:p14="http://schemas.microsoft.com/office/powerpoint/2010/main" val="30939291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E55F-D891-4219-A4B1-94944163FB7F}"/>
              </a:ext>
            </a:extLst>
          </p:cNvPr>
          <p:cNvSpPr>
            <a:spLocks noGrp="1"/>
          </p:cNvSpPr>
          <p:nvPr>
            <p:ph type="title"/>
          </p:nvPr>
        </p:nvSpPr>
        <p:spPr/>
        <p:txBody>
          <a:bodyPr/>
          <a:lstStyle/>
          <a:p>
            <a:r>
              <a:rPr lang="en-US" sz="2600" dirty="0"/>
              <a:t>Tools and resources</a:t>
            </a:r>
          </a:p>
        </p:txBody>
      </p:sp>
      <p:sp>
        <p:nvSpPr>
          <p:cNvPr id="3" name="Text Placeholder 2">
            <a:extLst>
              <a:ext uri="{FF2B5EF4-FFF2-40B4-BE49-F238E27FC236}">
                <a16:creationId xmlns:a16="http://schemas.microsoft.com/office/drawing/2014/main" id="{4B3B8AD3-D8F8-451B-952B-B7C60035C099}"/>
              </a:ext>
            </a:extLst>
          </p:cNvPr>
          <p:cNvSpPr>
            <a:spLocks noGrp="1"/>
          </p:cNvSpPr>
          <p:nvPr>
            <p:ph type="body" sz="quarter" idx="10"/>
          </p:nvPr>
        </p:nvSpPr>
        <p:spPr/>
        <p:txBody>
          <a:bodyPr/>
          <a:lstStyle/>
          <a:p>
            <a:pPr marL="229870" indent="-229870"/>
            <a:r>
              <a:rPr lang="en-US" dirty="0"/>
              <a:t>Posters</a:t>
            </a:r>
          </a:p>
          <a:p>
            <a:pPr marL="229870" indent="-229870"/>
            <a:r>
              <a:rPr lang="en-US" dirty="0"/>
              <a:t>Plain language fact sheets</a:t>
            </a:r>
            <a:endParaRPr lang="en-US" dirty="0">
              <a:cs typeface="Calibri" panose="020F0502020204030204" pitchFamily="34" charset="0"/>
            </a:endParaRPr>
          </a:p>
          <a:p>
            <a:pPr marL="229870" indent="-229870"/>
            <a:r>
              <a:rPr lang="en-US" dirty="0"/>
              <a:t>Drop-in articles/blogs</a:t>
            </a:r>
            <a:endParaRPr lang="en-US" dirty="0">
              <a:cs typeface="Calibri" panose="020F0502020204030204" pitchFamily="34" charset="0"/>
            </a:endParaRPr>
          </a:p>
          <a:p>
            <a:pPr marL="229870" indent="-229870"/>
            <a:r>
              <a:rPr lang="en-US" dirty="0">
                <a:latin typeface="Calibri"/>
                <a:cs typeface="Calibri"/>
              </a:rPr>
              <a:t>“I got my COVID-19 vaccine!” button design</a:t>
            </a:r>
          </a:p>
          <a:p>
            <a:pPr marL="229870" indent="-229870"/>
            <a:r>
              <a:rPr lang="en-US" dirty="0"/>
              <a:t>Social media content and graphics</a:t>
            </a:r>
            <a:endParaRPr lang="en-US" dirty="0">
              <a:cs typeface="Calibri" panose="020F0502020204030204" pitchFamily="34" charset="0"/>
            </a:endParaRPr>
          </a:p>
          <a:p>
            <a:pPr marL="229870" indent="-229870"/>
            <a:r>
              <a:rPr lang="en-US" dirty="0"/>
              <a:t>Coming soon: videos</a:t>
            </a:r>
            <a:endParaRPr lang="en-US" dirty="0">
              <a:cs typeface="Calibri" panose="020F0502020204030204" pitchFamily="34" charset="0"/>
            </a:endParaRPr>
          </a:p>
          <a:p>
            <a:pPr marL="0" indent="0">
              <a:buNone/>
            </a:pPr>
            <a:endParaRPr lang="en-US" dirty="0"/>
          </a:p>
          <a:p>
            <a:pPr marL="229870" indent="-229870"/>
            <a:endParaRPr lang="en-US" dirty="0">
              <a:cs typeface="Calibri" panose="020F0502020204030204" pitchFamily="34" charset="0"/>
            </a:endParaRPr>
          </a:p>
        </p:txBody>
      </p:sp>
      <p:pic>
        <p:nvPicPr>
          <p:cNvPr id="7" name="Picture 6" descr="Poster entitled &quot;Three Reasons Why You Were Given Top Priority to Be Vaccinated Against COVID-19&quot;">
            <a:extLst>
              <a:ext uri="{FF2B5EF4-FFF2-40B4-BE49-F238E27FC236}">
                <a16:creationId xmlns:a16="http://schemas.microsoft.com/office/drawing/2014/main" id="{074E9091-4015-4046-AB48-7956B0848C16}"/>
              </a:ext>
            </a:extLst>
          </p:cNvPr>
          <p:cNvPicPr>
            <a:picLocks noChangeAspect="1"/>
          </p:cNvPicPr>
          <p:nvPr/>
        </p:nvPicPr>
        <p:blipFill>
          <a:blip r:embed="rId3"/>
          <a:stretch>
            <a:fillRect/>
          </a:stretch>
        </p:blipFill>
        <p:spPr>
          <a:xfrm>
            <a:off x="6026343" y="587167"/>
            <a:ext cx="1834435" cy="2360486"/>
          </a:xfrm>
          <a:prstGeom prst="rect">
            <a:avLst/>
          </a:prstGeom>
          <a:ln>
            <a:solidFill>
              <a:srgbClr val="000000"/>
            </a:solidFill>
          </a:ln>
        </p:spPr>
      </p:pic>
      <p:pic>
        <p:nvPicPr>
          <p:cNvPr id="5" name="Picture 5" descr="Social media graphic explaining that vaccines will not give you COVID-19">
            <a:extLst>
              <a:ext uri="{FF2B5EF4-FFF2-40B4-BE49-F238E27FC236}">
                <a16:creationId xmlns:a16="http://schemas.microsoft.com/office/drawing/2014/main" id="{9BE80F6A-550A-483C-8CF0-57D1E2A4B92B}"/>
              </a:ext>
            </a:extLst>
          </p:cNvPr>
          <p:cNvPicPr>
            <a:picLocks noChangeAspect="1"/>
          </p:cNvPicPr>
          <p:nvPr/>
        </p:nvPicPr>
        <p:blipFill>
          <a:blip r:embed="rId4"/>
          <a:stretch>
            <a:fillRect/>
          </a:stretch>
        </p:blipFill>
        <p:spPr>
          <a:xfrm>
            <a:off x="1489816" y="3722475"/>
            <a:ext cx="1909737" cy="1074532"/>
          </a:xfrm>
          <a:prstGeom prst="rect">
            <a:avLst/>
          </a:prstGeom>
        </p:spPr>
      </p:pic>
      <p:pic>
        <p:nvPicPr>
          <p:cNvPr id="1028" name="Picture 4" descr="Social graphic explaining that COVID-19 vaccines will be an important tool to help stop the pandemic">
            <a:extLst>
              <a:ext uri="{FF2B5EF4-FFF2-40B4-BE49-F238E27FC236}">
                <a16:creationId xmlns:a16="http://schemas.microsoft.com/office/drawing/2014/main" id="{8E92D331-45F5-49C4-8A99-9CBE6E9764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4562" y="3284539"/>
            <a:ext cx="1514875" cy="1516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o stickers that say &quot;I got my COVID-19 vaccine!&quot;">
            <a:extLst>
              <a:ext uri="{FF2B5EF4-FFF2-40B4-BE49-F238E27FC236}">
                <a16:creationId xmlns:a16="http://schemas.microsoft.com/office/drawing/2014/main" id="{838ECC7B-FE59-4817-B27D-A979D586B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297" y="3247908"/>
            <a:ext cx="2343339" cy="151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810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584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17F-2724-492B-8269-0B110B0A56E2}"/>
              </a:ext>
            </a:extLst>
          </p:cNvPr>
          <p:cNvSpPr>
            <a:spLocks noGrp="1"/>
          </p:cNvSpPr>
          <p:nvPr>
            <p:ph type="title"/>
          </p:nvPr>
        </p:nvSpPr>
        <p:spPr>
          <a:xfrm>
            <a:off x="404159" y="194337"/>
            <a:ext cx="8229600" cy="689591"/>
          </a:xfrm>
        </p:spPr>
        <p:txBody>
          <a:bodyPr/>
          <a:lstStyle/>
          <a:p>
            <a:r>
              <a:rPr lang="en-US" sz="2600" dirty="0"/>
              <a:t>Healthcare personnel: A priority for COVID-19 vaccination</a:t>
            </a:r>
          </a:p>
        </p:txBody>
      </p:sp>
      <p:sp>
        <p:nvSpPr>
          <p:cNvPr id="3" name="Text Placeholder 2">
            <a:extLst>
              <a:ext uri="{FF2B5EF4-FFF2-40B4-BE49-F238E27FC236}">
                <a16:creationId xmlns:a16="http://schemas.microsoft.com/office/drawing/2014/main" id="{399B0E4D-8217-4BA0-9014-F2E759BA5194}"/>
              </a:ext>
            </a:extLst>
          </p:cNvPr>
          <p:cNvSpPr>
            <a:spLocks noGrp="1"/>
          </p:cNvSpPr>
          <p:nvPr>
            <p:ph type="body" sz="quarter" idx="10"/>
          </p:nvPr>
        </p:nvSpPr>
        <p:spPr>
          <a:xfrm>
            <a:off x="404159" y="1072465"/>
            <a:ext cx="5989256" cy="3341688"/>
          </a:xfrm>
        </p:spPr>
        <p:txBody>
          <a:bodyPr/>
          <a:lstStyle/>
          <a:p>
            <a:r>
              <a:rPr lang="en-US" dirty="0"/>
              <a:t>On the front lines and at risk of exposure.</a:t>
            </a:r>
          </a:p>
          <a:p>
            <a:r>
              <a:rPr lang="en-US" dirty="0"/>
              <a:t>Can potentially transmit the virus that causes COVID-19 to patients, their families, and their communities.</a:t>
            </a:r>
          </a:p>
          <a:p>
            <a:r>
              <a:rPr lang="en-US" dirty="0"/>
              <a:t>Can </a:t>
            </a:r>
            <a:r>
              <a:rPr lang="en-US" dirty="0">
                <a:solidFill>
                  <a:srgbClr val="2D2C2C"/>
                </a:solidFill>
              </a:rPr>
              <a:t>positively</a:t>
            </a:r>
            <a:r>
              <a:rPr lang="en-US" dirty="0"/>
              <a:t> influence vaccination decisions of peers, patients, friends, and family.</a:t>
            </a:r>
          </a:p>
          <a:p>
            <a:r>
              <a:rPr lang="en-US" dirty="0"/>
              <a:t>Healthcare personnel = paid and unpaid persons serving in healthcare settings who have the potential for direct or indirect exposure to patients or infectious materials – not exclusive to medical personnel, includes administration, support staff, etc.</a:t>
            </a:r>
          </a:p>
          <a:p>
            <a:pPr marL="457200" lvl="1" indent="0">
              <a:buNone/>
            </a:pPr>
            <a:endParaRPr lang="en-US" sz="1800" dirty="0"/>
          </a:p>
          <a:p>
            <a:endParaRPr lang="en-US" dirty="0"/>
          </a:p>
          <a:p>
            <a:endParaRPr lang="en-US" dirty="0"/>
          </a:p>
          <a:p>
            <a:endParaRPr lang="en-US" dirty="0"/>
          </a:p>
          <a:p>
            <a:pPr marL="0" indent="0">
              <a:buNone/>
            </a:pPr>
            <a:r>
              <a:rPr lang="en-US" dirty="0"/>
              <a:t> </a:t>
            </a:r>
          </a:p>
        </p:txBody>
      </p:sp>
      <p:pic>
        <p:nvPicPr>
          <p:cNvPr id="6" name="Picture 5" descr="A group of healthcare providers with masks on standing together">
            <a:extLst>
              <a:ext uri="{FF2B5EF4-FFF2-40B4-BE49-F238E27FC236}">
                <a16:creationId xmlns:a16="http://schemas.microsoft.com/office/drawing/2014/main" id="{6764FF9C-C9D8-4702-9D35-48384F53A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414" y="1222515"/>
            <a:ext cx="2592113" cy="1728075"/>
          </a:xfrm>
          <a:prstGeom prst="rect">
            <a:avLst/>
          </a:prstGeom>
        </p:spPr>
      </p:pic>
      <p:pic>
        <p:nvPicPr>
          <p:cNvPr id="5" name="Picture 4" descr="Logos of the U.S. Department of Health and Human Services and Centers for Disease Control and Prevention" hidden="1" title="LOGOS">
            <a:extLst>
              <a:ext uri="{FF2B5EF4-FFF2-40B4-BE49-F238E27FC236}">
                <a16:creationId xmlns:a16="http://schemas.microsoft.com/office/drawing/2014/main" id="{DD779FF6-AD1E-4624-8B20-C926D5B7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42201527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BD67-ED43-4661-80C3-018628CE147A}"/>
              </a:ext>
            </a:extLst>
          </p:cNvPr>
          <p:cNvSpPr>
            <a:spLocks noGrp="1"/>
          </p:cNvSpPr>
          <p:nvPr>
            <p:ph type="title"/>
          </p:nvPr>
        </p:nvSpPr>
        <p:spPr/>
        <p:txBody>
          <a:bodyPr/>
          <a:lstStyle/>
          <a:p>
            <a:r>
              <a:rPr lang="en-US" sz="2600" dirty="0"/>
              <a:t>COVID-19 vaccines under development</a:t>
            </a:r>
          </a:p>
        </p:txBody>
      </p:sp>
      <p:sp>
        <p:nvSpPr>
          <p:cNvPr id="3" name="Text Placeholder 2">
            <a:extLst>
              <a:ext uri="{FF2B5EF4-FFF2-40B4-BE49-F238E27FC236}">
                <a16:creationId xmlns:a16="http://schemas.microsoft.com/office/drawing/2014/main" id="{13F459A4-B829-498E-8CBF-1B4E573E13F5}"/>
              </a:ext>
            </a:extLst>
          </p:cNvPr>
          <p:cNvSpPr>
            <a:spLocks noGrp="1"/>
          </p:cNvSpPr>
          <p:nvPr>
            <p:ph type="body" sz="quarter" idx="10"/>
          </p:nvPr>
        </p:nvSpPr>
        <p:spPr>
          <a:xfrm>
            <a:off x="457200" y="1158875"/>
            <a:ext cx="5388123" cy="3341688"/>
          </a:xfrm>
        </p:spPr>
        <p:txBody>
          <a:bodyPr/>
          <a:lstStyle/>
          <a:p>
            <a:pPr marL="229870" indent="-229870"/>
            <a:r>
              <a:rPr lang="en-US" dirty="0"/>
              <a:t>The federal government is funding and coordinating the development of multiple vaccine candidates, several of which are in large-scale (Phase 3) trials.</a:t>
            </a:r>
            <a:endParaRPr lang="en-US" dirty="0">
              <a:cs typeface="Calibri" panose="020F0502020204030204" pitchFamily="34" charset="0"/>
            </a:endParaRPr>
          </a:p>
          <a:p>
            <a:pPr marL="229870" indent="-229870"/>
            <a:r>
              <a:rPr lang="en-US" dirty="0">
                <a:latin typeface="Calibri"/>
                <a:cs typeface="Calibri"/>
              </a:rPr>
              <a:t>COVID-19 vaccines are being held to the </a:t>
            </a:r>
            <a:r>
              <a:rPr lang="en-US" b="1" dirty="0">
                <a:latin typeface="Calibri"/>
                <a:cs typeface="Calibri"/>
              </a:rPr>
              <a:t>same safety standards</a:t>
            </a:r>
            <a:r>
              <a:rPr lang="en-US" dirty="0">
                <a:latin typeface="Calibri"/>
                <a:cs typeface="Calibri"/>
              </a:rPr>
              <a:t> as all other vaccines.</a:t>
            </a:r>
          </a:p>
          <a:p>
            <a:pPr marL="229870" indent="-229870"/>
            <a:endParaRPr lang="en-US" dirty="0">
              <a:cs typeface="Calibri" panose="020F0502020204030204" pitchFamily="34" charset="0"/>
            </a:endParaRPr>
          </a:p>
        </p:txBody>
      </p:sp>
      <p:pic>
        <p:nvPicPr>
          <p:cNvPr id="5" name="Picture 4" descr="COVID-19 vaccine vials">
            <a:extLst>
              <a:ext uri="{FF2B5EF4-FFF2-40B4-BE49-F238E27FC236}">
                <a16:creationId xmlns:a16="http://schemas.microsoft.com/office/drawing/2014/main" id="{863C8D95-F53F-48EC-91AA-1704124DB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324" y="1164635"/>
            <a:ext cx="2752176" cy="1899054"/>
          </a:xfrm>
          <a:prstGeom prst="rect">
            <a:avLst/>
          </a:prstGeom>
        </p:spPr>
      </p:pic>
    </p:spTree>
    <p:extLst>
      <p:ext uri="{BB962C8B-B14F-4D97-AF65-F5344CB8AC3E}">
        <p14:creationId xmlns:p14="http://schemas.microsoft.com/office/powerpoint/2010/main" val="1055497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A3C7-D922-4817-A701-B4295BA9054C}"/>
              </a:ext>
            </a:extLst>
          </p:cNvPr>
          <p:cNvSpPr>
            <a:spLocks noGrp="1"/>
          </p:cNvSpPr>
          <p:nvPr>
            <p:ph type="title"/>
          </p:nvPr>
        </p:nvSpPr>
        <p:spPr>
          <a:xfrm>
            <a:off x="457200" y="188539"/>
            <a:ext cx="8229600" cy="689591"/>
          </a:xfrm>
        </p:spPr>
        <p:txBody>
          <a:bodyPr/>
          <a:lstStyle/>
          <a:p>
            <a:r>
              <a:rPr lang="en-US" sz="2600" dirty="0"/>
              <a:t>Phases of clinical trials</a:t>
            </a:r>
          </a:p>
        </p:txBody>
      </p:sp>
      <p:sp>
        <p:nvSpPr>
          <p:cNvPr id="3" name="Text Placeholder 2">
            <a:extLst>
              <a:ext uri="{FF2B5EF4-FFF2-40B4-BE49-F238E27FC236}">
                <a16:creationId xmlns:a16="http://schemas.microsoft.com/office/drawing/2014/main" id="{5DF9154D-D3E7-4A33-9EAE-26D97D563998}"/>
              </a:ext>
            </a:extLst>
          </p:cNvPr>
          <p:cNvSpPr>
            <a:spLocks noGrp="1"/>
          </p:cNvSpPr>
          <p:nvPr>
            <p:ph type="body" sz="quarter" idx="10"/>
          </p:nvPr>
        </p:nvSpPr>
        <p:spPr>
          <a:xfrm>
            <a:off x="457200" y="1036948"/>
            <a:ext cx="8229600" cy="3205646"/>
          </a:xfrm>
        </p:spPr>
        <p:txBody>
          <a:bodyPr/>
          <a:lstStyle/>
          <a:p>
            <a:r>
              <a:rPr lang="en-US" dirty="0"/>
              <a:t>There are four phases of clinical trials</a:t>
            </a:r>
          </a:p>
        </p:txBody>
      </p:sp>
      <p:pic>
        <p:nvPicPr>
          <p:cNvPr id="5" name="Picture 4" descr="Graphic depicting the four phases of clinical trials&#10;">
            <a:extLst>
              <a:ext uri="{FF2B5EF4-FFF2-40B4-BE49-F238E27FC236}">
                <a16:creationId xmlns:a16="http://schemas.microsoft.com/office/drawing/2014/main" id="{B2308BD6-E257-4538-BB15-825D1F2C56EF}"/>
              </a:ext>
            </a:extLst>
          </p:cNvPr>
          <p:cNvPicPr>
            <a:picLocks noChangeAspect="1"/>
          </p:cNvPicPr>
          <p:nvPr/>
        </p:nvPicPr>
        <p:blipFill>
          <a:blip r:embed="rId3"/>
          <a:stretch>
            <a:fillRect/>
          </a:stretch>
        </p:blipFill>
        <p:spPr>
          <a:xfrm>
            <a:off x="1951002" y="1485668"/>
            <a:ext cx="5241995" cy="3126345"/>
          </a:xfrm>
          <a:prstGeom prst="rect">
            <a:avLst/>
          </a:prstGeom>
        </p:spPr>
      </p:pic>
      <p:sp>
        <p:nvSpPr>
          <p:cNvPr id="6" name="TextBox 5">
            <a:extLst>
              <a:ext uri="{FF2B5EF4-FFF2-40B4-BE49-F238E27FC236}">
                <a16:creationId xmlns:a16="http://schemas.microsoft.com/office/drawing/2014/main" id="{E7A0E232-5837-4245-91A0-04DF42BE663F}"/>
              </a:ext>
            </a:extLst>
          </p:cNvPr>
          <p:cNvSpPr txBox="1"/>
          <p:nvPr/>
        </p:nvSpPr>
        <p:spPr>
          <a:xfrm>
            <a:off x="1239864" y="4679775"/>
            <a:ext cx="7446936"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Source: https://covid19community.nih.gov/resources/understanding-clinical-trials</a:t>
            </a:r>
          </a:p>
        </p:txBody>
      </p:sp>
    </p:spTree>
    <p:extLst>
      <p:ext uri="{BB962C8B-B14F-4D97-AF65-F5344CB8AC3E}">
        <p14:creationId xmlns:p14="http://schemas.microsoft.com/office/powerpoint/2010/main" val="25397820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11315"/>
            <a:ext cx="8229600" cy="689591"/>
          </a:xfrm>
        </p:spPr>
        <p:txBody>
          <a:bodyPr lIns="91440" tIns="45720" rIns="91440" bIns="45720" anchor="b" anchorCtr="0"/>
          <a:lstStyle/>
          <a:p>
            <a:r>
              <a:rPr lang="en-US" sz="2600" dirty="0">
                <a:latin typeface="Calibri"/>
                <a:cs typeface="Calibri"/>
              </a:rPr>
              <a:t>COVID-19 vaccines expected to receive FDA Emergency Use Authorizations</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377729" y="1084082"/>
            <a:ext cx="7955280" cy="3287496"/>
          </a:xfrm>
        </p:spPr>
        <p:txBody>
          <a:bodyPr/>
          <a:lstStyle/>
          <a:p>
            <a:pPr marL="229870" indent="-229870"/>
            <a:r>
              <a:rPr lang="en-US" sz="1800" dirty="0"/>
              <a:t>Two vaccines are expected to receive FDA Emergency Use Authorizations (EUAs) :</a:t>
            </a:r>
          </a:p>
          <a:p>
            <a:pPr lvl="1"/>
            <a:r>
              <a:rPr lang="en-US" sz="1600" b="1" dirty="0"/>
              <a:t>Pfizer/BioNTech (BNT162b2) </a:t>
            </a:r>
            <a:r>
              <a:rPr lang="en-US" sz="1600" dirty="0"/>
              <a:t>– 95% effective (manufacturer data)</a:t>
            </a:r>
          </a:p>
          <a:p>
            <a:pPr lvl="1"/>
            <a:r>
              <a:rPr lang="en-US" sz="1600" b="1" dirty="0"/>
              <a:t>Moderna (mRNA-1273) </a:t>
            </a:r>
            <a:r>
              <a:rPr lang="en-US" sz="1600" dirty="0"/>
              <a:t>– 94.5% effective (manufacturer data)</a:t>
            </a:r>
          </a:p>
          <a:p>
            <a:r>
              <a:rPr lang="en-US" sz="1800" dirty="0"/>
              <a:t>Both are mRNA vaccines with a 2-dose schedule.</a:t>
            </a:r>
          </a:p>
          <a:p>
            <a:r>
              <a:rPr lang="en-US" sz="1800" dirty="0"/>
              <a:t>Duration of protection is not yet known.</a:t>
            </a:r>
          </a:p>
          <a:p>
            <a:r>
              <a:rPr lang="en-US" sz="1800" dirty="0"/>
              <a:t>Both vaccines were tested in diverse adult populations, including older adults and communities of color.</a:t>
            </a:r>
          </a:p>
          <a:p>
            <a:r>
              <a:rPr lang="en-US" sz="1800" dirty="0"/>
              <a:t>For the latest information about authorized vaccines, visit </a:t>
            </a:r>
            <a:r>
              <a:rPr lang="en-US" sz="1800" dirty="0">
                <a:hlinkClick r:id="rId3"/>
              </a:rPr>
              <a:t>www.fda.gov/emergency-preparedness-and-response/coronavirus-disease-2019-covid-19/covid-19-vaccines</a:t>
            </a:r>
            <a:r>
              <a:rPr lang="en-US" sz="1800" dirty="0"/>
              <a:t>. </a:t>
            </a:r>
            <a:endParaRPr lang="en-US" sz="1800" dirty="0">
              <a:highlight>
                <a:srgbClr val="FFFF00"/>
              </a:highlight>
            </a:endParaRPr>
          </a:p>
          <a:p>
            <a:endParaRPr lang="en-US" dirty="0"/>
          </a:p>
          <a:p>
            <a:pPr marL="0" indent="0">
              <a:buNone/>
            </a:pPr>
            <a:endParaRPr lang="en-US" dirty="0">
              <a:highlight>
                <a:srgbClr val="FFFF00"/>
              </a:highlight>
            </a:endParaRPr>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D9A38207-275E-467A-80D9-0B35B6F29AB4}"/>
              </a:ext>
            </a:extLst>
          </p:cNvPr>
          <p:cNvSpPr txBox="1"/>
          <p:nvPr/>
        </p:nvSpPr>
        <p:spPr>
          <a:xfrm>
            <a:off x="1188720" y="4500563"/>
            <a:ext cx="795528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4"/>
              </a:rPr>
              <a:t>https://www.pfizer.com/news/press-release/press-release-detail/pfizer-and-biontech-conclude-phase-3-study-covid-19-vaccine</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hlinkClick r:id="rId5"/>
              </a:rPr>
              <a:t>https://investors.modernatx.com/news-releases/news-release-details/modernas-covid-19-vaccine-candidate-meets-its-primary-efficacy</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6ECD7-B172-48D8-BCA8-28C92416870E}"/>
              </a:ext>
            </a:extLst>
          </p:cNvPr>
          <p:cNvSpPr>
            <a:spLocks noGrp="1"/>
          </p:cNvSpPr>
          <p:nvPr>
            <p:ph type="title"/>
          </p:nvPr>
        </p:nvSpPr>
        <p:spPr>
          <a:xfrm>
            <a:off x="457200" y="171689"/>
            <a:ext cx="8229600" cy="689591"/>
          </a:xfrm>
        </p:spPr>
        <p:txBody>
          <a:bodyPr/>
          <a:lstStyle/>
          <a:p>
            <a:pPr>
              <a:lnSpc>
                <a:spcPts val="2000"/>
              </a:lnSpc>
            </a:pPr>
            <a:r>
              <a:rPr lang="en-US" sz="2600" dirty="0"/>
              <a:t>COVID-19 vaccine trials by the numbers</a:t>
            </a:r>
            <a:br>
              <a:rPr lang="en-US" sz="2600" dirty="0"/>
            </a:br>
            <a:r>
              <a:rPr lang="en-US" sz="1800" dirty="0"/>
              <a:t>As of November 30, 2020</a:t>
            </a:r>
          </a:p>
        </p:txBody>
      </p:sp>
      <p:sp>
        <p:nvSpPr>
          <p:cNvPr id="5" name="Text Placeholder 2">
            <a:extLst>
              <a:ext uri="{FF2B5EF4-FFF2-40B4-BE49-F238E27FC236}">
                <a16:creationId xmlns:a16="http://schemas.microsoft.com/office/drawing/2014/main" id="{2B5180B9-441B-4A9F-8926-F9738B286EFC}"/>
              </a:ext>
            </a:extLst>
          </p:cNvPr>
          <p:cNvSpPr txBox="1">
            <a:spLocks/>
          </p:cNvSpPr>
          <p:nvPr/>
        </p:nvSpPr>
        <p:spPr>
          <a:xfrm>
            <a:off x="692845" y="1083446"/>
            <a:ext cx="4000500" cy="330041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t>Pfizer/BioNTech</a:t>
            </a:r>
          </a:p>
          <a:p>
            <a:pPr lvl="1"/>
            <a:r>
              <a:rPr lang="en-US" sz="1600" b="1" dirty="0">
                <a:solidFill>
                  <a:srgbClr val="000000"/>
                </a:solidFill>
              </a:rPr>
              <a:t>43,931</a:t>
            </a:r>
            <a:r>
              <a:rPr lang="en-US" sz="1600" dirty="0">
                <a:solidFill>
                  <a:srgbClr val="000000"/>
                </a:solidFill>
              </a:rPr>
              <a:t> enrolled</a:t>
            </a:r>
          </a:p>
          <a:p>
            <a:pPr lvl="1"/>
            <a:r>
              <a:rPr lang="en-US" sz="1600" b="1" dirty="0">
                <a:solidFill>
                  <a:srgbClr val="000000"/>
                </a:solidFill>
              </a:rPr>
              <a:t>150</a:t>
            </a:r>
            <a:r>
              <a:rPr lang="en-US" sz="1600" dirty="0">
                <a:solidFill>
                  <a:srgbClr val="000000"/>
                </a:solidFill>
              </a:rPr>
              <a:t> clinical sites</a:t>
            </a:r>
          </a:p>
          <a:p>
            <a:pPr lvl="2"/>
            <a:r>
              <a:rPr lang="en-US" sz="1600" dirty="0">
                <a:solidFill>
                  <a:srgbClr val="000000"/>
                </a:solidFill>
              </a:rPr>
              <a:t>39 U.S. states</a:t>
            </a:r>
          </a:p>
          <a:p>
            <a:pPr lvl="1"/>
            <a:r>
              <a:rPr lang="en-US" sz="1600" dirty="0">
                <a:solidFill>
                  <a:srgbClr val="000000"/>
                </a:solidFill>
              </a:rPr>
              <a:t>Racial/ethnic distribution</a:t>
            </a:r>
          </a:p>
          <a:p>
            <a:pPr lvl="2"/>
            <a:r>
              <a:rPr lang="en-US" sz="1600" b="1" dirty="0">
                <a:solidFill>
                  <a:srgbClr val="000000"/>
                </a:solidFill>
              </a:rPr>
              <a:t>13% - </a:t>
            </a:r>
            <a:r>
              <a:rPr lang="en-US" sz="1600" dirty="0">
                <a:solidFill>
                  <a:srgbClr val="000000"/>
                </a:solidFill>
              </a:rPr>
              <a:t>Hispanic</a:t>
            </a:r>
          </a:p>
          <a:p>
            <a:pPr lvl="2"/>
            <a:r>
              <a:rPr lang="en-US" sz="1600" b="1" dirty="0">
                <a:solidFill>
                  <a:srgbClr val="000000"/>
                </a:solidFill>
              </a:rPr>
              <a:t>10% - </a:t>
            </a:r>
            <a:r>
              <a:rPr lang="en-US" sz="1600" dirty="0">
                <a:solidFill>
                  <a:srgbClr val="000000"/>
                </a:solidFill>
              </a:rPr>
              <a:t>African American</a:t>
            </a:r>
          </a:p>
          <a:p>
            <a:pPr lvl="2"/>
            <a:r>
              <a:rPr lang="en-US" sz="1600" b="1" dirty="0">
                <a:solidFill>
                  <a:srgbClr val="000000"/>
                </a:solidFill>
              </a:rPr>
              <a:t>6% -</a:t>
            </a:r>
            <a:r>
              <a:rPr lang="en-US" sz="1600" dirty="0">
                <a:solidFill>
                  <a:srgbClr val="000000"/>
                </a:solidFill>
              </a:rPr>
              <a:t> Asian</a:t>
            </a:r>
          </a:p>
          <a:p>
            <a:pPr lvl="2"/>
            <a:r>
              <a:rPr lang="en-US" sz="1600" b="1" dirty="0">
                <a:solidFill>
                  <a:srgbClr val="000000"/>
                </a:solidFill>
              </a:rPr>
              <a:t>1%</a:t>
            </a:r>
            <a:r>
              <a:rPr lang="en-US" sz="1600" dirty="0">
                <a:solidFill>
                  <a:srgbClr val="000000"/>
                </a:solidFill>
              </a:rPr>
              <a:t> </a:t>
            </a:r>
            <a:r>
              <a:rPr lang="en-US" sz="1600" b="1" dirty="0">
                <a:solidFill>
                  <a:srgbClr val="000000"/>
                </a:solidFill>
              </a:rPr>
              <a:t>-</a:t>
            </a:r>
            <a:r>
              <a:rPr lang="en-US" sz="1600" dirty="0">
                <a:solidFill>
                  <a:srgbClr val="000000"/>
                </a:solidFill>
              </a:rPr>
              <a:t> Native American</a:t>
            </a:r>
          </a:p>
          <a:p>
            <a:pPr lvl="1"/>
            <a:r>
              <a:rPr lang="en-US" sz="1600" b="1" dirty="0">
                <a:solidFill>
                  <a:srgbClr val="000000"/>
                </a:solidFill>
              </a:rPr>
              <a:t>45%</a:t>
            </a:r>
            <a:r>
              <a:rPr lang="en-US" sz="1600" dirty="0">
                <a:solidFill>
                  <a:srgbClr val="000000"/>
                </a:solidFill>
              </a:rPr>
              <a:t> ages 56-85 </a:t>
            </a:r>
          </a:p>
          <a:p>
            <a:pPr marL="457200" lvl="1" indent="0">
              <a:buFont typeface="Arial" panose="020B0604020202020204" pitchFamily="34" charset="0"/>
              <a:buNone/>
            </a:pPr>
            <a:endParaRPr lang="en-US" dirty="0"/>
          </a:p>
          <a:p>
            <a:pPr lvl="1"/>
            <a:endParaRPr lang="en-US" dirty="0"/>
          </a:p>
        </p:txBody>
      </p:sp>
      <p:sp>
        <p:nvSpPr>
          <p:cNvPr id="6" name="Content Placeholder 4">
            <a:extLst>
              <a:ext uri="{FF2B5EF4-FFF2-40B4-BE49-F238E27FC236}">
                <a16:creationId xmlns:a16="http://schemas.microsoft.com/office/drawing/2014/main" id="{ED40B72A-68B2-4B42-A6AE-FCB3C599A788}"/>
              </a:ext>
            </a:extLst>
          </p:cNvPr>
          <p:cNvSpPr txBox="1">
            <a:spLocks/>
          </p:cNvSpPr>
          <p:nvPr/>
        </p:nvSpPr>
        <p:spPr bwMode="auto">
          <a:xfrm>
            <a:off x="4530029" y="1069868"/>
            <a:ext cx="4252202" cy="35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latin typeface="Calibri"/>
                <a:cs typeface="Calibri"/>
              </a:rPr>
              <a:t>Moderna</a:t>
            </a: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dirty="0">
                <a:solidFill>
                  <a:srgbClr val="000000"/>
                </a:solidFill>
                <a:latin typeface="Calibri"/>
                <a:cs typeface="Calibri"/>
              </a:rPr>
              <a:t>32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63% - </a:t>
            </a:r>
            <a:r>
              <a:rPr lang="en-US" sz="1600" dirty="0">
                <a:solidFill>
                  <a:srgbClr val="000000"/>
                </a:solidFill>
                <a:latin typeface="Calibri"/>
                <a:cs typeface="Calibri"/>
              </a:rPr>
              <a:t>White</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dirty="0">
                <a:solidFill>
                  <a:srgbClr val="000000"/>
                </a:solidFill>
                <a:latin typeface="Calibri"/>
                <a:cs typeface="Calibri"/>
              </a:rPr>
              <a:t>39% ages 45-64 </a:t>
            </a:r>
          </a:p>
          <a:p>
            <a:pPr lvl="2"/>
            <a:r>
              <a:rPr lang="en-US" sz="1400" dirty="0">
                <a:solidFill>
                  <a:srgbClr val="000000"/>
                </a:solidFill>
                <a:latin typeface="Calibri"/>
                <a:cs typeface="Calibri"/>
              </a:rPr>
              <a:t>25% ages 65+</a:t>
            </a:r>
          </a:p>
          <a:p>
            <a:endParaRPr lang="en-US" sz="1600" dirty="0">
              <a:solidFill>
                <a:schemeClr val="accent4">
                  <a:lumMod val="75000"/>
                </a:schemeClr>
              </a:solidFill>
            </a:endParaRPr>
          </a:p>
        </p:txBody>
      </p:sp>
      <p:sp>
        <p:nvSpPr>
          <p:cNvPr id="7" name="TextBox 6">
            <a:extLst>
              <a:ext uri="{FF2B5EF4-FFF2-40B4-BE49-F238E27FC236}">
                <a16:creationId xmlns:a16="http://schemas.microsoft.com/office/drawing/2014/main" id="{5EF9259C-168E-447F-BC1F-A0891304A34C}"/>
              </a:ext>
            </a:extLst>
          </p:cNvPr>
          <p:cNvSpPr txBox="1"/>
          <p:nvPr/>
        </p:nvSpPr>
        <p:spPr>
          <a:xfrm>
            <a:off x="1188720" y="4451282"/>
            <a:ext cx="4252202"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3"/>
              </a:rPr>
              <a:t>https://www.pfizer.com/science/coronavirus/vaccine</a:t>
            </a:r>
            <a:r>
              <a:rPr lang="en-US" sz="10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hlinkClick r:id="rId4"/>
              </a:rPr>
              <a:t>https://www.modernatx.com/cove-study</a:t>
            </a:r>
            <a:r>
              <a:rPr lang="en-US" sz="1000" dirty="0">
                <a:solidFill>
                  <a:srgbClr val="000000"/>
                </a:solidFill>
                <a:latin typeface="Calibri" panose="020F0502020204030204" pitchFamily="34" charset="0"/>
              </a:rPr>
              <a:t> </a:t>
            </a:r>
          </a:p>
          <a:p>
            <a:r>
              <a:rPr lang="en-US" sz="1000" dirty="0">
                <a:solidFill>
                  <a:srgbClr val="000000"/>
                </a:solidFill>
                <a:latin typeface="Calibri" panose="020F0502020204030204" pitchFamily="34" charset="0"/>
              </a:rPr>
              <a:t>For more information, visit </a:t>
            </a:r>
            <a:r>
              <a:rPr lang="en-US" sz="1000" dirty="0">
                <a:solidFill>
                  <a:srgbClr val="000000"/>
                </a:solidFill>
                <a:latin typeface="Calibri" panose="020F0502020204030204" pitchFamily="34" charset="0"/>
                <a:hlinkClick r:id="rId5"/>
              </a:rPr>
              <a:t>www.clinicaltrials.gov</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189987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a:xfrm>
            <a:off x="457200" y="192989"/>
            <a:ext cx="8229600" cy="689591"/>
          </a:xfrm>
        </p:spPr>
        <p:txBody>
          <a:bodyPr/>
          <a:lstStyle/>
          <a:p>
            <a:r>
              <a:rPr lang="en-US" sz="2600" dirty="0"/>
              <a:t>What are messenger RNA (mRNA) vaccines?</a:t>
            </a:r>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200" y="1008817"/>
            <a:ext cx="8229600" cy="3341688"/>
          </a:xfrm>
        </p:spPr>
        <p:txBody>
          <a:bodyPr/>
          <a:lstStyle/>
          <a:p>
            <a:r>
              <a:rPr lang="en-US" sz="1800" dirty="0"/>
              <a:t>Carry genetic material that teaches our cells how to make a harmless piece of “spike protein,” which is found on the surface of the SARS-CoV-2 virus. </a:t>
            </a:r>
          </a:p>
          <a:p>
            <a:pPr lvl="1"/>
            <a:r>
              <a:rPr lang="en-US" sz="1800" dirty="0"/>
              <a:t>Genetic material from the vaccine is destroyed by our cells once copies of the spike protein are made and it is no longer needed. </a:t>
            </a:r>
          </a:p>
          <a:p>
            <a:r>
              <a:rPr lang="en-US" sz="1800" dirty="0">
                <a:latin typeface="Calibri"/>
                <a:cs typeface="Calibri"/>
              </a:rPr>
              <a:t>Cells display this piece of spike protein on their surface, and an immune response is triggered inside our bodies. This produces antibodies to protect us from getting infected if the SARS-CoV-2 virus enters our bodies.</a:t>
            </a:r>
            <a:endParaRPr lang="en-US" sz="1800" dirty="0"/>
          </a:p>
          <a:p>
            <a:r>
              <a:rPr lang="en-US" sz="1800" dirty="0"/>
              <a:t>Do not affect our DNA; mRNA does not enter the cell nucleus.</a:t>
            </a:r>
          </a:p>
          <a:p>
            <a:r>
              <a:rPr lang="en-US" sz="1800" dirty="0"/>
              <a:t>Cannot give someone COVID-19.</a:t>
            </a:r>
          </a:p>
          <a:p>
            <a:r>
              <a:rPr lang="en-US" sz="1800" dirty="0"/>
              <a:t>Use technology that is new but not unknown. mRNA vaccines have been studied for influenza, Zika, rabies, and cytomegalovirus (CMV).</a:t>
            </a:r>
          </a:p>
          <a:p>
            <a:pPr marL="0" indent="0">
              <a:buNone/>
            </a:pPr>
            <a:endParaRPr lang="en-US" dirty="0"/>
          </a:p>
        </p:txBody>
      </p:sp>
      <p:sp>
        <p:nvSpPr>
          <p:cNvPr id="4" name="TextBox 3">
            <a:extLst>
              <a:ext uri="{FF2B5EF4-FFF2-40B4-BE49-F238E27FC236}">
                <a16:creationId xmlns:a16="http://schemas.microsoft.com/office/drawing/2014/main" id="{25C8FED9-2B4E-48F7-9150-09640B75C28C}"/>
              </a:ext>
            </a:extLst>
          </p:cNvPr>
          <p:cNvSpPr txBox="1"/>
          <p:nvPr/>
        </p:nvSpPr>
        <p:spPr>
          <a:xfrm>
            <a:off x="1036320" y="4534885"/>
            <a:ext cx="797814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College of Physicians of Philadelphia. What is an mRNA vaccine? </a:t>
            </a:r>
            <a:r>
              <a:rPr lang="en-US" sz="1000" dirty="0">
                <a:solidFill>
                  <a:srgbClr val="000000"/>
                </a:solidFill>
                <a:latin typeface="Calibri" panose="020F0502020204030204" pitchFamily="34" charset="0"/>
                <a:hlinkClick r:id="rId3"/>
              </a:rPr>
              <a:t>https://historyofvaccines.blog/2020/07/29/what-is-an-mrna-vaccine/</a:t>
            </a:r>
            <a:r>
              <a:rPr lang="en-US" sz="1000" dirty="0">
                <a:solidFill>
                  <a:srgbClr val="000000"/>
                </a:solidFill>
                <a:latin typeface="Calibri" panose="020F0502020204030204" pitchFamily="34" charset="0"/>
              </a:rPr>
              <a:t> </a:t>
            </a:r>
          </a:p>
          <a:p>
            <a:r>
              <a:rPr lang="en-US" sz="1000" i="1" dirty="0">
                <a:solidFill>
                  <a:srgbClr val="000000"/>
                </a:solidFill>
                <a:latin typeface="Calibri" panose="020F0502020204030204" pitchFamily="34" charset="0"/>
                <a:cs typeface="Calibri" panose="020F0502020204030204" pitchFamily="34" charset="0"/>
              </a:rPr>
              <a:t>JAMA</a:t>
            </a:r>
            <a:r>
              <a:rPr lang="en-US" sz="1000" dirty="0">
                <a:solidFill>
                  <a:srgbClr val="000000"/>
                </a:solidFill>
                <a:latin typeface="Calibri" panose="020F0502020204030204" pitchFamily="34" charset="0"/>
                <a:cs typeface="Calibri" panose="020F0502020204030204" pitchFamily="34" charset="0"/>
              </a:rPr>
              <a:t>. COVID-19 and mRNA Vaccines—First Large Test for a New Approach. </a:t>
            </a:r>
            <a:r>
              <a:rPr lang="en-US" sz="1000" dirty="0">
                <a:solidFill>
                  <a:srgbClr val="000000"/>
                </a:solidFill>
                <a:latin typeface="Calibri" panose="020F0502020204030204" pitchFamily="34" charset="0"/>
                <a:cs typeface="Calibri" panose="020F0502020204030204" pitchFamily="34" charset="0"/>
                <a:hlinkClick r:id="rId4"/>
              </a:rPr>
              <a:t>https://jamanetwork.com/journals/jama/fullarticle/2770485</a:t>
            </a:r>
            <a:r>
              <a:rPr lang="en-US" sz="10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71228468"/>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riendlyName xmlns="6494a3be-e040-4f6c-bab4-12d0ef0caeaa">VaccinateWConfidence_IZ Coord Deck_FINAL_12.10.20_508.pptx</FriendlyName>
    <WebRequestID xmlns="6494a3be-e040-4f6c-bab4-12d0ef0caeaa">89</WebRequestID>
    <RequestType xmlns="6494a3be-e040-4f6c-bab4-12d0ef0caeaa">Update</Request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055FFF414654248BFED7428B63CEAAE" ma:contentTypeVersion="10" ma:contentTypeDescription="Create a new document." ma:contentTypeScope="" ma:versionID="14b30bf678f15720eb089129034fc9f6">
  <xsd:schema xmlns:xsd="http://www.w3.org/2001/XMLSchema" xmlns:xs="http://www.w3.org/2001/XMLSchema" xmlns:p="http://schemas.microsoft.com/office/2006/metadata/properties" xmlns:ns2="c1b87af4-f275-4c5d-8ef7-1cff048bb152" xmlns:ns3="6494a3be-e040-4f6c-bab4-12d0ef0caeaa" xmlns:ns4="6a3a1654-6fd6-4978-b8ca-1b3bf4bd571a" targetNamespace="http://schemas.microsoft.com/office/2006/metadata/properties" ma:root="true" ma:fieldsID="cb09d985cdbc38b20d2677d204637e5f" ns2:_="" ns3:_="" ns4:_="">
    <xsd:import namespace="c1b87af4-f275-4c5d-8ef7-1cff048bb152"/>
    <xsd:import namespace="6494a3be-e040-4f6c-bab4-12d0ef0caeaa"/>
    <xsd:import namespace="6a3a1654-6fd6-4978-b8ca-1b3bf4bd571a"/>
    <xsd:element name="properties">
      <xsd:complexType>
        <xsd:sequence>
          <xsd:element name="documentManagement">
            <xsd:complexType>
              <xsd:all>
                <xsd:element ref="ns2:_dlc_DocId" minOccurs="0"/>
                <xsd:element ref="ns2:_dlc_DocIdUrl" minOccurs="0"/>
                <xsd:element ref="ns2:_dlc_DocIdPersistId" minOccurs="0"/>
                <xsd:element ref="ns3:WebRequestID" minOccurs="0"/>
                <xsd:element ref="ns3:RequestType" minOccurs="0"/>
                <xsd:element ref="ns3:FriendlyNa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94a3be-e040-4f6c-bab4-12d0ef0caeaa" elementFormDefault="qualified">
    <xsd:import namespace="http://schemas.microsoft.com/office/2006/documentManagement/types"/>
    <xsd:import namespace="http://schemas.microsoft.com/office/infopath/2007/PartnerControls"/>
    <xsd:element name="WebRequestID" ma:index="11" nillable="true" ma:displayName="WebRequestID" ma:internalName="WebRequestID">
      <xsd:simpleType>
        <xsd:restriction base="dms:Number"/>
      </xsd:simpleType>
    </xsd:element>
    <xsd:element name="RequestType" ma:index="12" nillable="true" ma:displayName="RequestType" ma:internalName="RequestType">
      <xsd:simpleType>
        <xsd:restriction base="dms:Text">
          <xsd:maxLength value="255"/>
        </xsd:restriction>
      </xsd:simpleType>
    </xsd:element>
    <xsd:element name="FriendlyName" ma:index="13" nillable="true" ma:displayName="FriendlyName" ma:internalName="Friendly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a1654-6fd6-4978-b8ca-1b3bf4bd57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154F4-CE23-4517-9737-2C99C8505FA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6a3a1654-6fd6-4978-b8ca-1b3bf4bd571a"/>
    <ds:schemaRef ds:uri="6494a3be-e040-4f6c-bab4-12d0ef0caeaa"/>
    <ds:schemaRef ds:uri="c1b87af4-f275-4c5d-8ef7-1cff048bb152"/>
    <ds:schemaRef ds:uri="http://www.w3.org/XML/1998/namespace"/>
  </ds:schemaRefs>
</ds:datastoreItem>
</file>

<file path=customXml/itemProps2.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3.xml><?xml version="1.0" encoding="utf-8"?>
<ds:datastoreItem xmlns:ds="http://schemas.openxmlformats.org/officeDocument/2006/customXml" ds:itemID="{6015CA0C-F057-4D1F-A250-1328F0604978}">
  <ds:schemaRefs>
    <ds:schemaRef ds:uri="http://schemas.microsoft.com/sharepoint/events"/>
  </ds:schemaRefs>
</ds:datastoreItem>
</file>

<file path=customXml/itemProps4.xml><?xml version="1.0" encoding="utf-8"?>
<ds:datastoreItem xmlns:ds="http://schemas.openxmlformats.org/officeDocument/2006/customXml" ds:itemID="{BBD70368-58BA-4B54-96C7-808361655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87af4-f275-4c5d-8ef7-1cff048bb152"/>
    <ds:schemaRef ds:uri="6494a3be-e040-4f6c-bab4-12d0ef0caeaa"/>
    <ds:schemaRef ds:uri="6a3a1654-6fd6-4978-b8ca-1b3bf4bd5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642</TotalTime>
  <Words>7424</Words>
  <Application>Microsoft Office PowerPoint</Application>
  <PresentationFormat>On-screen Show (16:9)</PresentationFormat>
  <Paragraphs>546</Paragraphs>
  <Slides>33</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Myriad Web Pro</vt:lpstr>
      <vt:lpstr>Courier New</vt:lpstr>
      <vt:lpstr>Arial</vt:lpstr>
      <vt:lpstr>Calibri</vt:lpstr>
      <vt:lpstr>Wingdings</vt:lpstr>
      <vt:lpstr>Master</vt:lpstr>
      <vt:lpstr>Master</vt:lpstr>
      <vt:lpstr>Building Vaccine Confidence in Health Systems  and Clinics Tips for Immunization Coordinators </vt:lpstr>
      <vt:lpstr>Presentation Overview</vt:lpstr>
      <vt:lpstr>COVID-19 Vaccines and  Vaccine Safety Monitoring</vt:lpstr>
      <vt:lpstr>Healthcare personnel: A priority for COVID-19 vaccination</vt:lpstr>
      <vt:lpstr>COVID-19 vaccines under development</vt:lpstr>
      <vt:lpstr>Phases of clinical trials</vt:lpstr>
      <vt:lpstr>COVID-19 vaccines expected to receive FDA Emergency Use Authorizations</vt:lpstr>
      <vt:lpstr>COVID-19 vaccine trials by the numbers As of November 30, 2020</vt:lpstr>
      <vt:lpstr>What are messenger RNA (mRNA) vaccines?</vt:lpstr>
      <vt:lpstr>About these COVID-19 mRNA vaccines</vt:lpstr>
      <vt:lpstr>Strategies for mitigating post-vaccination absenteeism</vt:lpstr>
      <vt:lpstr>Safety of COVID-19 vaccines is a top priority</vt:lpstr>
      <vt:lpstr>Robust vaccine safety monitoring systems exist</vt:lpstr>
      <vt:lpstr>How was the vaccine development timeline accelerated while ensuring safety?</vt:lpstr>
      <vt:lpstr>Elements of Vaccine Confidence</vt:lpstr>
      <vt:lpstr>The Problem: Patients may be hesitant to receive COVID-19 vaccine</vt:lpstr>
      <vt:lpstr>Vaccine hesitancy among healthcare providers</vt:lpstr>
      <vt:lpstr>Defining vaccine confidence</vt:lpstr>
      <vt:lpstr>Willingness to accept a vaccine falls on a continuum</vt:lpstr>
      <vt:lpstr>Strategies for Building Vaccine Confidence</vt:lpstr>
      <vt:lpstr>A National Strategy to Reinforce Confidence in COVID-19 Vaccines</vt:lpstr>
      <vt:lpstr>A component of the National Strategy to Reinforce Confidence in COVID-19 Vaccines</vt:lpstr>
      <vt:lpstr>Top 6 strategies for building COVID-19 vaccine confidence among healthcare personnel</vt:lpstr>
      <vt:lpstr>1. Encourage senior leaders to be vaccine champions</vt:lpstr>
      <vt:lpstr>2. Host discussions with personnel at different levels</vt:lpstr>
      <vt:lpstr>3. Share these key messages with staff</vt:lpstr>
      <vt:lpstr>4. Educate healthcare teams</vt:lpstr>
      <vt:lpstr>4. Educate healthcare teams: Provider resources for COVID-19 vaccine conversations with patients </vt:lpstr>
      <vt:lpstr>4. Educate healthcare teams: COVID-19 vaccine clinical training resources</vt:lpstr>
      <vt:lpstr>5.  Educate non-medical staff about the importance of getting vaccinated</vt:lpstr>
      <vt:lpstr>6. Make the decision to get vaccinated visible and celebrate it!</vt:lpstr>
      <vt:lpstr>Tools and resources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Terri Foley</cp:lastModifiedBy>
  <cp:revision>18</cp:revision>
  <cp:lastPrinted>2020-07-16T22:16:22Z</cp:lastPrinted>
  <dcterms:created xsi:type="dcterms:W3CDTF">2011-03-17T17:43:16Z</dcterms:created>
  <dcterms:modified xsi:type="dcterms:W3CDTF">2020-12-16T14:54:24Z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0x010100B055FFF414654248BFED7428B63CEAAE</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