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29" r:id="rId6"/>
  </p:sldMasterIdLst>
  <p:notesMasterIdLst>
    <p:notesMasterId r:id="rId29"/>
  </p:notesMasterIdLst>
  <p:sldIdLst>
    <p:sldId id="296" r:id="rId7"/>
    <p:sldId id="2145706018" r:id="rId8"/>
    <p:sldId id="2145706025" r:id="rId9"/>
    <p:sldId id="2145706007" r:id="rId10"/>
    <p:sldId id="2145706006" r:id="rId11"/>
    <p:sldId id="2145706031" r:id="rId12"/>
    <p:sldId id="2145706040" r:id="rId13"/>
    <p:sldId id="2145706022" r:id="rId14"/>
    <p:sldId id="2145706016" r:id="rId15"/>
    <p:sldId id="2145706023" r:id="rId16"/>
    <p:sldId id="4674" r:id="rId17"/>
    <p:sldId id="4672" r:id="rId18"/>
    <p:sldId id="2145706017" r:id="rId19"/>
    <p:sldId id="2145706024" r:id="rId20"/>
    <p:sldId id="2145706019" r:id="rId21"/>
    <p:sldId id="4689" r:id="rId22"/>
    <p:sldId id="2145706028" r:id="rId23"/>
    <p:sldId id="2145706027" r:id="rId24"/>
    <p:sldId id="2145706030" r:id="rId25"/>
    <p:sldId id="4690" r:id="rId26"/>
    <p:sldId id="2145706029" r:id="rId27"/>
    <p:sldId id="273" r:id="rId28"/>
  </p:sldIdLst>
  <p:sldSz cx="9144000" cy="5143500" type="screen16x9"/>
  <p:notesSz cx="7102475" cy="9388475"/>
  <p:embeddedFontLst>
    <p:embeddedFont>
      <p:font typeface="Calibri" panose="020F0502020204030204" pitchFamily="34" charset="0"/>
      <p:regular r:id="rId30"/>
      <p:bold r:id="rId31"/>
      <p:italic r:id="rId32"/>
      <p:boldItalic r:id="rId33"/>
    </p:embeddedFont>
    <p:embeddedFont>
      <p:font typeface="Myriad Web Pro" panose="020B060402020202020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ridges, Carolyn (CDC/DDID/NCIRD/OD) (CTR)" initials="B(" lastIdx="17" clrIdx="28">
    <p:extLst>
      <p:ext uri="{19B8F6BF-5375-455C-9EA6-DF929625EA0E}">
        <p15:presenceInfo xmlns:p15="http://schemas.microsoft.com/office/powerpoint/2012/main" userId="S::ctb1@cdc.gov::35319e67-7ba3-4e44-a3e3-53dd79f46470"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30" name="Julia" initials="J" lastIdx="2" clrIdx="29">
    <p:extLst>
      <p:ext uri="{19B8F6BF-5375-455C-9EA6-DF929625EA0E}">
        <p15:presenceInfo xmlns:p15="http://schemas.microsoft.com/office/powerpoint/2012/main" userId="S::wpc8@cdc.gov::bfb599a5-d34a-448f-8a79-bb279e3021f6"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1" name="O'Sullivan, Megan C. (CDC/DDID/NCEZID/DHCPP)" initials="OMC(" lastIdx="23" clrIdx="30">
    <p:extLst>
      <p:ext uri="{19B8F6BF-5375-455C-9EA6-DF929625EA0E}">
        <p15:presenceInfo xmlns:p15="http://schemas.microsoft.com/office/powerpoint/2012/main" userId="S::gtz3@cdc.gov::4a617d57-0662-48ac-9698-7ae3a07554e5"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5" name="Pappas-DeLuca, Katina A. (CDC/DDPHSIS/CGH/DGHT)" initials="P(" lastIdx="21" clrIdx="4">
    <p:extLst>
      <p:ext uri="{19B8F6BF-5375-455C-9EA6-DF929625EA0E}">
        <p15:presenceInfo xmlns:p15="http://schemas.microsoft.com/office/powerpoint/2012/main" userId="S::kdp5@cdc.gov::b01365f7-56e5-456e-852e-81a49a712108"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42" clrIdx="22">
    <p:extLst>
      <p:ext uri="{19B8F6BF-5375-455C-9EA6-DF929625EA0E}">
        <p15:presenceInfo xmlns:p15="http://schemas.microsoft.com/office/powerpoint/2012/main" userId="S::fvc1@cdc.gov::bbfb9708-049b-46f2-b8b1-e8b559e7796e" providerId="AD"/>
      </p:ext>
    </p:extLst>
  </p:cmAuthor>
  <p:cmAuthor id="24" name="Ryan, Elizabeth (CDC/DDID/NCIRD/OD) (CTR)" initials="RE((" lastIdx="17" clrIdx="23">
    <p:extLst>
      <p:ext uri="{19B8F6BF-5375-455C-9EA6-DF929625EA0E}">
        <p15:presenceInfo xmlns:p15="http://schemas.microsoft.com/office/powerpoint/2012/main" userId="S::ytn1@cdc.gov::f81697c6-c833-4180-9782-f84072a22811" providerId="AD"/>
      </p:ext>
    </p:extLst>
  </p:cmAuthor>
  <p:cmAuthor id="25" name="Goldstein, Susan (CDC/OID/NCIRD)" initials="stg1" lastIdx="19" clrIdx="24">
    <p:extLst>
      <p:ext uri="{19B8F6BF-5375-455C-9EA6-DF929625EA0E}">
        <p15:presenceInfo xmlns:p15="http://schemas.microsoft.com/office/powerpoint/2012/main" userId="Goldstein, Susan (CDC/OID/NCIRD)" providerId="None"/>
      </p:ext>
    </p:extLst>
  </p:cmAuthor>
  <p:cmAuthor id="26" name="Shefer, Abigail (CDC/DDPHSIS/CGH/GID)" initials="S(" lastIdx="8" clrIdx="25">
    <p:extLst>
      <p:ext uri="{19B8F6BF-5375-455C-9EA6-DF929625EA0E}">
        <p15:presenceInfo xmlns:p15="http://schemas.microsoft.com/office/powerpoint/2012/main" userId="S::ams7@cdc.gov::7177ae64-5114-44a0-a915-ea7eb8227f14" providerId="AD"/>
      </p:ext>
    </p:extLst>
  </p:cmAuthor>
  <p:cmAuthor id="27" name="Redmon, Ginger (CDC/DDID/NCIRD/ISD)" initials="RG(" lastIdx="42" clrIdx="26">
    <p:extLst>
      <p:ext uri="{19B8F6BF-5375-455C-9EA6-DF929625EA0E}">
        <p15:presenceInfo xmlns:p15="http://schemas.microsoft.com/office/powerpoint/2012/main" userId="S::vco8@cdc.gov::50a3cade-0d7b-4259-a8c1-79d30787019e" providerId="AD"/>
      </p:ext>
    </p:extLst>
  </p:cmAuthor>
  <p:cmAuthor id="28" name="Morelli, Valerie (CDC/DDID/NCIRD/ISD)" initials="MV(" lastIdx="57" clrIdx="27">
    <p:extLst>
      <p:ext uri="{19B8F6BF-5375-455C-9EA6-DF929625EA0E}">
        <p15:presenceInfo xmlns:p15="http://schemas.microsoft.com/office/powerpoint/2012/main" userId="S::vxm4@cdc.gov::d870f4aa-845c-472a-80c1-fb1929feec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70"/>
    <a:srgbClr val="000000"/>
    <a:srgbClr val="006A71"/>
    <a:srgbClr val="177D95"/>
    <a:srgbClr val="88CBE0"/>
    <a:srgbClr val="B01519"/>
    <a:srgbClr val="1A8EA8"/>
    <a:srgbClr val="EE7A7D"/>
    <a:srgbClr val="319D85"/>
    <a:srgbClr val="F8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74043" autoAdjust="0"/>
  </p:normalViewPr>
  <p:slideViewPr>
    <p:cSldViewPr snapToGrid="0">
      <p:cViewPr varScale="1">
        <p:scale>
          <a:sx n="106" d="100"/>
          <a:sy n="106" d="100"/>
        </p:scale>
        <p:origin x="168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12/16/2020</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Thank you for joining us today. Whether you are </a:t>
            </a:r>
            <a:r>
              <a:rPr lang="en-US" sz="1200" b="0" i="0" kern="1200" dirty="0">
                <a:solidFill>
                  <a:schemeClr val="tx1"/>
                </a:solidFill>
                <a:effectLst/>
                <a:latin typeface="+mn-lt"/>
                <a:ea typeface="+mn-ea"/>
                <a:cs typeface="+mn-cs"/>
              </a:rPr>
              <a:t>a doctor, a nurse, a medical assistant, a member of the check-in staff, or facilities management, you serve in a healthcare setting and are, therefore, first in line for a COVID-19 vaccine. Today, we’ll cover what we know about these vaccines and arm you with the information you need to make a decision about getting one. </a:t>
            </a:r>
          </a:p>
          <a:p>
            <a:r>
              <a:rPr lang="en-US" dirty="0"/>
              <a:t>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 realize that you may have concerns about the safety of </a:t>
            </a:r>
            <a:r>
              <a:rPr lang="en-US" dirty="0"/>
              <a:t>these first COVID-19 </a:t>
            </a:r>
            <a:r>
              <a:rPr lang="en-US" sz="1200" b="0" i="0" kern="1200" dirty="0">
                <a:solidFill>
                  <a:schemeClr val="tx1"/>
                </a:solidFill>
                <a:effectLst/>
                <a:latin typeface="+mn-lt"/>
                <a:ea typeface="+mn-ea"/>
                <a:cs typeface="+mn-cs"/>
              </a:rPr>
              <a:t>vaccines, </a:t>
            </a:r>
            <a:r>
              <a:rPr lang="en-US" dirty="0"/>
              <a:t>because they</a:t>
            </a:r>
            <a:r>
              <a:rPr lang="en-US" sz="1200" b="0" i="0" kern="1200" dirty="0">
                <a:solidFill>
                  <a:schemeClr val="tx1"/>
                </a:solidFill>
                <a:effectLst/>
                <a:latin typeface="+mn-lt"/>
                <a:ea typeface="+mn-ea"/>
                <a:cs typeface="+mn-cs"/>
              </a:rPr>
              <a:t> use new technology</a:t>
            </a:r>
            <a:r>
              <a:rPr lang="en-US" dirty="0"/>
              <a:t>.  </a:t>
            </a:r>
            <a:r>
              <a:rPr lang="en-US" sz="1200" b="0" i="0" kern="1200" dirty="0">
                <a:solidFill>
                  <a:schemeClr val="tx1"/>
                </a:solidFill>
                <a:effectLst/>
                <a:latin typeface="+mn-lt"/>
                <a:ea typeface="+mn-ea"/>
                <a:cs typeface="+mn-cs"/>
              </a:rPr>
              <a:t>We were able to fast-track these vaccines because researchers used existing clinical trial networks, l</a:t>
            </a:r>
            <a:r>
              <a:rPr lang="en-US" dirty="0"/>
              <a:t>ike those </a:t>
            </a:r>
            <a:r>
              <a:rPr lang="en-US" b="0" dirty="0"/>
              <a:t>that</a:t>
            </a:r>
            <a:r>
              <a:rPr lang="en-US" b="1" dirty="0"/>
              <a:t> </a:t>
            </a:r>
            <a:r>
              <a:rPr lang="en-US" dirty="0"/>
              <a:t>study HIV treatments and vaccines, </a:t>
            </a:r>
            <a:r>
              <a:rPr lang="en-US" sz="1200" b="0" i="0" kern="1200" dirty="0">
                <a:solidFill>
                  <a:schemeClr val="tx1"/>
                </a:solidFill>
                <a:effectLst/>
                <a:latin typeface="+mn-lt"/>
                <a:ea typeface="+mn-ea"/>
                <a:cs typeface="+mn-cs"/>
              </a:rPr>
              <a:t>to quickly conduct COVID-19 vaccine trials.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As we mentioned earlier, mRNA vaccines are faster and cheaper to produce because they use ready-made materials. And FDA and CDC are working quickly to prioritize review and approval of COVID-19 vaccines.</a:t>
            </a:r>
            <a:r>
              <a:rPr lang="en-US" dirty="0"/>
              <a:t> </a:t>
            </a:r>
            <a:endParaRPr lang="en-US" dirty="0">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25022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b="0" i="0" kern="1200" dirty="0">
                <a:solidFill>
                  <a:schemeClr val="tx1"/>
                </a:solidFill>
                <a:effectLst/>
                <a:latin typeface="+mn-lt"/>
                <a:ea typeface="+mn-ea"/>
                <a:cs typeface="+mn-cs"/>
              </a:rPr>
              <a:t>I want to emphasize again that 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FDA carefully reviews all the safety data from clinical trials. And t</a:t>
            </a:r>
            <a:r>
              <a:rPr lang="en-US" sz="1200" b="0" i="0" kern="1200" dirty="0">
                <a:solidFill>
                  <a:schemeClr val="tx1"/>
                </a:solidFill>
                <a:effectLst/>
                <a:latin typeface="+mn-lt"/>
                <a:ea typeface="+mn-ea"/>
                <a:cs typeface="+mn-cs"/>
              </a:rPr>
              <a:t>he Advisory Committee on Immunization Practices, or ACIP, 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have methods that can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Monitoring vaccine safety is a regular, ongoing part of vaccine development and these systems have been in place for decades to ensure the safety of routine vaccines. These systems are complementary and work together to monitor vaccine safety. Components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Datalink and the Post-Licensure Rapid Immunization Safety Monitoring System, which are networks of healthcare organizations that actively analyze the healthcare information of millions of people; and</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endParaRPr lang="en-US" dirty="0">
              <a:cs typeface="Calibri"/>
            </a:endParaRPr>
          </a:p>
          <a:p>
            <a:pPr marL="171450" indent="-171450">
              <a:buFont typeface="Arial" panose="020B0604020202020204" pitchFamily="34" charset="0"/>
              <a:buChar char="•"/>
              <a:defRPr/>
            </a:pPr>
            <a:endParaRPr lang="en-US" dirty="0"/>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r>
              <a:rPr lang="en-US" dirty="0"/>
              <a:t>FDA’s Biologics Effectiveness and Safety System, or BEST, which is a system of electronic health record, administrative, and claims-based data for active surveillance and research</a:t>
            </a:r>
            <a:endParaRPr lang="en-US" dirty="0">
              <a:cs typeface="Calibri"/>
            </a:endParaRPr>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cs typeface="Calibri"/>
            </a:endParaRPr>
          </a:p>
          <a:p>
            <a:pPr>
              <a:defRPr/>
            </a:pPr>
            <a:r>
              <a:rPr lang="en-US" sz="1200" b="0" i="0" kern="1200" dirty="0">
                <a:solidFill>
                  <a:schemeClr val="tx1"/>
                </a:solidFill>
                <a:effectLst/>
                <a:latin typeface="+mn-lt"/>
                <a:ea typeface="+mn-ea"/>
                <a:cs typeface="+mn-cs"/>
              </a:rPr>
              <a:t>These existing data systems can rapidly detect signals for possible vaccine safety problems.</a:t>
            </a:r>
            <a:r>
              <a:rPr lang="en-US" dirty="0"/>
              <a:t> </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Additional systems and data sources are also being developed to further enhance safety monitoring capabilities. One example is </a:t>
            </a:r>
            <a:r>
              <a:rPr lang="en-US" dirty="0"/>
              <a:t>v-safe</a:t>
            </a:r>
            <a:r>
              <a:rPr lang="en-US" sz="1200" b="0" i="0" kern="1200" dirty="0">
                <a:solidFill>
                  <a:schemeClr val="tx1"/>
                </a:solidFill>
                <a:effectLst/>
                <a:latin typeface="+mn-lt"/>
                <a:ea typeface="+mn-ea"/>
                <a:cs typeface="+mn-cs"/>
              </a:rPr>
              <a:t>—an active surveillance system that uses text messaging to initiate web-based survey monitoring.</a:t>
            </a:r>
            <a:endParaRPr lang="en-US"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no shortcuts on vaccine safety are taken for these COVID-19 vaccines or any other vaccine.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What are the benefits of getting a COVID-19 vaccine? COVID-19 </a:t>
            </a:r>
            <a:r>
              <a:rPr lang="en-US" sz="1200" u="none" kern="1200">
                <a:solidFill>
                  <a:schemeClr val="tx1"/>
                </a:solidFill>
                <a:effectLst/>
                <a:latin typeface="+mn-lt"/>
                <a:ea typeface="+mn-ea"/>
                <a:cs typeface="+mn-cs"/>
              </a:rPr>
              <a:t>vaccination</a:t>
            </a:r>
            <a:r>
              <a:rPr lang="en-US" sz="1200" kern="1200">
                <a:solidFill>
                  <a:schemeClr val="tx1"/>
                </a:solidFill>
                <a:effectLst/>
                <a:latin typeface="+mn-lt"/>
                <a:ea typeface="+mn-ea"/>
                <a:cs typeface="+mn-cs"/>
              </a:rPr>
              <a:t> will help keep you from getting COVID-19. Getting a COVID-19 vaccine will help create an immune response in your body against the virus without your having to experience illness. Based on what we know about vaccines for other diseases, experts believe that getting a COVID-19 vaccine may help keep you from getting seriously ill even if you do get COVID-19.</a:t>
            </a: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Getting vaccinated yourself may also protect people around you--your family, your coworkers, patients--particularly people at increased risk for </a:t>
            </a:r>
            <a:r>
              <a:rPr lang="en-US" sz="1200" u="none" kern="1200">
                <a:solidFill>
                  <a:schemeClr val="tx1"/>
                </a:solidFill>
                <a:effectLst/>
                <a:latin typeface="+mn-lt"/>
                <a:ea typeface="+mn-ea"/>
                <a:cs typeface="+mn-cs"/>
              </a:rPr>
              <a:t>becoming severely ill </a:t>
            </a:r>
            <a:r>
              <a:rPr lang="en-US" sz="1200" kern="1200">
                <a:solidFill>
                  <a:schemeClr val="tx1"/>
                </a:solidFill>
                <a:effectLst/>
                <a:latin typeface="+mn-lt"/>
                <a:ea typeface="+mn-ea"/>
                <a:cs typeface="+mn-cs"/>
              </a:rPr>
              <a:t>from COVID-19.</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COVID-19 vaccination will also be a safer way to help build protection. Getting </a:t>
            </a:r>
            <a:r>
              <a:rPr lang="en-US" u="none"/>
              <a:t>the virus that causes </a:t>
            </a:r>
            <a:r>
              <a:rPr lang="en-US"/>
              <a:t>COVID-19 may offer some natural protection, known as immunity. But experts don’t know how long this protection lasts, and the risk of severe illness and death from COVID-19 far outweighs any benefits of natural immunity. COVID-19 vaccination will help protect you by creating an antibody response.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Americans. While the vaccines are being delivered, it's important that everyone continue to take all steps 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COVID-19 vaccine becomes more widely available, you may hear more information and misinformation from your friends, family, social media, and peers. Accurate information is key, so we want to review some key facts. </a:t>
            </a:r>
          </a:p>
          <a:p>
            <a:endParaRPr lang="en-US" dirty="0"/>
          </a:p>
          <a:p>
            <a:r>
              <a:rPr lang="en-US" sz="1200" b="0" i="0" kern="1200" dirty="0">
                <a:solidFill>
                  <a:schemeClr val="tx1"/>
                </a:solidFill>
                <a:effectLst/>
                <a:latin typeface="+mn-lt"/>
                <a:ea typeface="+mn-ea"/>
                <a:cs typeface="+mn-cs"/>
              </a:rPr>
              <a:t>COVID-19 mRNA vaccines will not give you COVID-19. As we’ve mentioned, </a:t>
            </a:r>
            <a:r>
              <a:rPr lang="en-US" sz="1200" b="1" i="0" kern="1200" dirty="0">
                <a:solidFill>
                  <a:schemeClr val="tx1"/>
                </a:solidFill>
                <a:effectLst/>
                <a:latin typeface="+mn-lt"/>
                <a:ea typeface="+mn-ea"/>
                <a:cs typeface="+mn-cs"/>
              </a:rPr>
              <a:t>none</a:t>
            </a:r>
            <a:r>
              <a:rPr lang="en-US" sz="1200" b="0" i="0" kern="1200" dirty="0">
                <a:solidFill>
                  <a:schemeClr val="tx1"/>
                </a:solidFill>
                <a:effectLst/>
                <a:latin typeface="+mn-lt"/>
                <a:ea typeface="+mn-ea"/>
                <a:cs typeface="+mn-cs"/>
              </a:rPr>
              <a:t> of the COVID-19 vaccines currently in use or under development in the United States use the live virus that causes COVID-19. People can experience side effects, such as fever, after receiving the vaccine, especially after the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dose. This is because the first shot primes the immune system, helping it recognize the virus, and the second shot strengthens the immune response. These side effects are normal and are signs that the body is building immunity. It also typically takes a few weeks for the body to build immunity after vaccination. That means it’s possible a person could be infected with the virus that causes COVID-19 just before or just after vaccination and get sick. This is because the vaccine has not had enough time to provide protection.</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350820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fact: COVID-19 mRNA vaccines will not cause you to test positive on COVID-19 viral tests. Vaccines currently authorized or in clinical trials in the United States won’t cause you to test positive on viral tests, which are used to see if you have a current infection. If your body develops an immune response, which is the goal of vaccination, there is a possibility you may test positive on some antibody tests. Antibody tests indicate you had a previous infection and that you may have some level of protection against the virus.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75831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People who have gotten sick with </a:t>
            </a:r>
            <a:r>
              <a:rPr lang="en-US" sz="1200" b="0" i="0" u="none" kern="1200">
                <a:solidFill>
                  <a:schemeClr val="tx1"/>
                </a:solidFill>
                <a:effectLst/>
                <a:latin typeface="+mn-lt"/>
                <a:ea typeface="+mn-ea"/>
                <a:cs typeface="+mn-cs"/>
              </a:rPr>
              <a:t>the virus that causes </a:t>
            </a:r>
            <a:r>
              <a:rPr lang="en-US" sz="1200" b="0" i="0" kern="1200">
                <a:solidFill>
                  <a:schemeClr val="tx1"/>
                </a:solidFill>
                <a:effectLst/>
                <a:latin typeface="+mn-lt"/>
                <a:ea typeface="+mn-ea"/>
                <a:cs typeface="+mn-cs"/>
              </a:rPr>
              <a:t>COVID-19 </a:t>
            </a:r>
            <a:r>
              <a:rPr lang="en-US" sz="1200" b="0" i="0" u="none" kern="1200">
                <a:solidFill>
                  <a:schemeClr val="tx1"/>
                </a:solidFill>
                <a:effectLst/>
                <a:latin typeface="+mn-lt"/>
                <a:ea typeface="+mn-ea"/>
                <a:cs typeface="+mn-cs"/>
              </a:rPr>
              <a:t>or a severe COVID infection </a:t>
            </a:r>
            <a:r>
              <a:rPr lang="en-US" sz="1200" b="0" i="0" kern="1200">
                <a:solidFill>
                  <a:schemeClr val="tx1"/>
                </a:solidFill>
                <a:effectLst/>
                <a:latin typeface="+mn-lt"/>
                <a:ea typeface="+mn-ea"/>
                <a:cs typeface="+mn-cs"/>
              </a:rPr>
              <a:t>may still benefit from getting vaccinated. People may be advised to get a COVID-19 vaccine even if they have already had the virus. This is because a person can catch the virus more than once.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At this time, experts do not know how long someone is protected from getting sick again after recovering from COVID-19. The immunity someone gains from having an infection, called “natural immunity,” varies from person to person.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Experts are working quickly to learn more about COVID-19 vaccines, and CDC will keep the public informed as new evidence becomes available.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64765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Now that we’ve covered what we know about COVID-19 mRNA vaccines, the benefits of vaccination, and clarified the facts, you may have questions about what to expect before, during, and after your vaccination appointment. Before vaccination, you should learn more about the different types of COVID-19 vaccines and how they work. We’ve provided some of this information for you today. And you should see if COVID-19 vaccination is recommended for you right now.</a:t>
            </a:r>
            <a:r>
              <a:rPr lang="en-US" dirty="0"/>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we mentioned previously, with most COVID-19 vaccines, you will need two shots in order for them to work. Be aware that side effects are expected, especially after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dose. They include fever, headache, and muscle pain or body aches. You should get the second shot even if you have side effects after the first one, unless a vaccination provider or your doctor tells you not to get a second shot. Side effects are a sign that the vaccine is working to protect you. </a:t>
            </a:r>
          </a:p>
          <a:p>
            <a:pPr>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v-safe</a:t>
            </a:r>
            <a:r>
              <a:rPr lang="en-US" dirty="0"/>
              <a:t>. As we mentioned earlier, v-safe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And</a:t>
            </a:r>
            <a:r>
              <a:rPr lang="en-US" sz="1200" kern="1200" dirty="0">
                <a:solidFill>
                  <a:schemeClr val="tx1"/>
                </a:solidFill>
                <a:effectLst/>
                <a:latin typeface="+mn-lt"/>
                <a:ea typeface="+mn-ea"/>
                <a:cs typeface="+mn-cs"/>
              </a:rPr>
              <a:t> finally, its important to remember that we don’t currently know how much protection COVID-19 vaccines will provide under real-world conditions. You should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32981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To begin, let’s review what we know about COVID-19. </a:t>
            </a:r>
            <a:r>
              <a:rPr lang="en-US" dirty="0"/>
              <a:t>We know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We can’t predict how severe any person’s illness might be. </a:t>
            </a:r>
            <a:r>
              <a:rPr lang="en-US" sz="1200" kern="1200" dirty="0">
                <a:solidFill>
                  <a:schemeClr val="tx1"/>
                </a:solidFill>
                <a:effectLst/>
                <a:latin typeface="+mn-lt"/>
                <a:ea typeface="+mn-ea"/>
                <a:cs typeface="+mn-cs"/>
              </a:rPr>
              <a:t>But we have learned a lot this year and we know that 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95101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can protect you, your family, your friends, your coworkers, patients, and your community. Choose to get vaccinated when it is available to you. Participate in v-safe and help CDC monitor for any health effects after vaccination. Share your experience with your coworkers, friends, and family. And visibly </a:t>
            </a:r>
            <a:r>
              <a:rPr lang="en-US"/>
              <a:t>show that you received a vaccine, such as by wearing a sticker or button. </a:t>
            </a:r>
            <a:r>
              <a:rPr lang="en-US" dirty="0"/>
              <a:t>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has a wealth of information as well as links to additional resources on the CDC website. You can find more information at the URL listed on this slide.</a:t>
            </a:r>
          </a:p>
          <a:p>
            <a:endParaRPr lang="en-US"/>
          </a:p>
          <a:p>
            <a:r>
              <a:rPr lang="en-US"/>
              <a:t>Stopping this pandemic is going to take all our tools. Building vaccine confidence is a critical strategy to increase uptake and it requires a team effort. Thank you for helping to make this happen!</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learned about actions we all can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on the verge of adding more tools to our toolbox, COVID-19 vaccines. Multiple COVID-19 vaccines are in various phases of development in the United States and worldwide.  The federal government is funding and coordinating the development of multiple vaccine candidates, several of which are in Phase 3 trials.</a:t>
            </a:r>
            <a:endParaRPr lang="en-US" dirty="0">
              <a:cs typeface="Calibri"/>
            </a:endParaRPr>
          </a:p>
          <a:p>
            <a:endParaRPr lang="en-US" dirty="0">
              <a:cs typeface="Calibri"/>
            </a:endParaRPr>
          </a:p>
          <a:p>
            <a:r>
              <a:rPr lang="en-US" dirty="0"/>
              <a:t>In the United States, these vaccines will be authorized using FDA’s Emergency Use Authorization or EUA. An EUA is a process that helps facilitate the availability and use of medicines and vaccines during public health emergencies, such as the current COVID-19 pandemic. The known and potential benefits of a COVID-19 vaccine must outweigh the known and potential risks of the vaccine for use in order to receive an EUA.</a:t>
            </a:r>
          </a:p>
          <a:p>
            <a:endParaRPr lang="en-US" dirty="0">
              <a:cs typeface="Calibri"/>
            </a:endParaRPr>
          </a:p>
          <a:p>
            <a:r>
              <a:rPr lang="en-US" dirty="0">
                <a:cs typeface="Calibri"/>
              </a:rPr>
              <a:t>And I want to emphasize that COVID-19 vaccines are being held to the same safety standards as all vaccines.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85354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When vaccines are first released, there might be a limited supply and certain groups might be recommended to get a COVID-19 vaccine first. As part of the healthcare system, you are on the front lines of this pandemic and are at high risk of exposure. You can also potentially transmit the virus that causes COVID-19 to populations at higher risk for severe </a:t>
            </a:r>
            <a:r>
              <a:rPr lang="en-US" dirty="0"/>
              <a:t>COVID-19 infection</a:t>
            </a:r>
            <a:r>
              <a:rPr lang="en-US" sz="1200" kern="1200" dirty="0">
                <a:solidFill>
                  <a:schemeClr val="tx1"/>
                </a:solidFill>
                <a:effectLst/>
                <a:latin typeface="+mn-lt"/>
                <a:ea typeface="+mn-ea"/>
                <a:cs typeface="+mn-cs"/>
              </a:rPr>
              <a:t>, including older adults and those with certain medical conditions.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As part of the healthcare system, you are in the first phase to receive a COVID-19 vaccine. We recognize that you might have a lot of questions, and we hope this presentation can help answer some of them.</a:t>
            </a: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7146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indent="-229870"/>
            <a:r>
              <a:rPr lang="en-US" dirty="0"/>
              <a:t>Two vaccines are first in line for Emergency Use Authorizations (EUAs) from the FDA: One produced by Pfizer and </a:t>
            </a:r>
            <a:r>
              <a:rPr lang="en-US" dirty="0" err="1"/>
              <a:t>BioNTech</a:t>
            </a:r>
            <a:r>
              <a:rPr lang="en-US" dirty="0"/>
              <a:t> and the other produced by </a:t>
            </a:r>
            <a:r>
              <a:rPr lang="en-US" dirty="0" err="1"/>
              <a:t>Moderna</a:t>
            </a:r>
            <a:r>
              <a:rPr lang="en-US" dirty="0"/>
              <a:t>.</a:t>
            </a:r>
          </a:p>
          <a:p>
            <a:endParaRPr lang="en-US" dirty="0"/>
          </a:p>
          <a:p>
            <a:r>
              <a:rPr lang="en-US" dirty="0"/>
              <a:t>The manufacturers reported that Phase 3 trial results demonstrated that both vaccines were approximately 95% effective at preventing COVID-19 disease. Both vaccines are administered with a 2-dose schedule, separated by a few weeks.</a:t>
            </a:r>
            <a:endParaRPr lang="en-US" dirty="0">
              <a:cs typeface="Calibri"/>
            </a:endParaRPr>
          </a:p>
          <a:p>
            <a:endParaRPr lang="en-US" dirty="0"/>
          </a:p>
          <a:p>
            <a:r>
              <a:rPr lang="en-US" dirty="0"/>
              <a:t>Both vaccines were tested in diverse adult populations, including minorities and older adults. Data from the clinical trials show that both vaccines are safe and effective at preventing COVID-19. It is currently unknown how long the protection from receiving a COVID-19 vaccine might last.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85381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people want more information about the vaccine trials that led to the release of the COVID-19 vaccines that are available now. </a:t>
            </a:r>
          </a:p>
          <a:p>
            <a:endParaRPr lang="en-US"/>
          </a:p>
          <a:p>
            <a:r>
              <a:rPr lang="en-US"/>
              <a:t>As of </a:t>
            </a:r>
            <a:r>
              <a:rPr lang="en-US" b="1"/>
              <a:t>November 30, 2020</a:t>
            </a:r>
            <a:r>
              <a:rPr lang="en-US"/>
              <a:t>, more than 43,000 volunteers were enrolled in Phase 3 of the Pfizer and </a:t>
            </a:r>
            <a:r>
              <a:rPr lang="en-US" err="1"/>
              <a:t>BioNTech</a:t>
            </a:r>
            <a:r>
              <a:rPr lang="en-US"/>
              <a:t> COVID-19 vaccine trial. These volunteers received the first dose of the vaccine. The vaccine trials are being conducted at approximately 150 sites domestically and internationally, Thirty-nine U.S. states are represented in the study. Among U.S. participants, 13% identified as Hispanic, 10% as African American, 6% as Asian, and 1% as Native American. Forty-five percent were aged 56-85.</a:t>
            </a:r>
          </a:p>
          <a:p>
            <a:endParaRPr lang="en-US"/>
          </a:p>
          <a:p>
            <a:r>
              <a:rPr lang="en-US"/>
              <a:t>As of </a:t>
            </a:r>
            <a:r>
              <a:rPr lang="en-US" b="1"/>
              <a:t>November 30, 2020</a:t>
            </a:r>
            <a:r>
              <a:rPr lang="en-US"/>
              <a:t>, more than 30,000 volunteers were enrolled in Phase 3 of the </a:t>
            </a:r>
            <a:r>
              <a:rPr lang="en-US" err="1"/>
              <a:t>Moderna</a:t>
            </a:r>
            <a:r>
              <a:rPr lang="en-US"/>
              <a:t> COVE COVID-19 vaccine trial. These volunteers received the first dose of the vaccine. The vaccine trials are being conducted at approximately 100 sites across the United States. Among participants, 20% identified as Hispanic, 10% as African American/Black, 4% as Asian, and 3% as all other non-whites. Sixty-four percent of participants were ages 45–65 and older.</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241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 note that both of these vaccines are a type of vaccine called an “mRNA” vaccine. </a:t>
            </a:r>
            <a:r>
              <a:rPr lang="en-US" sz="1200" kern="1200" dirty="0">
                <a:solidFill>
                  <a:schemeClr val="tx1"/>
                </a:solidFill>
                <a:effectLst/>
                <a:latin typeface="+mn-lt"/>
                <a:ea typeface="+mn-ea"/>
                <a:cs typeface="+mn-cs"/>
              </a:rPr>
              <a:t>mRNA vaccines are a new technology that teaches our cells how to make a</a:t>
            </a:r>
            <a:r>
              <a:rPr lang="en-US" sz="1200" b="0" kern="1200" dirty="0">
                <a:solidFill>
                  <a:schemeClr val="tx1"/>
                </a:solidFill>
                <a:effectLst/>
                <a:latin typeface="+mn-lt"/>
                <a:ea typeface="+mn-ea"/>
                <a:cs typeface="+mn-cs"/>
              </a:rPr>
              <a:t> harmless piece </a:t>
            </a:r>
            <a:r>
              <a:rPr lang="en-US" sz="1200" kern="1200" dirty="0">
                <a:solidFill>
                  <a:schemeClr val="tx1"/>
                </a:solidFill>
                <a:effectLst/>
                <a:latin typeface="+mn-lt"/>
                <a:ea typeface="+mn-ea"/>
                <a:cs typeface="+mn-cs"/>
              </a:rPr>
              <a:t>of what is called the “spike protein.” The spike protein is found on the surface of </a:t>
            </a:r>
            <a:r>
              <a:rPr lang="en-US" dirty="0"/>
              <a:t>SARS-CoV-2</a:t>
            </a:r>
            <a:r>
              <a:rPr lang="en-US" sz="1200" kern="1200" dirty="0">
                <a:solidFill>
                  <a:schemeClr val="tx1"/>
                </a:solidFill>
                <a:effectLst/>
                <a:latin typeface="+mn-lt"/>
                <a:ea typeface="+mn-ea"/>
                <a:cs typeface="+mn-cs"/>
              </a:rPr>
              <a:t>.</a:t>
            </a:r>
            <a:r>
              <a:rPr lang="en-US" dirty="0"/>
              <a:t> After the protein piece is made, the cell breaks down the instructions (the mRNA) and gets rid of them.</a:t>
            </a:r>
          </a:p>
          <a:p>
            <a:endParaRPr lang="en-US" dirty="0">
              <a:cs typeface="Calibri"/>
            </a:endParaRPr>
          </a:p>
          <a:p>
            <a:r>
              <a:rPr lang="en-US" dirty="0"/>
              <a:t>Next, the cell displays the protein </a:t>
            </a:r>
            <a:r>
              <a:rPr lang="en-US" kern="1200" dirty="0">
                <a:effectLst/>
              </a:rPr>
              <a:t>piece </a:t>
            </a:r>
            <a:r>
              <a:rPr lang="en-US" dirty="0"/>
              <a:t>on its surface. Our immune systems recognize that the protein doesn’t belong there and begin building </a:t>
            </a:r>
            <a:r>
              <a:rPr lang="en-US" kern="1200" dirty="0">
                <a:effectLst/>
              </a:rPr>
              <a:t>an immune response </a:t>
            </a:r>
            <a:r>
              <a:rPr lang="en-US" dirty="0"/>
              <a:t>and making antibodies, </a:t>
            </a:r>
            <a:r>
              <a:rPr lang="en-US" sz="1200" kern="1200" dirty="0">
                <a:solidFill>
                  <a:schemeClr val="tx1"/>
                </a:solidFill>
                <a:effectLst/>
                <a:latin typeface="+mn-lt"/>
                <a:ea typeface="+mn-ea"/>
                <a:cs typeface="+mn-cs"/>
              </a:rPr>
              <a:t>which are what protect us from getting infected when the real </a:t>
            </a:r>
            <a:r>
              <a:rPr lang="en-US" dirty="0"/>
              <a:t>SARS-CoV-2 virus</a:t>
            </a:r>
            <a:r>
              <a:rPr lang="en-US" sz="1200" kern="1200" dirty="0">
                <a:solidFill>
                  <a:schemeClr val="tx1"/>
                </a:solidFill>
                <a:effectLst/>
                <a:latin typeface="+mn-lt"/>
                <a:ea typeface="+mn-ea"/>
                <a:cs typeface="+mn-cs"/>
              </a:rPr>
              <a:t> enters our bodies.</a:t>
            </a:r>
            <a:endParaRPr lang="en-US" dirty="0">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One advantage of mRNA vaccines is that they are not made from the live virus that causes COVID-19. Therefore, there is no chance of getting the disease from the vaccine.</a:t>
            </a:r>
            <a:r>
              <a:rPr lang="en-US" dirty="0"/>
              <a:t> </a:t>
            </a:r>
            <a:r>
              <a:rPr lang="en-US" sz="1200" kern="1200" dirty="0">
                <a:solidFill>
                  <a:schemeClr val="tx1"/>
                </a:solidFill>
                <a:effectLst/>
                <a:latin typeface="+mn-lt"/>
                <a:ea typeface="+mn-ea"/>
                <a:cs typeface="+mn-cs"/>
              </a:rPr>
              <a:t>Another big advantage is that they can be developed in the laboratory using readily available materials, unlike traditional vaccines, which are grown in cells or eggs.</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defRPr/>
            </a:pPr>
            <a:r>
              <a:rPr lang="en-US" kern="1200">
                <a:effectLst/>
              </a:rPr>
              <a:t>It’s important to note</a:t>
            </a:r>
            <a:r>
              <a:rPr lang="en-US"/>
              <a:t>, however,</a:t>
            </a:r>
            <a:r>
              <a:rPr lang="en-US" kern="1200">
                <a:effectLst/>
              </a:rPr>
              <a:t> that the mRNA does not enter the cell nucleus, so it does not affect or interact with our DNA in any way. </a:t>
            </a:r>
            <a:r>
              <a:rPr lang="en-US"/>
              <a:t>This is a common myth about mRNA vaccines. mRNA in COVID-19 vaccine does not interact with DNA.</a:t>
            </a:r>
            <a:endParaRPr lang="en-US">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76702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what do we know about these mRNA COVID-19 vaccines? mRNA vaccines are expected to produce symptoms after vaccination, especially after the 2</a:t>
            </a:r>
            <a:r>
              <a:rPr lang="en-US" baseline="30000" dirty="0"/>
              <a:t>nd</a:t>
            </a:r>
            <a:r>
              <a:rPr lang="en-US" dirty="0"/>
              <a:t> dose of vaccination. Side effects may include fever, headache, and muscle aches. These are similar to side effects you may experience after other adult vaccines like the flu vaccine and the shingles vaccine. The clinical trials did not reveal any significant safety concerns.  At least 8 weeks of safety data were gathered in the trials, and its unusual for side effects to appear more than 8 weeks post vaccination.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946171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5210658" y="966373"/>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6"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5"/>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90" y="4510542"/>
            <a:ext cx="4181912" cy="400110"/>
          </a:xfrm>
          <a:prstGeom prst="rect">
            <a:avLst/>
          </a:prstGeom>
          <a:solidFill>
            <a:srgbClr val="FBAB18"/>
          </a:solidFill>
        </p:spPr>
        <p:txBody>
          <a:bodyPr wrap="square" rtlCol="0">
            <a:spAutoFit/>
          </a:bodyPr>
          <a:lstStyle/>
          <a:p>
            <a:pPr marL="285743" marR="0" lvl="0" indent="0" algn="l" defTabSz="914378"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33730025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2"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5"/>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6286016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956481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80"/>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32884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441709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8504225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707206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508866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21674498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2482198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540028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ronaviruspreventionnetwork.org/about-covp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vaers.hhs.gov/" TargetMode="Externa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vid19community.nih.gov/resources/understanding-clinical-t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ariesrules.blogspot.com/2011/11/weekend-humor_11.html"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hyperlink" Target="https://www.pfizer.com/news/press-release/press-release-detail/pfizer-and-biontech-conclude-phase-3-study-covid-19-vaccin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investors.modernatx.com/news-releases/news-release-details/modernas-covid-19-vaccine-candidate-meets-its-primary-efficac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covid-19/hcp/mrna-vaccine-basic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cdc.gov/vaccines/hcp/acip-recs/vacc-specific/covid-19/clinical-considera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F459-301D-40B9-883F-46308C47ACC9}"/>
              </a:ext>
            </a:extLst>
          </p:cNvPr>
          <p:cNvSpPr>
            <a:spLocks noGrp="1"/>
          </p:cNvSpPr>
          <p:nvPr>
            <p:ph type="title"/>
          </p:nvPr>
        </p:nvSpPr>
        <p:spPr>
          <a:xfrm>
            <a:off x="522515" y="1306556"/>
            <a:ext cx="8621486" cy="866834"/>
          </a:xfrm>
        </p:spPr>
        <p:txBody>
          <a:bodyPr/>
          <a:lstStyle/>
          <a:p>
            <a:r>
              <a:rPr lang="en-US" dirty="0">
                <a:solidFill>
                  <a:srgbClr val="006A71"/>
                </a:solidFill>
                <a:latin typeface="Calibri"/>
                <a:cs typeface="Calibri"/>
              </a:rPr>
              <a:t>COVID-19 Vaccine Basics: </a:t>
            </a:r>
            <a:br>
              <a:rPr lang="en-US" dirty="0">
                <a:solidFill>
                  <a:srgbClr val="006A71"/>
                </a:solidFill>
              </a:rPr>
            </a:br>
            <a:r>
              <a:rPr lang="en-US" dirty="0">
                <a:solidFill>
                  <a:srgbClr val="006A71"/>
                </a:solidFill>
                <a:latin typeface="Calibri"/>
                <a:cs typeface="Calibri"/>
              </a:rPr>
              <a:t>What Healthcare Personnel Need to Know</a:t>
            </a:r>
            <a:br>
              <a:rPr lang="en-US" sz="2000" dirty="0">
                <a:solidFill>
                  <a:srgbClr val="2D2C2C"/>
                </a:solidFill>
                <a:latin typeface="Calibri"/>
                <a:cs typeface="Calibri"/>
              </a:rPr>
            </a:br>
            <a:endParaRPr lang="en-US" dirty="0"/>
          </a:p>
        </p:txBody>
      </p:sp>
      <p:sp>
        <p:nvSpPr>
          <p:cNvPr id="10" name="Rectangle 9">
            <a:extLst>
              <a:ext uri="{FF2B5EF4-FFF2-40B4-BE49-F238E27FC236}">
                <a16:creationId xmlns:a16="http://schemas.microsoft.com/office/drawing/2014/main" id="{FE068FF3-146E-4D82-B1DD-E539460D8C17}"/>
              </a:ext>
            </a:extLst>
          </p:cNvPr>
          <p:cNvSpPr/>
          <p:nvPr/>
        </p:nvSpPr>
        <p:spPr>
          <a:xfrm>
            <a:off x="522515" y="2293333"/>
            <a:ext cx="8030936" cy="1600438"/>
          </a:xfrm>
          <a:prstGeom prst="rect">
            <a:avLst/>
          </a:prstGeom>
        </p:spPr>
        <p:txBody>
          <a:bodyPr wrap="square" lIns="91440" tIns="45720" rIns="91440" bIns="45720" anchor="t">
            <a:spAutoFit/>
          </a:bodyPr>
          <a:lstStyle/>
          <a:p>
            <a:endParaRPr lang="en-US" sz="1400" b="1" dirty="0">
              <a:solidFill>
                <a:srgbClr val="2D2C2C"/>
              </a:solidFill>
              <a:latin typeface="Calibri"/>
              <a:cs typeface="Calibri"/>
            </a:endParaRPr>
          </a:p>
          <a:p>
            <a:endParaRPr lang="en-US" sz="1400" b="1" dirty="0">
              <a:solidFill>
                <a:srgbClr val="2D2C2C"/>
              </a:solidFill>
              <a:latin typeface="Calibri"/>
              <a:cs typeface="Calibri"/>
            </a:endParaRPr>
          </a:p>
          <a:p>
            <a:r>
              <a:rPr lang="en-US" sz="1400" b="1" dirty="0">
                <a:solidFill>
                  <a:srgbClr val="2D2C2C"/>
                </a:solidFill>
                <a:latin typeface="Calibri"/>
                <a:cs typeface="Calibri"/>
              </a:rPr>
              <a:t>Presentation developed by:</a:t>
            </a:r>
          </a:p>
          <a:p>
            <a:r>
              <a:rPr lang="en-US" sz="1400" b="1" dirty="0">
                <a:solidFill>
                  <a:srgbClr val="2D2C2C"/>
                </a:solidFill>
                <a:latin typeface="Calibri"/>
                <a:cs typeface="Calibri"/>
              </a:rPr>
              <a:t>CDC COVID-19 Response </a:t>
            </a:r>
          </a:p>
          <a:p>
            <a:r>
              <a:rPr lang="en-US" sz="1400" b="1" dirty="0">
                <a:solidFill>
                  <a:srgbClr val="2D2C2C"/>
                </a:solidFill>
                <a:latin typeface="Calibri"/>
                <a:cs typeface="Calibri"/>
              </a:rPr>
              <a:t>Vaccine Task Force</a:t>
            </a:r>
          </a:p>
          <a:p>
            <a:r>
              <a:rPr lang="en-US" sz="1400" b="1" dirty="0">
                <a:solidFill>
                  <a:srgbClr val="2D2C2C"/>
                </a:solidFill>
                <a:latin typeface="Calibri"/>
                <a:cs typeface="Calibri"/>
              </a:rPr>
              <a:t>December 2020 </a:t>
            </a:r>
          </a:p>
          <a:p>
            <a:endParaRPr lang="en-US" sz="1400" b="1" dirty="0">
              <a:solidFill>
                <a:srgbClr val="006A71"/>
              </a:solidFill>
              <a:latin typeface="Calibri"/>
              <a:cs typeface="Calibri"/>
            </a:endParaRPr>
          </a:p>
        </p:txBody>
      </p:sp>
      <p:pic>
        <p:nvPicPr>
          <p:cNvPr id="4" name="Picture 3" descr="Vaccinate with Confidence graphical element">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spTree>
    <p:extLst>
      <p:ext uri="{BB962C8B-B14F-4D97-AF65-F5344CB8AC3E}">
        <p14:creationId xmlns:p14="http://schemas.microsoft.com/office/powerpoint/2010/main" val="24106592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199" y="205979"/>
            <a:ext cx="8582525" cy="689591"/>
          </a:xfrm>
        </p:spPr>
        <p:txBody>
          <a:bodyPr lIns="91440" tIns="45720" rIns="91440" bIns="45720" anchor="b" anchorCtr="0"/>
          <a:lstStyle/>
          <a:p>
            <a:r>
              <a:rPr lang="en-US" sz="2600" dirty="0">
                <a:latin typeface="Calibri"/>
                <a:cs typeface="Calibri"/>
              </a:rPr>
              <a:t>Fast-tracking COVID-19 vaccines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0" y="1158875"/>
            <a:ext cx="8582526" cy="3341688"/>
          </a:xfrm>
        </p:spPr>
        <p:txBody>
          <a:bodyPr/>
          <a:lstStyle/>
          <a:p>
            <a:pPr marL="229870" indent="-229870"/>
            <a:r>
              <a:rPr lang="en-US" dirty="0">
                <a:latin typeface="Calibri"/>
                <a:cs typeface="Calibri"/>
              </a:rPr>
              <a:t>Researchers used existing networks to conduct COVID-19 vaccine trials.</a:t>
            </a:r>
            <a:endParaRPr lang="en-US" dirty="0">
              <a:cs typeface="Calibri" panose="020F0502020204030204" pitchFamily="34" charset="0"/>
            </a:endParaRPr>
          </a:p>
          <a:p>
            <a:pPr marL="229870" indent="-229870"/>
            <a:r>
              <a:rPr lang="en-US" dirty="0">
                <a:latin typeface="Calibri"/>
                <a:cs typeface="Calibri"/>
              </a:rPr>
              <a:t>Manufacturing began while clinical trials are still underway. Normally, manufacturing doesn’t begin until after completion of the trials.</a:t>
            </a:r>
          </a:p>
          <a:p>
            <a:pPr marL="229870" indent="-229870"/>
            <a:r>
              <a:rPr lang="en-US" dirty="0">
                <a:latin typeface="Calibri"/>
                <a:cs typeface="Calibri"/>
              </a:rPr>
              <a:t>mRNA vaccines are faster to produce than traditional vaccines.</a:t>
            </a:r>
          </a:p>
          <a:p>
            <a:pPr marL="229870" indent="-229870"/>
            <a:r>
              <a:rPr lang="en-US" dirty="0">
                <a:latin typeface="Calibri"/>
                <a:cs typeface="Calibri"/>
              </a:rPr>
              <a:t>FDA and CDC are prioritizing review and authorization of COVID-19 vaccines.</a:t>
            </a:r>
          </a:p>
        </p:txBody>
      </p:sp>
      <p:sp>
        <p:nvSpPr>
          <p:cNvPr id="4" name="TextBox 3">
            <a:extLst>
              <a:ext uri="{FF2B5EF4-FFF2-40B4-BE49-F238E27FC236}">
                <a16:creationId xmlns:a16="http://schemas.microsoft.com/office/drawing/2014/main" id="{71FD07F3-D447-45DD-8855-84E6889E5A54}"/>
              </a:ext>
            </a:extLst>
          </p:cNvPr>
          <p:cNvSpPr txBox="1"/>
          <p:nvPr/>
        </p:nvSpPr>
        <p:spPr>
          <a:xfrm>
            <a:off x="457199" y="4502258"/>
            <a:ext cx="7186864" cy="523220"/>
          </a:xfrm>
          <a:prstGeom prst="rect">
            <a:avLst/>
          </a:prstGeom>
          <a:noFill/>
        </p:spPr>
        <p:txBody>
          <a:bodyPr wrap="square" rtlCol="0">
            <a:spAutoFit/>
          </a:bodyPr>
          <a:lstStyle/>
          <a:p>
            <a:pPr marL="0" indent="0">
              <a:buNone/>
            </a:pPr>
            <a:r>
              <a:rPr lang="en-US" sz="1400" dirty="0">
                <a:solidFill>
                  <a:srgbClr val="000000"/>
                </a:solidFill>
                <a:latin typeface="Calibri" panose="020F0502020204030204" pitchFamily="34" charset="0"/>
                <a:cs typeface="Calibri" panose="020F0502020204030204" pitchFamily="34" charset="0"/>
              </a:rPr>
              <a:t>*For more information, visit the COVID-19 Prevention Network:  </a:t>
            </a:r>
            <a:r>
              <a:rPr lang="en-US" sz="1400" dirty="0">
                <a:solidFill>
                  <a:srgbClr val="000000"/>
                </a:solidFill>
                <a:latin typeface="Calibri" panose="020F0502020204030204" pitchFamily="34" charset="0"/>
                <a:cs typeface="Calibri" panose="020F0502020204030204" pitchFamily="34" charset="0"/>
                <a:hlinkClick r:id="rId3"/>
              </a:rPr>
              <a:t>www.coronaviruspreventionnetwork.org/about-covpn</a:t>
            </a:r>
            <a:r>
              <a:rPr lang="en-US" sz="14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33400" y="996586"/>
            <a:ext cx="851480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COVID-19 vaccines are being held to the </a:t>
            </a:r>
            <a:r>
              <a:rPr lang="en-US" b="1" dirty="0"/>
              <a:t>same safety standards</a:t>
            </a:r>
            <a:r>
              <a:rPr lang="en-US" dirty="0"/>
              <a:t> as all vaccines.</a:t>
            </a:r>
          </a:p>
          <a:p>
            <a:pPr marL="0" indent="0">
              <a:buNone/>
            </a:pPr>
            <a:endParaRPr lang="en-US" dirty="0"/>
          </a:p>
          <a:p>
            <a:endParaRPr lang="en-US" dirty="0"/>
          </a:p>
          <a:p>
            <a:pPr marL="0" indent="0">
              <a:buFont typeface="Wingdings" panose="05000000000000000000" pitchFamily="2" charset="2"/>
              <a:buNone/>
            </a:pPr>
            <a:br>
              <a:rPr lang="en-US" dirty="0"/>
            </a:br>
            <a:endParaRPr lang="en-US" dirty="0"/>
          </a:p>
        </p:txBody>
      </p:sp>
      <p:pic>
        <p:nvPicPr>
          <p:cNvPr id="1026" name="Picture 2" descr="People sitting around a table studying papers.">
            <a:extLst>
              <a:ext uri="{FF2B5EF4-FFF2-40B4-BE49-F238E27FC236}">
                <a16:creationId xmlns:a16="http://schemas.microsoft.com/office/drawing/2014/main" id="{05CB8AE4-6CF7-4A29-9CAA-CCCF1A79FABD}"/>
              </a:ext>
            </a:extLst>
          </p:cNvPr>
          <p:cNvPicPr>
            <a:picLocks noChangeAspect="1" noChangeArrowheads="1"/>
          </p:cNvPicPr>
          <p:nvPr/>
        </p:nvPicPr>
        <p:blipFill rotWithShape="1">
          <a:blip r:embed="rId3" cstate="print">
            <a:alphaModFix amt="97000"/>
            <a:extLst>
              <a:ext uri="{28A0092B-C50C-407E-A947-70E740481C1C}">
                <a14:useLocalDpi xmlns:a14="http://schemas.microsoft.com/office/drawing/2010/main" val="0"/>
              </a:ext>
            </a:extLst>
          </a:blip>
          <a:srcRect b="6490"/>
          <a:stretch/>
        </p:blipFill>
        <p:spPr bwMode="auto">
          <a:xfrm>
            <a:off x="1148732" y="1705806"/>
            <a:ext cx="2932372"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BDDE05C-D824-4AAD-8442-0CA4E296F852}"/>
              </a:ext>
            </a:extLst>
          </p:cNvPr>
          <p:cNvSpPr/>
          <p:nvPr/>
        </p:nvSpPr>
        <p:spPr>
          <a:xfrm>
            <a:off x="1148732" y="3545028"/>
            <a:ext cx="2972830" cy="1323439"/>
          </a:xfrm>
          <a:prstGeom prst="rect">
            <a:avLst/>
          </a:prstGeom>
          <a:solidFill>
            <a:schemeClr val="bg2">
              <a:alpha val="70000"/>
            </a:schemeClr>
          </a:solidFill>
        </p:spPr>
        <p:txBody>
          <a:bodyPr wrap="square">
            <a:spAutoFit/>
          </a:bodyPr>
          <a:lstStyle/>
          <a:p>
            <a:r>
              <a:rPr lang="en-US" sz="1600" b="1" dirty="0">
                <a:solidFill>
                  <a:srgbClr val="000000"/>
                </a:solidFill>
                <a:latin typeface="Calibri" panose="020F0502020204030204" pitchFamily="34" charset="0"/>
                <a:cs typeface="Calibri" panose="020F0502020204030204" pitchFamily="34" charset="0"/>
              </a:rPr>
              <a:t>Before authorization</a:t>
            </a:r>
          </a:p>
          <a:p>
            <a:pPr marL="285750" indent="-285750">
              <a:buFont typeface="Arial" panose="020B0604020202020204" pitchFamily="34" charset="0"/>
              <a:buChar char="•"/>
            </a:pPr>
            <a:r>
              <a:rPr lang="en-US" sz="1600" b="1" dirty="0">
                <a:solidFill>
                  <a:srgbClr val="000000"/>
                </a:solidFill>
                <a:latin typeface="Calibri" panose="020F0502020204030204" pitchFamily="34" charset="0"/>
                <a:cs typeface="Calibri" panose="020F0502020204030204" pitchFamily="34" charset="0"/>
              </a:rPr>
              <a:t>FDA</a:t>
            </a:r>
            <a:r>
              <a:rPr lang="en-US" sz="1600" dirty="0">
                <a:solidFill>
                  <a:srgbClr val="000000"/>
                </a:solidFill>
                <a:latin typeface="Calibri" panose="020F0502020204030204" pitchFamily="34" charset="0"/>
                <a:cs typeface="Calibri" panose="020F0502020204030204" pitchFamily="34" charset="0"/>
              </a:rPr>
              <a:t> carefully reviews all safety data from clinical trials.</a:t>
            </a:r>
          </a:p>
          <a:p>
            <a:pPr marL="285750" indent="-285750">
              <a:buFont typeface="Arial" panose="020B0604020202020204" pitchFamily="34" charset="0"/>
              <a:buChar char="•"/>
            </a:pPr>
            <a:r>
              <a:rPr lang="en-US" sz="1600" b="1" dirty="0">
                <a:solidFill>
                  <a:srgbClr val="000000"/>
                </a:solidFill>
                <a:latin typeface="Calibri" panose="020F0502020204030204" pitchFamily="34" charset="0"/>
                <a:cs typeface="Calibri" panose="020F0502020204030204" pitchFamily="34" charset="0"/>
              </a:rPr>
              <a:t>ACIP</a:t>
            </a:r>
            <a:r>
              <a:rPr lang="en-US" sz="1600" dirty="0">
                <a:solidFill>
                  <a:srgbClr val="000000"/>
                </a:solidFill>
                <a:latin typeface="Calibri" panose="020F0502020204030204" pitchFamily="34" charset="0"/>
                <a:cs typeface="Calibri" panose="020F0502020204030204" pitchFamily="34" charset="0"/>
              </a:rPr>
              <a:t> reviews all safety data before recommending use.</a:t>
            </a:r>
          </a:p>
        </p:txBody>
      </p:sp>
      <p:pic>
        <p:nvPicPr>
          <p:cNvPr id="17" name="Picture 16" descr="A person receiving a vaccine from a healthcare provider">
            <a:extLst>
              <a:ext uri="{FF2B5EF4-FFF2-40B4-BE49-F238E27FC236}">
                <a16:creationId xmlns:a16="http://schemas.microsoft.com/office/drawing/2014/main" id="{6D621A18-A7D3-4DA4-9403-1AA5DC80A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621" y="1705806"/>
            <a:ext cx="2740222" cy="1828800"/>
          </a:xfrm>
          <a:prstGeom prst="rect">
            <a:avLst/>
          </a:prstGeom>
        </p:spPr>
      </p:pic>
      <p:sp>
        <p:nvSpPr>
          <p:cNvPr id="15" name="Rectangle 14">
            <a:extLst>
              <a:ext uri="{FF2B5EF4-FFF2-40B4-BE49-F238E27FC236}">
                <a16:creationId xmlns:a16="http://schemas.microsoft.com/office/drawing/2014/main" id="{3CB34414-4847-40F4-84B6-D4623DC10F65}"/>
              </a:ext>
            </a:extLst>
          </p:cNvPr>
          <p:cNvSpPr/>
          <p:nvPr/>
        </p:nvSpPr>
        <p:spPr>
          <a:xfrm>
            <a:off x="5022440" y="3545028"/>
            <a:ext cx="2854077" cy="1092062"/>
          </a:xfrm>
          <a:prstGeom prst="rect">
            <a:avLst/>
          </a:prstGeom>
          <a:solidFill>
            <a:schemeClr val="bg2">
              <a:alpha val="70000"/>
            </a:schemeClr>
          </a:solidFill>
        </p:spPr>
        <p:txBody>
          <a:bodyPr wrap="square" lIns="91440" tIns="45720" rIns="91440" bIns="45720" anchor="t">
            <a:spAutoFit/>
          </a:bodyPr>
          <a:lstStyle/>
          <a:p>
            <a:r>
              <a:rPr lang="en-US" sz="1600" b="1" dirty="0">
                <a:solidFill>
                  <a:srgbClr val="000000"/>
                </a:solidFill>
                <a:latin typeface="Calibri" panose="020F0502020204030204" pitchFamily="34" charset="0"/>
                <a:cs typeface="Calibri" panose="020F0502020204030204" pitchFamily="34" charset="0"/>
              </a:rPr>
              <a:t>After vaccine authorization</a:t>
            </a:r>
          </a:p>
          <a:p>
            <a:pPr marL="285750" indent="-285750">
              <a:buFont typeface="Arial" panose="020B0604020202020204" pitchFamily="34" charset="0"/>
              <a:buChar char="•"/>
            </a:pPr>
            <a:r>
              <a:rPr lang="en-US" sz="1600" b="1" dirty="0">
                <a:solidFill>
                  <a:srgbClr val="000000"/>
                </a:solidFill>
                <a:latin typeface="Calibri"/>
                <a:cs typeface="Calibri"/>
              </a:rPr>
              <a:t>FDA</a:t>
            </a:r>
            <a:r>
              <a:rPr lang="en-US" sz="1600" dirty="0">
                <a:solidFill>
                  <a:srgbClr val="000000"/>
                </a:solidFill>
                <a:latin typeface="Calibri"/>
                <a:cs typeface="Calibri"/>
              </a:rPr>
              <a:t> and </a:t>
            </a:r>
            <a:r>
              <a:rPr lang="en-US" sz="1600" b="1" dirty="0">
                <a:solidFill>
                  <a:srgbClr val="000000"/>
                </a:solidFill>
                <a:latin typeface="Calibri"/>
                <a:cs typeface="Calibri"/>
              </a:rPr>
              <a:t>CDC</a:t>
            </a:r>
            <a:r>
              <a:rPr lang="en-US" sz="1600" dirty="0">
                <a:solidFill>
                  <a:srgbClr val="000000"/>
                </a:solidFill>
                <a:latin typeface="Calibri"/>
                <a:cs typeface="Calibri"/>
              </a:rPr>
              <a:t> closely monitor vaccine safety and side effects. </a:t>
            </a:r>
            <a:endParaRPr lang="en-US" sz="16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0015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Monitoring vaccine safety is a regular, ongoing part of vaccine development.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599" y="1025899"/>
            <a:ext cx="794173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solidFill>
                  <a:srgbClr val="000000"/>
                </a:solidFill>
                <a:latin typeface="Calibri"/>
                <a:cs typeface="Calibri"/>
              </a:rPr>
              <a:t>Existing</a:t>
            </a:r>
            <a:r>
              <a:rPr lang="en-US" dirty="0">
                <a:solidFill>
                  <a:srgbClr val="000000"/>
                </a:solidFill>
                <a:latin typeface="Calibri"/>
                <a:cs typeface="Calibri"/>
              </a:rPr>
              <a:t> systems and data sources are used to monitor safety of vaccines after they are authorized or licensed, such as: </a:t>
            </a:r>
            <a:endParaRPr lang="en-US" dirty="0"/>
          </a:p>
          <a:p>
            <a:pPr lvl="1"/>
            <a:r>
              <a:rPr lang="en-US" sz="1800" dirty="0">
                <a:solidFill>
                  <a:srgbClr val="000000"/>
                </a:solidFill>
                <a:latin typeface="Calibri"/>
                <a:cs typeface="Calibri"/>
                <a:hlinkClick r:id="rId3"/>
              </a:rPr>
              <a:t>Vaccine Adverse Event Reporting System (VAERS)</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4"/>
              </a:rPr>
              <a:t>Vaccine Safety Datalink (VSD)</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5"/>
              </a:rPr>
              <a:t>Clinical Immunization Safety Assessment (CISA)</a:t>
            </a:r>
            <a:endParaRPr lang="en-US" sz="1800" dirty="0">
              <a:solidFill>
                <a:srgbClr val="000000"/>
              </a:solidFill>
              <a:latin typeface="Calibri"/>
              <a:cs typeface="Calibri"/>
            </a:endParaRPr>
          </a:p>
          <a:p>
            <a:pPr lvl="1"/>
            <a:r>
              <a:rPr lang="en-US" sz="1800" u="sng" dirty="0">
                <a:latin typeface="Calibri"/>
                <a:cs typeface="Calibri"/>
                <a:hlinkClick r:id="rId6"/>
              </a:rPr>
              <a:t>Biologics Effectiveness and Safety System (BEST) </a:t>
            </a:r>
            <a:endParaRPr lang="en-US" sz="1800" dirty="0">
              <a:solidFill>
                <a:srgbClr val="000000"/>
              </a:solidFill>
              <a:latin typeface="Calibri"/>
              <a:cs typeface="Calibri"/>
            </a:endParaRPr>
          </a:p>
          <a:p>
            <a:pPr marL="229870" indent="-229870"/>
            <a:r>
              <a:rPr lang="en-US" b="1" dirty="0">
                <a:solidFill>
                  <a:srgbClr val="000000"/>
                </a:solidFill>
                <a:latin typeface="Calibri"/>
                <a:cs typeface="Calibri"/>
              </a:rPr>
              <a:t>New</a:t>
            </a:r>
            <a:r>
              <a:rPr lang="en-US" dirty="0">
                <a:solidFill>
                  <a:srgbClr val="000000"/>
                </a:solidFill>
                <a:latin typeface="Calibri"/>
                <a:cs typeface="Calibri"/>
              </a:rPr>
              <a:t> systems are being developed to monitor vaccine              </a:t>
            </a:r>
          </a:p>
          <a:p>
            <a:pPr marL="0" indent="0">
              <a:spcBef>
                <a:spcPts val="0"/>
              </a:spcBef>
              <a:buNone/>
            </a:pPr>
            <a:r>
              <a:rPr lang="en-US" dirty="0">
                <a:solidFill>
                  <a:srgbClr val="000000"/>
                </a:solidFill>
                <a:latin typeface="Calibri"/>
                <a:cs typeface="Calibri"/>
              </a:rPr>
              <a:t>    safety, such as </a:t>
            </a:r>
            <a:r>
              <a:rPr lang="en-US" b="1" dirty="0">
                <a:solidFill>
                  <a:srgbClr val="000000"/>
                </a:solidFill>
                <a:latin typeface="Calibri"/>
                <a:cs typeface="Calibri"/>
              </a:rPr>
              <a:t>v-safe:</a:t>
            </a:r>
            <a:r>
              <a:rPr lang="en-US" dirty="0">
                <a:solidFill>
                  <a:srgbClr val="000000"/>
                </a:solidFill>
                <a:latin typeface="Calibri"/>
                <a:cs typeface="Calibri"/>
              </a:rPr>
              <a:t> </a:t>
            </a:r>
            <a:endParaRPr lang="en-US" dirty="0">
              <a:solidFill>
                <a:srgbClr val="000000"/>
              </a:solidFill>
              <a:cs typeface="Calibri"/>
            </a:endParaRPr>
          </a:p>
          <a:p>
            <a:pPr lvl="1"/>
            <a:r>
              <a:rPr lang="en-US" sz="1800" dirty="0">
                <a:solidFill>
                  <a:srgbClr val="000000"/>
                </a:solidFill>
                <a:latin typeface="Calibri"/>
                <a:cs typeface="Calibri"/>
              </a:rPr>
              <a:t>Active surveillance that uses text messaging to initiate                          </a:t>
            </a:r>
          </a:p>
          <a:p>
            <a:pPr marL="457200" lvl="1" indent="0">
              <a:buNone/>
            </a:pPr>
            <a:r>
              <a:rPr lang="en-US" sz="1800" dirty="0">
                <a:solidFill>
                  <a:srgbClr val="000000"/>
                </a:solidFill>
                <a:latin typeface="Calibri"/>
                <a:cs typeface="Calibri"/>
              </a:rPr>
              <a:t>     web-based survey monitoring</a:t>
            </a:r>
          </a:p>
          <a:p>
            <a:pPr lvl="1">
              <a:spcBef>
                <a:spcPts val="432"/>
              </a:spcBef>
            </a:pPr>
            <a:r>
              <a:rPr lang="en-US" sz="1800" dirty="0">
                <a:solidFill>
                  <a:srgbClr val="000000"/>
                </a:solidFill>
                <a:latin typeface="Calibri"/>
                <a:cs typeface="Calibri"/>
              </a:rPr>
              <a:t>Any clinically important events reported by a participant </a:t>
            </a:r>
          </a:p>
          <a:p>
            <a:pPr marL="457200" lvl="1" indent="0">
              <a:spcBef>
                <a:spcPts val="0"/>
              </a:spcBef>
              <a:buNone/>
            </a:pPr>
            <a:r>
              <a:rPr lang="en-US" sz="1800" dirty="0">
                <a:solidFill>
                  <a:srgbClr val="000000"/>
                </a:solidFill>
                <a:latin typeface="Calibri"/>
                <a:cs typeface="Calibri"/>
              </a:rPr>
              <a:t>     would be sent to VAERS for follow-up </a:t>
            </a:r>
            <a:endParaRPr lang="en-US" sz="1800" dirty="0">
              <a:solidFill>
                <a:srgbClr val="000000"/>
              </a:solidFill>
              <a:cs typeface="Calibri"/>
            </a:endParaRPr>
          </a:p>
          <a:p>
            <a:pPr marL="229870" indent="-229870"/>
            <a:endParaRPr lang="en-US" dirty="0">
              <a:cs typeface="Calibri" panose="020F0502020204030204" pitchFamily="34" charset="0"/>
            </a:endParaRPr>
          </a:p>
          <a:p>
            <a:pPr marL="0" indent="0">
              <a:buFont typeface="Wingdings" panose="05000000000000000000" pitchFamily="2" charset="2"/>
              <a:buNone/>
            </a:pPr>
            <a:br>
              <a:rPr lang="en-US" dirty="0"/>
            </a:br>
            <a:endParaRPr lang="en-US" dirty="0"/>
          </a:p>
        </p:txBody>
      </p:sp>
      <p:pic>
        <p:nvPicPr>
          <p:cNvPr id="5" name="Picture 4" descr="Person holding a cell phone with a v-safe logo on the screen">
            <a:extLst>
              <a:ext uri="{FF2B5EF4-FFF2-40B4-BE49-F238E27FC236}">
                <a16:creationId xmlns:a16="http://schemas.microsoft.com/office/drawing/2014/main" id="{BE1BA212-BC5E-48BE-B2A5-2D4ACB4F9B44}"/>
              </a:ext>
            </a:extLst>
          </p:cNvPr>
          <p:cNvPicPr>
            <a:picLocks noChangeAspect="1"/>
          </p:cNvPicPr>
          <p:nvPr/>
        </p:nvPicPr>
        <p:blipFill rotWithShape="1">
          <a:blip r:embed="rId7">
            <a:extLst>
              <a:ext uri="{28A0092B-C50C-407E-A947-70E740481C1C}">
                <a14:useLocalDpi xmlns:a14="http://schemas.microsoft.com/office/drawing/2010/main" val="0"/>
              </a:ext>
            </a:extLst>
          </a:blip>
          <a:srcRect l="10098"/>
          <a:stretch/>
        </p:blipFill>
        <p:spPr>
          <a:xfrm>
            <a:off x="6792686" y="2829719"/>
            <a:ext cx="2351314" cy="2213040"/>
          </a:xfrm>
          <a:prstGeom prst="rect">
            <a:avLst/>
          </a:prstGeom>
        </p:spPr>
      </p:pic>
    </p:spTree>
    <p:extLst>
      <p:ext uri="{BB962C8B-B14F-4D97-AF65-F5344CB8AC3E}">
        <p14:creationId xmlns:p14="http://schemas.microsoft.com/office/powerpoint/2010/main" val="2725274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A47B-18CB-4069-ADC5-E38676497323}"/>
              </a:ext>
            </a:extLst>
          </p:cNvPr>
          <p:cNvSpPr>
            <a:spLocks noGrp="1"/>
          </p:cNvSpPr>
          <p:nvPr>
            <p:ph type="title"/>
          </p:nvPr>
        </p:nvSpPr>
        <p:spPr>
          <a:xfrm>
            <a:off x="457200" y="205979"/>
            <a:ext cx="8467106" cy="689591"/>
          </a:xfrm>
        </p:spPr>
        <p:txBody>
          <a:bodyPr lIns="91440" tIns="45720" rIns="91440" bIns="45720" anchor="b" anchorCtr="0"/>
          <a:lstStyle/>
          <a:p>
            <a:r>
              <a:rPr lang="en-US" sz="2600">
                <a:latin typeface="Calibri"/>
                <a:cs typeface="Calibri"/>
              </a:rPr>
              <a:t>COVID-19 vaccination will help protect you from COVID-19.</a:t>
            </a:r>
          </a:p>
        </p:txBody>
      </p:sp>
      <p:sp>
        <p:nvSpPr>
          <p:cNvPr id="3" name="Rectangle 2">
            <a:extLst>
              <a:ext uri="{FF2B5EF4-FFF2-40B4-BE49-F238E27FC236}">
                <a16:creationId xmlns:a16="http://schemas.microsoft.com/office/drawing/2014/main" id="{6A04383B-313E-41F2-8556-236ED46C9ABD}"/>
              </a:ext>
            </a:extLst>
          </p:cNvPr>
          <p:cNvSpPr/>
          <p:nvPr/>
        </p:nvSpPr>
        <p:spPr>
          <a:xfrm>
            <a:off x="457200" y="979816"/>
            <a:ext cx="3292568" cy="400110"/>
          </a:xfrm>
          <a:prstGeom prst="rect">
            <a:avLst/>
          </a:prstGeom>
        </p:spPr>
        <p:txBody>
          <a:bodyPr wrap="none" lIns="91440" tIns="45720" rIns="91440" bIns="45720" anchor="t">
            <a:spAutoFit/>
          </a:bodyPr>
          <a:lstStyle/>
          <a:p>
            <a:r>
              <a:rPr lang="en-US" sz="2000" b="1">
                <a:solidFill>
                  <a:srgbClr val="000000"/>
                </a:solidFill>
                <a:latin typeface="Calibri"/>
                <a:cs typeface="Calibri"/>
              </a:rPr>
              <a:t>Getting a COVID-19 vaccine...</a:t>
            </a:r>
          </a:p>
        </p:txBody>
      </p:sp>
      <p:pic>
        <p:nvPicPr>
          <p:cNvPr id="10" name="Picture 9" descr="A healthcare provider with a shadow of a super hero in the background">
            <a:extLst>
              <a:ext uri="{FF2B5EF4-FFF2-40B4-BE49-F238E27FC236}">
                <a16:creationId xmlns:a16="http://schemas.microsoft.com/office/drawing/2014/main" id="{E4199F0E-DCAC-40BC-8F35-8A256721D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59" y="1383671"/>
            <a:ext cx="3703613" cy="2259546"/>
          </a:xfrm>
          <a:prstGeom prst="rect">
            <a:avLst/>
          </a:prstGeom>
          <a:ln>
            <a:solidFill>
              <a:srgbClr val="006A71"/>
            </a:solidFill>
          </a:ln>
        </p:spPr>
      </p:pic>
      <p:sp>
        <p:nvSpPr>
          <p:cNvPr id="4" name="Rectangle 3">
            <a:extLst>
              <a:ext uri="{FF2B5EF4-FFF2-40B4-BE49-F238E27FC236}">
                <a16:creationId xmlns:a16="http://schemas.microsoft.com/office/drawing/2014/main" id="{05B68051-7314-4AC1-BCEB-F85090E8B8B1}"/>
              </a:ext>
            </a:extLst>
          </p:cNvPr>
          <p:cNvSpPr/>
          <p:nvPr/>
        </p:nvSpPr>
        <p:spPr>
          <a:xfrm>
            <a:off x="105355" y="3646961"/>
            <a:ext cx="4466645" cy="1754326"/>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US" dirty="0">
                <a:solidFill>
                  <a:srgbClr val="000000"/>
                </a:solidFill>
                <a:latin typeface="Calibri"/>
                <a:cs typeface="Calibri"/>
              </a:rPr>
              <a:t>Will help create an immune response in your body against the virus.</a:t>
            </a:r>
          </a:p>
          <a:p>
            <a:pPr marL="742950" lvl="1" indent="-285750">
              <a:buFont typeface="Arial" panose="020B0604020202020204" pitchFamily="34" charset="0"/>
              <a:buChar char="•"/>
            </a:pPr>
            <a:r>
              <a:rPr lang="en-US" dirty="0">
                <a:solidFill>
                  <a:srgbClr val="000000"/>
                </a:solidFill>
                <a:latin typeface="Calibri"/>
                <a:cs typeface="Calibri"/>
              </a:rPr>
              <a:t>May help keep you from getting severely ill, even if you do get COVID-19.</a:t>
            </a:r>
          </a:p>
          <a:p>
            <a:pPr lvl="1"/>
            <a:endParaRPr lang="en-US" dirty="0">
              <a:solidFill>
                <a:srgbClr val="000000"/>
              </a:solidFill>
              <a:latin typeface="Calibri" panose="020F0502020204030204" pitchFamily="34" charset="0"/>
              <a:cs typeface="Calibri" panose="020F0502020204030204" pitchFamily="34" charset="0"/>
            </a:endParaRPr>
          </a:p>
        </p:txBody>
      </p:sp>
      <p:pic>
        <p:nvPicPr>
          <p:cNvPr id="14" name="Picture 13" descr="A nurse caring for an elderly patient">
            <a:extLst>
              <a:ext uri="{FF2B5EF4-FFF2-40B4-BE49-F238E27FC236}">
                <a16:creationId xmlns:a16="http://schemas.microsoft.com/office/drawing/2014/main" id="{E41D1817-2DDA-4E20-A911-6AE3D7DB8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250" y="1376249"/>
            <a:ext cx="2199683" cy="1467147"/>
          </a:xfrm>
          <a:prstGeom prst="rect">
            <a:avLst/>
          </a:prstGeom>
          <a:ln>
            <a:solidFill>
              <a:srgbClr val="006A71"/>
            </a:solidFill>
          </a:ln>
        </p:spPr>
      </p:pic>
      <p:pic>
        <p:nvPicPr>
          <p:cNvPr id="16" name="Picture 15" descr="A young child hugging a father with the mother in the background">
            <a:extLst>
              <a:ext uri="{FF2B5EF4-FFF2-40B4-BE49-F238E27FC236}">
                <a16:creationId xmlns:a16="http://schemas.microsoft.com/office/drawing/2014/main" id="{8A496CCE-AB0E-4979-874D-7FAC796E5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639" y="1635982"/>
            <a:ext cx="1811121" cy="1207414"/>
          </a:xfrm>
          <a:prstGeom prst="rect">
            <a:avLst/>
          </a:prstGeom>
          <a:ln>
            <a:solidFill>
              <a:srgbClr val="006A71"/>
            </a:solidFill>
          </a:ln>
        </p:spPr>
      </p:pic>
      <p:pic>
        <p:nvPicPr>
          <p:cNvPr id="12" name="Picture 11" descr="Two healthcare providers talking to each other">
            <a:extLst>
              <a:ext uri="{FF2B5EF4-FFF2-40B4-BE49-F238E27FC236}">
                <a16:creationId xmlns:a16="http://schemas.microsoft.com/office/drawing/2014/main" id="{9221E49F-F0D8-4745-AEDF-5C9901A05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9735" y="2446969"/>
            <a:ext cx="1811121" cy="1207414"/>
          </a:xfrm>
          <a:prstGeom prst="rect">
            <a:avLst/>
          </a:prstGeom>
          <a:ln>
            <a:solidFill>
              <a:srgbClr val="006A71"/>
            </a:solidFill>
          </a:ln>
        </p:spPr>
      </p:pic>
      <p:sp>
        <p:nvSpPr>
          <p:cNvPr id="9" name="Rectangle 8">
            <a:extLst>
              <a:ext uri="{FF2B5EF4-FFF2-40B4-BE49-F238E27FC236}">
                <a16:creationId xmlns:a16="http://schemas.microsoft.com/office/drawing/2014/main" id="{75BD642E-364F-4743-A5CB-69868EA9708B}"/>
              </a:ext>
            </a:extLst>
          </p:cNvPr>
          <p:cNvSpPr/>
          <p:nvPr/>
        </p:nvSpPr>
        <p:spPr>
          <a:xfrm>
            <a:off x="4738389" y="3635217"/>
            <a:ext cx="4173000" cy="92333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rgbClr val="000000"/>
                </a:solidFill>
                <a:latin typeface="Calibri"/>
                <a:cs typeface="Calibri"/>
              </a:rPr>
              <a:t>Can protect your family, your coworkers, and patients.</a:t>
            </a:r>
            <a:endParaRPr lang="en-US" dirty="0">
              <a:latin typeface="Calibri"/>
              <a:cs typeface="Calibri"/>
            </a:endParaRPr>
          </a:p>
          <a:p>
            <a:pPr lvl="1"/>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6984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6EA-1FF2-400E-A393-391265B486FD}"/>
              </a:ext>
            </a:extLst>
          </p:cNvPr>
          <p:cNvSpPr>
            <a:spLocks noGrp="1"/>
          </p:cNvSpPr>
          <p:nvPr>
            <p:ph type="title"/>
          </p:nvPr>
        </p:nvSpPr>
        <p:spPr>
          <a:xfrm>
            <a:off x="457200" y="205979"/>
            <a:ext cx="8597590" cy="689591"/>
          </a:xfrm>
        </p:spPr>
        <p:txBody>
          <a:bodyPr/>
          <a:lstStyle/>
          <a:p>
            <a:r>
              <a:rPr lang="en-US" dirty="0"/>
              <a:t>COVID-19 vaccination is a safer way to build protection.</a:t>
            </a:r>
          </a:p>
        </p:txBody>
      </p:sp>
      <p:sp>
        <p:nvSpPr>
          <p:cNvPr id="3" name="Text Placeholder 2">
            <a:extLst>
              <a:ext uri="{FF2B5EF4-FFF2-40B4-BE49-F238E27FC236}">
                <a16:creationId xmlns:a16="http://schemas.microsoft.com/office/drawing/2014/main" id="{43EB499B-DF21-4C5B-9B1A-77DCC73ED92D}"/>
              </a:ext>
            </a:extLst>
          </p:cNvPr>
          <p:cNvSpPr>
            <a:spLocks noGrp="1"/>
          </p:cNvSpPr>
          <p:nvPr>
            <p:ph type="body" sz="quarter" idx="10"/>
          </p:nvPr>
        </p:nvSpPr>
        <p:spPr/>
        <p:txBody>
          <a:bodyPr/>
          <a:lstStyle/>
          <a:p>
            <a:r>
              <a:rPr lang="en-US" dirty="0"/>
              <a:t>Getting the virus that causes COVID-19 may offer some natural protection, known as immunity. But experts don’t know how long this protection lasts.</a:t>
            </a:r>
          </a:p>
          <a:p>
            <a:r>
              <a:rPr lang="en-US" dirty="0"/>
              <a:t>The risk of severe illness and death from COVID-19 far outweighs any benefits of natural immunity.</a:t>
            </a:r>
          </a:p>
          <a:p>
            <a:r>
              <a:rPr lang="en-US" dirty="0"/>
              <a:t>COVID-19 vaccination will help protect you by creating an antibody response without the risk of severe illness.</a:t>
            </a:r>
          </a:p>
        </p:txBody>
      </p:sp>
      <p:pic>
        <p:nvPicPr>
          <p:cNvPr id="13" name="Picture 12" descr="Woman who received a vaccine being shielded from SARS-CoV-2 viruses">
            <a:extLst>
              <a:ext uri="{FF2B5EF4-FFF2-40B4-BE49-F238E27FC236}">
                <a16:creationId xmlns:a16="http://schemas.microsoft.com/office/drawing/2014/main" id="{938E432A-6C69-4515-8D1D-3621A1628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135" y="3200440"/>
            <a:ext cx="3767655" cy="1835055"/>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8701-58B2-488E-94B2-12A2DF0B2680}"/>
              </a:ext>
            </a:extLst>
          </p:cNvPr>
          <p:cNvSpPr>
            <a:spLocks noGrp="1"/>
          </p:cNvSpPr>
          <p:nvPr>
            <p:ph type="title"/>
          </p:nvPr>
        </p:nvSpPr>
        <p:spPr>
          <a:xfrm>
            <a:off x="457199" y="205980"/>
            <a:ext cx="8485810" cy="689591"/>
          </a:xfrm>
        </p:spPr>
        <p:txBody>
          <a:bodyPr lIns="91440" tIns="45720" rIns="91440" bIns="45720" anchor="b" anchorCtr="0"/>
          <a:lstStyle/>
          <a:p>
            <a:r>
              <a:rPr lang="en-US" dirty="0">
                <a:latin typeface="Calibri"/>
                <a:cs typeface="Calibri"/>
              </a:rPr>
              <a:t>Vaccination is one measure to help stop the pandemic.</a:t>
            </a:r>
          </a:p>
        </p:txBody>
      </p:sp>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10"/>
          </p:nvPr>
        </p:nvSpPr>
        <p:spPr>
          <a:xfrm>
            <a:off x="457199" y="1158875"/>
            <a:ext cx="8281283" cy="3341688"/>
          </a:xfrm>
        </p:spPr>
        <p:txBody>
          <a:bodyPr/>
          <a:lstStyle/>
          <a:p>
            <a:pPr marL="229870" indent="-229870"/>
            <a:r>
              <a:rPr lang="en-US" dirty="0">
                <a:latin typeface="Calibri"/>
                <a:cs typeface="Calibri"/>
              </a:rPr>
              <a:t>While COVID-19 mRNA vaccines appear to be highly effective, additional preventive tools remain important to limit the spread of COVID-19.</a:t>
            </a:r>
          </a:p>
          <a:p>
            <a:pPr marL="229870" indent="-229870"/>
            <a:r>
              <a:rPr lang="en-US" dirty="0">
                <a:latin typeface="Calibri"/>
                <a:cs typeface="Calibri"/>
              </a:rPr>
              <a:t>The combination of getting vaccinated and following CDC recommendations to protect yourself and others offers the best protection from COVID-19.</a:t>
            </a:r>
          </a:p>
          <a:p>
            <a:pPr marL="742315" lvl="1" indent="-285115"/>
            <a:r>
              <a:rPr lang="en-US" dirty="0">
                <a:latin typeface="Calibri"/>
                <a:cs typeface="Calibri"/>
              </a:rPr>
              <a:t>Cover your nose and mouth with a mask.</a:t>
            </a:r>
          </a:p>
          <a:p>
            <a:pPr marL="742315" lvl="1" indent="-285115"/>
            <a:r>
              <a:rPr lang="en-US" dirty="0">
                <a:latin typeface="Calibri"/>
                <a:cs typeface="Calibri"/>
              </a:rPr>
              <a:t>Avoid close contact. Maintain social distancing.</a:t>
            </a:r>
          </a:p>
          <a:p>
            <a:pPr marL="742315" lvl="1" indent="-285115"/>
            <a:r>
              <a:rPr lang="en-US" dirty="0">
                <a:latin typeface="Calibri"/>
                <a:cs typeface="Calibri"/>
              </a:rPr>
              <a:t>Clean and disinfect.</a:t>
            </a:r>
          </a:p>
          <a:p>
            <a:pPr marL="742315" lvl="1" indent="-285115"/>
            <a:r>
              <a:rPr lang="en-US" dirty="0">
                <a:latin typeface="Calibri"/>
                <a:cs typeface="Calibri"/>
              </a:rPr>
              <a:t>Wash your hands.</a:t>
            </a:r>
          </a:p>
          <a:p>
            <a:pPr marL="742315" lvl="1" indent="-285115"/>
            <a:endParaRPr lang="en-US" dirty="0">
              <a:cs typeface="Calibri" panose="020F0502020204030204" pitchFamily="34" charset="0"/>
            </a:endParaRPr>
          </a:p>
          <a:p>
            <a:pPr marL="229870" indent="-229870"/>
            <a:endParaRPr lang="en-US" dirty="0">
              <a:cs typeface="Calibri" panose="020F0502020204030204" pitchFamily="34" charset="0"/>
            </a:endParaRP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7112" r="28079" b="17715"/>
          <a:stretch/>
        </p:blipFill>
        <p:spPr>
          <a:xfrm>
            <a:off x="6173499" y="2571750"/>
            <a:ext cx="2728269" cy="2165374"/>
          </a:xfrm>
          <a:prstGeom prst="rect">
            <a:avLst/>
          </a:prstGeom>
        </p:spPr>
      </p:pic>
    </p:spTree>
    <p:extLst>
      <p:ext uri="{BB962C8B-B14F-4D97-AF65-F5344CB8AC3E}">
        <p14:creationId xmlns:p14="http://schemas.microsoft.com/office/powerpoint/2010/main" val="31733819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199" y="205980"/>
            <a:ext cx="8582297" cy="689591"/>
          </a:xfrm>
        </p:spPr>
        <p:txBody>
          <a:bodyPr/>
          <a:lstStyle/>
          <a:p>
            <a:r>
              <a:rPr lang="en-US" sz="2200" dirty="0"/>
              <a:t>The facts: </a:t>
            </a:r>
            <a:br>
              <a:rPr lang="en-US" sz="2200" dirty="0"/>
            </a:br>
            <a:r>
              <a:rPr lang="en-US" sz="2600" dirty="0"/>
              <a:t>COVID-19 mRNA vaccines will not give you COVID-19.</a:t>
            </a:r>
          </a:p>
        </p:txBody>
      </p:sp>
      <p:sp>
        <p:nvSpPr>
          <p:cNvPr id="3" name="Text Placeholder 2">
            <a:extLst>
              <a:ext uri="{FF2B5EF4-FFF2-40B4-BE49-F238E27FC236}">
                <a16:creationId xmlns:a16="http://schemas.microsoft.com/office/drawing/2014/main" id="{0ACC4AC7-9DD6-449E-B33E-8C46369DE436}"/>
              </a:ext>
            </a:extLst>
          </p:cNvPr>
          <p:cNvSpPr>
            <a:spLocks noGrp="1"/>
          </p:cNvSpPr>
          <p:nvPr>
            <p:ph type="body" sz="quarter" idx="10"/>
          </p:nvPr>
        </p:nvSpPr>
        <p:spPr>
          <a:xfrm>
            <a:off x="457199" y="1158875"/>
            <a:ext cx="8186058" cy="3341688"/>
          </a:xfrm>
        </p:spPr>
        <p:txBody>
          <a:bodyPr/>
          <a:lstStyle/>
          <a:p>
            <a:pPr marL="229870" indent="-229870"/>
            <a:r>
              <a:rPr lang="en-US" b="1" dirty="0">
                <a:solidFill>
                  <a:srgbClr val="000000"/>
                </a:solidFill>
                <a:latin typeface="Calibri"/>
                <a:cs typeface="Calibri"/>
              </a:rPr>
              <a:t>None </a:t>
            </a:r>
            <a:r>
              <a:rPr lang="en-US" dirty="0">
                <a:solidFill>
                  <a:srgbClr val="000000"/>
                </a:solidFill>
                <a:latin typeface="Calibri"/>
                <a:cs typeface="Calibri"/>
              </a:rPr>
              <a:t>of the COVID-19 vaccines in use or under development use the live virus that causes COVID-19.</a:t>
            </a:r>
            <a:endParaRPr lang="en-US" dirty="0">
              <a:latin typeface="Calibri"/>
              <a:cs typeface="Calibri"/>
            </a:endParaRPr>
          </a:p>
          <a:p>
            <a:pPr marL="229870" indent="-229870"/>
            <a:r>
              <a:rPr lang="en-US" dirty="0">
                <a:latin typeface="Calibri"/>
                <a:cs typeface="Calibri"/>
              </a:rPr>
              <a:t>People can experience normal side effects, such as fever, after vaccination. These side effects are signs that the body is building immunity. </a:t>
            </a:r>
          </a:p>
          <a:p>
            <a:pPr marL="229870" indent="-229870"/>
            <a:r>
              <a:rPr lang="en-US" dirty="0">
                <a:latin typeface="Calibri"/>
                <a:cs typeface="Calibri"/>
              </a:rPr>
              <a:t>It takes a few weeks for the body to build immunity after vaccination. A person could be infected with the virus that causes COVID-19 just before or just after vaccination and get sick. This is because the vaccine has not had enough time to provide protection.</a:t>
            </a:r>
            <a:endParaRPr lang="en-US" dirty="0">
              <a:cs typeface="Calibri" panose="020F0502020204030204" pitchFamily="34" charset="0"/>
            </a:endParaRPr>
          </a:p>
          <a:p>
            <a:pPr marL="229870" indent="-229870"/>
            <a:endParaRPr lang="en-US" dirty="0">
              <a:cs typeface="Calibri" panose="020F0502020204030204" pitchFamily="34" charset="0"/>
            </a:endParaRPr>
          </a:p>
        </p:txBody>
      </p:sp>
    </p:spTree>
    <p:extLst>
      <p:ext uri="{BB962C8B-B14F-4D97-AF65-F5344CB8AC3E}">
        <p14:creationId xmlns:p14="http://schemas.microsoft.com/office/powerpoint/2010/main" val="10541141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69284"/>
            <a:ext cx="8229600" cy="689591"/>
          </a:xfrm>
        </p:spPr>
        <p:txBody>
          <a:bodyPr/>
          <a:lstStyle/>
          <a:p>
            <a:r>
              <a:rPr lang="en-US" sz="2200"/>
              <a:t>The facts: </a:t>
            </a:r>
            <a:br>
              <a:rPr lang="en-US" sz="2200"/>
            </a:br>
            <a:r>
              <a:rPr lang="en-US" sz="2600"/>
              <a:t>COVID-19 mRNA vaccines will not cause you to test positive on COVID-19 viral tests.</a:t>
            </a:r>
          </a:p>
        </p:txBody>
      </p:sp>
      <p:sp>
        <p:nvSpPr>
          <p:cNvPr id="3" name="Text Placeholder 2">
            <a:extLst>
              <a:ext uri="{FF2B5EF4-FFF2-40B4-BE49-F238E27FC236}">
                <a16:creationId xmlns:a16="http://schemas.microsoft.com/office/drawing/2014/main" id="{9E9814DF-79B3-43B2-8FA3-BF7DF872DEF4}"/>
              </a:ext>
            </a:extLst>
          </p:cNvPr>
          <p:cNvSpPr>
            <a:spLocks noGrp="1"/>
          </p:cNvSpPr>
          <p:nvPr>
            <p:ph type="body" sz="quarter" idx="10"/>
          </p:nvPr>
        </p:nvSpPr>
        <p:spPr>
          <a:xfrm>
            <a:off x="457200" y="1158875"/>
            <a:ext cx="8142514" cy="3341688"/>
          </a:xfrm>
        </p:spPr>
        <p:txBody>
          <a:bodyPr/>
          <a:lstStyle/>
          <a:p>
            <a:r>
              <a:rPr lang="en-US" dirty="0"/>
              <a:t>Vaccines currently authorized for use or in development won’t cause you to test positive on viral tests, which are used to see if you have a </a:t>
            </a:r>
            <a:r>
              <a:rPr lang="en-US" b="1" dirty="0"/>
              <a:t>current infection</a:t>
            </a:r>
            <a:r>
              <a:rPr lang="en-US" dirty="0"/>
              <a:t>.</a:t>
            </a:r>
          </a:p>
        </p:txBody>
      </p:sp>
      <p:sp>
        <p:nvSpPr>
          <p:cNvPr id="5" name="Text Placeholder 2">
            <a:extLst>
              <a:ext uri="{FF2B5EF4-FFF2-40B4-BE49-F238E27FC236}">
                <a16:creationId xmlns:a16="http://schemas.microsoft.com/office/drawing/2014/main" id="{C24E010A-70E7-4745-91E0-DF65CF752C53}"/>
              </a:ext>
            </a:extLst>
          </p:cNvPr>
          <p:cNvSpPr txBox="1">
            <a:spLocks/>
          </p:cNvSpPr>
          <p:nvPr/>
        </p:nvSpPr>
        <p:spPr bwMode="auto">
          <a:xfrm>
            <a:off x="457200" y="2129031"/>
            <a:ext cx="4427034"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There is a possibility you may test positive on some antibody tests, which show </a:t>
            </a:r>
            <a:r>
              <a:rPr lang="en-US" b="1" dirty="0"/>
              <a:t>previous infection</a:t>
            </a:r>
            <a:r>
              <a:rPr lang="en-US" dirty="0"/>
              <a:t>. This would                                                                                indicate that the vaccine likely triggered an immune response in your body and that you may have some level of protection against the virus. </a:t>
            </a:r>
          </a:p>
        </p:txBody>
      </p:sp>
      <p:pic>
        <p:nvPicPr>
          <p:cNvPr id="2050" name="Picture 2" descr="Doctor in personal protective equipment testing an elderly patient for COVID-19">
            <a:extLst>
              <a:ext uri="{FF2B5EF4-FFF2-40B4-BE49-F238E27FC236}">
                <a16:creationId xmlns:a16="http://schemas.microsoft.com/office/drawing/2014/main" id="{47D6FEDE-6852-4DFD-B243-9F247FBEC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014" y="2129031"/>
            <a:ext cx="3603795" cy="240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021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a:xfrm>
            <a:off x="457200" y="494736"/>
            <a:ext cx="8229600" cy="689591"/>
          </a:xfrm>
        </p:spPr>
        <p:txBody>
          <a:bodyPr/>
          <a:lstStyle/>
          <a:p>
            <a:r>
              <a:rPr lang="en-US" sz="2200"/>
              <a:t>The facts: </a:t>
            </a:r>
            <a:br>
              <a:rPr lang="en-US" sz="2600"/>
            </a:br>
            <a:r>
              <a:rPr lang="en-US" sz="2600"/>
              <a:t>People who have gotten sick with SARS-CoV-2, the virus that causes COVID-19, may still benefit from vaccination.</a:t>
            </a:r>
          </a:p>
        </p:txBody>
      </p:sp>
      <p:sp>
        <p:nvSpPr>
          <p:cNvPr id="3" name="Text Placeholder 2">
            <a:extLst>
              <a:ext uri="{FF2B5EF4-FFF2-40B4-BE49-F238E27FC236}">
                <a16:creationId xmlns:a16="http://schemas.microsoft.com/office/drawing/2014/main" id="{655736F5-7488-470E-AB81-0295266D7486}"/>
              </a:ext>
            </a:extLst>
          </p:cNvPr>
          <p:cNvSpPr>
            <a:spLocks noGrp="1"/>
          </p:cNvSpPr>
          <p:nvPr>
            <p:ph type="body" sz="quarter" idx="10"/>
          </p:nvPr>
        </p:nvSpPr>
        <p:spPr>
          <a:xfrm>
            <a:off x="457200" y="1565865"/>
            <a:ext cx="4382429" cy="3217195"/>
          </a:xfrm>
        </p:spPr>
        <p:txBody>
          <a:bodyPr/>
          <a:lstStyle/>
          <a:p>
            <a:pPr marL="229870" indent="-229870"/>
            <a:r>
              <a:rPr lang="en-US" dirty="0">
                <a:latin typeface="Calibri"/>
                <a:cs typeface="Calibri"/>
              </a:rPr>
              <a:t>People may be advised to get a COVID-19 vaccine even if they have already had the virus. This is because a person can become infected with the virus more than once.</a:t>
            </a:r>
          </a:p>
          <a:p>
            <a:pPr marL="229870" indent="-229870"/>
            <a:r>
              <a:rPr lang="en-US" dirty="0">
                <a:latin typeface="Calibri"/>
                <a:cs typeface="Calibri"/>
              </a:rPr>
              <a:t>At this time, experts do not know how long someone is protected from getting sick again after recovering.</a:t>
            </a:r>
          </a:p>
        </p:txBody>
      </p:sp>
      <p:pic>
        <p:nvPicPr>
          <p:cNvPr id="4" name="Picture 3" descr="A healthcare provider showing a female patient some paperwork">
            <a:extLst>
              <a:ext uri="{FF2B5EF4-FFF2-40B4-BE49-F238E27FC236}">
                <a16:creationId xmlns:a16="http://schemas.microsoft.com/office/drawing/2014/main" id="{A498D8CF-0ABF-4151-8AE6-E66D62B1C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346" y="1969327"/>
            <a:ext cx="3327045" cy="2220441"/>
          </a:xfrm>
          <a:prstGeom prst="rect">
            <a:avLst/>
          </a:prstGeom>
        </p:spPr>
      </p:pic>
    </p:spTree>
    <p:extLst>
      <p:ext uri="{BB962C8B-B14F-4D97-AF65-F5344CB8AC3E}">
        <p14:creationId xmlns:p14="http://schemas.microsoft.com/office/powerpoint/2010/main" val="19823385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34BB-555D-4724-B66F-949097A5FB9C}"/>
              </a:ext>
            </a:extLst>
          </p:cNvPr>
          <p:cNvSpPr>
            <a:spLocks noGrp="1"/>
          </p:cNvSpPr>
          <p:nvPr>
            <p:ph type="title"/>
          </p:nvPr>
        </p:nvSpPr>
        <p:spPr/>
        <p:txBody>
          <a:bodyPr/>
          <a:lstStyle/>
          <a:p>
            <a:r>
              <a:rPr lang="en-US"/>
              <a:t>What to expect before, during, and after COVID-19 vaccination</a:t>
            </a:r>
          </a:p>
        </p:txBody>
      </p:sp>
      <p:sp>
        <p:nvSpPr>
          <p:cNvPr id="3" name="Text Placeholder 2">
            <a:extLst>
              <a:ext uri="{FF2B5EF4-FFF2-40B4-BE49-F238E27FC236}">
                <a16:creationId xmlns:a16="http://schemas.microsoft.com/office/drawing/2014/main" id="{50CC9F3A-D49B-4561-9438-268175EC8D2D}"/>
              </a:ext>
            </a:extLst>
          </p:cNvPr>
          <p:cNvSpPr>
            <a:spLocks noGrp="1"/>
          </p:cNvSpPr>
          <p:nvPr>
            <p:ph type="body" sz="quarter" idx="10"/>
          </p:nvPr>
        </p:nvSpPr>
        <p:spPr>
          <a:xfrm>
            <a:off x="457200" y="1158875"/>
            <a:ext cx="2622884" cy="3195411"/>
          </a:xfrm>
          <a:solidFill>
            <a:schemeClr val="accent1">
              <a:lumMod val="20000"/>
              <a:lumOff val="80000"/>
            </a:schemeClr>
          </a:solidFill>
        </p:spPr>
        <p:txBody>
          <a:bodyPr/>
          <a:lstStyle/>
          <a:p>
            <a:pPr marL="229870" indent="-229870"/>
            <a:r>
              <a:rPr lang="en-US" b="1" dirty="0"/>
              <a:t>Before</a:t>
            </a:r>
            <a:endParaRPr lang="en-US" dirty="0"/>
          </a:p>
          <a:p>
            <a:pPr marL="457200" lvl="1" indent="-223520"/>
            <a:r>
              <a:rPr lang="en-US" sz="1800" dirty="0">
                <a:latin typeface="Calibri"/>
                <a:cs typeface="Calibri"/>
              </a:rPr>
              <a:t>Learn about COVID-19 vaccines.</a:t>
            </a:r>
          </a:p>
          <a:p>
            <a:pPr marL="457200" lvl="1" indent="-223520"/>
            <a:r>
              <a:rPr lang="en-US" sz="1800" dirty="0">
                <a:latin typeface="Calibri"/>
                <a:cs typeface="Calibri"/>
              </a:rPr>
              <a:t>See if COVID-19 vaccination is recommended for you.</a:t>
            </a:r>
          </a:p>
        </p:txBody>
      </p:sp>
      <p:sp>
        <p:nvSpPr>
          <p:cNvPr id="4" name="Text Placeholder 2">
            <a:extLst>
              <a:ext uri="{FF2B5EF4-FFF2-40B4-BE49-F238E27FC236}">
                <a16:creationId xmlns:a16="http://schemas.microsoft.com/office/drawing/2014/main" id="{DEAE7FF0-B550-4421-9CBD-C3F33044FDD1}"/>
              </a:ext>
            </a:extLst>
          </p:cNvPr>
          <p:cNvSpPr txBox="1">
            <a:spLocks/>
          </p:cNvSpPr>
          <p:nvPr/>
        </p:nvSpPr>
        <p:spPr bwMode="auto">
          <a:xfrm>
            <a:off x="3308684" y="1158875"/>
            <a:ext cx="2622884" cy="3195411"/>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t>During</a:t>
            </a:r>
            <a:endParaRPr lang="en-US" dirty="0"/>
          </a:p>
          <a:p>
            <a:pPr marL="457200" lvl="1" indent="-223520"/>
            <a:r>
              <a:rPr lang="en-US" sz="1800" dirty="0">
                <a:latin typeface="Calibri"/>
                <a:cs typeface="Calibri"/>
              </a:rPr>
              <a:t>Read the fact sheet that tells you about the specific COVID-19 vaccine you receive.</a:t>
            </a:r>
            <a:endParaRPr lang="en-US" sz="1800" dirty="0">
              <a:cs typeface="Calibri" panose="020F0502020204030204" pitchFamily="34" charset="0"/>
            </a:endParaRPr>
          </a:p>
          <a:p>
            <a:pPr marL="457200" lvl="1" indent="-223520"/>
            <a:r>
              <a:rPr lang="en-US" sz="1800" dirty="0">
                <a:latin typeface="Calibri"/>
                <a:cs typeface="Calibri"/>
              </a:rPr>
              <a:t>Receive a vaccination record card. </a:t>
            </a:r>
          </a:p>
        </p:txBody>
      </p:sp>
      <p:sp>
        <p:nvSpPr>
          <p:cNvPr id="5" name="Text Placeholder 2">
            <a:extLst>
              <a:ext uri="{FF2B5EF4-FFF2-40B4-BE49-F238E27FC236}">
                <a16:creationId xmlns:a16="http://schemas.microsoft.com/office/drawing/2014/main" id="{6B23A037-8295-434C-98F6-22369E778703}"/>
              </a:ext>
            </a:extLst>
          </p:cNvPr>
          <p:cNvSpPr txBox="1">
            <a:spLocks/>
          </p:cNvSpPr>
          <p:nvPr/>
        </p:nvSpPr>
        <p:spPr bwMode="auto">
          <a:xfrm>
            <a:off x="6160168" y="1158875"/>
            <a:ext cx="2622884" cy="3195411"/>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latin typeface="Calibri"/>
                <a:cs typeface="Calibri"/>
              </a:rPr>
              <a:t>After</a:t>
            </a:r>
            <a:endParaRPr lang="en-US" dirty="0">
              <a:latin typeface="Calibri"/>
              <a:cs typeface="Calibri"/>
            </a:endParaRPr>
          </a:p>
          <a:p>
            <a:pPr marL="457200" lvl="1" indent="-223520"/>
            <a:r>
              <a:rPr lang="en-US" sz="1800" dirty="0">
                <a:latin typeface="Calibri"/>
                <a:cs typeface="Calibri"/>
              </a:rPr>
              <a:t>With most COVID-19 vaccines, you will need two shots.</a:t>
            </a:r>
          </a:p>
          <a:p>
            <a:pPr marL="457200" lvl="1" indent="-223520"/>
            <a:r>
              <a:rPr lang="en-US" sz="1800" dirty="0">
                <a:latin typeface="Calibri"/>
                <a:cs typeface="Calibri"/>
              </a:rPr>
              <a:t>Expect some side effects.</a:t>
            </a:r>
          </a:p>
          <a:p>
            <a:pPr marL="457200" lvl="1" indent="-223520"/>
            <a:r>
              <a:rPr lang="en-US" sz="1800" dirty="0">
                <a:latin typeface="Calibri"/>
                <a:cs typeface="Calibri"/>
              </a:rPr>
              <a:t>Enroll in v-safe.</a:t>
            </a:r>
          </a:p>
          <a:p>
            <a:pPr marL="457200" lvl="1" indent="-223520"/>
            <a:r>
              <a:rPr lang="en-US" sz="1800" dirty="0">
                <a:latin typeface="Calibri"/>
                <a:cs typeface="Calibri"/>
              </a:rPr>
              <a:t>Continue using all the measures to protect yourself.</a:t>
            </a:r>
            <a:endParaRPr lang="en-US" sz="1600" dirty="0">
              <a:latin typeface="Calibri"/>
              <a:cs typeface="Calibri"/>
            </a:endParaRPr>
          </a:p>
        </p:txBody>
      </p:sp>
    </p:spTree>
    <p:extLst>
      <p:ext uri="{BB962C8B-B14F-4D97-AF65-F5344CB8AC3E}">
        <p14:creationId xmlns:p14="http://schemas.microsoft.com/office/powerpoint/2010/main" val="28429636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p:nvPr>
        </p:nvSpPr>
        <p:spPr/>
        <p:txBody>
          <a:bodyPr/>
          <a:lstStyle/>
          <a:p>
            <a:r>
              <a:rPr lang="en-US" sz="2600" dirty="0"/>
              <a:t>What we know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10"/>
          </p:nvPr>
        </p:nvSpPr>
        <p:spPr/>
        <p:txBody>
          <a:bodyPr/>
          <a:lstStyle/>
          <a:p>
            <a:pPr marL="229870" indent="-229870"/>
            <a:r>
              <a:rPr lang="en-US" dirty="0">
                <a:latin typeface="Calibri"/>
                <a:cs typeface="Calibri"/>
              </a:rPr>
              <a:t>Infection with SARS-CoV-2, the virus that causes COVID-19, can result in a range of illnesses, from mild symptoms to severe illness and death.</a:t>
            </a:r>
          </a:p>
          <a:p>
            <a:pPr marL="229870" indent="-229870"/>
            <a:r>
              <a:rPr lang="en-US" dirty="0">
                <a:latin typeface="Calibri"/>
                <a:cs typeface="Calibri"/>
              </a:rPr>
              <a:t>We don’t know how SARS-CoV-2 will affect each person.</a:t>
            </a:r>
          </a:p>
          <a:p>
            <a:pPr marL="229870" indent="-229870"/>
            <a:r>
              <a:rPr lang="en-US" dirty="0">
                <a:latin typeface="Calibri"/>
                <a:cs typeface="Calibri"/>
              </a:rPr>
              <a:t>Some people are more likely than others to become severely ill, such as older adults (65+ years) or people with certain medical conditions. </a:t>
            </a:r>
            <a:endParaRPr lang="en-US" dirty="0">
              <a:cs typeface="Calibri"/>
            </a:endParaRPr>
          </a:p>
          <a:p>
            <a:pPr marL="229870" indent="-229870"/>
            <a:endParaRPr lang="en-US" dirty="0">
              <a:cs typeface="Calibri" panose="020F0502020204030204" pitchFamily="34" charset="0"/>
            </a:endParaRP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0560" y="3387366"/>
            <a:ext cx="1921056" cy="1280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58" r="12696"/>
          <a:stretch/>
        </p:blipFill>
        <p:spPr>
          <a:xfrm>
            <a:off x="2805444" y="3387366"/>
            <a:ext cx="1915883" cy="1283978"/>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155" y="3380815"/>
            <a:ext cx="1915883" cy="1283978"/>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b="26457"/>
          <a:stretch/>
        </p:blipFill>
        <p:spPr>
          <a:xfrm>
            <a:off x="7064866" y="3380815"/>
            <a:ext cx="1312762" cy="1287254"/>
          </a:xfrm>
          <a:prstGeom prst="rect">
            <a:avLst/>
          </a:prstGeom>
        </p:spPr>
      </p:pic>
    </p:spTree>
    <p:extLst>
      <p:ext uri="{BB962C8B-B14F-4D97-AF65-F5344CB8AC3E}">
        <p14:creationId xmlns:p14="http://schemas.microsoft.com/office/powerpoint/2010/main" val="1270802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BF6-E0DD-493E-8C31-7339B75634D4}"/>
              </a:ext>
            </a:extLst>
          </p:cNvPr>
          <p:cNvSpPr>
            <a:spLocks noGrp="1"/>
          </p:cNvSpPr>
          <p:nvPr>
            <p:ph type="title"/>
          </p:nvPr>
        </p:nvSpPr>
        <p:spPr/>
        <p:txBody>
          <a:bodyPr lIns="91440" tIns="45720" rIns="91440" bIns="45720" anchor="b" anchorCtr="0"/>
          <a:lstStyle/>
          <a:p>
            <a:r>
              <a:rPr lang="en-US">
                <a:latin typeface="Calibri"/>
                <a:cs typeface="Calibri"/>
              </a:rPr>
              <a:t>Protect yourself, your family, friends, coworkers, patients, and community. Get vaccinated. </a:t>
            </a:r>
            <a:endParaRPr lang="en-US"/>
          </a:p>
        </p:txBody>
      </p:sp>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262743"/>
            <a:ext cx="8153400" cy="3483147"/>
          </a:xfrm>
        </p:spPr>
        <p:txBody>
          <a:bodyPr/>
          <a:lstStyle/>
          <a:p>
            <a:pPr marL="229870" indent="-229870"/>
            <a:r>
              <a:rPr lang="en-US" dirty="0">
                <a:latin typeface="Calibri"/>
                <a:cs typeface="Calibri"/>
              </a:rPr>
              <a:t>Choose to get vaccinated yourself when it is available to you.</a:t>
            </a:r>
          </a:p>
          <a:p>
            <a:pPr marL="229870" indent="-229870"/>
            <a:r>
              <a:rPr lang="en-US" dirty="0">
                <a:latin typeface="Calibri"/>
                <a:cs typeface="Calibri"/>
              </a:rPr>
              <a:t>Participate in </a:t>
            </a:r>
            <a:r>
              <a:rPr lang="en-US" b="1" dirty="0">
                <a:latin typeface="Calibri"/>
                <a:cs typeface="Calibri"/>
              </a:rPr>
              <a:t>v-safe</a:t>
            </a:r>
            <a:r>
              <a:rPr lang="en-US" dirty="0">
                <a:latin typeface="Calibri"/>
                <a:cs typeface="Calibri"/>
              </a:rPr>
              <a:t> and help CDC monitor for any health effects after vaccination.</a:t>
            </a:r>
          </a:p>
          <a:p>
            <a:pPr marL="229870" indent="-229870"/>
            <a:r>
              <a:rPr lang="en-US" dirty="0">
                <a:latin typeface="Calibri"/>
                <a:cs typeface="Calibri"/>
              </a:rPr>
              <a:t>Share your experience with coworkers, friends, and family. </a:t>
            </a:r>
          </a:p>
          <a:p>
            <a:pPr marL="229870" indent="-229870"/>
            <a:r>
              <a:rPr lang="en-US" dirty="0">
                <a:latin typeface="Calibri"/>
                <a:cs typeface="Calibri"/>
              </a:rPr>
              <a:t>Know the basics about the COVID-19 vaccine. </a:t>
            </a:r>
          </a:p>
          <a:p>
            <a:pPr marL="0" indent="228600">
              <a:spcBef>
                <a:spcPts val="0"/>
              </a:spcBef>
              <a:buNone/>
            </a:pPr>
            <a:r>
              <a:rPr lang="en-US" dirty="0">
                <a:latin typeface="Calibri"/>
                <a:cs typeface="Calibri"/>
              </a:rPr>
              <a:t>Help answer questions from your family </a:t>
            </a:r>
          </a:p>
          <a:p>
            <a:pPr marL="0" indent="228600">
              <a:spcBef>
                <a:spcPts val="0"/>
              </a:spcBef>
              <a:buNone/>
            </a:pPr>
            <a:r>
              <a:rPr lang="en-US" dirty="0">
                <a:latin typeface="Calibri"/>
                <a:cs typeface="Calibri"/>
              </a:rPr>
              <a:t>and friends. </a:t>
            </a:r>
            <a:endParaRPr lang="en-US" dirty="0">
              <a:cs typeface="Calibri"/>
            </a:endParaRPr>
          </a:p>
          <a:p>
            <a:pPr marL="229870" indent="-229870"/>
            <a:r>
              <a:rPr lang="en-US" dirty="0">
                <a:latin typeface="Calibri"/>
                <a:cs typeface="Calibri"/>
              </a:rPr>
              <a:t>Visibly show you received a vaccine, such as </a:t>
            </a:r>
          </a:p>
          <a:p>
            <a:pPr marL="0" indent="228600">
              <a:spcBef>
                <a:spcPts val="0"/>
              </a:spcBef>
              <a:buNone/>
            </a:pPr>
            <a:r>
              <a:rPr lang="en-US" dirty="0">
                <a:latin typeface="Calibri"/>
                <a:cs typeface="Calibri"/>
              </a:rPr>
              <a:t>by wearing a sticker or button.</a:t>
            </a:r>
          </a:p>
          <a:p>
            <a:pPr marL="0" indent="0">
              <a:buNone/>
            </a:pPr>
            <a:endParaRPr lang="en-US" dirty="0">
              <a:cs typeface="Calibri"/>
            </a:endParaRPr>
          </a:p>
        </p:txBody>
      </p:sp>
      <p:grpSp>
        <p:nvGrpSpPr>
          <p:cNvPr id="4" name="Group 3" descr="Older man pointing to a vaccination bandaid on his upper arm">
            <a:extLst>
              <a:ext uri="{FF2B5EF4-FFF2-40B4-BE49-F238E27FC236}">
                <a16:creationId xmlns:a16="http://schemas.microsoft.com/office/drawing/2014/main" id="{CE02E036-5DE0-4BBA-84EC-4BC0740F79F6}"/>
              </a:ext>
            </a:extLst>
          </p:cNvPr>
          <p:cNvGrpSpPr/>
          <p:nvPr/>
        </p:nvGrpSpPr>
        <p:grpSpPr>
          <a:xfrm>
            <a:off x="5995825" y="2571750"/>
            <a:ext cx="2941346" cy="2470127"/>
            <a:chOff x="5599884" y="2464526"/>
            <a:chExt cx="3097767" cy="2548092"/>
          </a:xfrm>
        </p:grpSpPr>
        <p:pic>
          <p:nvPicPr>
            <p:cNvPr id="5" name="Picture 4">
              <a:extLst>
                <a:ext uri="{FF2B5EF4-FFF2-40B4-BE49-F238E27FC236}">
                  <a16:creationId xmlns:a16="http://schemas.microsoft.com/office/drawing/2014/main" id="{E598639D-0766-43AF-973C-4DAEE8810EE6}"/>
                </a:ext>
              </a:extLst>
            </p:cNvPr>
            <p:cNvPicPr>
              <a:picLocks noChangeAspect="1"/>
            </p:cNvPicPr>
            <p:nvPr/>
          </p:nvPicPr>
          <p:blipFill rotWithShape="1">
            <a:blip r:embed="rId3"/>
            <a:srcRect r="10159"/>
            <a:stretch/>
          </p:blipFill>
          <p:spPr>
            <a:xfrm>
              <a:off x="5599884" y="2631368"/>
              <a:ext cx="3097767" cy="2381250"/>
            </a:xfrm>
            <a:prstGeom prst="rect">
              <a:avLst/>
            </a:prstGeom>
          </p:spPr>
        </p:pic>
        <p:sp>
          <p:nvSpPr>
            <p:cNvPr id="6" name="Rectangle 5">
              <a:extLst>
                <a:ext uri="{FF2B5EF4-FFF2-40B4-BE49-F238E27FC236}">
                  <a16:creationId xmlns:a16="http://schemas.microsoft.com/office/drawing/2014/main" id="{5D4E82AB-61A0-4227-95C4-1573CC4A8CDA}"/>
                </a:ext>
              </a:extLst>
            </p:cNvPr>
            <p:cNvSpPr/>
            <p:nvPr/>
          </p:nvSpPr>
          <p:spPr>
            <a:xfrm>
              <a:off x="7924800" y="2464526"/>
              <a:ext cx="772851" cy="128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A2FCA-808E-4065-AE93-BF3660201163}"/>
                </a:ext>
              </a:extLst>
            </p:cNvPr>
            <p:cNvSpPr/>
            <p:nvPr/>
          </p:nvSpPr>
          <p:spPr>
            <a:xfrm>
              <a:off x="5599884" y="2606586"/>
              <a:ext cx="1062172" cy="9116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52546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C8A5-8C5D-4CD5-9D77-941FEA7F3FCA}"/>
              </a:ext>
            </a:extLst>
          </p:cNvPr>
          <p:cNvSpPr>
            <a:spLocks noGrp="1"/>
          </p:cNvSpPr>
          <p:nvPr>
            <p:ph type="title"/>
          </p:nvPr>
        </p:nvSpPr>
        <p:spPr>
          <a:xfrm>
            <a:off x="457199" y="204723"/>
            <a:ext cx="8229600" cy="689591"/>
          </a:xfrm>
        </p:spPr>
        <p:txBody>
          <a:bodyPr/>
          <a:lstStyle/>
          <a:p>
            <a:r>
              <a:rPr lang="en-US" dirty="0"/>
              <a:t>Learn more!</a:t>
            </a:r>
          </a:p>
        </p:txBody>
      </p:sp>
      <p:pic>
        <p:nvPicPr>
          <p:cNvPr id="4" name="Picture 3" descr="Screenshot of the CDC website">
            <a:extLst>
              <a:ext uri="{FF2B5EF4-FFF2-40B4-BE49-F238E27FC236}">
                <a16:creationId xmlns:a16="http://schemas.microsoft.com/office/drawing/2014/main" id="{AC9DCE61-516F-44F4-86E5-DBDB49379949}"/>
              </a:ext>
            </a:extLst>
          </p:cNvPr>
          <p:cNvPicPr>
            <a:picLocks noChangeAspect="1"/>
          </p:cNvPicPr>
          <p:nvPr/>
        </p:nvPicPr>
        <p:blipFill>
          <a:blip r:embed="rId3"/>
          <a:stretch>
            <a:fillRect/>
          </a:stretch>
        </p:blipFill>
        <p:spPr>
          <a:xfrm>
            <a:off x="1719943" y="1138347"/>
            <a:ext cx="6100583" cy="3735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FE62C7F-AFC5-41AF-BB0C-CE4817A633A2}"/>
              </a:ext>
            </a:extLst>
          </p:cNvPr>
          <p:cNvSpPr txBox="1"/>
          <p:nvPr/>
        </p:nvSpPr>
        <p:spPr>
          <a:xfrm>
            <a:off x="2973023" y="4626220"/>
            <a:ext cx="5918887" cy="307777"/>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b="1">
                <a:solidFill>
                  <a:schemeClr val="bg2"/>
                </a:solidFill>
                <a:latin typeface="Calibri" panose="020F0502020204030204" pitchFamily="34" charset="0"/>
                <a:cs typeface="Calibri" panose="020F0502020204030204" pitchFamily="34" charset="0"/>
              </a:rPr>
              <a:t>https://www.cdc.gov/coronavirus/2019-ncov/vaccines/index.html</a:t>
            </a:r>
          </a:p>
        </p:txBody>
      </p:sp>
    </p:spTree>
    <p:extLst>
      <p:ext uri="{BB962C8B-B14F-4D97-AF65-F5344CB8AC3E}">
        <p14:creationId xmlns:p14="http://schemas.microsoft.com/office/powerpoint/2010/main" val="23158633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584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C410-F886-4060-A9AB-931DDA9A9EE6}"/>
              </a:ext>
            </a:extLst>
          </p:cNvPr>
          <p:cNvSpPr>
            <a:spLocks noGrp="1"/>
          </p:cNvSpPr>
          <p:nvPr>
            <p:ph type="title"/>
          </p:nvPr>
        </p:nvSpPr>
        <p:spPr/>
        <p:txBody>
          <a:bodyPr lIns="91440" tIns="45720" rIns="91440" bIns="45720" anchor="b" anchorCtr="0"/>
          <a:lstStyle/>
          <a:p>
            <a:r>
              <a:rPr lang="en-US" sz="2600" dirty="0">
                <a:latin typeface="Calibri"/>
                <a:cs typeface="Calibri"/>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10"/>
          </p:nvPr>
        </p:nvSpPr>
        <p:spPr>
          <a:xfrm>
            <a:off x="566058" y="1158875"/>
            <a:ext cx="5950400" cy="3341688"/>
          </a:xfrm>
        </p:spPr>
        <p:txBody>
          <a:bodyPr/>
          <a:lstStyle/>
          <a:p>
            <a:pPr marL="229870" indent="-229870">
              <a:spcBef>
                <a:spcPts val="480"/>
              </a:spcBef>
              <a:buClr>
                <a:srgbClr val="006A71"/>
              </a:buClr>
              <a:buSzPct val="100000"/>
            </a:pPr>
            <a:r>
              <a:rPr lang="en-US">
                <a:solidFill>
                  <a:srgbClr val="000000"/>
                </a:solidFill>
                <a:latin typeface="Calibri"/>
                <a:cs typeface="Calibri"/>
              </a:rPr>
              <a:t>Wear a mask that covers your mouth and nose.</a:t>
            </a:r>
            <a:endParaRPr lang="en-US">
              <a:latin typeface="Calibri"/>
              <a:cs typeface="Calibri"/>
            </a:endParaRPr>
          </a:p>
          <a:p>
            <a:pPr marL="229870" indent="-229870">
              <a:spcBef>
                <a:spcPts val="480"/>
              </a:spcBef>
              <a:buClr>
                <a:srgbClr val="006A71"/>
              </a:buClr>
              <a:buSzPct val="100000"/>
            </a:pPr>
            <a:r>
              <a:rPr lang="en-US">
                <a:solidFill>
                  <a:srgbClr val="000000"/>
                </a:solidFill>
                <a:latin typeface="Calibri"/>
                <a:cs typeface="Calibri"/>
              </a:rPr>
              <a:t>Avoid close contact with others. Stay at least 6 feet (about 2 arms’ length) from other people.</a:t>
            </a:r>
          </a:p>
          <a:p>
            <a:pPr marL="229870" indent="-229870">
              <a:spcBef>
                <a:spcPts val="480"/>
              </a:spcBef>
              <a:buClr>
                <a:srgbClr val="006A71"/>
              </a:buClr>
              <a:buSzPct val="100000"/>
            </a:pPr>
            <a:r>
              <a:rPr lang="en-US">
                <a:solidFill>
                  <a:srgbClr val="000000"/>
                </a:solidFill>
                <a:latin typeface="Calibri"/>
                <a:cs typeface="Calibri"/>
              </a:rPr>
              <a:t>Avoid touching your eyes, nose, and mouth with unwashed hands.</a:t>
            </a:r>
          </a:p>
          <a:p>
            <a:pPr marL="229870" indent="-229870">
              <a:spcBef>
                <a:spcPts val="480"/>
              </a:spcBef>
              <a:buClr>
                <a:srgbClr val="006A71"/>
              </a:buClr>
              <a:buSzPct val="100000"/>
            </a:pPr>
            <a:r>
              <a:rPr lang="en-US">
                <a:solidFill>
                  <a:srgbClr val="000000"/>
                </a:solidFill>
                <a:latin typeface="Calibri"/>
                <a:cs typeface="Calibri"/>
              </a:rPr>
              <a:t>Clean and disinfect frequently touched surfaces daily.</a:t>
            </a:r>
          </a:p>
          <a:p>
            <a:pPr marL="229870" indent="-229870">
              <a:spcBef>
                <a:spcPts val="480"/>
              </a:spcBef>
              <a:buClr>
                <a:srgbClr val="006A71"/>
              </a:buClr>
              <a:buSzPct val="100000"/>
            </a:pPr>
            <a:r>
              <a:rPr lang="en-US">
                <a:solidFill>
                  <a:srgbClr val="000000"/>
                </a:solidFill>
                <a:latin typeface="Calibri"/>
                <a:cs typeface="Calibri"/>
              </a:rPr>
              <a:t>Wash hands often with soap and water.</a:t>
            </a:r>
          </a:p>
          <a:p>
            <a:pPr marL="229870" indent="-229870">
              <a:spcBef>
                <a:spcPts val="480"/>
              </a:spcBef>
              <a:buClr>
                <a:srgbClr val="006A71"/>
              </a:buClr>
              <a:buSzPct val="100000"/>
            </a:pPr>
            <a:r>
              <a:rPr lang="en-US">
                <a:solidFill>
                  <a:srgbClr val="000000"/>
                </a:solidFill>
                <a:latin typeface="Calibri"/>
                <a:cs typeface="Calibri"/>
              </a:rPr>
              <a:t>Use an alcohol-based hand sanitizer with at least 60% alcohol if soap and water are not available.</a:t>
            </a:r>
          </a:p>
          <a:p>
            <a:pPr marL="229870" indent="-229870">
              <a:spcBef>
                <a:spcPts val="0"/>
              </a:spcBef>
              <a:buClr>
                <a:srgbClr val="006A71"/>
              </a:buClr>
              <a:buSzPct val="100000"/>
            </a:pPr>
            <a:endParaRPr lang="en-US">
              <a:cs typeface="Calibri" panose="020F0502020204030204" pitchFamily="34" charset="0"/>
            </a:endParaRPr>
          </a:p>
          <a:p>
            <a:pPr marL="229870" indent="-229870"/>
            <a:endParaRPr lang="en-US">
              <a:cs typeface="Calibri" panose="020F0502020204030204" pitchFamily="34" charset="0"/>
            </a:endParaRPr>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908" y="1209007"/>
            <a:ext cx="2216495" cy="303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08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Adding new measures for prevention: COVID-19 vaccines</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1158875"/>
            <a:ext cx="8392886" cy="3341688"/>
          </a:xfrm>
        </p:spPr>
        <p:txBody>
          <a:bodyPr/>
          <a:lstStyle/>
          <a:p>
            <a:pPr marL="229870" indent="-229870"/>
            <a:r>
              <a:rPr lang="en-US" sz="1800" dirty="0">
                <a:latin typeface="Calibri"/>
                <a:cs typeface="Calibri"/>
              </a:rPr>
              <a:t>Multiple COVID-19 vaccines are in development, several of which are in large scale (Phase 3) trials.</a:t>
            </a:r>
          </a:p>
          <a:p>
            <a:pPr marL="229870" indent="-229870"/>
            <a:r>
              <a:rPr lang="en-US" sz="1800" dirty="0">
                <a:latin typeface="Calibri"/>
                <a:cs typeface="Calibri"/>
              </a:rPr>
              <a:t>FDA’s Emergency Use Authorization is a process that helps facilitate the availability and use of medicines and vaccines </a:t>
            </a:r>
          </a:p>
          <a:p>
            <a:pPr marL="0" indent="228600">
              <a:spcBef>
                <a:spcPts val="0"/>
              </a:spcBef>
              <a:buNone/>
            </a:pPr>
            <a:r>
              <a:rPr lang="en-US" sz="1800" dirty="0">
                <a:latin typeface="Calibri"/>
                <a:cs typeface="Calibri"/>
              </a:rPr>
              <a:t>during public health emergencies, </a:t>
            </a:r>
          </a:p>
          <a:p>
            <a:pPr marL="0" indent="228600">
              <a:spcBef>
                <a:spcPts val="0"/>
              </a:spcBef>
              <a:buNone/>
            </a:pPr>
            <a:r>
              <a:rPr lang="en-US" sz="1800" dirty="0">
                <a:latin typeface="Calibri"/>
                <a:cs typeface="Calibri"/>
              </a:rPr>
              <a:t>such as the current COVID-19 </a:t>
            </a:r>
          </a:p>
          <a:p>
            <a:pPr marL="0" indent="228600">
              <a:spcBef>
                <a:spcPts val="0"/>
              </a:spcBef>
              <a:buNone/>
            </a:pPr>
            <a:r>
              <a:rPr lang="en-US" sz="1800" dirty="0">
                <a:latin typeface="Calibri"/>
                <a:cs typeface="Calibri"/>
              </a:rPr>
              <a:t>pandemic.</a:t>
            </a:r>
          </a:p>
          <a:p>
            <a:pPr marL="229870" indent="-229870"/>
            <a:r>
              <a:rPr lang="en-US" sz="1800" dirty="0"/>
              <a:t>COVID-19 vaccines are being held </a:t>
            </a:r>
          </a:p>
          <a:p>
            <a:pPr marL="0" indent="228600">
              <a:spcBef>
                <a:spcPts val="0"/>
              </a:spcBef>
              <a:buNone/>
            </a:pPr>
            <a:r>
              <a:rPr lang="en-US" sz="1800" dirty="0"/>
              <a:t>to the </a:t>
            </a:r>
            <a:r>
              <a:rPr lang="en-US" sz="1800" b="1" dirty="0"/>
              <a:t>same safety standards</a:t>
            </a:r>
            <a:r>
              <a:rPr lang="en-US" sz="1800" dirty="0"/>
              <a:t> as </a:t>
            </a:r>
          </a:p>
          <a:p>
            <a:pPr marL="0" indent="228600">
              <a:spcBef>
                <a:spcPts val="0"/>
              </a:spcBef>
              <a:buNone/>
            </a:pPr>
            <a:r>
              <a:rPr lang="en-US" sz="1800" dirty="0"/>
              <a:t>all vaccines.</a:t>
            </a:r>
          </a:p>
          <a:p>
            <a:pPr marL="0" indent="0">
              <a:buNone/>
            </a:pPr>
            <a:endParaRPr lang="en-US" dirty="0">
              <a:latin typeface="Calibri"/>
              <a:cs typeface="Calibri" panose="020F0502020204030204" pitchFamily="34" charset="0"/>
            </a:endParaRPr>
          </a:p>
          <a:p>
            <a:pPr marL="229870" indent="-229870"/>
            <a:endParaRPr lang="en-US" dirty="0">
              <a:cs typeface="Calibri" panose="020F0502020204030204" pitchFamily="34" charset="0"/>
            </a:endParaRPr>
          </a:p>
          <a:p>
            <a:pPr lvl="2"/>
            <a:endParaRPr lang="en-US" sz="1800" dirty="0">
              <a:cs typeface="Calibri" panose="020F0502020204030204" pitchFamily="34" charset="0"/>
            </a:endParaRPr>
          </a:p>
          <a:p>
            <a:pPr marL="457200" lvl="1" indent="0">
              <a:buNone/>
            </a:pPr>
            <a:endParaRPr lang="en-US" dirty="0">
              <a:cs typeface="Calibri" panose="020F0502020204030204" pitchFamily="34" charset="0"/>
            </a:endParaRPr>
          </a:p>
          <a:p>
            <a:pPr lvl="1"/>
            <a:endParaRPr lang="en-US" dirty="0">
              <a:cs typeface="Calibri" panose="020F0502020204030204" pitchFamily="34" charset="0"/>
            </a:endParaRPr>
          </a:p>
        </p:txBody>
      </p:sp>
      <p:pic>
        <p:nvPicPr>
          <p:cNvPr id="5" name="Picture 4" descr="Image of the four phases of clinical trials">
            <a:extLst>
              <a:ext uri="{FF2B5EF4-FFF2-40B4-BE49-F238E27FC236}">
                <a16:creationId xmlns:a16="http://schemas.microsoft.com/office/drawing/2014/main" id="{1C9F3061-3802-44AE-A06A-B2C11C4C36C8}"/>
              </a:ext>
            </a:extLst>
          </p:cNvPr>
          <p:cNvPicPr>
            <a:picLocks noChangeAspect="1"/>
          </p:cNvPicPr>
          <p:nvPr/>
        </p:nvPicPr>
        <p:blipFill>
          <a:blip r:embed="rId3"/>
          <a:stretch>
            <a:fillRect/>
          </a:stretch>
        </p:blipFill>
        <p:spPr>
          <a:xfrm>
            <a:off x="4223657" y="2246270"/>
            <a:ext cx="4728824" cy="2755714"/>
          </a:xfrm>
          <a:prstGeom prst="rect">
            <a:avLst/>
          </a:prstGeom>
        </p:spPr>
      </p:pic>
      <p:sp>
        <p:nvSpPr>
          <p:cNvPr id="6" name="Rectangle 5">
            <a:extLst>
              <a:ext uri="{FF2B5EF4-FFF2-40B4-BE49-F238E27FC236}">
                <a16:creationId xmlns:a16="http://schemas.microsoft.com/office/drawing/2014/main" id="{C0E9CEBE-81F5-4495-82A0-072286D1F54A}"/>
              </a:ext>
            </a:extLst>
          </p:cNvPr>
          <p:cNvSpPr/>
          <p:nvPr/>
        </p:nvSpPr>
        <p:spPr>
          <a:xfrm>
            <a:off x="6096000" y="4692327"/>
            <a:ext cx="3048000" cy="276999"/>
          </a:xfrm>
          <a:prstGeom prst="rect">
            <a:avLst/>
          </a:prstGeom>
          <a:solidFill>
            <a:srgbClr val="096770"/>
          </a:solidFill>
        </p:spPr>
        <p:txBody>
          <a:bodyPr wrap="square">
            <a:spAutoFit/>
          </a:bodyPr>
          <a:lstStyle/>
          <a:p>
            <a:r>
              <a:rPr lang="en-US" sz="1200" dirty="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Understanding Clinical Trials | NHBLI (nih.gov)</a:t>
            </a:r>
            <a:endParaRPr lang="en-US" sz="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F1C8-CEAC-4117-818D-E32F50E1C439}"/>
              </a:ext>
            </a:extLst>
          </p:cNvPr>
          <p:cNvSpPr>
            <a:spLocks noGrp="1"/>
          </p:cNvSpPr>
          <p:nvPr>
            <p:ph type="title"/>
          </p:nvPr>
        </p:nvSpPr>
        <p:spPr>
          <a:xfrm>
            <a:off x="457199" y="205979"/>
            <a:ext cx="8686801" cy="689591"/>
          </a:xfrm>
        </p:spPr>
        <p:txBody>
          <a:bodyPr lIns="91440" tIns="45720" rIns="91440" bIns="45720" anchor="b" anchorCtr="0"/>
          <a:lstStyle/>
          <a:p>
            <a:r>
              <a:rPr lang="en-US" sz="2600">
                <a:latin typeface="Calibri"/>
                <a:cs typeface="Calibri"/>
              </a:rPr>
              <a:t>Healthcare personnel are first in line for COVID-19 vaccine</a:t>
            </a:r>
          </a:p>
        </p:txBody>
      </p:sp>
      <p:pic>
        <p:nvPicPr>
          <p:cNvPr id="5" name="Picture 4" descr="A female healthcare provider wearing a mask showing the bandaid after she was just vaccinated.">
            <a:extLst>
              <a:ext uri="{FF2B5EF4-FFF2-40B4-BE49-F238E27FC236}">
                <a16:creationId xmlns:a16="http://schemas.microsoft.com/office/drawing/2014/main" id="{A0586647-4360-4AD3-9314-F20F6776F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87" r="-1" b="20306"/>
          <a:stretch/>
        </p:blipFill>
        <p:spPr>
          <a:xfrm>
            <a:off x="495691" y="1312794"/>
            <a:ext cx="3941187" cy="2736125"/>
          </a:xfrm>
          <a:prstGeom prst="rect">
            <a:avLst/>
          </a:prstGeom>
        </p:spPr>
      </p:pic>
      <p:sp>
        <p:nvSpPr>
          <p:cNvPr id="3" name="Text Placeholder 2">
            <a:extLst>
              <a:ext uri="{FF2B5EF4-FFF2-40B4-BE49-F238E27FC236}">
                <a16:creationId xmlns:a16="http://schemas.microsoft.com/office/drawing/2014/main" id="{C1587409-0063-48A0-BC50-B30F7640C986}"/>
              </a:ext>
            </a:extLst>
          </p:cNvPr>
          <p:cNvSpPr>
            <a:spLocks noGrp="1"/>
          </p:cNvSpPr>
          <p:nvPr>
            <p:ph type="body" sz="quarter" idx="10"/>
          </p:nvPr>
        </p:nvSpPr>
        <p:spPr>
          <a:xfrm>
            <a:off x="1872344" y="1460763"/>
            <a:ext cx="2564534" cy="1802562"/>
          </a:xfrm>
          <a:solidFill>
            <a:schemeClr val="bg2">
              <a:alpha val="80000"/>
            </a:schemeClr>
          </a:solidFill>
        </p:spPr>
        <p:txBody>
          <a:bodyPr/>
          <a:lstStyle/>
          <a:p>
            <a:pPr marL="0" indent="0">
              <a:buNone/>
            </a:pPr>
            <a:r>
              <a:rPr lang="en-US" sz="1800" b="1" dirty="0">
                <a:latin typeface="Calibri"/>
                <a:cs typeface="Calibri"/>
              </a:rPr>
              <a:t>Why are you first in line?</a:t>
            </a:r>
          </a:p>
          <a:p>
            <a:r>
              <a:rPr lang="en-US" sz="1800" dirty="0">
                <a:latin typeface="Calibri"/>
                <a:cs typeface="Calibri"/>
              </a:rPr>
              <a:t>On the front lines </a:t>
            </a:r>
          </a:p>
          <a:p>
            <a:r>
              <a:rPr lang="en-US" sz="1800" dirty="0">
                <a:latin typeface="Calibri"/>
                <a:cs typeface="Calibri"/>
              </a:rPr>
              <a:t>High risk of exposure</a:t>
            </a:r>
          </a:p>
          <a:p>
            <a:r>
              <a:rPr lang="en-US" sz="1800" dirty="0">
                <a:latin typeface="Calibri"/>
                <a:cs typeface="Calibri"/>
              </a:rPr>
              <a:t>Potential to transmit to others at higher risk</a:t>
            </a:r>
          </a:p>
        </p:txBody>
      </p:sp>
      <p:pic>
        <p:nvPicPr>
          <p:cNvPr id="10" name="Picture 9" descr="A man holding his chin, with a look of questioning on his face.">
            <a:extLst>
              <a:ext uri="{FF2B5EF4-FFF2-40B4-BE49-F238E27FC236}">
                <a16:creationId xmlns:a16="http://schemas.microsoft.com/office/drawing/2014/main" id="{DC12A220-3BF5-4238-86F5-82211B3902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35284" y="1312794"/>
            <a:ext cx="3710000" cy="2736125"/>
          </a:xfrm>
          <a:prstGeom prst="rect">
            <a:avLst/>
          </a:prstGeom>
        </p:spPr>
      </p:pic>
      <p:sp>
        <p:nvSpPr>
          <p:cNvPr id="11" name="Text Placeholder 2">
            <a:extLst>
              <a:ext uri="{FF2B5EF4-FFF2-40B4-BE49-F238E27FC236}">
                <a16:creationId xmlns:a16="http://schemas.microsoft.com/office/drawing/2014/main" id="{471B19D9-29D0-4715-B61A-C95F2330E870}"/>
              </a:ext>
            </a:extLst>
          </p:cNvPr>
          <p:cNvSpPr txBox="1">
            <a:spLocks/>
          </p:cNvSpPr>
          <p:nvPr/>
        </p:nvSpPr>
        <p:spPr bwMode="auto">
          <a:xfrm>
            <a:off x="4800599" y="2075391"/>
            <a:ext cx="1651435" cy="1106851"/>
          </a:xfrm>
          <a:prstGeom prst="rect">
            <a:avLst/>
          </a:prstGeom>
          <a:solidFill>
            <a:schemeClr val="bg2">
              <a:alpha val="80000"/>
            </a:schemeClr>
          </a:solidFill>
          <a:ln>
            <a:noFill/>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b="1" dirty="0"/>
              <a:t>But . . . </a:t>
            </a:r>
            <a:r>
              <a:rPr lang="en-US" sz="1800" dirty="0"/>
              <a:t>you might have a lot of questions.</a:t>
            </a:r>
          </a:p>
        </p:txBody>
      </p:sp>
    </p:spTree>
    <p:extLst>
      <p:ext uri="{BB962C8B-B14F-4D97-AF65-F5344CB8AC3E}">
        <p14:creationId xmlns:p14="http://schemas.microsoft.com/office/powerpoint/2010/main" val="26494999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198545"/>
            <a:ext cx="8229600" cy="689591"/>
          </a:xfrm>
        </p:spPr>
        <p:txBody>
          <a:bodyPr lIns="91440" tIns="45720" rIns="91440" bIns="45720" anchor="b" anchorCtr="0"/>
          <a:lstStyle/>
          <a:p>
            <a:r>
              <a:rPr lang="en-US" sz="2400" dirty="0">
                <a:latin typeface="Calibri"/>
                <a:cs typeface="Calibri"/>
              </a:rPr>
              <a:t>COVID-19 vaccines expected to receive FDA Emergency Use Authorizations (EUAs)</a:t>
            </a:r>
            <a:endParaRPr lang="en-US" sz="2600" dirty="0">
              <a:latin typeface="Calibri"/>
              <a:cs typeface="Calibri"/>
            </a:endParaRP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1240649"/>
            <a:ext cx="8229600" cy="3341688"/>
          </a:xfrm>
        </p:spPr>
        <p:txBody>
          <a:bodyPr/>
          <a:lstStyle/>
          <a:p>
            <a:pPr marL="229870" indent="-229870"/>
            <a:r>
              <a:rPr lang="en-US" dirty="0"/>
              <a:t>Two vaccines expected to receive Emergency Use Authorizations (EUAs) from the FDA:</a:t>
            </a:r>
          </a:p>
          <a:p>
            <a:pPr lvl="1"/>
            <a:r>
              <a:rPr lang="en-US" b="1" dirty="0">
                <a:latin typeface="Calibri"/>
                <a:cs typeface="Calibri"/>
              </a:rPr>
              <a:t>Pfizer/</a:t>
            </a:r>
            <a:r>
              <a:rPr lang="en-US" b="1" dirty="0" err="1">
                <a:latin typeface="Calibri"/>
                <a:cs typeface="Calibri"/>
              </a:rPr>
              <a:t>BioNTech</a:t>
            </a:r>
            <a:r>
              <a:rPr lang="en-US" b="1" dirty="0">
                <a:latin typeface="Calibri"/>
                <a:cs typeface="Calibri"/>
              </a:rPr>
              <a:t> (BNT162b2): </a:t>
            </a:r>
            <a:r>
              <a:rPr lang="en-US" dirty="0">
                <a:latin typeface="Calibri"/>
                <a:cs typeface="Calibri"/>
              </a:rPr>
              <a:t>2 doses given at least 21 days apart</a:t>
            </a:r>
          </a:p>
          <a:p>
            <a:pPr lvl="1"/>
            <a:r>
              <a:rPr lang="en-US" b="1" dirty="0">
                <a:latin typeface="Calibri"/>
                <a:cs typeface="Calibri"/>
              </a:rPr>
              <a:t>Moderna (mRNA-1273)</a:t>
            </a:r>
            <a:r>
              <a:rPr lang="en-US" dirty="0">
                <a:latin typeface="Calibri"/>
                <a:cs typeface="Calibri"/>
              </a:rPr>
              <a:t>: 2 doses given at least 28 days apart</a:t>
            </a:r>
          </a:p>
          <a:p>
            <a:pPr marL="229870" indent="-229870"/>
            <a:r>
              <a:rPr lang="en-US" dirty="0">
                <a:latin typeface="Calibri"/>
                <a:cs typeface="Calibri"/>
              </a:rPr>
              <a:t>Both vaccines were tested in tens of thousands of adults from diverse backgrounds, including older adults and communities of color.</a:t>
            </a:r>
          </a:p>
          <a:p>
            <a:pPr marL="229870" indent="-229870"/>
            <a:r>
              <a:rPr lang="en-US" dirty="0">
                <a:latin typeface="Calibri"/>
                <a:cs typeface="Calibri"/>
              </a:rPr>
              <a:t>Clinical trial data show that both vaccines are safe and effective at preventing COVID-19.</a:t>
            </a:r>
          </a:p>
          <a:p>
            <a:pPr marL="229870" indent="-229870"/>
            <a:r>
              <a:rPr lang="en-US" dirty="0">
                <a:latin typeface="Calibri"/>
                <a:cs typeface="Calibri"/>
              </a:rPr>
              <a:t>It is unknown how long protection from vaccines might last. </a:t>
            </a:r>
          </a:p>
          <a:p>
            <a:pPr marL="0" indent="0">
              <a:buNone/>
            </a:pPr>
            <a:endParaRPr lang="en-US" dirty="0">
              <a:latin typeface="Calibri"/>
              <a:cs typeface="Calibri"/>
            </a:endParaRPr>
          </a:p>
          <a:p>
            <a:pPr lvl="2"/>
            <a:endParaRPr lang="en-US" sz="1800" dirty="0">
              <a:cs typeface="Calibri" panose="020F0502020204030204" pitchFamily="34" charset="0"/>
            </a:endParaRPr>
          </a:p>
          <a:p>
            <a:pPr marL="457200" lvl="1" indent="0">
              <a:buNone/>
            </a:pPr>
            <a:endParaRPr lang="en-US" dirty="0">
              <a:cs typeface="Calibri" panose="020F0502020204030204" pitchFamily="34" charset="0"/>
            </a:endParaRPr>
          </a:p>
          <a:p>
            <a:pPr lvl="1"/>
            <a:endParaRPr lang="en-US" dirty="0">
              <a:cs typeface="Calibri" panose="020F0502020204030204" pitchFamily="34" charset="0"/>
            </a:endParaRPr>
          </a:p>
        </p:txBody>
      </p:sp>
      <p:sp>
        <p:nvSpPr>
          <p:cNvPr id="4" name="TextBox 3">
            <a:extLst>
              <a:ext uri="{FF2B5EF4-FFF2-40B4-BE49-F238E27FC236}">
                <a16:creationId xmlns:a16="http://schemas.microsoft.com/office/drawing/2014/main" id="{D9A38207-275E-467A-80D9-0B35B6F29AB4}"/>
              </a:ext>
            </a:extLst>
          </p:cNvPr>
          <p:cNvSpPr txBox="1"/>
          <p:nvPr/>
        </p:nvSpPr>
        <p:spPr>
          <a:xfrm>
            <a:off x="457200" y="4500563"/>
            <a:ext cx="868680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3"/>
              </a:rPr>
              <a:t>https://www.pfizer.com/news/press-release/press-release-detail/pfizer-and-biontech-conclude-phase-3-study-covid-19-vaccine</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hlinkClick r:id="rId4"/>
              </a:rPr>
              <a:t>https://investors.modernatx.com/news-releases/news-release-details/modernas-covid-19-vaccine-candidate-meets-its-primary-efficacy</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815170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339"/>
            <a:ext cx="8229600" cy="857250"/>
          </a:xfrm>
        </p:spPr>
        <p:txBody>
          <a:bodyPr lIns="91440" tIns="45720" rIns="91440" bIns="45720" anchor="b" anchorCtr="0"/>
          <a:lstStyle/>
          <a:p>
            <a:pPr>
              <a:lnSpc>
                <a:spcPts val="2000"/>
              </a:lnSpc>
            </a:pPr>
            <a:r>
              <a:rPr lang="en-US" sz="2600" dirty="0">
                <a:latin typeface="Calibri"/>
                <a:cs typeface="Calibri"/>
              </a:rPr>
              <a:t>COVID-19 vaccine trials by the numbers</a:t>
            </a:r>
            <a:br>
              <a:rPr lang="en-US" sz="2600" dirty="0"/>
            </a:br>
            <a:r>
              <a:rPr lang="en-US" sz="1800" dirty="0">
                <a:latin typeface="Calibri"/>
                <a:cs typeface="Calibri"/>
              </a:rPr>
              <a:t>As of November 30, 2020</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idx="1"/>
          </p:nvPr>
        </p:nvSpPr>
        <p:spPr>
          <a:xfrm>
            <a:off x="361769" y="1088662"/>
            <a:ext cx="4000500" cy="3300412"/>
          </a:xfrm>
        </p:spPr>
        <p:txBody>
          <a:bodyPr/>
          <a:lstStyle/>
          <a:p>
            <a:pPr marL="0" indent="0">
              <a:buNone/>
            </a:pPr>
            <a:r>
              <a:rPr lang="en-US" dirty="0"/>
              <a:t>Pfizer/</a:t>
            </a:r>
            <a:r>
              <a:rPr lang="en-US" dirty="0" err="1"/>
              <a:t>BioNTech</a:t>
            </a:r>
            <a:endParaRPr lang="en-US" dirty="0"/>
          </a:p>
          <a:p>
            <a:pPr lvl="1"/>
            <a:r>
              <a:rPr lang="en-US" sz="1600" b="1" dirty="0">
                <a:solidFill>
                  <a:srgbClr val="000000"/>
                </a:solidFill>
              </a:rPr>
              <a:t>43,931</a:t>
            </a:r>
            <a:r>
              <a:rPr lang="en-US" sz="1600" dirty="0">
                <a:solidFill>
                  <a:srgbClr val="000000"/>
                </a:solidFill>
              </a:rPr>
              <a:t> enrolled</a:t>
            </a:r>
          </a:p>
          <a:p>
            <a:pPr lvl="1"/>
            <a:r>
              <a:rPr lang="en-US" sz="1600" b="1" dirty="0">
                <a:solidFill>
                  <a:srgbClr val="000000"/>
                </a:solidFill>
              </a:rPr>
              <a:t>150</a:t>
            </a:r>
            <a:r>
              <a:rPr lang="en-US" sz="1600" dirty="0">
                <a:solidFill>
                  <a:srgbClr val="000000"/>
                </a:solidFill>
              </a:rPr>
              <a:t> clinical sites</a:t>
            </a:r>
          </a:p>
          <a:p>
            <a:pPr lvl="2"/>
            <a:r>
              <a:rPr lang="en-US" sz="1600" b="1" dirty="0">
                <a:solidFill>
                  <a:srgbClr val="000000"/>
                </a:solidFill>
              </a:rPr>
              <a:t>39</a:t>
            </a:r>
            <a:r>
              <a:rPr lang="en-US" sz="1600" dirty="0">
                <a:solidFill>
                  <a:srgbClr val="000000"/>
                </a:solidFill>
              </a:rPr>
              <a:t> U.S. states</a:t>
            </a:r>
          </a:p>
          <a:p>
            <a:pPr lvl="1"/>
            <a:r>
              <a:rPr lang="en-US" sz="1600" dirty="0">
                <a:solidFill>
                  <a:srgbClr val="000000"/>
                </a:solidFill>
              </a:rPr>
              <a:t>Racial/ethnic distribution</a:t>
            </a:r>
          </a:p>
          <a:p>
            <a:pPr lvl="2"/>
            <a:r>
              <a:rPr lang="en-US" sz="1600" b="1" dirty="0">
                <a:solidFill>
                  <a:srgbClr val="000000"/>
                </a:solidFill>
              </a:rPr>
              <a:t>13% - </a:t>
            </a:r>
            <a:r>
              <a:rPr lang="en-US" sz="1600" dirty="0">
                <a:solidFill>
                  <a:srgbClr val="000000"/>
                </a:solidFill>
              </a:rPr>
              <a:t>Hispanic</a:t>
            </a:r>
          </a:p>
          <a:p>
            <a:pPr lvl="2"/>
            <a:r>
              <a:rPr lang="en-US" sz="1600" b="1" dirty="0">
                <a:solidFill>
                  <a:srgbClr val="000000"/>
                </a:solidFill>
              </a:rPr>
              <a:t>10% - </a:t>
            </a:r>
            <a:r>
              <a:rPr lang="en-US" sz="1600" dirty="0">
                <a:solidFill>
                  <a:srgbClr val="000000"/>
                </a:solidFill>
              </a:rPr>
              <a:t>African American</a:t>
            </a:r>
          </a:p>
          <a:p>
            <a:pPr lvl="2"/>
            <a:r>
              <a:rPr lang="en-US" sz="1600" b="1" dirty="0">
                <a:solidFill>
                  <a:srgbClr val="000000"/>
                </a:solidFill>
              </a:rPr>
              <a:t>6% -</a:t>
            </a:r>
            <a:r>
              <a:rPr lang="en-US" sz="1600" dirty="0">
                <a:solidFill>
                  <a:srgbClr val="000000"/>
                </a:solidFill>
              </a:rPr>
              <a:t> Asian</a:t>
            </a:r>
          </a:p>
          <a:p>
            <a:pPr lvl="2"/>
            <a:r>
              <a:rPr lang="en-US" sz="1600" b="1" dirty="0">
                <a:solidFill>
                  <a:srgbClr val="000000"/>
                </a:solidFill>
              </a:rPr>
              <a:t>1%</a:t>
            </a:r>
            <a:r>
              <a:rPr lang="en-US" sz="1600" dirty="0">
                <a:solidFill>
                  <a:srgbClr val="000000"/>
                </a:solidFill>
              </a:rPr>
              <a:t> </a:t>
            </a:r>
            <a:r>
              <a:rPr lang="en-US" sz="1600" b="1" dirty="0">
                <a:solidFill>
                  <a:srgbClr val="000000"/>
                </a:solidFill>
              </a:rPr>
              <a:t>-</a:t>
            </a:r>
            <a:r>
              <a:rPr lang="en-US" sz="1600" dirty="0">
                <a:solidFill>
                  <a:srgbClr val="000000"/>
                </a:solidFill>
              </a:rPr>
              <a:t> Native American</a:t>
            </a:r>
          </a:p>
          <a:p>
            <a:pPr lvl="1"/>
            <a:r>
              <a:rPr lang="en-US" sz="1600" b="1" dirty="0">
                <a:solidFill>
                  <a:srgbClr val="000000"/>
                </a:solidFill>
              </a:rPr>
              <a:t>45%</a:t>
            </a:r>
            <a:r>
              <a:rPr lang="en-US" sz="1600" dirty="0">
                <a:solidFill>
                  <a:srgbClr val="000000"/>
                </a:solidFill>
              </a:rPr>
              <a:t> ages 56-85 </a:t>
            </a:r>
          </a:p>
          <a:p>
            <a:pPr marL="457200" lvl="1" indent="0">
              <a:buNone/>
            </a:pPr>
            <a:endParaRPr lang="en-US" dirty="0"/>
          </a:p>
          <a:p>
            <a:pPr lvl="1"/>
            <a:endParaRPr lang="en-US" dirty="0"/>
          </a:p>
        </p:txBody>
      </p:sp>
      <p:sp>
        <p:nvSpPr>
          <p:cNvPr id="5" name="Content Placeholder 4">
            <a:extLst>
              <a:ext uri="{FF2B5EF4-FFF2-40B4-BE49-F238E27FC236}">
                <a16:creationId xmlns:a16="http://schemas.microsoft.com/office/drawing/2014/main" id="{AC7D835D-ACDC-42C9-9E74-6F438BE15881}"/>
              </a:ext>
            </a:extLst>
          </p:cNvPr>
          <p:cNvSpPr>
            <a:spLocks noGrp="1"/>
          </p:cNvSpPr>
          <p:nvPr>
            <p:ph idx="10"/>
          </p:nvPr>
        </p:nvSpPr>
        <p:spPr>
          <a:xfrm>
            <a:off x="4434598" y="1088662"/>
            <a:ext cx="4252202" cy="3543605"/>
          </a:xfrm>
        </p:spPr>
        <p:txBody>
          <a:bodyPr/>
          <a:lstStyle/>
          <a:p>
            <a:pPr marL="0" indent="0">
              <a:buNone/>
            </a:pPr>
            <a:r>
              <a:rPr lang="en-US" dirty="0" err="1">
                <a:latin typeface="Calibri"/>
                <a:cs typeface="Calibri"/>
              </a:rPr>
              <a:t>Moderna</a:t>
            </a:r>
            <a:endParaRPr lang="en-US" dirty="0">
              <a:latin typeface="Calibri"/>
              <a:cs typeface="Calibri"/>
            </a:endParaRP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dirty="0">
                <a:solidFill>
                  <a:srgbClr val="000000"/>
                </a:solidFill>
                <a:latin typeface="Calibri"/>
                <a:cs typeface="Calibri"/>
              </a:rPr>
              <a:t>32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dirty="0">
                <a:solidFill>
                  <a:srgbClr val="000000"/>
                </a:solidFill>
                <a:latin typeface="Calibri"/>
                <a:cs typeface="Calibri"/>
              </a:rPr>
              <a:t>39% ages 45-64 </a:t>
            </a:r>
          </a:p>
          <a:p>
            <a:pPr lvl="2"/>
            <a:r>
              <a:rPr lang="en-US" sz="1400" dirty="0">
                <a:solidFill>
                  <a:srgbClr val="000000"/>
                </a:solidFill>
                <a:latin typeface="Calibri"/>
                <a:cs typeface="Calibri"/>
              </a:rPr>
              <a:t>25% ages 65+</a:t>
            </a:r>
          </a:p>
          <a:p>
            <a:endParaRPr lang="en-US" sz="1600" dirty="0">
              <a:solidFill>
                <a:schemeClr val="accent4">
                  <a:lumMod val="75000"/>
                </a:schemeClr>
              </a:solidFill>
            </a:endParaRPr>
          </a:p>
        </p:txBody>
      </p:sp>
      <p:sp>
        <p:nvSpPr>
          <p:cNvPr id="4" name="TextBox 3">
            <a:extLst>
              <a:ext uri="{FF2B5EF4-FFF2-40B4-BE49-F238E27FC236}">
                <a16:creationId xmlns:a16="http://schemas.microsoft.com/office/drawing/2014/main" id="{D9A38207-275E-467A-80D9-0B35B6F29AB4}"/>
              </a:ext>
            </a:extLst>
          </p:cNvPr>
          <p:cNvSpPr txBox="1"/>
          <p:nvPr/>
        </p:nvSpPr>
        <p:spPr>
          <a:xfrm>
            <a:off x="239486" y="4632268"/>
            <a:ext cx="8904514" cy="569387"/>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hlinkClick r:id="rId3"/>
              </a:rPr>
              <a:t>https://www.pfizer.com/science/coronavirus/vaccine</a:t>
            </a:r>
            <a:r>
              <a:rPr lang="en-US" sz="10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hlinkClick r:id="rId4"/>
              </a:rPr>
              <a:t>https://www.modernatx.com/cove-study</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ea typeface="Calibri" panose="020F0502020204030204" pitchFamily="34" charset="0"/>
              </a:rPr>
              <a:t>For more information, visit </a:t>
            </a:r>
            <a:r>
              <a:rPr lang="en-US" sz="1000" u="sng" dirty="0">
                <a:solidFill>
                  <a:srgbClr val="000000"/>
                </a:solidFill>
                <a:latin typeface="Calibri" panose="020F0502020204030204" pitchFamily="34" charset="0"/>
                <a:ea typeface="Calibri" panose="020F0502020204030204" pitchFamily="34" charset="0"/>
                <a:hlinkClick r:id="rId5"/>
              </a:rPr>
              <a:t>www.clinicaltrials.gov</a:t>
            </a:r>
            <a:r>
              <a:rPr lang="en-US" sz="1000" u="sng" dirty="0">
                <a:solidFill>
                  <a:srgbClr val="000000"/>
                </a:solidFill>
                <a:latin typeface="Calibri" panose="020F0502020204030204" pitchFamily="34" charset="0"/>
                <a:ea typeface="Calibri" panose="020F0502020204030204" pitchFamily="34" charset="0"/>
              </a:rPr>
              <a:t>  </a:t>
            </a:r>
            <a:endParaRPr lang="en-US" sz="1000" dirty="0">
              <a:solidFill>
                <a:srgbClr val="000000"/>
              </a:solidFill>
            </a:endParaRPr>
          </a:p>
          <a:p>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6439672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p:txBody>
          <a:bodyPr lIns="91440" tIns="45720" rIns="91440" bIns="45720" anchor="b" anchorCtr="0"/>
          <a:lstStyle/>
          <a:p>
            <a:r>
              <a:rPr lang="en-US" sz="2600" dirty="0">
                <a:latin typeface="Calibri"/>
                <a:cs typeface="Calibri"/>
              </a:rPr>
              <a:t>These COVID-19 vaccines are mRNA vaccines.</a:t>
            </a:r>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200" y="1055914"/>
            <a:ext cx="8229600" cy="3444649"/>
          </a:xfrm>
        </p:spPr>
        <p:txBody>
          <a:bodyPr/>
          <a:lstStyle/>
          <a:p>
            <a:pPr marL="229870" indent="-229870"/>
            <a:r>
              <a:rPr lang="en-US" dirty="0">
                <a:latin typeface="Calibri"/>
                <a:cs typeface="Calibri"/>
              </a:rPr>
              <a:t>mRNA vaccines teach our cells how to make a harmless piece of the “spike protein” for SARS-CoV-2.</a:t>
            </a:r>
          </a:p>
          <a:p>
            <a:pPr lvl="1"/>
            <a:r>
              <a:rPr lang="en-US" dirty="0">
                <a:latin typeface="Calibri"/>
                <a:cs typeface="Calibri"/>
              </a:rPr>
              <a:t>After the protein piece is made, the cell breaks down the instructions (the mRNA) and gets rid of them. </a:t>
            </a:r>
          </a:p>
          <a:p>
            <a:pPr marL="229870" indent="-229870"/>
            <a:r>
              <a:rPr lang="en-US" dirty="0">
                <a:latin typeface="Calibri"/>
                <a:cs typeface="Calibri"/>
              </a:rPr>
              <a:t>Cells display this piece of spike protein on their surface, and an immune response is triggered inside our bodies. This produces antibodies to protect us from getting infected if the SARS-CoV-2 virus enters our bodies.</a:t>
            </a:r>
          </a:p>
          <a:p>
            <a:pPr marL="229870" indent="-229870"/>
            <a:r>
              <a:rPr lang="en-US" dirty="0">
                <a:latin typeface="Calibri"/>
                <a:cs typeface="Calibri"/>
              </a:rPr>
              <a:t>mRNA vaccines do not use the live virus that causes COVID-19. They </a:t>
            </a:r>
            <a:r>
              <a:rPr lang="en-US" b="1" dirty="0">
                <a:latin typeface="Calibri"/>
                <a:cs typeface="Calibri"/>
              </a:rPr>
              <a:t>CANNOT</a:t>
            </a:r>
            <a:r>
              <a:rPr lang="en-US" dirty="0">
                <a:latin typeface="Calibri"/>
                <a:cs typeface="Calibri"/>
              </a:rPr>
              <a:t> give someone COVID-19.</a:t>
            </a:r>
          </a:p>
          <a:p>
            <a:pPr marL="229870" indent="-229870"/>
            <a:r>
              <a:rPr lang="en-US" dirty="0">
                <a:latin typeface="Calibri"/>
                <a:cs typeface="Calibri"/>
              </a:rPr>
              <a:t>mRNA vaccines </a:t>
            </a:r>
            <a:r>
              <a:rPr lang="en-US" b="1" dirty="0">
                <a:latin typeface="Calibri"/>
                <a:cs typeface="Calibri"/>
              </a:rPr>
              <a:t>DO NOT</a:t>
            </a:r>
            <a:r>
              <a:rPr lang="en-US" dirty="0">
                <a:latin typeface="Calibri"/>
                <a:cs typeface="Calibri"/>
              </a:rPr>
              <a:t> affect or interact with our DNA in any way.</a:t>
            </a:r>
          </a:p>
          <a:p>
            <a:pPr marL="0" indent="0">
              <a:buNone/>
            </a:pPr>
            <a:endParaRPr lang="en-US" dirty="0"/>
          </a:p>
        </p:txBody>
      </p:sp>
      <p:sp>
        <p:nvSpPr>
          <p:cNvPr id="5" name="TextBox 4">
            <a:extLst>
              <a:ext uri="{FF2B5EF4-FFF2-40B4-BE49-F238E27FC236}">
                <a16:creationId xmlns:a16="http://schemas.microsoft.com/office/drawing/2014/main" id="{49EB25B2-7542-4AA0-8143-CF63050E0D78}"/>
              </a:ext>
            </a:extLst>
          </p:cNvPr>
          <p:cNvSpPr txBox="1"/>
          <p:nvPr/>
        </p:nvSpPr>
        <p:spPr>
          <a:xfrm>
            <a:off x="457200" y="4660907"/>
            <a:ext cx="7955280" cy="246221"/>
          </a:xfrm>
          <a:prstGeom prst="rect">
            <a:avLst/>
          </a:prstGeom>
          <a:noFill/>
        </p:spPr>
        <p:txBody>
          <a:bodyPr wrap="square" lIns="91440" tIns="45720" rIns="91440" bIns="45720" rtlCol="0" anchor="t">
            <a:spAutoFit/>
          </a:bodyPr>
          <a:lstStyle/>
          <a:p>
            <a:r>
              <a:rPr lang="en-US" sz="1000" dirty="0">
                <a:solidFill>
                  <a:srgbClr val="000000"/>
                </a:solidFill>
                <a:latin typeface="Calibri"/>
                <a:cs typeface="Calibri"/>
              </a:rPr>
              <a:t>Source: </a:t>
            </a:r>
            <a:r>
              <a:rPr lang="en-US" sz="1000" dirty="0">
                <a:latin typeface="Myriad Web Pro"/>
                <a:cs typeface="Calibri"/>
                <a:hlinkClick r:id="rId3"/>
              </a:rPr>
              <a:t>Understanding and Explaining mRNA COVID-19 Vaccines | CDC</a:t>
            </a:r>
            <a:endParaRPr lang="en-US" sz="1000" dirty="0">
              <a:solidFill>
                <a:srgbClr val="000000"/>
              </a:solidFill>
              <a:latin typeface="Calibri"/>
              <a:cs typeface="Calibri"/>
            </a:endParaRPr>
          </a:p>
        </p:txBody>
      </p:sp>
    </p:spTree>
    <p:extLst>
      <p:ext uri="{BB962C8B-B14F-4D97-AF65-F5344CB8AC3E}">
        <p14:creationId xmlns:p14="http://schemas.microsoft.com/office/powerpoint/2010/main" val="3571228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dirty="0">
                <a:latin typeface="Calibri"/>
                <a:cs typeface="Calibri"/>
              </a:rPr>
              <a:t>About these COVID-19 mRNA vaccines</a:t>
            </a:r>
            <a:endParaRPr lang="en-US" sz="2600" dirty="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198" y="1158875"/>
            <a:ext cx="8315771" cy="3341688"/>
          </a:xfrm>
        </p:spPr>
        <p:txBody>
          <a:bodyPr/>
          <a:lstStyle/>
          <a:p>
            <a:r>
              <a:rPr lang="en-US" dirty="0"/>
              <a:t>These mRNA vaccines are expected to </a:t>
            </a:r>
          </a:p>
          <a:p>
            <a:pPr marL="0" indent="228600">
              <a:spcBef>
                <a:spcPts val="0"/>
              </a:spcBef>
              <a:buNone/>
            </a:pPr>
            <a:r>
              <a:rPr lang="en-US" dirty="0"/>
              <a:t>produce side effects after vaccination, </a:t>
            </a:r>
          </a:p>
          <a:p>
            <a:pPr marL="0" indent="228600">
              <a:spcBef>
                <a:spcPts val="0"/>
              </a:spcBef>
              <a:buNone/>
            </a:pPr>
            <a:r>
              <a:rPr lang="en-US" dirty="0"/>
              <a:t>especially after the 2nd dose.​</a:t>
            </a:r>
          </a:p>
          <a:p>
            <a:r>
              <a:rPr lang="en-US" dirty="0"/>
              <a:t>Side effects may include: ​</a:t>
            </a:r>
          </a:p>
          <a:p>
            <a:pPr lvl="1"/>
            <a:r>
              <a:rPr lang="en-US" dirty="0"/>
              <a:t>fever​</a:t>
            </a:r>
          </a:p>
          <a:p>
            <a:pPr lvl="1"/>
            <a:r>
              <a:rPr lang="en-US" dirty="0"/>
              <a:t>headache​</a:t>
            </a:r>
          </a:p>
          <a:p>
            <a:pPr lvl="1"/>
            <a:r>
              <a:rPr lang="en-US" dirty="0"/>
              <a:t>muscle aches​</a:t>
            </a:r>
          </a:p>
          <a:p>
            <a:r>
              <a:rPr lang="en-US" dirty="0"/>
              <a:t>No significant safety concerns were identified in the clinical trials.​</a:t>
            </a:r>
          </a:p>
          <a:p>
            <a:r>
              <a:rPr lang="en-US" dirty="0"/>
              <a:t>At least 8 weeks of safety data were gathered in the trials.  It is unusual for side effects to appear more than 8 weeks after vaccination.</a:t>
            </a:r>
          </a:p>
          <a:p>
            <a:pPr lvl="2"/>
            <a:endParaRPr lang="en-US" dirty="0"/>
          </a:p>
          <a:p>
            <a:pPr lvl="1"/>
            <a:endParaRPr lang="en-US" dirty="0"/>
          </a:p>
        </p:txBody>
      </p:sp>
      <p:pic>
        <p:nvPicPr>
          <p:cNvPr id="12" name="Picture 11" descr="Person receiving a bandaid after getting a vaccine">
            <a:extLst>
              <a:ext uri="{FF2B5EF4-FFF2-40B4-BE49-F238E27FC236}">
                <a16:creationId xmlns:a16="http://schemas.microsoft.com/office/drawing/2014/main" id="{F9568843-76A3-43CB-A0E1-D96F6655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821" y="1217264"/>
            <a:ext cx="3372055" cy="2248537"/>
          </a:xfrm>
          <a:prstGeom prst="rect">
            <a:avLst/>
          </a:prstGeom>
        </p:spPr>
      </p:pic>
      <p:sp>
        <p:nvSpPr>
          <p:cNvPr id="5" name="TextBox 4">
            <a:extLst>
              <a:ext uri="{FF2B5EF4-FFF2-40B4-BE49-F238E27FC236}">
                <a16:creationId xmlns:a16="http://schemas.microsoft.com/office/drawing/2014/main" id="{EC04BBCF-55C8-492A-A81D-6B143BDC2249}"/>
              </a:ext>
            </a:extLst>
          </p:cNvPr>
          <p:cNvSpPr txBox="1"/>
          <p:nvPr/>
        </p:nvSpPr>
        <p:spPr>
          <a:xfrm>
            <a:off x="494180" y="4788433"/>
            <a:ext cx="64944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4"/>
              </a:rPr>
              <a:t>https://www.cdc.gov/vaccines/hcp/acip-recs/vacc-specific/covid-19/clinical-considerations.html</a:t>
            </a:r>
            <a:r>
              <a:rPr lang="en-US" sz="1000" dirty="0">
                <a:latin typeface="Calibri"/>
                <a:cs typeface="Calibri"/>
              </a:rPr>
              <a:t> </a:t>
            </a:r>
            <a:endParaRPr lang="en-US" sz="1000" dirty="0">
              <a:latin typeface="Calibri"/>
            </a:endParaRPr>
          </a:p>
        </p:txBody>
      </p:sp>
    </p:spTree>
    <p:extLst>
      <p:ext uri="{BB962C8B-B14F-4D97-AF65-F5344CB8AC3E}">
        <p14:creationId xmlns:p14="http://schemas.microsoft.com/office/powerpoint/2010/main" val="1081193781"/>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055FFF414654248BFED7428B63CEAAE" ma:contentTypeVersion="10" ma:contentTypeDescription="Create a new document." ma:contentTypeScope="" ma:versionID="14b30bf678f15720eb089129034fc9f6">
  <xsd:schema xmlns:xsd="http://www.w3.org/2001/XMLSchema" xmlns:xs="http://www.w3.org/2001/XMLSchema" xmlns:p="http://schemas.microsoft.com/office/2006/metadata/properties" xmlns:ns2="c1b87af4-f275-4c5d-8ef7-1cff048bb152" xmlns:ns3="6494a3be-e040-4f6c-bab4-12d0ef0caeaa" xmlns:ns4="6a3a1654-6fd6-4978-b8ca-1b3bf4bd571a" targetNamespace="http://schemas.microsoft.com/office/2006/metadata/properties" ma:root="true" ma:fieldsID="cb09d985cdbc38b20d2677d204637e5f" ns2:_="" ns3:_="" ns4:_="">
    <xsd:import namespace="c1b87af4-f275-4c5d-8ef7-1cff048bb152"/>
    <xsd:import namespace="6494a3be-e040-4f6c-bab4-12d0ef0caeaa"/>
    <xsd:import namespace="6a3a1654-6fd6-4978-b8ca-1b3bf4bd571a"/>
    <xsd:element name="properties">
      <xsd:complexType>
        <xsd:sequence>
          <xsd:element name="documentManagement">
            <xsd:complexType>
              <xsd:all>
                <xsd:element ref="ns2:_dlc_DocId" minOccurs="0"/>
                <xsd:element ref="ns2:_dlc_DocIdUrl" minOccurs="0"/>
                <xsd:element ref="ns2:_dlc_DocIdPersistId" minOccurs="0"/>
                <xsd:element ref="ns3:WebRequestID" minOccurs="0"/>
                <xsd:element ref="ns3:RequestType" minOccurs="0"/>
                <xsd:element ref="ns3:FriendlyNa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94a3be-e040-4f6c-bab4-12d0ef0caeaa" elementFormDefault="qualified">
    <xsd:import namespace="http://schemas.microsoft.com/office/2006/documentManagement/types"/>
    <xsd:import namespace="http://schemas.microsoft.com/office/infopath/2007/PartnerControls"/>
    <xsd:element name="WebRequestID" ma:index="11" nillable="true" ma:displayName="WebRequestID" ma:internalName="WebRequestID">
      <xsd:simpleType>
        <xsd:restriction base="dms:Number"/>
      </xsd:simpleType>
    </xsd:element>
    <xsd:element name="RequestType" ma:index="12" nillable="true" ma:displayName="RequestType" ma:internalName="RequestType">
      <xsd:simpleType>
        <xsd:restriction base="dms:Text">
          <xsd:maxLength value="255"/>
        </xsd:restriction>
      </xsd:simpleType>
    </xsd:element>
    <xsd:element name="FriendlyName" ma:index="13" nillable="true" ma:displayName="FriendlyName" ma:internalName="Friendly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a1654-6fd6-4978-b8ca-1b3bf4bd57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riendlyName xmlns="6494a3be-e040-4f6c-bab4-12d0ef0caeaa">COVID-19Vaccine_HCPersonnel_WhatYouNeedToKnow_12_10_2020_508.pptx</FriendlyName>
    <WebRequestID xmlns="6494a3be-e040-4f6c-bab4-12d0ef0caeaa">89</WebRequestID>
    <RequestType xmlns="6494a3be-e040-4f6c-bab4-12d0ef0caeaa">Update</RequestType>
  </documentManagement>
</p:properties>
</file>

<file path=customXml/itemProps1.xml><?xml version="1.0" encoding="utf-8"?>
<ds:datastoreItem xmlns:ds="http://schemas.openxmlformats.org/officeDocument/2006/customXml" ds:itemID="{1D7CA4B9-33D6-4EDE-83C1-20189A7A4334}">
  <ds:schemaRefs>
    <ds:schemaRef ds:uri="http://schemas.microsoft.com/sharepoint/events"/>
  </ds:schemaRefs>
</ds:datastoreItem>
</file>

<file path=customXml/itemProps2.xml><?xml version="1.0" encoding="utf-8"?>
<ds:datastoreItem xmlns:ds="http://schemas.openxmlformats.org/officeDocument/2006/customXml" ds:itemID="{ACDC47FA-E050-4C74-A3E8-EED411417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87af4-f275-4c5d-8ef7-1cff048bb152"/>
    <ds:schemaRef ds:uri="6494a3be-e040-4f6c-bab4-12d0ef0caeaa"/>
    <ds:schemaRef ds:uri="6a3a1654-6fd6-4978-b8ca-1b3bf4bd5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4.xml><?xml version="1.0" encoding="utf-8"?>
<ds:datastoreItem xmlns:ds="http://schemas.openxmlformats.org/officeDocument/2006/customXml" ds:itemID="{B38154F4-CE23-4517-9737-2C99C8505FA0}">
  <ds:schemaRefs>
    <ds:schemaRef ds:uri="http://purl.org/dc/elements/1.1/"/>
    <ds:schemaRef ds:uri="http://schemas.microsoft.com/office/2006/documentManagement/types"/>
    <ds:schemaRef ds:uri="6a3a1654-6fd6-4978-b8ca-1b3bf4bd571a"/>
    <ds:schemaRef ds:uri="http://purl.org/dc/terms/"/>
    <ds:schemaRef ds:uri="http://schemas.openxmlformats.org/package/2006/metadata/core-properties"/>
    <ds:schemaRef ds:uri="http://purl.org/dc/dcmitype/"/>
    <ds:schemaRef ds:uri="http://schemas.microsoft.com/office/infopath/2007/PartnerControls"/>
    <ds:schemaRef ds:uri="6494a3be-e040-4f6c-bab4-12d0ef0caeaa"/>
    <ds:schemaRef ds:uri="c1b87af4-f275-4c5d-8ef7-1cff048bb15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1569</TotalTime>
  <Words>4863</Words>
  <Application>Microsoft Office PowerPoint</Application>
  <PresentationFormat>On-screen Show (16:9)</PresentationFormat>
  <Paragraphs>283</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Myriad Web Pro</vt:lpstr>
      <vt:lpstr>Courier New</vt:lpstr>
      <vt:lpstr>Arial</vt:lpstr>
      <vt:lpstr>Calibri</vt:lpstr>
      <vt:lpstr>Wingdings</vt:lpstr>
      <vt:lpstr>Master</vt:lpstr>
      <vt:lpstr>1_Master</vt:lpstr>
      <vt:lpstr>COVID-19 Vaccine Basics:  What Healthcare Personnel Need to Know </vt:lpstr>
      <vt:lpstr>What we know about COVID-19</vt:lpstr>
      <vt:lpstr>How to prevent COVID-19</vt:lpstr>
      <vt:lpstr>Adding new measures for prevention: COVID-19 vaccines</vt:lpstr>
      <vt:lpstr>Healthcare personnel are first in line for COVID-19 vaccine</vt:lpstr>
      <vt:lpstr>COVID-19 vaccines expected to receive FDA Emergency Use Authorizations (EUAs)</vt:lpstr>
      <vt:lpstr>COVID-19 vaccine trials by the numbers As of November 30, 2020</vt:lpstr>
      <vt:lpstr>These COVID-19 vaccines are mRNA vaccines.</vt:lpstr>
      <vt:lpstr>About these COVID-19 mRNA vaccines</vt:lpstr>
      <vt:lpstr>Fast-tracking COVID-19 vaccines while ensuring safety</vt:lpstr>
      <vt:lpstr>Safety of COVID-19 vaccines is a top priority.</vt:lpstr>
      <vt:lpstr>Monitoring vaccine safety is a regular, ongoing part of vaccine development.</vt:lpstr>
      <vt:lpstr>COVID-19 vaccination will help protect you from COVID-19.</vt:lpstr>
      <vt:lpstr>COVID-19 vaccination is a safer way to build protection.</vt:lpstr>
      <vt:lpstr>Vaccination is one measure to help stop the pandemic.</vt:lpstr>
      <vt:lpstr>The facts:  COVID-19 mRNA vaccines will not give you COVID-19.</vt:lpstr>
      <vt:lpstr>The facts:  COVID-19 mRNA vaccines will not cause you to test positive on COVID-19 viral tests.</vt:lpstr>
      <vt:lpstr>The facts:  People who have gotten sick with SARS-CoV-2, the virus that causes COVID-19, may still benefit from vaccination.</vt:lpstr>
      <vt:lpstr>What to expect before, during, and after COVID-19 vaccination</vt:lpstr>
      <vt:lpstr>Protect yourself, your family, friends, coworkers, patients, and community. Get vaccinated. </vt:lpstr>
      <vt:lpstr>Learn more!</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Terri Foley</cp:lastModifiedBy>
  <cp:revision>24</cp:revision>
  <cp:lastPrinted>2020-07-16T22:16:22Z</cp:lastPrinted>
  <dcterms:created xsi:type="dcterms:W3CDTF">2011-03-17T17:43:16Z</dcterms:created>
  <dcterms:modified xsi:type="dcterms:W3CDTF">2020-12-16T14:55:36Z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0x010100B055FFF414654248BFED7428B63CEAAE</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