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11"/>
  </p:notesMasterIdLst>
  <p:sldIdLst>
    <p:sldId id="268" r:id="rId2"/>
    <p:sldId id="295" r:id="rId3"/>
    <p:sldId id="285" r:id="rId4"/>
    <p:sldId id="336" r:id="rId5"/>
    <p:sldId id="337" r:id="rId6"/>
    <p:sldId id="338" r:id="rId7"/>
    <p:sldId id="339" r:id="rId8"/>
    <p:sldId id="294" r:id="rId9"/>
    <p:sldId id="34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4350"/>
    <a:srgbClr val="679800"/>
    <a:srgbClr val="03C6D7"/>
    <a:srgbClr val="F4A603"/>
    <a:srgbClr val="F8AA00"/>
    <a:srgbClr val="E86D1E"/>
    <a:srgbClr val="3E424F"/>
    <a:srgbClr val="A7ABAB"/>
    <a:srgbClr val="4B4E53"/>
    <a:srgbClr val="E0E0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74074" autoAdjust="0"/>
  </p:normalViewPr>
  <p:slideViewPr>
    <p:cSldViewPr snapToGrid="0" snapToObjects="1">
      <p:cViewPr varScale="1">
        <p:scale>
          <a:sx n="81" d="100"/>
          <a:sy n="81" d="100"/>
        </p:scale>
        <p:origin x="265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FC3156-D755-154B-9F8C-44C54F84AE9F}" type="datetimeFigureOut">
              <a:rPr lang="en-US" smtClean="0"/>
              <a:t>12/7/2021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3E0C18-8291-E54A-8DC5-3B67E588CE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911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185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0352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268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1314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5174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3067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4068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3E0C18-8291-E54A-8DC5-3B67E588CE0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21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D714B2-284D-FA4E-A0CE-2D207359D78F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9510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9E0536-A48C-C646-9429-BDCBE688B836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15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8AA1C4-B719-A44D-A8DF-378A6A9D09C2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66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5E4179-7215-C24F-8246-F5349CFE5F92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32369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B9498A-D08E-BB43-A356-6856F18370DC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925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D47EFD-3C6B-F54B-9058-C593A00EEFF8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49396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58FDEF-D141-534B-8CE5-2A737308E725}" type="datetime1">
              <a:rPr lang="en-US" smtClean="0"/>
              <a:t>12/7/2021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46452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F907AC-B063-7E46-86D0-BFB2D50B6DD5}" type="datetime1">
              <a:rPr lang="en-US" smtClean="0"/>
              <a:t>12/7/2021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9021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D687CC1-4CEC-A144-A6F3-1789616CF606}"/>
              </a:ext>
            </a:extLst>
          </p:cNvPr>
          <p:cNvSpPr/>
          <p:nvPr userDrawn="1"/>
        </p:nvSpPr>
        <p:spPr>
          <a:xfrm>
            <a:off x="0" y="6138570"/>
            <a:ext cx="9144000" cy="788901"/>
          </a:xfrm>
          <a:prstGeom prst="rect">
            <a:avLst/>
          </a:prstGeom>
          <a:solidFill>
            <a:srgbClr val="C5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 userDrawn="1">
            <p:ph type="sldNum" sz="quarter" idx="12"/>
          </p:nvPr>
        </p:nvSpPr>
        <p:spPr>
          <a:xfrm>
            <a:off x="3737706" y="6374894"/>
            <a:ext cx="2057400" cy="365125"/>
          </a:xfrm>
        </p:spPr>
        <p:txBody>
          <a:bodyPr/>
          <a:lstStyle>
            <a:lvl1pPr algn="ctr">
              <a:defRPr sz="1400" b="1" i="0">
                <a:solidFill>
                  <a:schemeClr val="bg1"/>
                </a:solidFill>
                <a:latin typeface="+mn-lt"/>
              </a:defRPr>
            </a:lvl1pPr>
          </a:lstStyle>
          <a:p>
            <a:fld id="{F3CC63B7-AE6B-B44C-8009-AA9FA5A2B6B0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3ABB19B-B652-9F4E-9DFE-4C97B2A9779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57153" y="6258700"/>
            <a:ext cx="836171" cy="54864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7814F2E-7F13-7C47-BC5C-B26B6C59213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6918" y="6350140"/>
            <a:ext cx="1210711" cy="36576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61E6DB-77CB-6748-A04A-49AF3177C646}"/>
              </a:ext>
            </a:extLst>
          </p:cNvPr>
          <p:cNvSpPr/>
          <p:nvPr userDrawn="1"/>
        </p:nvSpPr>
        <p:spPr>
          <a:xfrm>
            <a:off x="388812" y="6283136"/>
            <a:ext cx="3348894" cy="4997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sz="1300" b="1" i="0" kern="1200" dirty="0">
                <a:solidFill>
                  <a:srgbClr val="101838"/>
                </a:solidFill>
                <a:effectLst/>
                <a:latin typeface="+mn-lt"/>
                <a:ea typeface="+mn-ea"/>
                <a:cs typeface="+mn-cs"/>
              </a:rPr>
              <a:t>COVID-19 Burnout: Steps for Moving Forward</a:t>
            </a:r>
            <a:endParaRPr lang="en-US" sz="1300" b="1" dirty="0">
              <a:solidFill>
                <a:srgbClr val="101838"/>
              </a:solidFill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A7F79B1-E1D5-E443-A57B-F07F9D621BAF}"/>
              </a:ext>
            </a:extLst>
          </p:cNvPr>
          <p:cNvSpPr/>
          <p:nvPr userDrawn="1"/>
        </p:nvSpPr>
        <p:spPr>
          <a:xfrm>
            <a:off x="4492086" y="6283136"/>
            <a:ext cx="548640" cy="548640"/>
          </a:xfrm>
          <a:prstGeom prst="ellipse">
            <a:avLst/>
          </a:prstGeom>
          <a:noFill/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5216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772E0-A1C2-4A4C-AFCC-519B2162E8C4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08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417BD4-BD10-4A48-A07B-A2FE33085666}" type="datetime1">
              <a:rPr lang="en-US" smtClean="0"/>
              <a:t>12/7/2021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23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3E5549-5E19-DC47-A3B4-7D93AE729466}" type="datetime1">
              <a:rPr lang="en-US" smtClean="0"/>
              <a:t>12/7/2021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CC63B7-AE6B-B44C-8009-AA9FA5A2B6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544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tatnews.com/2021/11/05/has-burnout-fundamentally-changed-part-of-me-as-a-doctor/" TargetMode="External"/><Relationship Id="rId3" Type="http://schemas.openxmlformats.org/officeDocument/2006/relationships/hyperlink" Target="https://www.shrm.org/resourcesandtools/hr-topics/people-managers/pages/covid-grief-.aspx" TargetMode="External"/><Relationship Id="rId7" Type="http://schemas.openxmlformats.org/officeDocument/2006/relationships/hyperlink" Target="https://www.mayoclinic.org/healthy-lifestyle/adult-health/in-depth/burnout/art-20046642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psychiatrictimes.com/view/navigating-covid-19s-lessons-on-burnout" TargetMode="External"/><Relationship Id="rId5" Type="http://schemas.openxmlformats.org/officeDocument/2006/relationships/hyperlink" Target="https://www.cdc.gov/mentalhealth/stress-coping/grief-loss/index.html" TargetMode="External"/><Relationship Id="rId4" Type="http://schemas.openxmlformats.org/officeDocument/2006/relationships/hyperlink" Target="https://grief.com/covid-19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18BB88-4506-FC4A-8963-A7A4863057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666655"/>
            <a:ext cx="7772400" cy="1620837"/>
          </a:xfrm>
        </p:spPr>
        <p:txBody>
          <a:bodyPr>
            <a:normAutofit/>
          </a:bodyPr>
          <a:lstStyle/>
          <a:p>
            <a:r>
              <a:rPr lang="en-US" sz="5200" dirty="0">
                <a:latin typeface="Arial" panose="020B0604020202020204" pitchFamily="34" charset="0"/>
                <a:cs typeface="Arial" panose="020B0604020202020204" pitchFamily="34" charset="0"/>
              </a:rPr>
              <a:t>COVID</a:t>
            </a:r>
            <a: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  <a:t>-19 Burnout: </a:t>
            </a:r>
            <a:br>
              <a:rPr lang="en-US" sz="53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800" dirty="0">
                <a:latin typeface="Arial" panose="020B0604020202020204" pitchFamily="34" charset="0"/>
                <a:cs typeface="Arial" panose="020B0604020202020204" pitchFamily="34" charset="0"/>
              </a:rPr>
              <a:t>Steps for Moving Forward</a:t>
            </a:r>
            <a:endParaRPr lang="en-US" sz="53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F5F9A-5377-B144-96AF-7F72C3881C17}"/>
              </a:ext>
            </a:extLst>
          </p:cNvPr>
          <p:cNvSpPr/>
          <p:nvPr/>
        </p:nvSpPr>
        <p:spPr>
          <a:xfrm>
            <a:off x="1519179" y="3656955"/>
            <a:ext cx="610564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Alyson </a:t>
            </a:r>
            <a:r>
              <a:rPr lang="en-US" sz="2400" dirty="0" err="1"/>
              <a:t>VanAhn</a:t>
            </a:r>
            <a:r>
              <a:rPr lang="en-US" sz="2400" dirty="0"/>
              <a:t> PhD LP</a:t>
            </a:r>
          </a:p>
          <a:p>
            <a:pPr algn="ctr"/>
            <a:r>
              <a:rPr lang="en-US" sz="2400" dirty="0"/>
              <a:t>Associated Clinic of Psychology</a:t>
            </a:r>
          </a:p>
          <a:p>
            <a:pPr algn="ctr"/>
            <a:endParaRPr lang="en-US" sz="2400" dirty="0"/>
          </a:p>
          <a:p>
            <a:pPr algn="ctr"/>
            <a:r>
              <a:rPr lang="en-US" sz="2400" dirty="0"/>
              <a:t>In partnership with LeadingAge MN Foundation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1F6EAC58-DD15-C442-92F2-E90BD8B0C29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48" y="5386649"/>
            <a:ext cx="1951061" cy="128016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4735A10-BEAE-5C4C-BCD1-626235D6627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39454" y="5706689"/>
            <a:ext cx="2118745" cy="640080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29C4CF4-A6FF-574F-A484-47A48AFC9EE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2875" y="189350"/>
            <a:ext cx="1855398" cy="1097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931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Red heart plushy">
            <a:extLst>
              <a:ext uri="{FF2B5EF4-FFF2-40B4-BE49-F238E27FC236}">
                <a16:creationId xmlns:a16="http://schemas.microsoft.com/office/drawing/2014/main" id="{C7705C42-35C8-F64A-9F96-A6F0049DE77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72000" y="122931"/>
            <a:ext cx="4215802" cy="4411745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FCA8725-C841-7347-9EE2-7BBA255BD5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6679095 w 9144000"/>
              <a:gd name="connsiteY0" fmla="*/ 450418 h 6858000"/>
              <a:gd name="connsiteX1" fmla="*/ 4850295 w 9144000"/>
              <a:gd name="connsiteY1" fmla="*/ 2279218 h 6858000"/>
              <a:gd name="connsiteX2" fmla="*/ 6679095 w 9144000"/>
              <a:gd name="connsiteY2" fmla="*/ 4108018 h 6858000"/>
              <a:gd name="connsiteX3" fmla="*/ 8507895 w 9144000"/>
              <a:gd name="connsiteY3" fmla="*/ 2279218 h 6858000"/>
              <a:gd name="connsiteX4" fmla="*/ 6679095 w 9144000"/>
              <a:gd name="connsiteY4" fmla="*/ 450418 h 6858000"/>
              <a:gd name="connsiteX5" fmla="*/ 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6679095" y="450418"/>
                </a:moveTo>
                <a:cubicBezTo>
                  <a:pt x="5669077" y="450418"/>
                  <a:pt x="4850295" y="1269200"/>
                  <a:pt x="4850295" y="2279218"/>
                </a:cubicBezTo>
                <a:cubicBezTo>
                  <a:pt x="4850295" y="3289236"/>
                  <a:pt x="5669077" y="4108018"/>
                  <a:pt x="6679095" y="4108018"/>
                </a:cubicBezTo>
                <a:cubicBezTo>
                  <a:pt x="7689113" y="4108018"/>
                  <a:pt x="8507895" y="3289236"/>
                  <a:pt x="8507895" y="2279218"/>
                </a:cubicBezTo>
                <a:cubicBezTo>
                  <a:pt x="8507895" y="1269200"/>
                  <a:pt x="7689113" y="450418"/>
                  <a:pt x="6679095" y="45041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81DA8-89C8-FF4E-97D8-5F858C8413E7}"/>
              </a:ext>
            </a:extLst>
          </p:cNvPr>
          <p:cNvSpPr/>
          <p:nvPr/>
        </p:nvSpPr>
        <p:spPr>
          <a:xfrm>
            <a:off x="669244" y="735659"/>
            <a:ext cx="4076615" cy="147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Welcome and Thank you!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78FF10-5E6C-C44F-8B2F-AFFC69C2EC81}"/>
              </a:ext>
            </a:extLst>
          </p:cNvPr>
          <p:cNvSpPr txBox="1">
            <a:spLocks/>
          </p:cNvSpPr>
          <p:nvPr/>
        </p:nvSpPr>
        <p:spPr>
          <a:xfrm>
            <a:off x="753359" y="2367666"/>
            <a:ext cx="407661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Brief Background on this Project and Context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Learning Objectives</a:t>
            </a:r>
          </a:p>
          <a:p>
            <a:endParaRPr lang="en-US" sz="12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Recognize burnout in yourself and others.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Learn ways to help yourself avoid or recover from burnout.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tx1"/>
                </a:solidFill>
              </a:rPr>
              <a:t>Develop ways that your team can avoid or recover from burnout.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511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24">
            <a:extLst>
              <a:ext uri="{FF2B5EF4-FFF2-40B4-BE49-F238E27FC236}">
                <a16:creationId xmlns:a16="http://schemas.microsoft.com/office/drawing/2014/main" id="{78972236-CB76-B84E-B294-5F5043938DC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47377" y="2717190"/>
            <a:ext cx="2929475" cy="265176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084C7D-54CA-E14E-A2B2-BEBCF40D67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3BE9A96-501B-7B45-A95D-B9C12AFE52EB}"/>
              </a:ext>
            </a:extLst>
          </p:cNvPr>
          <p:cNvGrpSpPr/>
          <p:nvPr/>
        </p:nvGrpSpPr>
        <p:grpSpPr>
          <a:xfrm>
            <a:off x="436856" y="249075"/>
            <a:ext cx="2525411" cy="2286000"/>
            <a:chOff x="267174" y="50140"/>
            <a:chExt cx="2525411" cy="228600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0B1E970-AEFF-4F43-A3DF-265D45B585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67174" y="50140"/>
              <a:ext cx="2525411" cy="228600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F10C7184-95C0-8C49-87E0-077DEC5EE9BB}"/>
                </a:ext>
              </a:extLst>
            </p:cNvPr>
            <p:cNvSpPr/>
            <p:nvPr/>
          </p:nvSpPr>
          <p:spPr>
            <a:xfrm flipH="1">
              <a:off x="695878" y="900752"/>
              <a:ext cx="16680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200" b="1" cap="small" dirty="0">
                  <a:solidFill>
                    <a:srgbClr val="101838"/>
                  </a:solidFill>
                </a:rPr>
                <a:t>Burnout</a:t>
              </a:r>
              <a:endParaRPr lang="en-US" sz="3600" b="1" cap="small" dirty="0">
                <a:solidFill>
                  <a:srgbClr val="101838"/>
                </a:solidFill>
              </a:endParaRPr>
            </a:p>
          </p:txBody>
        </p:sp>
      </p:grp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4EA1C56C-272B-4E40-B71E-CED5319DE369}"/>
              </a:ext>
            </a:extLst>
          </p:cNvPr>
          <p:cNvSpPr txBox="1">
            <a:spLocks/>
          </p:cNvSpPr>
          <p:nvPr/>
        </p:nvSpPr>
        <p:spPr>
          <a:xfrm>
            <a:off x="2792584" y="409897"/>
            <a:ext cx="6351416" cy="192624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000" dirty="0"/>
              <a:t>Official definition: a syndrome…from chronic workplace stress…that isn’t managed.*</a:t>
            </a:r>
            <a:r>
              <a:rPr lang="en-US" sz="900" dirty="0"/>
              <a:t> World Health Organization</a:t>
            </a:r>
            <a:endParaRPr lang="en-US" sz="2000" dirty="0"/>
          </a:p>
          <a:p>
            <a:pPr lvl="1"/>
            <a:r>
              <a:rPr lang="en-US" sz="1800" dirty="0"/>
              <a:t>Origins in medical community</a:t>
            </a:r>
          </a:p>
          <a:p>
            <a:pPr lvl="1"/>
            <a:r>
              <a:rPr lang="en-US" sz="1800" dirty="0"/>
              <a:t>Some good research</a:t>
            </a:r>
          </a:p>
          <a:p>
            <a:pPr lvl="1"/>
            <a:r>
              <a:rPr lang="en-US" sz="1800" dirty="0"/>
              <a:t>Difference between this and depression/anxiety</a:t>
            </a:r>
          </a:p>
          <a:p>
            <a:pPr lvl="1"/>
            <a:r>
              <a:rPr lang="en-US" sz="1800" dirty="0"/>
              <a:t>*Limitations to this definition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3CB2A69-CAF0-1048-B0A8-0F5CE718F98F}"/>
              </a:ext>
            </a:extLst>
          </p:cNvPr>
          <p:cNvSpPr txBox="1"/>
          <p:nvPr/>
        </p:nvSpPr>
        <p:spPr>
          <a:xfrm>
            <a:off x="286294" y="4006580"/>
            <a:ext cx="5861084" cy="15081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Examples of what it looks</a:t>
            </a:r>
            <a:r>
              <a:rPr lang="en-US" sz="1800" dirty="0"/>
              <a:t> like: headaches, Type II Diabetes, bowel trouble, substance use; sleep issues</a:t>
            </a:r>
          </a:p>
          <a:p>
            <a:endParaRPr lang="en-US" sz="1800" dirty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Low satisfaction, more easily upset, hard to go to work, cynical about work/job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1343522C-790D-0B49-976E-6245A868C599}"/>
              </a:ext>
            </a:extLst>
          </p:cNvPr>
          <p:cNvSpPr>
            <a:spLocks noChangeAspect="1"/>
          </p:cNvSpPr>
          <p:nvPr/>
        </p:nvSpPr>
        <p:spPr>
          <a:xfrm>
            <a:off x="805499" y="3049591"/>
            <a:ext cx="182880" cy="182880"/>
          </a:xfrm>
          <a:prstGeom prst="ellipse">
            <a:avLst/>
          </a:prstGeom>
          <a:noFill/>
          <a:ln w="28575">
            <a:solidFill>
              <a:srgbClr val="E8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05F9196-4507-F443-8862-0220CB1C03C1}"/>
              </a:ext>
            </a:extLst>
          </p:cNvPr>
          <p:cNvSpPr txBox="1"/>
          <p:nvPr/>
        </p:nvSpPr>
        <p:spPr>
          <a:xfrm>
            <a:off x="267174" y="2598203"/>
            <a:ext cx="603082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Important </a:t>
            </a:r>
            <a:r>
              <a:rPr lang="en-US" sz="2000" b="1" dirty="0">
                <a:solidFill>
                  <a:srgbClr val="E86D1E"/>
                </a:solidFill>
              </a:rPr>
              <a:t>adjustments</a:t>
            </a:r>
            <a:r>
              <a:rPr lang="en-US" sz="2000" dirty="0"/>
              <a:t> to our definition(s): 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9301A21-1869-2742-9738-03A2417213C3}"/>
              </a:ext>
            </a:extLst>
          </p:cNvPr>
          <p:cNvSpPr>
            <a:spLocks noChangeAspect="1"/>
          </p:cNvSpPr>
          <p:nvPr/>
        </p:nvSpPr>
        <p:spPr>
          <a:xfrm>
            <a:off x="808463" y="3337560"/>
            <a:ext cx="182880" cy="182880"/>
          </a:xfrm>
          <a:prstGeom prst="ellipse">
            <a:avLst/>
          </a:prstGeom>
          <a:noFill/>
          <a:ln w="28575">
            <a:solidFill>
              <a:srgbClr val="E86D1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5FB3C68-424B-8940-BE5F-BBFF5A809B8C}"/>
              </a:ext>
            </a:extLst>
          </p:cNvPr>
          <p:cNvSpPr txBox="1"/>
          <p:nvPr/>
        </p:nvSpPr>
        <p:spPr>
          <a:xfrm>
            <a:off x="516182" y="2956365"/>
            <a:ext cx="60308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Different types and phases: workplace, home, internal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CBCA118F-E420-A040-BE21-B6A5E468FFEA}"/>
              </a:ext>
            </a:extLst>
          </p:cNvPr>
          <p:cNvSpPr txBox="1"/>
          <p:nvPr/>
        </p:nvSpPr>
        <p:spPr>
          <a:xfrm>
            <a:off x="516182" y="3256198"/>
            <a:ext cx="589163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800" dirty="0"/>
              <a:t>All legitimate, some less likely to be acknowledged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D51FD07-5137-674D-8472-9C073F644DA4}"/>
              </a:ext>
            </a:extLst>
          </p:cNvPr>
          <p:cNvSpPr txBox="1"/>
          <p:nvPr/>
        </p:nvSpPr>
        <p:spPr>
          <a:xfrm>
            <a:off x="6366523" y="3660881"/>
            <a:ext cx="2491184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/>
              <a:t>Primary Risk Factor: </a:t>
            </a:r>
            <a:r>
              <a:rPr lang="en-US" sz="1800" dirty="0"/>
              <a:t>working in health care.</a:t>
            </a:r>
          </a:p>
        </p:txBody>
      </p:sp>
    </p:spTree>
    <p:extLst>
      <p:ext uri="{BB962C8B-B14F-4D97-AF65-F5344CB8AC3E}">
        <p14:creationId xmlns:p14="http://schemas.microsoft.com/office/powerpoint/2010/main" val="27176947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2B041C0-2C2A-B14D-BEA8-82824ABBDF7C}"/>
              </a:ext>
            </a:extLst>
          </p:cNvPr>
          <p:cNvCxnSpPr/>
          <p:nvPr/>
        </p:nvCxnSpPr>
        <p:spPr>
          <a:xfrm>
            <a:off x="984662" y="2683232"/>
            <a:ext cx="7375500" cy="0"/>
          </a:xfrm>
          <a:prstGeom prst="line">
            <a:avLst/>
          </a:prstGeom>
          <a:noFill/>
          <a:ln w="38100">
            <a:solidFill>
              <a:srgbClr val="3E4350">
                <a:alpha val="20000"/>
              </a:srgb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4" name="Freeform 13">
            <a:extLst>
              <a:ext uri="{FF2B5EF4-FFF2-40B4-BE49-F238E27FC236}">
                <a16:creationId xmlns:a16="http://schemas.microsoft.com/office/drawing/2014/main" id="{A6470496-C7E9-004D-B6F3-C7DD9E4CDE7E}"/>
              </a:ext>
            </a:extLst>
          </p:cNvPr>
          <p:cNvSpPr/>
          <p:nvPr/>
        </p:nvSpPr>
        <p:spPr>
          <a:xfrm>
            <a:off x="528126" y="2629605"/>
            <a:ext cx="8338525" cy="2515855"/>
          </a:xfrm>
          <a:custGeom>
            <a:avLst/>
            <a:gdLst>
              <a:gd name="connsiteX0" fmla="*/ 8309441 w 9056894"/>
              <a:gd name="connsiteY0" fmla="*/ 436236 h 3622513"/>
              <a:gd name="connsiteX1" fmla="*/ 8771354 w 9056894"/>
              <a:gd name="connsiteY1" fmla="*/ 445663 h 3622513"/>
              <a:gd name="connsiteX2" fmla="*/ 4491585 w 9056894"/>
              <a:gd name="connsiteY2" fmla="*/ 3622496 h 3622513"/>
              <a:gd name="connsiteX3" fmla="*/ 221243 w 9056894"/>
              <a:gd name="connsiteY3" fmla="*/ 398529 h 3622513"/>
              <a:gd name="connsiteX4" fmla="*/ 994241 w 9056894"/>
              <a:gd name="connsiteY4" fmla="*/ 162859 h 3622513"/>
              <a:gd name="connsiteX0" fmla="*/ 8240429 w 8987882"/>
              <a:gd name="connsiteY0" fmla="*/ 299358 h 3502370"/>
              <a:gd name="connsiteX1" fmla="*/ 8702342 w 8987882"/>
              <a:gd name="connsiteY1" fmla="*/ 308785 h 3502370"/>
              <a:gd name="connsiteX2" fmla="*/ 4422573 w 8987882"/>
              <a:gd name="connsiteY2" fmla="*/ 3485618 h 3502370"/>
              <a:gd name="connsiteX3" fmla="*/ 237072 w 8987882"/>
              <a:gd name="connsiteY3" fmla="*/ 1496563 h 3502370"/>
              <a:gd name="connsiteX4" fmla="*/ 925229 w 8987882"/>
              <a:gd name="connsiteY4" fmla="*/ 25981 h 3502370"/>
              <a:gd name="connsiteX0" fmla="*/ 8240429 w 8801759"/>
              <a:gd name="connsiteY0" fmla="*/ 291638 h 3480250"/>
              <a:gd name="connsiteX1" fmla="*/ 8438391 w 8801759"/>
              <a:gd name="connsiteY1" fmla="*/ 1856487 h 3480250"/>
              <a:gd name="connsiteX2" fmla="*/ 4422573 w 8801759"/>
              <a:gd name="connsiteY2" fmla="*/ 3477898 h 3480250"/>
              <a:gd name="connsiteX3" fmla="*/ 237072 w 8801759"/>
              <a:gd name="connsiteY3" fmla="*/ 1488843 h 3480250"/>
              <a:gd name="connsiteX4" fmla="*/ 925229 w 8801759"/>
              <a:gd name="connsiteY4" fmla="*/ 18261 h 3480250"/>
              <a:gd name="connsiteX0" fmla="*/ 8240429 w 8792732"/>
              <a:gd name="connsiteY0" fmla="*/ 291638 h 3085310"/>
              <a:gd name="connsiteX1" fmla="*/ 8438391 w 8792732"/>
              <a:gd name="connsiteY1" fmla="*/ 1856487 h 3085310"/>
              <a:gd name="connsiteX2" fmla="*/ 4548412 w 8792732"/>
              <a:gd name="connsiteY2" fmla="*/ 3082068 h 3085310"/>
              <a:gd name="connsiteX3" fmla="*/ 237072 w 8792732"/>
              <a:gd name="connsiteY3" fmla="*/ 1488843 h 3085310"/>
              <a:gd name="connsiteX4" fmla="*/ 925229 w 8792732"/>
              <a:gd name="connsiteY4" fmla="*/ 18261 h 3085310"/>
              <a:gd name="connsiteX0" fmla="*/ 8240429 w 8782338"/>
              <a:gd name="connsiteY0" fmla="*/ 291638 h 3410517"/>
              <a:gd name="connsiteX1" fmla="*/ 8438391 w 8782338"/>
              <a:gd name="connsiteY1" fmla="*/ 1856487 h 3410517"/>
              <a:gd name="connsiteX2" fmla="*/ 4693611 w 8782338"/>
              <a:gd name="connsiteY2" fmla="*/ 3408046 h 3410517"/>
              <a:gd name="connsiteX3" fmla="*/ 237072 w 8782338"/>
              <a:gd name="connsiteY3" fmla="*/ 1488843 h 3410517"/>
              <a:gd name="connsiteX4" fmla="*/ 925229 w 8782338"/>
              <a:gd name="connsiteY4" fmla="*/ 18261 h 3410517"/>
              <a:gd name="connsiteX0" fmla="*/ 8142005 w 8683914"/>
              <a:gd name="connsiteY0" fmla="*/ 288810 h 3405633"/>
              <a:gd name="connsiteX1" fmla="*/ 8339967 w 8683914"/>
              <a:gd name="connsiteY1" fmla="*/ 1853659 h 3405633"/>
              <a:gd name="connsiteX2" fmla="*/ 4595187 w 8683914"/>
              <a:gd name="connsiteY2" fmla="*/ 3405218 h 3405633"/>
              <a:gd name="connsiteX3" fmla="*/ 264486 w 8683914"/>
              <a:gd name="connsiteY3" fmla="*/ 1707215 h 3405633"/>
              <a:gd name="connsiteX4" fmla="*/ 826805 w 8683914"/>
              <a:gd name="connsiteY4" fmla="*/ 15433 h 3405633"/>
              <a:gd name="connsiteX0" fmla="*/ 8126609 w 8668518"/>
              <a:gd name="connsiteY0" fmla="*/ 34058 h 3150881"/>
              <a:gd name="connsiteX1" fmla="*/ 8324571 w 8668518"/>
              <a:gd name="connsiteY1" fmla="*/ 1598907 h 3150881"/>
              <a:gd name="connsiteX2" fmla="*/ 4579791 w 8668518"/>
              <a:gd name="connsiteY2" fmla="*/ 3150466 h 3150881"/>
              <a:gd name="connsiteX3" fmla="*/ 249090 w 8668518"/>
              <a:gd name="connsiteY3" fmla="*/ 1452463 h 3150881"/>
              <a:gd name="connsiteX4" fmla="*/ 879168 w 8668518"/>
              <a:gd name="connsiteY4" fmla="*/ 63375 h 3150881"/>
              <a:gd name="connsiteX0" fmla="*/ 7836212 w 8562417"/>
              <a:gd name="connsiteY0" fmla="*/ 141607 h 3107076"/>
              <a:gd name="connsiteX1" fmla="*/ 8324571 w 8562417"/>
              <a:gd name="connsiteY1" fmla="*/ 1555110 h 3107076"/>
              <a:gd name="connsiteX2" fmla="*/ 4579791 w 8562417"/>
              <a:gd name="connsiteY2" fmla="*/ 3106669 h 3107076"/>
              <a:gd name="connsiteX3" fmla="*/ 249090 w 8562417"/>
              <a:gd name="connsiteY3" fmla="*/ 1408666 h 3107076"/>
              <a:gd name="connsiteX4" fmla="*/ 879168 w 8562417"/>
              <a:gd name="connsiteY4" fmla="*/ 19578 h 310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62417" h="3107076">
                <a:moveTo>
                  <a:pt x="7836212" y="141607"/>
                </a:moveTo>
                <a:cubicBezTo>
                  <a:pt x="8385323" y="-119201"/>
                  <a:pt x="8867308" y="1060933"/>
                  <a:pt x="8324571" y="1555110"/>
                </a:cubicBezTo>
                <a:cubicBezTo>
                  <a:pt x="7781834" y="2049287"/>
                  <a:pt x="5925705" y="3131076"/>
                  <a:pt x="4579791" y="3106669"/>
                </a:cubicBezTo>
                <a:cubicBezTo>
                  <a:pt x="3233878" y="3082262"/>
                  <a:pt x="831981" y="1985272"/>
                  <a:pt x="249090" y="1408666"/>
                </a:cubicBezTo>
                <a:cubicBezTo>
                  <a:pt x="-333801" y="832060"/>
                  <a:pt x="201223" y="-150890"/>
                  <a:pt x="879168" y="19578"/>
                </a:cubicBezTo>
              </a:path>
            </a:pathLst>
          </a:custGeom>
          <a:noFill/>
          <a:ln w="38100">
            <a:solidFill>
              <a:srgbClr val="3E43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EF4927-45A0-024B-8B7A-3D189FA4D6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2791D-54C6-F74B-96DC-51676FDF8BD1}"/>
              </a:ext>
            </a:extLst>
          </p:cNvPr>
          <p:cNvSpPr/>
          <p:nvPr/>
        </p:nvSpPr>
        <p:spPr>
          <a:xfrm>
            <a:off x="3277355" y="175651"/>
            <a:ext cx="5866646" cy="1009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/>
          <a:p>
            <a:pPr algn="r"/>
            <a:r>
              <a:rPr lang="en-US" sz="3600" dirty="0">
                <a:solidFill>
                  <a:srgbClr val="3E43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Keep Going:</a:t>
            </a:r>
          </a:p>
          <a:p>
            <a:pPr algn="r"/>
            <a:r>
              <a:rPr lang="en-US" sz="3600" dirty="0">
                <a:solidFill>
                  <a:srgbClr val="3E43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Borrowing from Resilience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BCAA86B-65CF-1144-A704-26FCE080518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2454" y="1765824"/>
            <a:ext cx="2103119" cy="1828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515B17-902F-754D-BAF4-3777D2534A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71342" y="1765824"/>
            <a:ext cx="2155374" cy="18288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0E810DA-E963-0646-B65E-C86EE792DC07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638019" y="1765824"/>
            <a:ext cx="2170877" cy="18288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56C8EA8-37DA-5449-9F56-D3F433D34AA4}"/>
              </a:ext>
            </a:extLst>
          </p:cNvPr>
          <p:cNvSpPr/>
          <p:nvPr/>
        </p:nvSpPr>
        <p:spPr>
          <a:xfrm>
            <a:off x="1006964" y="2326281"/>
            <a:ext cx="16340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01838"/>
                </a:solidFill>
              </a:rPr>
              <a:t>Pause to acknowledge</a:t>
            </a:r>
            <a:endParaRPr lang="en-US" sz="2000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261632D-1550-BB41-947E-A4EF945C562B}"/>
              </a:ext>
            </a:extLst>
          </p:cNvPr>
          <p:cNvSpPr/>
          <p:nvPr/>
        </p:nvSpPr>
        <p:spPr>
          <a:xfrm>
            <a:off x="4002491" y="2429550"/>
            <a:ext cx="146687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01838"/>
                </a:solidFill>
              </a:rPr>
              <a:t>Find tools</a:t>
            </a:r>
            <a:endParaRPr lang="en-US" sz="20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6F0A69-0552-594D-ABD7-AA26DB75BF9A}"/>
              </a:ext>
            </a:extLst>
          </p:cNvPr>
          <p:cNvSpPr/>
          <p:nvPr/>
        </p:nvSpPr>
        <p:spPr>
          <a:xfrm>
            <a:off x="6915594" y="2172392"/>
            <a:ext cx="1466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bg1"/>
                </a:solidFill>
              </a:rPr>
              <a:t>Practice sharing and distracting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Right Arrow 9">
            <a:extLst>
              <a:ext uri="{FF2B5EF4-FFF2-40B4-BE49-F238E27FC236}">
                <a16:creationId xmlns:a16="http://schemas.microsoft.com/office/drawing/2014/main" id="{1B3965F8-536A-AF4B-83F6-3FA179F2895C}"/>
              </a:ext>
            </a:extLst>
          </p:cNvPr>
          <p:cNvSpPr/>
          <p:nvPr/>
        </p:nvSpPr>
        <p:spPr>
          <a:xfrm>
            <a:off x="3058097" y="2472833"/>
            <a:ext cx="471340" cy="414779"/>
          </a:xfrm>
          <a:custGeom>
            <a:avLst/>
            <a:gdLst>
              <a:gd name="connsiteX0" fmla="*/ 0 w 471340"/>
              <a:gd name="connsiteY0" fmla="*/ 103695 h 414779"/>
              <a:gd name="connsiteX1" fmla="*/ 263951 w 471340"/>
              <a:gd name="connsiteY1" fmla="*/ 103695 h 414779"/>
              <a:gd name="connsiteX2" fmla="*/ 263951 w 471340"/>
              <a:gd name="connsiteY2" fmla="*/ 0 h 414779"/>
              <a:gd name="connsiteX3" fmla="*/ 471340 w 471340"/>
              <a:gd name="connsiteY3" fmla="*/ 207390 h 414779"/>
              <a:gd name="connsiteX4" fmla="*/ 263951 w 471340"/>
              <a:gd name="connsiteY4" fmla="*/ 414779 h 414779"/>
              <a:gd name="connsiteX5" fmla="*/ 263951 w 471340"/>
              <a:gd name="connsiteY5" fmla="*/ 311084 h 414779"/>
              <a:gd name="connsiteX6" fmla="*/ 0 w 471340"/>
              <a:gd name="connsiteY6" fmla="*/ 311084 h 414779"/>
              <a:gd name="connsiteX7" fmla="*/ 0 w 471340"/>
              <a:gd name="connsiteY7" fmla="*/ 103695 h 4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340" h="414779" fill="none" extrusionOk="0">
                <a:moveTo>
                  <a:pt x="0" y="103695"/>
                </a:moveTo>
                <a:cubicBezTo>
                  <a:pt x="130294" y="80335"/>
                  <a:pt x="172246" y="134178"/>
                  <a:pt x="263951" y="103695"/>
                </a:cubicBezTo>
                <a:cubicBezTo>
                  <a:pt x="258052" y="68256"/>
                  <a:pt x="266430" y="39081"/>
                  <a:pt x="263951" y="0"/>
                </a:cubicBezTo>
                <a:cubicBezTo>
                  <a:pt x="347014" y="53320"/>
                  <a:pt x="377332" y="144324"/>
                  <a:pt x="471340" y="207390"/>
                </a:cubicBezTo>
                <a:cubicBezTo>
                  <a:pt x="409488" y="299147"/>
                  <a:pt x="308387" y="335233"/>
                  <a:pt x="263951" y="414779"/>
                </a:cubicBezTo>
                <a:cubicBezTo>
                  <a:pt x="256996" y="377710"/>
                  <a:pt x="270265" y="332809"/>
                  <a:pt x="263951" y="311084"/>
                </a:cubicBezTo>
                <a:cubicBezTo>
                  <a:pt x="132373" y="318655"/>
                  <a:pt x="98597" y="282076"/>
                  <a:pt x="0" y="311084"/>
                </a:cubicBezTo>
                <a:cubicBezTo>
                  <a:pt x="-7138" y="243561"/>
                  <a:pt x="6710" y="170900"/>
                  <a:pt x="0" y="103695"/>
                </a:cubicBezTo>
                <a:close/>
              </a:path>
              <a:path w="471340" h="414779" stroke="0" extrusionOk="0">
                <a:moveTo>
                  <a:pt x="0" y="103695"/>
                </a:moveTo>
                <a:cubicBezTo>
                  <a:pt x="62906" y="76545"/>
                  <a:pt x="147574" y="111320"/>
                  <a:pt x="263951" y="103695"/>
                </a:cubicBezTo>
                <a:cubicBezTo>
                  <a:pt x="260034" y="75868"/>
                  <a:pt x="266943" y="47260"/>
                  <a:pt x="263951" y="0"/>
                </a:cubicBezTo>
                <a:cubicBezTo>
                  <a:pt x="377159" y="66010"/>
                  <a:pt x="375834" y="156536"/>
                  <a:pt x="471340" y="207390"/>
                </a:cubicBezTo>
                <a:cubicBezTo>
                  <a:pt x="385833" y="325484"/>
                  <a:pt x="346677" y="291882"/>
                  <a:pt x="263951" y="414779"/>
                </a:cubicBezTo>
                <a:cubicBezTo>
                  <a:pt x="259955" y="380487"/>
                  <a:pt x="269425" y="356168"/>
                  <a:pt x="263951" y="311084"/>
                </a:cubicBezTo>
                <a:cubicBezTo>
                  <a:pt x="147089" y="318439"/>
                  <a:pt x="113724" y="288899"/>
                  <a:pt x="0" y="311084"/>
                </a:cubicBezTo>
                <a:cubicBezTo>
                  <a:pt x="-13819" y="236113"/>
                  <a:pt x="8206" y="186242"/>
                  <a:pt x="0" y="103695"/>
                </a:cubicBezTo>
                <a:close/>
              </a:path>
            </a:pathLst>
          </a:custGeom>
          <a:solidFill>
            <a:srgbClr val="F8AA00"/>
          </a:solidFill>
          <a:ln w="28575">
            <a:solidFill>
              <a:srgbClr val="F8AA00">
                <a:alpha val="50196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>
            <a:extLst>
              <a:ext uri="{FF2B5EF4-FFF2-40B4-BE49-F238E27FC236}">
                <a16:creationId xmlns:a16="http://schemas.microsoft.com/office/drawing/2014/main" id="{35BB57A2-9E5E-514F-A766-AC06B8A27CED}"/>
              </a:ext>
            </a:extLst>
          </p:cNvPr>
          <p:cNvSpPr/>
          <p:nvPr/>
        </p:nvSpPr>
        <p:spPr>
          <a:xfrm>
            <a:off x="5954449" y="2472833"/>
            <a:ext cx="471340" cy="414779"/>
          </a:xfrm>
          <a:custGeom>
            <a:avLst/>
            <a:gdLst>
              <a:gd name="connsiteX0" fmla="*/ 0 w 471340"/>
              <a:gd name="connsiteY0" fmla="*/ 103695 h 414779"/>
              <a:gd name="connsiteX1" fmla="*/ 263951 w 471340"/>
              <a:gd name="connsiteY1" fmla="*/ 103695 h 414779"/>
              <a:gd name="connsiteX2" fmla="*/ 263951 w 471340"/>
              <a:gd name="connsiteY2" fmla="*/ 0 h 414779"/>
              <a:gd name="connsiteX3" fmla="*/ 471340 w 471340"/>
              <a:gd name="connsiteY3" fmla="*/ 207390 h 414779"/>
              <a:gd name="connsiteX4" fmla="*/ 263951 w 471340"/>
              <a:gd name="connsiteY4" fmla="*/ 414779 h 414779"/>
              <a:gd name="connsiteX5" fmla="*/ 263951 w 471340"/>
              <a:gd name="connsiteY5" fmla="*/ 311084 h 414779"/>
              <a:gd name="connsiteX6" fmla="*/ 0 w 471340"/>
              <a:gd name="connsiteY6" fmla="*/ 311084 h 414779"/>
              <a:gd name="connsiteX7" fmla="*/ 0 w 471340"/>
              <a:gd name="connsiteY7" fmla="*/ 103695 h 414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71340" h="414779" fill="none" extrusionOk="0">
                <a:moveTo>
                  <a:pt x="0" y="103695"/>
                </a:moveTo>
                <a:cubicBezTo>
                  <a:pt x="130294" y="80335"/>
                  <a:pt x="172246" y="134178"/>
                  <a:pt x="263951" y="103695"/>
                </a:cubicBezTo>
                <a:cubicBezTo>
                  <a:pt x="258052" y="68256"/>
                  <a:pt x="266430" y="39081"/>
                  <a:pt x="263951" y="0"/>
                </a:cubicBezTo>
                <a:cubicBezTo>
                  <a:pt x="347014" y="53320"/>
                  <a:pt x="377332" y="144324"/>
                  <a:pt x="471340" y="207390"/>
                </a:cubicBezTo>
                <a:cubicBezTo>
                  <a:pt x="409488" y="299147"/>
                  <a:pt x="308387" y="335233"/>
                  <a:pt x="263951" y="414779"/>
                </a:cubicBezTo>
                <a:cubicBezTo>
                  <a:pt x="256996" y="377710"/>
                  <a:pt x="270265" y="332809"/>
                  <a:pt x="263951" y="311084"/>
                </a:cubicBezTo>
                <a:cubicBezTo>
                  <a:pt x="132373" y="318655"/>
                  <a:pt x="98597" y="282076"/>
                  <a:pt x="0" y="311084"/>
                </a:cubicBezTo>
                <a:cubicBezTo>
                  <a:pt x="-7138" y="243561"/>
                  <a:pt x="6710" y="170900"/>
                  <a:pt x="0" y="103695"/>
                </a:cubicBezTo>
                <a:close/>
              </a:path>
              <a:path w="471340" h="414779" stroke="0" extrusionOk="0">
                <a:moveTo>
                  <a:pt x="0" y="103695"/>
                </a:moveTo>
                <a:cubicBezTo>
                  <a:pt x="62906" y="76545"/>
                  <a:pt x="147574" y="111320"/>
                  <a:pt x="263951" y="103695"/>
                </a:cubicBezTo>
                <a:cubicBezTo>
                  <a:pt x="260034" y="75868"/>
                  <a:pt x="266943" y="47260"/>
                  <a:pt x="263951" y="0"/>
                </a:cubicBezTo>
                <a:cubicBezTo>
                  <a:pt x="377159" y="66010"/>
                  <a:pt x="375834" y="156536"/>
                  <a:pt x="471340" y="207390"/>
                </a:cubicBezTo>
                <a:cubicBezTo>
                  <a:pt x="385833" y="325484"/>
                  <a:pt x="346677" y="291882"/>
                  <a:pt x="263951" y="414779"/>
                </a:cubicBezTo>
                <a:cubicBezTo>
                  <a:pt x="259955" y="380487"/>
                  <a:pt x="269425" y="356168"/>
                  <a:pt x="263951" y="311084"/>
                </a:cubicBezTo>
                <a:cubicBezTo>
                  <a:pt x="147089" y="318439"/>
                  <a:pt x="113724" y="288899"/>
                  <a:pt x="0" y="311084"/>
                </a:cubicBezTo>
                <a:cubicBezTo>
                  <a:pt x="-13819" y="236113"/>
                  <a:pt x="8206" y="186242"/>
                  <a:pt x="0" y="103695"/>
                </a:cubicBezTo>
                <a:close/>
              </a:path>
            </a:pathLst>
          </a:custGeom>
          <a:solidFill>
            <a:srgbClr val="03C6D7"/>
          </a:solidFill>
          <a:ln w="28575">
            <a:solidFill>
              <a:srgbClr val="03C6D7">
                <a:alpha val="50196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prstGeom prst="rightArrow">
                    <a:avLst/>
                  </a:prstGeom>
                  <ask:type>
                    <ask:lineSketchScribbl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13AA22BF-0F88-954E-A68A-DBBFD97F4D61}"/>
              </a:ext>
            </a:extLst>
          </p:cNvPr>
          <p:cNvSpPr/>
          <p:nvPr/>
        </p:nvSpPr>
        <p:spPr>
          <a:xfrm rot="550275">
            <a:off x="7965649" y="4037691"/>
            <a:ext cx="274320" cy="274320"/>
          </a:xfrm>
          <a:prstGeom prst="rtTriangle">
            <a:avLst/>
          </a:prstGeom>
          <a:solidFill>
            <a:srgbClr val="3E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01795AB5-35DD-0E4A-A725-66FF25B58DB7}"/>
              </a:ext>
            </a:extLst>
          </p:cNvPr>
          <p:cNvSpPr/>
          <p:nvPr/>
        </p:nvSpPr>
        <p:spPr>
          <a:xfrm rot="4112388">
            <a:off x="934021" y="3825914"/>
            <a:ext cx="274320" cy="274320"/>
          </a:xfrm>
          <a:prstGeom prst="rtTriangle">
            <a:avLst/>
          </a:prstGeom>
          <a:solidFill>
            <a:srgbClr val="3E43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FC269CC1-4215-124C-8F9D-467C9777CC36}"/>
              </a:ext>
            </a:extLst>
          </p:cNvPr>
          <p:cNvSpPr/>
          <p:nvPr/>
        </p:nvSpPr>
        <p:spPr>
          <a:xfrm>
            <a:off x="4234627" y="4720762"/>
            <a:ext cx="97724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101838"/>
                </a:solidFill>
              </a:rPr>
              <a:t>Repeat</a:t>
            </a:r>
            <a:endParaRPr lang="en-US" sz="2000" dirty="0"/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4ABCE7C2-CFC4-2E4B-B602-FBC6C0FCA343}"/>
              </a:ext>
            </a:extLst>
          </p:cNvPr>
          <p:cNvSpPr txBox="1">
            <a:spLocks/>
          </p:cNvSpPr>
          <p:nvPr/>
        </p:nvSpPr>
        <p:spPr>
          <a:xfrm>
            <a:off x="3737706" y="5577614"/>
            <a:ext cx="2079865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400"/>
              <a:t>Covid-19 Resilience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61905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D815315-DB2B-C242-B3DC-315988840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pPr/>
              <a:t>5</a:t>
            </a:fld>
            <a:endParaRPr lang="en-US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582C1E6-FF83-DD40-990F-F3290765635E}"/>
              </a:ext>
            </a:extLst>
          </p:cNvPr>
          <p:cNvGrpSpPr/>
          <p:nvPr/>
        </p:nvGrpSpPr>
        <p:grpSpPr>
          <a:xfrm>
            <a:off x="6490381" y="3648282"/>
            <a:ext cx="2516909" cy="2286000"/>
            <a:chOff x="6542249" y="3843780"/>
            <a:chExt cx="2516909" cy="2286000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05D5DF57-E25F-1B4C-BFF2-488DEDE5E7A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542249" y="3843780"/>
              <a:ext cx="2516909" cy="2286000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9282CC29-6654-7544-9F6D-DA0C1280DDEC}"/>
                </a:ext>
              </a:extLst>
            </p:cNvPr>
            <p:cNvSpPr/>
            <p:nvPr/>
          </p:nvSpPr>
          <p:spPr>
            <a:xfrm flipH="1">
              <a:off x="6966702" y="4720920"/>
              <a:ext cx="1668002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200" b="1" cap="small" dirty="0">
                  <a:solidFill>
                    <a:srgbClr val="3E4350"/>
                  </a:solidFill>
                </a:rPr>
                <a:t>Pause</a:t>
              </a:r>
              <a:endParaRPr lang="en-US" sz="3600" b="1" cap="small" dirty="0">
                <a:solidFill>
                  <a:srgbClr val="3E4350"/>
                </a:solidFill>
              </a:endParaRP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3751A021-5CB8-344E-976D-E079889678BE}"/>
              </a:ext>
            </a:extLst>
          </p:cNvPr>
          <p:cNvSpPr/>
          <p:nvPr/>
        </p:nvSpPr>
        <p:spPr>
          <a:xfrm>
            <a:off x="348792" y="830853"/>
            <a:ext cx="8710366" cy="4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/>
          <a:p>
            <a:pPr algn="r"/>
            <a:r>
              <a:rPr lang="en-US" sz="3200" dirty="0">
                <a:solidFill>
                  <a:srgbClr val="F8AA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(You are doing this right now by being here)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E5FDC08-9681-3A4E-9B5A-4489612D3EA8}"/>
              </a:ext>
            </a:extLst>
          </p:cNvPr>
          <p:cNvSpPr txBox="1"/>
          <p:nvPr/>
        </p:nvSpPr>
        <p:spPr>
          <a:xfrm>
            <a:off x="1253766" y="86135"/>
            <a:ext cx="7753524" cy="75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>
            <a:defPPr>
              <a:defRPr lang="en-US"/>
            </a:defPPr>
            <a:lvl1pPr algn="r">
              <a:defRPr sz="3600">
                <a:solidFill>
                  <a:srgbClr val="3E43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cap="small" dirty="0"/>
              <a:t>Pause</a:t>
            </a:r>
            <a:r>
              <a:rPr lang="en-US" dirty="0"/>
              <a:t> to reflect and acknowledge: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EFDFC1E1-9C0B-A84D-8CFB-F00553E808B4}"/>
              </a:ext>
            </a:extLst>
          </p:cNvPr>
          <p:cNvGrpSpPr/>
          <p:nvPr/>
        </p:nvGrpSpPr>
        <p:grpSpPr>
          <a:xfrm>
            <a:off x="522246" y="1851497"/>
            <a:ext cx="1463040" cy="1463040"/>
            <a:chOff x="715951" y="3429000"/>
            <a:chExt cx="1463040" cy="1463040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4B440106-794D-8C41-A97B-CC6524E5AA2A}"/>
                </a:ext>
              </a:extLst>
            </p:cNvPr>
            <p:cNvSpPr/>
            <p:nvPr/>
          </p:nvSpPr>
          <p:spPr>
            <a:xfrm>
              <a:off x="715951" y="3429000"/>
              <a:ext cx="1463040" cy="1463040"/>
            </a:xfrm>
            <a:prstGeom prst="ellipse">
              <a:avLst/>
            </a:prstGeom>
            <a:noFill/>
            <a:ln w="57150">
              <a:solidFill>
                <a:srgbClr val="F4A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7080B48-F3C7-BF47-9A9C-0443760D26EB}"/>
                </a:ext>
              </a:extLst>
            </p:cNvPr>
            <p:cNvSpPr txBox="1"/>
            <p:nvPr/>
          </p:nvSpPr>
          <p:spPr>
            <a:xfrm>
              <a:off x="787351" y="3652688"/>
              <a:ext cx="1320239" cy="101566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What have we lost? </a:t>
              </a: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6F05F230-EF4A-E54F-B935-E3B20859E7EA}"/>
              </a:ext>
            </a:extLst>
          </p:cNvPr>
          <p:cNvSpPr txBox="1"/>
          <p:nvPr/>
        </p:nvSpPr>
        <p:spPr>
          <a:xfrm>
            <a:off x="1743960" y="1839753"/>
            <a:ext cx="4374036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Transitions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Boundaries/structure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Security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Moral congruence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World as we knew it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Spontaneity, (now need to calculate risk benefit of everyday activities)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Rituals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Coping venues and activities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800" dirty="0"/>
              <a:t>Many basic things we could count on before (school, predictability)</a:t>
            </a:r>
            <a:endParaRPr lang="en-US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B959137-E797-EE4C-9670-F564728DEA65}"/>
              </a:ext>
            </a:extLst>
          </p:cNvPr>
          <p:cNvGrpSpPr/>
          <p:nvPr/>
        </p:nvGrpSpPr>
        <p:grpSpPr>
          <a:xfrm>
            <a:off x="522245" y="4471242"/>
            <a:ext cx="1463040" cy="1463040"/>
            <a:chOff x="715951" y="3429000"/>
            <a:chExt cx="1463040" cy="146304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F5EA70D-59F9-6043-BD3E-9D5C477B0A0B}"/>
                </a:ext>
              </a:extLst>
            </p:cNvPr>
            <p:cNvSpPr/>
            <p:nvPr/>
          </p:nvSpPr>
          <p:spPr>
            <a:xfrm>
              <a:off x="715951" y="3429000"/>
              <a:ext cx="1463040" cy="1463040"/>
            </a:xfrm>
            <a:prstGeom prst="ellipse">
              <a:avLst/>
            </a:prstGeom>
            <a:noFill/>
            <a:ln w="57150">
              <a:solidFill>
                <a:srgbClr val="F4A60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C4F9C36-4B43-5542-BBE5-267109BC158F}"/>
                </a:ext>
              </a:extLst>
            </p:cNvPr>
            <p:cNvSpPr txBox="1"/>
            <p:nvPr/>
          </p:nvSpPr>
          <p:spPr>
            <a:xfrm>
              <a:off x="787350" y="3816645"/>
              <a:ext cx="1320239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dirty="0"/>
                <a:t>A personal example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4077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FEF0206-6EA2-B04A-9DDF-78D7FBC02F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CB0BB97-B4CD-714F-9B15-A1043F483E7A}"/>
              </a:ext>
            </a:extLst>
          </p:cNvPr>
          <p:cNvSpPr/>
          <p:nvPr/>
        </p:nvSpPr>
        <p:spPr>
          <a:xfrm>
            <a:off x="348792" y="830853"/>
            <a:ext cx="8710366" cy="4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/>
          <a:p>
            <a:pPr algn="r"/>
            <a:r>
              <a:rPr lang="en-US" sz="3200" dirty="0">
                <a:solidFill>
                  <a:srgbClr val="03C6D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(It’s okay if these feel forced)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630D5F-00FB-2540-89C2-285A4B920AFE}"/>
              </a:ext>
            </a:extLst>
          </p:cNvPr>
          <p:cNvSpPr txBox="1"/>
          <p:nvPr/>
        </p:nvSpPr>
        <p:spPr>
          <a:xfrm>
            <a:off x="1253766" y="86135"/>
            <a:ext cx="7753524" cy="75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>
            <a:defPPr>
              <a:defRPr lang="en-US"/>
            </a:defPPr>
            <a:lvl1pPr algn="r">
              <a:defRPr sz="3600">
                <a:solidFill>
                  <a:srgbClr val="3E43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b="1" cap="small" dirty="0"/>
              <a:t>Find</a:t>
            </a:r>
            <a:r>
              <a:rPr lang="en-US" dirty="0"/>
              <a:t> things we can do: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90262CDB-6999-3840-836A-78C321ED9EA4}"/>
              </a:ext>
            </a:extLst>
          </p:cNvPr>
          <p:cNvSpPr txBox="1">
            <a:spLocks/>
          </p:cNvSpPr>
          <p:nvPr/>
        </p:nvSpPr>
        <p:spPr>
          <a:xfrm>
            <a:off x="93482" y="1533363"/>
            <a:ext cx="8710366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We will get to more certainty. (Self talk even if you don’t believe it.)</a:t>
            </a:r>
          </a:p>
          <a:p>
            <a:r>
              <a:rPr lang="en-US" sz="1800" dirty="0"/>
              <a:t>What’s in our control? </a:t>
            </a:r>
          </a:p>
          <a:p>
            <a:pPr lvl="1"/>
            <a:r>
              <a:rPr lang="en-US" sz="1600" dirty="0"/>
              <a:t>Manage by connecting, finding hobbies/new interests, inserting rituals and routine</a:t>
            </a:r>
          </a:p>
          <a:p>
            <a:r>
              <a:rPr lang="en-US" sz="1800" dirty="0"/>
              <a:t>Find ways to engage safely. </a:t>
            </a:r>
          </a:p>
          <a:p>
            <a:pPr lvl="1"/>
            <a:r>
              <a:rPr lang="en-US" sz="1600" dirty="0"/>
              <a:t>Individual activities (meditation, walks, new rituals)</a:t>
            </a:r>
          </a:p>
          <a:p>
            <a:pPr lvl="1"/>
            <a:r>
              <a:rPr lang="en-US" sz="1600" dirty="0"/>
              <a:t>Mind-body engagement</a:t>
            </a:r>
          </a:p>
          <a:p>
            <a:pPr lvl="1"/>
            <a:r>
              <a:rPr lang="en-US" sz="1600" dirty="0"/>
              <a:t>Deliberately reaching out to friends to engaging in processing AND distraction</a:t>
            </a:r>
          </a:p>
          <a:p>
            <a:r>
              <a:rPr lang="en-US" sz="1800" dirty="0"/>
              <a:t>Manage anxiety and sadness.</a:t>
            </a:r>
          </a:p>
          <a:p>
            <a:pPr lvl="1"/>
            <a:r>
              <a:rPr lang="en-US" sz="1600" dirty="0"/>
              <a:t>Choose a different story (think BEST versus worst case scenario)</a:t>
            </a:r>
          </a:p>
          <a:p>
            <a:pPr lvl="1"/>
            <a:r>
              <a:rPr lang="en-US" sz="1600" dirty="0"/>
              <a:t>See post-traumatic growth possibilities (new skills and strengths)</a:t>
            </a:r>
          </a:p>
          <a:p>
            <a:pPr lvl="1"/>
            <a:r>
              <a:rPr lang="en-US" sz="1600" dirty="0"/>
              <a:t>Reframing for yourself what is a success</a:t>
            </a:r>
          </a:p>
          <a:p>
            <a:pPr lvl="1"/>
            <a:r>
              <a:rPr lang="en-US" sz="1600" dirty="0"/>
              <a:t>Perfection was never possible</a:t>
            </a:r>
          </a:p>
          <a:p>
            <a:pPr marL="0" indent="0">
              <a:buNone/>
            </a:pPr>
            <a:endParaRPr lang="en-US" sz="18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AED1DB7-EB4B-A147-8D2E-9243783D632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12375" y="3709032"/>
            <a:ext cx="2594915" cy="228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B53C20D-836F-CD4F-BE23-EDF7130D6AEF}"/>
              </a:ext>
            </a:extLst>
          </p:cNvPr>
          <p:cNvSpPr/>
          <p:nvPr/>
        </p:nvSpPr>
        <p:spPr>
          <a:xfrm flipH="1">
            <a:off x="6875831" y="4559644"/>
            <a:ext cx="1668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>
                <a:solidFill>
                  <a:srgbClr val="3E4350"/>
                </a:solidFill>
              </a:rPr>
              <a:t>Find</a:t>
            </a:r>
            <a:endParaRPr lang="en-US" sz="3600" b="1" cap="small" dirty="0">
              <a:solidFill>
                <a:srgbClr val="3E43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653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2DC3EB-DC4D-1149-B729-2CD05CD30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E252438-C50B-8A40-8288-93430521E8F7}"/>
              </a:ext>
            </a:extLst>
          </p:cNvPr>
          <p:cNvSpPr/>
          <p:nvPr/>
        </p:nvSpPr>
        <p:spPr>
          <a:xfrm>
            <a:off x="329938" y="822006"/>
            <a:ext cx="8710366" cy="4983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/>
          <a:p>
            <a:pPr algn="r"/>
            <a:r>
              <a:rPr lang="en-US" sz="2800" dirty="0">
                <a:solidFill>
                  <a:srgbClr val="6798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you and your teams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25CB0-AA81-9F4F-8AC0-FC591CE258B8}"/>
              </a:ext>
            </a:extLst>
          </p:cNvPr>
          <p:cNvSpPr txBox="1"/>
          <p:nvPr/>
        </p:nvSpPr>
        <p:spPr>
          <a:xfrm>
            <a:off x="103696" y="117981"/>
            <a:ext cx="8884740" cy="75285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>
            <a:defPPr>
              <a:defRPr lang="en-US"/>
            </a:defPPr>
            <a:lvl1pPr algn="r">
              <a:defRPr sz="3600">
                <a:solidFill>
                  <a:srgbClr val="3E435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en-US" sz="3200" b="1" cap="small" dirty="0"/>
              <a:t>Practice: </a:t>
            </a:r>
            <a:r>
              <a:rPr lang="en-US" sz="3200" dirty="0"/>
              <a:t>How to avoid or overcome burnout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FEEE7B8-D6BC-764A-A840-8948DA0F5160}"/>
              </a:ext>
            </a:extLst>
          </p:cNvPr>
          <p:cNvSpPr txBox="1">
            <a:spLocks/>
          </p:cNvSpPr>
          <p:nvPr/>
        </p:nvSpPr>
        <p:spPr>
          <a:xfrm>
            <a:off x="179112" y="1320333"/>
            <a:ext cx="8710366" cy="257293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679800"/>
              </a:buClr>
              <a:buSzPct val="100000"/>
              <a:buFont typeface="System Font Regular"/>
              <a:buChar char="●"/>
            </a:pPr>
            <a:r>
              <a:rPr lang="en-US" sz="1600" dirty="0"/>
              <a:t>Attend meetings like this, read materials. (see resources)</a:t>
            </a:r>
          </a:p>
          <a:p>
            <a:pPr>
              <a:buClr>
                <a:srgbClr val="679800"/>
              </a:buClr>
              <a:buSzPct val="100000"/>
              <a:buFont typeface="System Font Regular"/>
              <a:buChar char="●"/>
            </a:pPr>
            <a:r>
              <a:rPr lang="en-US" sz="1600" dirty="0"/>
              <a:t>Find stories of others’ burnout and triumphs…share these.</a:t>
            </a:r>
          </a:p>
          <a:p>
            <a:pPr>
              <a:buClr>
                <a:srgbClr val="679800"/>
              </a:buClr>
              <a:buSzPct val="100000"/>
              <a:buFont typeface="System Font Regular"/>
              <a:buChar char="●"/>
            </a:pPr>
            <a:r>
              <a:rPr lang="en-US" sz="1600" dirty="0"/>
              <a:t>Share at work about successes to reinforce what’s going well and our new definition of “victories.”</a:t>
            </a:r>
          </a:p>
          <a:p>
            <a:pPr>
              <a:buClr>
                <a:srgbClr val="679800"/>
              </a:buClr>
              <a:buSzPct val="100000"/>
              <a:buFont typeface="System Font Regular"/>
              <a:buChar char="●"/>
            </a:pPr>
            <a:r>
              <a:rPr lang="en-US" sz="1600" dirty="0"/>
              <a:t>Offer warm thoughts, a favor, flexibility versus asking “what do you need” (we may not know what we need). </a:t>
            </a:r>
          </a:p>
          <a:p>
            <a:pPr>
              <a:buClr>
                <a:srgbClr val="679800"/>
              </a:buClr>
              <a:buSzPct val="100000"/>
              <a:buFont typeface="System Font Regular"/>
              <a:buChar char="●"/>
            </a:pPr>
            <a:r>
              <a:rPr lang="en-US" sz="1600" dirty="0"/>
              <a:t>Get in the habit of looking for warning signs of burnout in yourself and team members. Act. Even a little action is helpful. </a:t>
            </a:r>
          </a:p>
          <a:p>
            <a:pPr>
              <a:buClr>
                <a:srgbClr val="679800"/>
              </a:buClr>
              <a:buSzPct val="100000"/>
              <a:buFont typeface="System Font Regular"/>
              <a:buChar char="●"/>
            </a:pPr>
            <a:r>
              <a:rPr lang="en-US" sz="1600" dirty="0"/>
              <a:t>Adjust expectations: survival is great work! Helping others and helping them cope is tremendous! Maintaining your health, the best you can, allows others to keep going and to get care they need.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7E28969-B1FF-B143-855C-FCF57257131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471500" y="3749994"/>
            <a:ext cx="2568804" cy="22860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D2F5CDE-3279-B04B-9E10-AF4116A37116}"/>
              </a:ext>
            </a:extLst>
          </p:cNvPr>
          <p:cNvSpPr/>
          <p:nvPr/>
        </p:nvSpPr>
        <p:spPr>
          <a:xfrm flipH="1">
            <a:off x="6928702" y="4600606"/>
            <a:ext cx="16680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cap="small" dirty="0">
                <a:solidFill>
                  <a:srgbClr val="3E4350"/>
                </a:solidFill>
              </a:rPr>
              <a:t>Practice</a:t>
            </a:r>
            <a:endParaRPr lang="en-US" sz="3600" b="1" cap="small" dirty="0">
              <a:solidFill>
                <a:srgbClr val="3E435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22C1BCF-0B63-A745-B7E5-DC1E9B93A7B4}"/>
              </a:ext>
            </a:extLst>
          </p:cNvPr>
          <p:cNvSpPr txBox="1"/>
          <p:nvPr/>
        </p:nvSpPr>
        <p:spPr>
          <a:xfrm>
            <a:off x="186759" y="3817195"/>
            <a:ext cx="6442641" cy="202824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defPPr>
              <a:defRPr lang="en-US"/>
            </a:defPPr>
            <a:lvl1pPr marL="228600" indent="-228600">
              <a:lnSpc>
                <a:spcPct val="90000"/>
              </a:lnSpc>
              <a:spcBef>
                <a:spcPts val="1000"/>
              </a:spcBef>
              <a:buClr>
                <a:srgbClr val="679800"/>
              </a:buClr>
              <a:buSzPct val="100000"/>
              <a:buFont typeface="System Font Regular"/>
              <a:buChar char="●"/>
              <a:defRPr sz="1600"/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en-US" dirty="0"/>
              <a:t>Create rituals to memorialize, acknowledge loss and highlight growth.</a:t>
            </a:r>
          </a:p>
          <a:p>
            <a:r>
              <a:rPr lang="en-US" dirty="0"/>
              <a:t>Give compliments and reassurance when good things are noted (this is easy and free, yet we often take these for granted).</a:t>
            </a:r>
          </a:p>
          <a:p>
            <a:r>
              <a:rPr lang="en-US" dirty="0"/>
              <a:t>Clarify for yourself and your teams what expectations are realistic. Believe that this is not “settling,” but instead you are doing the essentials for remaining healthy in a challenging situation.</a:t>
            </a:r>
          </a:p>
          <a:p>
            <a:r>
              <a:rPr lang="en-US" dirty="0"/>
              <a:t>Seek, and advocate for, professional and community support for your own and others’ mental health.</a:t>
            </a:r>
          </a:p>
        </p:txBody>
      </p:sp>
    </p:spTree>
    <p:extLst>
      <p:ext uri="{BB962C8B-B14F-4D97-AF65-F5344CB8AC3E}">
        <p14:creationId xmlns:p14="http://schemas.microsoft.com/office/powerpoint/2010/main" val="27337929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56C3F5B-C24F-F249-B992-03A51E34DFEE}"/>
              </a:ext>
            </a:extLst>
          </p:cNvPr>
          <p:cNvSpPr/>
          <p:nvPr/>
        </p:nvSpPr>
        <p:spPr>
          <a:xfrm>
            <a:off x="2243579" y="175651"/>
            <a:ext cx="6900421" cy="100994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Ins="274320" rtlCol="0" anchor="b"/>
          <a:lstStyle/>
          <a:p>
            <a:pPr algn="r"/>
            <a:r>
              <a:rPr lang="en-US" sz="3600" dirty="0">
                <a:solidFill>
                  <a:srgbClr val="3E43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Reinforcement and Resources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B9A72BD-5A93-1C40-BF0B-AD591F86BC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CC63B7-AE6B-B44C-8009-AA9FA5A2B6B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929A0C1-81CD-4649-9FEB-6EF12BBA878E}"/>
              </a:ext>
            </a:extLst>
          </p:cNvPr>
          <p:cNvSpPr txBox="1"/>
          <p:nvPr/>
        </p:nvSpPr>
        <p:spPr>
          <a:xfrm>
            <a:off x="584608" y="4911077"/>
            <a:ext cx="797478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3"/>
              </a:rPr>
              <a:t>https://www.shrm.org/resourcesandtools/hr-topics/people-managers/pages/covid-grief-.aspx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403E429-EF64-6448-B866-4B05157CCFA2}"/>
              </a:ext>
            </a:extLst>
          </p:cNvPr>
          <p:cNvSpPr txBox="1"/>
          <p:nvPr/>
        </p:nvSpPr>
        <p:spPr>
          <a:xfrm>
            <a:off x="584607" y="1681973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4"/>
              </a:rPr>
              <a:t>https://grief.com/covid-19/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1E70F4-6738-3A40-9FA6-2B97B0630D70}"/>
              </a:ext>
            </a:extLst>
          </p:cNvPr>
          <p:cNvSpPr txBox="1"/>
          <p:nvPr/>
        </p:nvSpPr>
        <p:spPr>
          <a:xfrm>
            <a:off x="584606" y="2222460"/>
            <a:ext cx="8653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5"/>
              </a:rPr>
              <a:t>https://www.cdc.gov/mentalhealth/stress-coping/grief-loss/index.html</a:t>
            </a:r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BD1688A-447E-B74B-B4E3-B301C76FD221}"/>
              </a:ext>
            </a:extLst>
          </p:cNvPr>
          <p:cNvSpPr txBox="1"/>
          <p:nvPr/>
        </p:nvSpPr>
        <p:spPr>
          <a:xfrm>
            <a:off x="584607" y="2762947"/>
            <a:ext cx="865351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6"/>
              </a:rPr>
              <a:t>https://www.psychiatrictimes.com/view/navigating-covid-19s-lessons-on-burnout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39BE70-3B9D-9542-96AD-12502E41DEC7}"/>
              </a:ext>
            </a:extLst>
          </p:cNvPr>
          <p:cNvSpPr txBox="1"/>
          <p:nvPr/>
        </p:nvSpPr>
        <p:spPr>
          <a:xfrm>
            <a:off x="584607" y="3303434"/>
            <a:ext cx="797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7"/>
              </a:rPr>
              <a:t>https://www.mayoclinic.org/healthy-lifestyle/adult-health/in-depth/burnout/art-20046642</a:t>
            </a:r>
            <a:endParaRPr lang="en-US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EB094CA-DC8F-0E4E-A685-9CB25CD972BF}"/>
              </a:ext>
            </a:extLst>
          </p:cNvPr>
          <p:cNvSpPr txBox="1"/>
          <p:nvPr/>
        </p:nvSpPr>
        <p:spPr>
          <a:xfrm>
            <a:off x="584606" y="4120920"/>
            <a:ext cx="797478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n-US" dirty="0">
                <a:hlinkClick r:id="rId8"/>
              </a:rPr>
              <a:t>https://www.statnews.com/2021/11/05/has-burnout-fundamentally-changed-part-of-me-as-a-doctor/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84099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erson outdoors in snow, wearing gloves making heart shape with hands">
            <a:extLst>
              <a:ext uri="{FF2B5EF4-FFF2-40B4-BE49-F238E27FC236}">
                <a16:creationId xmlns:a16="http://schemas.microsoft.com/office/drawing/2014/main" id="{3A1C178C-B077-C947-8C27-81B61022F9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0149" y="351364"/>
            <a:ext cx="5403851" cy="4206240"/>
          </a:xfrm>
          <a:prstGeom prst="rect">
            <a:avLst/>
          </a:prstGeom>
        </p:spPr>
      </p:pic>
      <p:sp>
        <p:nvSpPr>
          <p:cNvPr id="5" name="Freeform 4">
            <a:extLst>
              <a:ext uri="{FF2B5EF4-FFF2-40B4-BE49-F238E27FC236}">
                <a16:creationId xmlns:a16="http://schemas.microsoft.com/office/drawing/2014/main" id="{4FCA8725-C841-7347-9EE2-7BBA255BD5E6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custGeom>
            <a:avLst/>
            <a:gdLst>
              <a:gd name="connsiteX0" fmla="*/ 6679095 w 9144000"/>
              <a:gd name="connsiteY0" fmla="*/ 450418 h 6858000"/>
              <a:gd name="connsiteX1" fmla="*/ 4850295 w 9144000"/>
              <a:gd name="connsiteY1" fmla="*/ 2279218 h 6858000"/>
              <a:gd name="connsiteX2" fmla="*/ 6679095 w 9144000"/>
              <a:gd name="connsiteY2" fmla="*/ 4108018 h 6858000"/>
              <a:gd name="connsiteX3" fmla="*/ 8507895 w 9144000"/>
              <a:gd name="connsiteY3" fmla="*/ 2279218 h 6858000"/>
              <a:gd name="connsiteX4" fmla="*/ 6679095 w 9144000"/>
              <a:gd name="connsiteY4" fmla="*/ 450418 h 6858000"/>
              <a:gd name="connsiteX5" fmla="*/ 0 w 9144000"/>
              <a:gd name="connsiteY5" fmla="*/ 0 h 6858000"/>
              <a:gd name="connsiteX6" fmla="*/ 9144000 w 9144000"/>
              <a:gd name="connsiteY6" fmla="*/ 0 h 6858000"/>
              <a:gd name="connsiteX7" fmla="*/ 9144000 w 9144000"/>
              <a:gd name="connsiteY7" fmla="*/ 6858000 h 6858000"/>
              <a:gd name="connsiteX8" fmla="*/ 0 w 9144000"/>
              <a:gd name="connsiteY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6858000">
                <a:moveTo>
                  <a:pt x="6679095" y="450418"/>
                </a:moveTo>
                <a:cubicBezTo>
                  <a:pt x="5669077" y="450418"/>
                  <a:pt x="4850295" y="1269200"/>
                  <a:pt x="4850295" y="2279218"/>
                </a:cubicBezTo>
                <a:cubicBezTo>
                  <a:pt x="4850295" y="3289236"/>
                  <a:pt x="5669077" y="4108018"/>
                  <a:pt x="6679095" y="4108018"/>
                </a:cubicBezTo>
                <a:cubicBezTo>
                  <a:pt x="7689113" y="4108018"/>
                  <a:pt x="8507895" y="3289236"/>
                  <a:pt x="8507895" y="2279218"/>
                </a:cubicBezTo>
                <a:cubicBezTo>
                  <a:pt x="8507895" y="1269200"/>
                  <a:pt x="7689113" y="450418"/>
                  <a:pt x="6679095" y="450418"/>
                </a:cubicBezTo>
                <a:close/>
                <a:moveTo>
                  <a:pt x="0" y="0"/>
                </a:moveTo>
                <a:lnTo>
                  <a:pt x="9144000" y="0"/>
                </a:lnTo>
                <a:lnTo>
                  <a:pt x="9144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C5BFB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EB81DA8-89C8-FF4E-97D8-5F858C8413E7}"/>
              </a:ext>
            </a:extLst>
          </p:cNvPr>
          <p:cNvSpPr/>
          <p:nvPr/>
        </p:nvSpPr>
        <p:spPr>
          <a:xfrm>
            <a:off x="616635" y="2334132"/>
            <a:ext cx="3805833" cy="14709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Thank you for all you are doing!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4378FF10-5E6C-C44F-8B2F-AFFC69C2EC81}"/>
              </a:ext>
            </a:extLst>
          </p:cNvPr>
          <p:cNvSpPr txBox="1">
            <a:spLocks/>
          </p:cNvSpPr>
          <p:nvPr/>
        </p:nvSpPr>
        <p:spPr>
          <a:xfrm>
            <a:off x="247692" y="4403516"/>
            <a:ext cx="8349553" cy="18753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b="1" i="1" dirty="0"/>
              <a:t>You are much better than you think and feel. Surviving counts, </a:t>
            </a:r>
          </a:p>
          <a:p>
            <a:pPr algn="ctr"/>
            <a:r>
              <a:rPr lang="en-US" b="1" i="1" dirty="0"/>
              <a:t>and you can get beyond survival. </a:t>
            </a:r>
          </a:p>
          <a:p>
            <a:pPr algn="ctr"/>
            <a:r>
              <a:rPr lang="en-US" b="1" i="1" dirty="0"/>
              <a:t>Expectations of yourself can and MUST change for you </a:t>
            </a:r>
          </a:p>
          <a:p>
            <a:pPr algn="ctr"/>
            <a:r>
              <a:rPr lang="en-US" b="1" i="1" dirty="0"/>
              <a:t>to beat burnout!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5797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15240</TotalTime>
  <Words>761</Words>
  <Application>Microsoft Office PowerPoint</Application>
  <PresentationFormat>On-screen Show (4:3)</PresentationFormat>
  <Paragraphs>100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System Font Regular</vt:lpstr>
      <vt:lpstr>Office Theme</vt:lpstr>
      <vt:lpstr>COVID-19 Burnout:  Steps for Moving Forward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Terri Foley</cp:lastModifiedBy>
  <cp:revision>122</cp:revision>
  <dcterms:created xsi:type="dcterms:W3CDTF">2021-03-16T15:10:41Z</dcterms:created>
  <dcterms:modified xsi:type="dcterms:W3CDTF">2021-12-07T23:03:57Z</dcterms:modified>
</cp:coreProperties>
</file>