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387" r:id="rId5"/>
    <p:sldId id="747" r:id="rId6"/>
    <p:sldId id="748" r:id="rId7"/>
    <p:sldId id="749" r:id="rId8"/>
    <p:sldId id="750" r:id="rId9"/>
    <p:sldId id="751" r:id="rId10"/>
    <p:sldId id="752" r:id="rId11"/>
    <p:sldId id="753" r:id="rId12"/>
    <p:sldId id="734" r:id="rId13"/>
    <p:sldId id="754" r:id="rId14"/>
    <p:sldId id="755" r:id="rId15"/>
    <p:sldId id="756" r:id="rId16"/>
    <p:sldId id="757" r:id="rId17"/>
    <p:sldId id="758" r:id="rId18"/>
    <p:sldId id="74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86358" autoAdjust="0"/>
  </p:normalViewPr>
  <p:slideViewPr>
    <p:cSldViewPr snapToGrid="0">
      <p:cViewPr varScale="1">
        <p:scale>
          <a:sx n="103" d="100"/>
          <a:sy n="103" d="100"/>
        </p:scale>
        <p:origin x="8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766329916307626E-2"/>
          <c:y val="4.8538358934641361E-2"/>
          <c:w val="0.90565505373149113"/>
          <c:h val="0.72181274471838563"/>
        </c:manualLayout>
      </c:layout>
      <c:doughnutChart>
        <c:varyColors val="1"/>
        <c:ser>
          <c:idx val="0"/>
          <c:order val="0"/>
          <c:tx>
            <c:strRef>
              <c:f>Sheet1!$A$2</c:f>
              <c:strCache>
                <c:ptCount val="1"/>
                <c:pt idx="0">
                  <c:v>Nursing Facility</c:v>
                </c:pt>
              </c:strCache>
            </c:strRef>
          </c:tx>
          <c:dPt>
            <c:idx val="0"/>
            <c:bubble3D val="0"/>
            <c:explosion val="2"/>
            <c:spPr>
              <a:solidFill>
                <a:schemeClr val="accent1"/>
              </a:solidFill>
              <a:ln>
                <a:noFill/>
              </a:ln>
              <a:effectLst/>
            </c:spPr>
            <c:extLst>
              <c:ext xmlns:c16="http://schemas.microsoft.com/office/drawing/2014/chart" uri="{C3380CC4-5D6E-409C-BE32-E72D297353CC}">
                <c16:uniqueId val="{00000003-91D7-403E-B125-B55030398CC3}"/>
              </c:ext>
            </c:extLst>
          </c:dPt>
          <c:dPt>
            <c:idx val="1"/>
            <c:bubble3D val="0"/>
            <c:explosion val="2"/>
            <c:spPr>
              <a:solidFill>
                <a:schemeClr val="accent2"/>
              </a:solidFill>
              <a:ln>
                <a:noFill/>
              </a:ln>
              <a:effectLst/>
            </c:spPr>
            <c:extLst>
              <c:ext xmlns:c16="http://schemas.microsoft.com/office/drawing/2014/chart" uri="{C3380CC4-5D6E-409C-BE32-E72D297353CC}">
                <c16:uniqueId val="{00000004-91D7-403E-B125-B55030398CC3}"/>
              </c:ext>
            </c:extLst>
          </c:dPt>
          <c:dPt>
            <c:idx val="2"/>
            <c:bubble3D val="0"/>
            <c:explosion val="15"/>
            <c:spPr>
              <a:solidFill>
                <a:srgbClr val="FF0000"/>
              </a:solidFill>
              <a:ln>
                <a:noFill/>
              </a:ln>
              <a:effectLst/>
            </c:spPr>
            <c:extLst>
              <c:ext xmlns:c16="http://schemas.microsoft.com/office/drawing/2014/chart" uri="{C3380CC4-5D6E-409C-BE32-E72D297353CC}">
                <c16:uniqueId val="{00000002-91D7-403E-B125-B55030398CC3}"/>
              </c:ext>
            </c:extLst>
          </c:dPt>
          <c:dPt>
            <c:idx val="3"/>
            <c:bubble3D val="0"/>
            <c:explosion val="15"/>
            <c:spPr>
              <a:solidFill>
                <a:srgbClr val="FF0000"/>
              </a:solidFill>
              <a:ln>
                <a:noFill/>
              </a:ln>
              <a:effectLst/>
            </c:spPr>
            <c:extLst>
              <c:ext xmlns:c16="http://schemas.microsoft.com/office/drawing/2014/chart" uri="{C3380CC4-5D6E-409C-BE32-E72D297353CC}">
                <c16:uniqueId val="{00000001-91D7-403E-B125-B55030398CC3}"/>
              </c:ext>
            </c:extLst>
          </c:dPt>
          <c:dLbls>
            <c:dLbl>
              <c:idx val="0"/>
              <c:layout>
                <c:manualLayout>
                  <c:x val="-8.396296438746464E-17"/>
                  <c:y val="2.0161290322580645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91D7-403E-B125-B55030398CC3}"/>
                </c:ext>
              </c:extLst>
            </c:dLbl>
            <c:dLbl>
              <c:idx val="1"/>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91D7-403E-B125-B55030398CC3}"/>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91D7-403E-B125-B55030398CC3}"/>
                </c:ext>
              </c:extLst>
            </c:dLbl>
            <c:dLbl>
              <c:idx val="3"/>
              <c:layout>
                <c:manualLayout>
                  <c:x val="1.6029568527552631E-2"/>
                  <c:y val="2.2400551745547937E-3"/>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1373028500376481"/>
                      <c:h val="0.22547043010752685"/>
                    </c:manualLayout>
                  </c15:layout>
                </c:ext>
                <c:ext xmlns:c16="http://schemas.microsoft.com/office/drawing/2014/chart" uri="{C3380CC4-5D6E-409C-BE32-E72D297353CC}">
                  <c16:uniqueId val="{00000001-91D7-403E-B125-B55030398CC3}"/>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Sheet1!$B$1:$E$1</c:f>
              <c:strCache>
                <c:ptCount val="4"/>
                <c:pt idx="0">
                  <c:v>No Impact for a Few Months</c:v>
                </c:pt>
                <c:pt idx="1">
                  <c:v>Can Operate Two Months</c:v>
                </c:pt>
                <c:pt idx="2">
                  <c:v>Can Operate One Month</c:v>
                </c:pt>
                <c:pt idx="3">
                  <c:v>Can Operate Less than a Month</c:v>
                </c:pt>
              </c:strCache>
            </c:strRef>
          </c:cat>
          <c:val>
            <c:numRef>
              <c:f>Sheet1!$B$2:$E$2</c:f>
              <c:numCache>
                <c:formatCode>0.0%</c:formatCode>
                <c:ptCount val="4"/>
                <c:pt idx="0">
                  <c:v>0.27100000000000002</c:v>
                </c:pt>
                <c:pt idx="1">
                  <c:v>0.17899999999999999</c:v>
                </c:pt>
                <c:pt idx="2">
                  <c:v>0.28599999999999998</c:v>
                </c:pt>
                <c:pt idx="3">
                  <c:v>0.26400000000000001</c:v>
                </c:pt>
              </c:numCache>
            </c:numRef>
          </c:val>
          <c:extLst>
            <c:ext xmlns:c16="http://schemas.microsoft.com/office/drawing/2014/chart" uri="{C3380CC4-5D6E-409C-BE32-E72D297353CC}">
              <c16:uniqueId val="{00000000-0A7A-4256-9F99-33FDDAA7F9B6}"/>
            </c:ext>
          </c:extLst>
        </c:ser>
        <c:dLbls>
          <c:showLegendKey val="0"/>
          <c:showVal val="0"/>
          <c:showCatName val="0"/>
          <c:showSerName val="0"/>
          <c:showPercent val="0"/>
          <c:showBubbleSize val="0"/>
          <c:showLeaderLines val="1"/>
        </c:dLbls>
        <c:firstSliceAng val="0"/>
        <c:holeSize val="39"/>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Sheet1!$A$2</c:f>
              <c:strCache>
                <c:ptCount val="1"/>
                <c:pt idx="0">
                  <c:v>0% to 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RNs</c:v>
                </c:pt>
                <c:pt idx="1">
                  <c:v>LPNs</c:v>
                </c:pt>
                <c:pt idx="2">
                  <c:v>CNAs</c:v>
                </c:pt>
                <c:pt idx="3">
                  <c:v>Dietary</c:v>
                </c:pt>
              </c:strCache>
            </c:strRef>
          </c:cat>
          <c:val>
            <c:numRef>
              <c:f>Sheet1!$B$2:$E$2</c:f>
              <c:numCache>
                <c:formatCode>0.0%</c:formatCode>
                <c:ptCount val="4"/>
                <c:pt idx="0">
                  <c:v>0.27564102564102566</c:v>
                </c:pt>
                <c:pt idx="1">
                  <c:v>0.23076923076923078</c:v>
                </c:pt>
                <c:pt idx="2">
                  <c:v>0.17948717948717949</c:v>
                </c:pt>
                <c:pt idx="3" formatCode="0.00%">
                  <c:v>0.23717948717948717</c:v>
                </c:pt>
              </c:numCache>
            </c:numRef>
          </c:val>
          <c:extLst>
            <c:ext xmlns:c16="http://schemas.microsoft.com/office/drawing/2014/chart" uri="{C3380CC4-5D6E-409C-BE32-E72D297353CC}">
              <c16:uniqueId val="{00000000-47CE-4003-AB4A-B450F86127EE}"/>
            </c:ext>
          </c:extLst>
        </c:ser>
        <c:ser>
          <c:idx val="1"/>
          <c:order val="1"/>
          <c:tx>
            <c:strRef>
              <c:f>Sheet1!$A$3</c:f>
              <c:strCache>
                <c:ptCount val="1"/>
                <c:pt idx="0">
                  <c:v>5% to 10%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RNs</c:v>
                </c:pt>
                <c:pt idx="1">
                  <c:v>LPNs</c:v>
                </c:pt>
                <c:pt idx="2">
                  <c:v>CNAs</c:v>
                </c:pt>
                <c:pt idx="3">
                  <c:v>Dietary</c:v>
                </c:pt>
              </c:strCache>
            </c:strRef>
          </c:cat>
          <c:val>
            <c:numRef>
              <c:f>Sheet1!$B$3:$E$3</c:f>
              <c:numCache>
                <c:formatCode>0.0%</c:formatCode>
                <c:ptCount val="4"/>
                <c:pt idx="0">
                  <c:v>0.35256410256410259</c:v>
                </c:pt>
                <c:pt idx="1">
                  <c:v>0.40384615384615385</c:v>
                </c:pt>
                <c:pt idx="2">
                  <c:v>0.37179487179487181</c:v>
                </c:pt>
                <c:pt idx="3" formatCode="0.00%">
                  <c:v>0.37179487179487181</c:v>
                </c:pt>
              </c:numCache>
            </c:numRef>
          </c:val>
          <c:extLst>
            <c:ext xmlns:c16="http://schemas.microsoft.com/office/drawing/2014/chart" uri="{C3380CC4-5D6E-409C-BE32-E72D297353CC}">
              <c16:uniqueId val="{00000001-47CE-4003-AB4A-B450F86127EE}"/>
            </c:ext>
          </c:extLst>
        </c:ser>
        <c:ser>
          <c:idx val="2"/>
          <c:order val="2"/>
          <c:tx>
            <c:strRef>
              <c:f>Sheet1!$A$4</c:f>
              <c:strCache>
                <c:ptCount val="1"/>
                <c:pt idx="0">
                  <c:v>10.5% to 15%</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RNs</c:v>
                </c:pt>
                <c:pt idx="1">
                  <c:v>LPNs</c:v>
                </c:pt>
                <c:pt idx="2">
                  <c:v>CNAs</c:v>
                </c:pt>
                <c:pt idx="3">
                  <c:v>Dietary</c:v>
                </c:pt>
              </c:strCache>
            </c:strRef>
          </c:cat>
          <c:val>
            <c:numRef>
              <c:f>Sheet1!$B$4:$E$4</c:f>
              <c:numCache>
                <c:formatCode>0.0%</c:formatCode>
                <c:ptCount val="4"/>
                <c:pt idx="0">
                  <c:v>0.15384615384615385</c:v>
                </c:pt>
                <c:pt idx="1">
                  <c:v>0.12179487179487179</c:v>
                </c:pt>
                <c:pt idx="2">
                  <c:v>0.16666666666666666</c:v>
                </c:pt>
                <c:pt idx="3" formatCode="0.00%">
                  <c:v>0.13461538461538461</c:v>
                </c:pt>
              </c:numCache>
            </c:numRef>
          </c:val>
          <c:extLst>
            <c:ext xmlns:c16="http://schemas.microsoft.com/office/drawing/2014/chart" uri="{C3380CC4-5D6E-409C-BE32-E72D297353CC}">
              <c16:uniqueId val="{00000002-47CE-4003-AB4A-B450F86127EE}"/>
            </c:ext>
          </c:extLst>
        </c:ser>
        <c:ser>
          <c:idx val="3"/>
          <c:order val="3"/>
          <c:tx>
            <c:strRef>
              <c:f>Sheet1!$A$5</c:f>
              <c:strCache>
                <c:ptCount val="1"/>
                <c:pt idx="0">
                  <c:v>More than 15%</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RNs</c:v>
                </c:pt>
                <c:pt idx="1">
                  <c:v>LPNs</c:v>
                </c:pt>
                <c:pt idx="2">
                  <c:v>CNAs</c:v>
                </c:pt>
                <c:pt idx="3">
                  <c:v>Dietary</c:v>
                </c:pt>
              </c:strCache>
            </c:strRef>
          </c:cat>
          <c:val>
            <c:numRef>
              <c:f>Sheet1!$B$5:$E$5</c:f>
              <c:numCache>
                <c:formatCode>0.0%</c:formatCode>
                <c:ptCount val="4"/>
                <c:pt idx="0">
                  <c:v>0.19871794871794871</c:v>
                </c:pt>
                <c:pt idx="1">
                  <c:v>0.22435897435897437</c:v>
                </c:pt>
                <c:pt idx="2">
                  <c:v>0.26923076923076922</c:v>
                </c:pt>
                <c:pt idx="3" formatCode="0.00%">
                  <c:v>0.23076923076923078</c:v>
                </c:pt>
              </c:numCache>
            </c:numRef>
          </c:val>
          <c:extLst>
            <c:ext xmlns:c16="http://schemas.microsoft.com/office/drawing/2014/chart" uri="{C3380CC4-5D6E-409C-BE32-E72D297353CC}">
              <c16:uniqueId val="{00000005-47CE-4003-AB4A-B450F86127EE}"/>
            </c:ext>
          </c:extLst>
        </c:ser>
        <c:dLbls>
          <c:showLegendKey val="0"/>
          <c:showVal val="0"/>
          <c:showCatName val="0"/>
          <c:showSerName val="0"/>
          <c:showPercent val="0"/>
          <c:showBubbleSize val="0"/>
        </c:dLbls>
        <c:gapWidth val="54"/>
        <c:overlap val="100"/>
        <c:axId val="867091680"/>
        <c:axId val="867093760"/>
      </c:barChart>
      <c:catAx>
        <c:axId val="867091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2060"/>
                </a:solidFill>
                <a:latin typeface="+mn-lt"/>
                <a:ea typeface="+mn-ea"/>
                <a:cs typeface="+mn-cs"/>
              </a:defRPr>
            </a:pPr>
            <a:endParaRPr lang="en-US"/>
          </a:p>
        </c:txPr>
        <c:crossAx val="867093760"/>
        <c:crosses val="autoZero"/>
        <c:auto val="1"/>
        <c:lblAlgn val="ctr"/>
        <c:lblOffset val="100"/>
        <c:noMultiLvlLbl val="0"/>
      </c:catAx>
      <c:valAx>
        <c:axId val="86709376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2060"/>
                </a:solidFill>
                <a:latin typeface="+mn-lt"/>
                <a:ea typeface="+mn-ea"/>
                <a:cs typeface="+mn-cs"/>
              </a:defRPr>
            </a:pPr>
            <a:endParaRPr lang="en-US"/>
          </a:p>
        </c:txPr>
        <c:crossAx val="867091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215668105731804E-2"/>
          <c:y val="2.8038292088488938E-2"/>
          <c:w val="0.92092790344383568"/>
          <c:h val="0.81268942944631917"/>
        </c:manualLayout>
      </c:layout>
      <c:pieChart>
        <c:varyColors val="1"/>
        <c:ser>
          <c:idx val="0"/>
          <c:order val="0"/>
          <c:tx>
            <c:strRef>
              <c:f>Sheet1!$B$1</c:f>
              <c:strCache>
                <c:ptCount val="1"/>
                <c:pt idx="0">
                  <c:v>Nursing Facilities (State)</c:v>
                </c:pt>
              </c:strCache>
            </c:strRef>
          </c:tx>
          <c:dPt>
            <c:idx val="0"/>
            <c:bubble3D val="0"/>
            <c:spPr>
              <a:solidFill>
                <a:schemeClr val="accent1"/>
              </a:solidFill>
              <a:ln>
                <a:noFill/>
              </a:ln>
              <a:effectLst/>
            </c:spPr>
            <c:extLst>
              <c:ext xmlns:c16="http://schemas.microsoft.com/office/drawing/2014/chart" uri="{C3380CC4-5D6E-409C-BE32-E72D297353CC}">
                <c16:uniqueId val="{00000003-9F60-469B-98A4-5E92FEC951D4}"/>
              </c:ext>
            </c:extLst>
          </c:dPt>
          <c:dPt>
            <c:idx val="1"/>
            <c:bubble3D val="0"/>
            <c:spPr>
              <a:solidFill>
                <a:schemeClr val="accent2"/>
              </a:solidFill>
              <a:ln>
                <a:noFill/>
              </a:ln>
              <a:effectLst/>
            </c:spPr>
            <c:extLst>
              <c:ext xmlns:c16="http://schemas.microsoft.com/office/drawing/2014/chart" uri="{C3380CC4-5D6E-409C-BE32-E72D297353CC}">
                <c16:uniqueId val="{00000001-B7FF-48CD-9140-9C5C82195171}"/>
              </c:ext>
            </c:extLst>
          </c:dPt>
          <c:dPt>
            <c:idx val="2"/>
            <c:bubble3D val="0"/>
            <c:spPr>
              <a:solidFill>
                <a:schemeClr val="accent3"/>
              </a:solidFill>
              <a:ln>
                <a:noFill/>
              </a:ln>
              <a:effectLst/>
            </c:spPr>
            <c:extLst>
              <c:ext xmlns:c16="http://schemas.microsoft.com/office/drawing/2014/chart" uri="{C3380CC4-5D6E-409C-BE32-E72D297353CC}">
                <c16:uniqueId val="{00000002-9F60-469B-98A4-5E92FEC951D4}"/>
              </c:ext>
            </c:extLst>
          </c:dPt>
          <c:dPt>
            <c:idx val="3"/>
            <c:bubble3D val="0"/>
            <c:spPr>
              <a:noFill/>
              <a:ln>
                <a:solidFill>
                  <a:srgbClr val="0070C0"/>
                </a:solidFill>
              </a:ln>
              <a:effectLst/>
            </c:spPr>
            <c:extLst>
              <c:ext xmlns:c16="http://schemas.microsoft.com/office/drawing/2014/chart" uri="{C3380CC4-5D6E-409C-BE32-E72D297353CC}">
                <c16:uniqueId val="{00000000-9F60-469B-98A4-5E92FEC951D4}"/>
              </c:ext>
            </c:extLst>
          </c:dPt>
          <c:dLbls>
            <c:dLbl>
              <c:idx val="0"/>
              <c:layout>
                <c:manualLayout>
                  <c:x val="-1.9798448160218932E-2"/>
                  <c:y val="0"/>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30270177366294543"/>
                      <c:h val="0.17060810810810811"/>
                    </c:manualLayout>
                  </c15:layout>
                </c:ext>
                <c:ext xmlns:c16="http://schemas.microsoft.com/office/drawing/2014/chart" uri="{C3380CC4-5D6E-409C-BE32-E72D297353CC}">
                  <c16:uniqueId val="{00000003-9F60-469B-98A4-5E92FEC951D4}"/>
                </c:ext>
              </c:extLst>
            </c:dLbl>
            <c:dLbl>
              <c:idx val="1"/>
              <c:numFmt formatCode="0.0%" sourceLinked="0"/>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rgbClr val="002060"/>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layout>
                    <c:manualLayout>
                      <c:w val="0.10515838602444363"/>
                      <c:h val="0.11215277777777778"/>
                    </c:manualLayout>
                  </c15:layout>
                </c:ext>
                <c:ext xmlns:c16="http://schemas.microsoft.com/office/drawing/2014/chart" uri="{C3380CC4-5D6E-409C-BE32-E72D297353CC}">
                  <c16:uniqueId val="{00000001-B7FF-48CD-9140-9C5C82195171}"/>
                </c:ext>
              </c:extLst>
            </c:dLbl>
            <c:dLbl>
              <c:idx val="2"/>
              <c:layout>
                <c:manualLayout>
                  <c:x val="0.10724165915672382"/>
                  <c:y val="-5.6306306306306307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7175019970580333"/>
                      <c:h val="0.17060810810810811"/>
                    </c:manualLayout>
                  </c15:layout>
                </c:ext>
                <c:ext xmlns:c16="http://schemas.microsoft.com/office/drawing/2014/chart" uri="{C3380CC4-5D6E-409C-BE32-E72D297353CC}">
                  <c16:uniqueId val="{00000002-9F60-469B-98A4-5E92FEC951D4}"/>
                </c:ext>
              </c:extLst>
            </c:dLbl>
            <c:dLbl>
              <c:idx val="3"/>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F60-469B-98A4-5E92FEC951D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002060"/>
                    </a:solidFill>
                    <a:latin typeface="+mn-lt"/>
                    <a:ea typeface="+mn-ea"/>
                    <a:cs typeface="+mn-cs"/>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extLst>
          </c:dLbls>
          <c:cat>
            <c:strRef>
              <c:f>Sheet1!$A$2:$A$5</c:f>
              <c:strCache>
                <c:ptCount val="4"/>
                <c:pt idx="0">
                  <c:v>Yes, and are planning for more</c:v>
                </c:pt>
                <c:pt idx="1">
                  <c:v>Yes</c:v>
                </c:pt>
                <c:pt idx="2">
                  <c:v>No but are planning to implement</c:v>
                </c:pt>
                <c:pt idx="3">
                  <c:v>No</c:v>
                </c:pt>
              </c:strCache>
            </c:strRef>
          </c:cat>
          <c:val>
            <c:numRef>
              <c:f>Sheet1!$B$2:$B$5</c:f>
              <c:numCache>
                <c:formatCode>0.00%</c:formatCode>
                <c:ptCount val="4"/>
                <c:pt idx="0">
                  <c:v>0.13043478260869565</c:v>
                </c:pt>
                <c:pt idx="1">
                  <c:v>0.40579710144927539</c:v>
                </c:pt>
                <c:pt idx="2">
                  <c:v>5.7971014492753624E-2</c:v>
                </c:pt>
                <c:pt idx="3">
                  <c:v>0.40579710144927539</c:v>
                </c:pt>
              </c:numCache>
            </c:numRef>
          </c:val>
          <c:extLst>
            <c:ext xmlns:c16="http://schemas.microsoft.com/office/drawing/2014/chart" uri="{C3380CC4-5D6E-409C-BE32-E72D297353CC}">
              <c16:uniqueId val="{00000000-D639-472D-99FE-1D60F2360CBE}"/>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766329916307626E-2"/>
          <c:y val="4.8538358934641361E-2"/>
          <c:w val="0.90565505373149113"/>
          <c:h val="0.72181274471838563"/>
        </c:manualLayout>
      </c:layout>
      <c:doughnutChart>
        <c:varyColors val="1"/>
        <c:ser>
          <c:idx val="0"/>
          <c:order val="0"/>
          <c:tx>
            <c:strRef>
              <c:f>Sheet1!$A$2</c:f>
              <c:strCache>
                <c:ptCount val="1"/>
                <c:pt idx="0">
                  <c:v>Assisted Living</c:v>
                </c:pt>
              </c:strCache>
            </c:strRef>
          </c:tx>
          <c:dPt>
            <c:idx val="0"/>
            <c:bubble3D val="0"/>
            <c:explosion val="2"/>
            <c:spPr>
              <a:solidFill>
                <a:schemeClr val="accent1"/>
              </a:solidFill>
              <a:ln>
                <a:noFill/>
              </a:ln>
              <a:effectLst/>
            </c:spPr>
            <c:extLst>
              <c:ext xmlns:c16="http://schemas.microsoft.com/office/drawing/2014/chart" uri="{C3380CC4-5D6E-409C-BE32-E72D297353CC}">
                <c16:uniqueId val="{00000003-91D7-403E-B125-B55030398CC3}"/>
              </c:ext>
            </c:extLst>
          </c:dPt>
          <c:dPt>
            <c:idx val="1"/>
            <c:bubble3D val="0"/>
            <c:explosion val="2"/>
            <c:spPr>
              <a:solidFill>
                <a:schemeClr val="accent2"/>
              </a:solidFill>
              <a:ln>
                <a:noFill/>
              </a:ln>
              <a:effectLst/>
            </c:spPr>
            <c:extLst>
              <c:ext xmlns:c16="http://schemas.microsoft.com/office/drawing/2014/chart" uri="{C3380CC4-5D6E-409C-BE32-E72D297353CC}">
                <c16:uniqueId val="{00000004-91D7-403E-B125-B55030398CC3}"/>
              </c:ext>
            </c:extLst>
          </c:dPt>
          <c:dPt>
            <c:idx val="2"/>
            <c:bubble3D val="0"/>
            <c:explosion val="15"/>
            <c:spPr>
              <a:solidFill>
                <a:srgbClr val="FF0000"/>
              </a:solidFill>
              <a:ln>
                <a:noFill/>
              </a:ln>
              <a:effectLst/>
            </c:spPr>
            <c:extLst>
              <c:ext xmlns:c16="http://schemas.microsoft.com/office/drawing/2014/chart" uri="{C3380CC4-5D6E-409C-BE32-E72D297353CC}">
                <c16:uniqueId val="{00000002-91D7-403E-B125-B55030398CC3}"/>
              </c:ext>
            </c:extLst>
          </c:dPt>
          <c:dPt>
            <c:idx val="3"/>
            <c:bubble3D val="0"/>
            <c:explosion val="15"/>
            <c:spPr>
              <a:solidFill>
                <a:srgbClr val="FF0000"/>
              </a:solidFill>
              <a:ln>
                <a:noFill/>
              </a:ln>
              <a:effectLst/>
            </c:spPr>
            <c:extLst>
              <c:ext xmlns:c16="http://schemas.microsoft.com/office/drawing/2014/chart" uri="{C3380CC4-5D6E-409C-BE32-E72D297353CC}">
                <c16:uniqueId val="{00000001-91D7-403E-B125-B55030398CC3}"/>
              </c:ext>
            </c:extLst>
          </c:dPt>
          <c:dLbls>
            <c:dLbl>
              <c:idx val="0"/>
              <c:layout>
                <c:manualLayout>
                  <c:x val="-8.396296438746464E-17"/>
                  <c:y val="2.0161290322580645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91D7-403E-B125-B55030398CC3}"/>
                </c:ext>
              </c:extLst>
            </c:dLbl>
            <c:dLbl>
              <c:idx val="1"/>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91D7-403E-B125-B55030398CC3}"/>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91D7-403E-B125-B55030398CC3}"/>
                </c:ext>
              </c:extLst>
            </c:dLbl>
            <c:dLbl>
              <c:idx val="3"/>
              <c:layout>
                <c:manualLayout>
                  <c:x val="1.6029568527552631E-2"/>
                  <c:y val="2.2400551745547937E-3"/>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1373028500376481"/>
                      <c:h val="0.22547043010752685"/>
                    </c:manualLayout>
                  </c15:layout>
                </c:ext>
                <c:ext xmlns:c16="http://schemas.microsoft.com/office/drawing/2014/chart" uri="{C3380CC4-5D6E-409C-BE32-E72D297353CC}">
                  <c16:uniqueId val="{00000001-91D7-403E-B125-B55030398CC3}"/>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Sheet1!$B$1:$E$1</c:f>
              <c:strCache>
                <c:ptCount val="4"/>
                <c:pt idx="0">
                  <c:v>No Impact for a Few Months</c:v>
                </c:pt>
                <c:pt idx="1">
                  <c:v>Can Operate Two Months</c:v>
                </c:pt>
                <c:pt idx="2">
                  <c:v>Can Operate One Month</c:v>
                </c:pt>
                <c:pt idx="3">
                  <c:v>Can Operate Less than a Month</c:v>
                </c:pt>
              </c:strCache>
            </c:strRef>
          </c:cat>
          <c:val>
            <c:numRef>
              <c:f>Sheet1!$B$2:$E$2</c:f>
              <c:numCache>
                <c:formatCode>0.0%</c:formatCode>
                <c:ptCount val="4"/>
                <c:pt idx="0">
                  <c:v>0.251</c:v>
                </c:pt>
                <c:pt idx="1">
                  <c:v>0.16200000000000001</c:v>
                </c:pt>
                <c:pt idx="2">
                  <c:v>0.22800000000000001</c:v>
                </c:pt>
                <c:pt idx="3">
                  <c:v>0.35899999999999999</c:v>
                </c:pt>
              </c:numCache>
            </c:numRef>
          </c:val>
          <c:extLst>
            <c:ext xmlns:c16="http://schemas.microsoft.com/office/drawing/2014/chart" uri="{C3380CC4-5D6E-409C-BE32-E72D297353CC}">
              <c16:uniqueId val="{00000000-0A7A-4256-9F99-33FDDAA7F9B6}"/>
            </c:ext>
          </c:extLst>
        </c:ser>
        <c:dLbls>
          <c:showLegendKey val="0"/>
          <c:showVal val="0"/>
          <c:showCatName val="0"/>
          <c:showSerName val="0"/>
          <c:showPercent val="0"/>
          <c:showBubbleSize val="0"/>
          <c:showLeaderLines val="1"/>
        </c:dLbls>
        <c:firstSliceAng val="0"/>
        <c:holeSize val="39"/>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Sheet1!$A$2</c:f>
              <c:strCache>
                <c:ptCount val="1"/>
                <c:pt idx="0">
                  <c:v>0% to 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RNs</c:v>
                </c:pt>
                <c:pt idx="1">
                  <c:v>LPNs</c:v>
                </c:pt>
                <c:pt idx="2">
                  <c:v>CNAs</c:v>
                </c:pt>
                <c:pt idx="3">
                  <c:v>Dietary</c:v>
                </c:pt>
              </c:strCache>
            </c:strRef>
          </c:cat>
          <c:val>
            <c:numRef>
              <c:f>Sheet1!$B$2:$E$2</c:f>
              <c:numCache>
                <c:formatCode>0.0%</c:formatCode>
                <c:ptCount val="4"/>
                <c:pt idx="0">
                  <c:v>0.32960893854748602</c:v>
                </c:pt>
                <c:pt idx="1">
                  <c:v>0.34636871508379891</c:v>
                </c:pt>
                <c:pt idx="2">
                  <c:v>0.16201117318435754</c:v>
                </c:pt>
                <c:pt idx="3" formatCode="0.00%">
                  <c:v>0.31284916201117319</c:v>
                </c:pt>
              </c:numCache>
            </c:numRef>
          </c:val>
          <c:extLst>
            <c:ext xmlns:c16="http://schemas.microsoft.com/office/drawing/2014/chart" uri="{C3380CC4-5D6E-409C-BE32-E72D297353CC}">
              <c16:uniqueId val="{00000000-47CE-4003-AB4A-B450F86127EE}"/>
            </c:ext>
          </c:extLst>
        </c:ser>
        <c:ser>
          <c:idx val="1"/>
          <c:order val="1"/>
          <c:tx>
            <c:strRef>
              <c:f>Sheet1!$A$3</c:f>
              <c:strCache>
                <c:ptCount val="1"/>
                <c:pt idx="0">
                  <c:v>5% to 10%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RNs</c:v>
                </c:pt>
                <c:pt idx="1">
                  <c:v>LPNs</c:v>
                </c:pt>
                <c:pt idx="2">
                  <c:v>CNAs</c:v>
                </c:pt>
                <c:pt idx="3">
                  <c:v>Dietary</c:v>
                </c:pt>
              </c:strCache>
            </c:strRef>
          </c:cat>
          <c:val>
            <c:numRef>
              <c:f>Sheet1!$B$3:$E$3</c:f>
              <c:numCache>
                <c:formatCode>0.0%</c:formatCode>
                <c:ptCount val="4"/>
                <c:pt idx="0">
                  <c:v>0.29050279329608941</c:v>
                </c:pt>
                <c:pt idx="1">
                  <c:v>0.23463687150837989</c:v>
                </c:pt>
                <c:pt idx="2">
                  <c:v>0.27374301675977653</c:v>
                </c:pt>
                <c:pt idx="3" formatCode="0.00%">
                  <c:v>0.21229050279329609</c:v>
                </c:pt>
              </c:numCache>
            </c:numRef>
          </c:val>
          <c:extLst>
            <c:ext xmlns:c16="http://schemas.microsoft.com/office/drawing/2014/chart" uri="{C3380CC4-5D6E-409C-BE32-E72D297353CC}">
              <c16:uniqueId val="{00000001-47CE-4003-AB4A-B450F86127EE}"/>
            </c:ext>
          </c:extLst>
        </c:ser>
        <c:ser>
          <c:idx val="2"/>
          <c:order val="2"/>
          <c:tx>
            <c:strRef>
              <c:f>Sheet1!$A$4</c:f>
              <c:strCache>
                <c:ptCount val="1"/>
                <c:pt idx="0">
                  <c:v>10% to 15%</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RNs</c:v>
                </c:pt>
                <c:pt idx="1">
                  <c:v>LPNs</c:v>
                </c:pt>
                <c:pt idx="2">
                  <c:v>CNAs</c:v>
                </c:pt>
                <c:pt idx="3">
                  <c:v>Dietary</c:v>
                </c:pt>
              </c:strCache>
            </c:strRef>
          </c:cat>
          <c:val>
            <c:numRef>
              <c:f>Sheet1!$B$4:$E$4</c:f>
              <c:numCache>
                <c:formatCode>0.0%</c:formatCode>
                <c:ptCount val="4"/>
                <c:pt idx="0">
                  <c:v>0.13966480446927373</c:v>
                </c:pt>
                <c:pt idx="1">
                  <c:v>0.12849162011173185</c:v>
                </c:pt>
                <c:pt idx="2">
                  <c:v>0.18994413407821228</c:v>
                </c:pt>
                <c:pt idx="3" formatCode="0.00%">
                  <c:v>0.13407821229050279</c:v>
                </c:pt>
              </c:numCache>
            </c:numRef>
          </c:val>
          <c:extLst>
            <c:ext xmlns:c16="http://schemas.microsoft.com/office/drawing/2014/chart" uri="{C3380CC4-5D6E-409C-BE32-E72D297353CC}">
              <c16:uniqueId val="{00000002-47CE-4003-AB4A-B450F86127EE}"/>
            </c:ext>
          </c:extLst>
        </c:ser>
        <c:ser>
          <c:idx val="3"/>
          <c:order val="3"/>
          <c:tx>
            <c:strRef>
              <c:f>Sheet1!$A$5</c:f>
              <c:strCache>
                <c:ptCount val="1"/>
                <c:pt idx="0">
                  <c:v>More than 15%</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RNs</c:v>
                </c:pt>
                <c:pt idx="1">
                  <c:v>LPNs</c:v>
                </c:pt>
                <c:pt idx="2">
                  <c:v>CNAs</c:v>
                </c:pt>
                <c:pt idx="3">
                  <c:v>Dietary</c:v>
                </c:pt>
              </c:strCache>
            </c:strRef>
          </c:cat>
          <c:val>
            <c:numRef>
              <c:f>Sheet1!$B$5:$E$5</c:f>
              <c:numCache>
                <c:formatCode>0.0%</c:formatCode>
                <c:ptCount val="4"/>
                <c:pt idx="0">
                  <c:v>0.19553072625698323</c:v>
                </c:pt>
                <c:pt idx="1">
                  <c:v>0.2011173184357542</c:v>
                </c:pt>
                <c:pt idx="2">
                  <c:v>0.32960893854748602</c:v>
                </c:pt>
                <c:pt idx="3" formatCode="0.00%">
                  <c:v>0.23463687150837989</c:v>
                </c:pt>
              </c:numCache>
            </c:numRef>
          </c:val>
          <c:extLst>
            <c:ext xmlns:c16="http://schemas.microsoft.com/office/drawing/2014/chart" uri="{C3380CC4-5D6E-409C-BE32-E72D297353CC}">
              <c16:uniqueId val="{00000005-47CE-4003-AB4A-B450F86127EE}"/>
            </c:ext>
          </c:extLst>
        </c:ser>
        <c:dLbls>
          <c:showLegendKey val="0"/>
          <c:showVal val="0"/>
          <c:showCatName val="0"/>
          <c:showSerName val="0"/>
          <c:showPercent val="0"/>
          <c:showBubbleSize val="0"/>
        </c:dLbls>
        <c:gapWidth val="54"/>
        <c:overlap val="100"/>
        <c:axId val="867091680"/>
        <c:axId val="867093760"/>
      </c:barChart>
      <c:catAx>
        <c:axId val="867091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2060"/>
                </a:solidFill>
                <a:latin typeface="+mn-lt"/>
                <a:ea typeface="+mn-ea"/>
                <a:cs typeface="+mn-cs"/>
              </a:defRPr>
            </a:pPr>
            <a:endParaRPr lang="en-US"/>
          </a:p>
        </c:txPr>
        <c:crossAx val="867093760"/>
        <c:crosses val="autoZero"/>
        <c:auto val="1"/>
        <c:lblAlgn val="ctr"/>
        <c:lblOffset val="100"/>
        <c:noMultiLvlLbl val="0"/>
      </c:catAx>
      <c:valAx>
        <c:axId val="86709376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2060"/>
                </a:solidFill>
                <a:latin typeface="+mn-lt"/>
                <a:ea typeface="+mn-ea"/>
                <a:cs typeface="+mn-cs"/>
              </a:defRPr>
            </a:pPr>
            <a:endParaRPr lang="en-US"/>
          </a:p>
        </c:txPr>
        <c:crossAx val="867091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79432932951724"/>
          <c:y val="5.4314600033103969E-2"/>
          <c:w val="0.92092790344383568"/>
          <c:h val="0.81268942944631917"/>
        </c:manualLayout>
      </c:layout>
      <c:pieChart>
        <c:varyColors val="1"/>
        <c:ser>
          <c:idx val="0"/>
          <c:order val="0"/>
          <c:tx>
            <c:strRef>
              <c:f>Sheet1!$B$1</c:f>
              <c:strCache>
                <c:ptCount val="1"/>
                <c:pt idx="0">
                  <c:v>Assisted Living Setting</c:v>
                </c:pt>
              </c:strCache>
            </c:strRef>
          </c:tx>
          <c:dPt>
            <c:idx val="0"/>
            <c:bubble3D val="0"/>
            <c:spPr>
              <a:solidFill>
                <a:schemeClr val="accent1"/>
              </a:solidFill>
              <a:ln>
                <a:noFill/>
              </a:ln>
              <a:effectLst/>
            </c:spPr>
            <c:extLst>
              <c:ext xmlns:c16="http://schemas.microsoft.com/office/drawing/2014/chart" uri="{C3380CC4-5D6E-409C-BE32-E72D297353CC}">
                <c16:uniqueId val="{00000001-64D5-47E2-B4C4-3F901D45B99C}"/>
              </c:ext>
            </c:extLst>
          </c:dPt>
          <c:dPt>
            <c:idx val="1"/>
            <c:bubble3D val="0"/>
            <c:spPr>
              <a:solidFill>
                <a:schemeClr val="accent2"/>
              </a:solidFill>
              <a:ln>
                <a:noFill/>
              </a:ln>
              <a:effectLst/>
            </c:spPr>
            <c:extLst>
              <c:ext xmlns:c16="http://schemas.microsoft.com/office/drawing/2014/chart" uri="{C3380CC4-5D6E-409C-BE32-E72D297353CC}">
                <c16:uniqueId val="{00000003-64D5-47E2-B4C4-3F901D45B99C}"/>
              </c:ext>
            </c:extLst>
          </c:dPt>
          <c:dPt>
            <c:idx val="2"/>
            <c:bubble3D val="0"/>
            <c:spPr>
              <a:solidFill>
                <a:schemeClr val="accent3"/>
              </a:solidFill>
              <a:ln>
                <a:noFill/>
              </a:ln>
              <a:effectLst/>
            </c:spPr>
            <c:extLst>
              <c:ext xmlns:c16="http://schemas.microsoft.com/office/drawing/2014/chart" uri="{C3380CC4-5D6E-409C-BE32-E72D297353CC}">
                <c16:uniqueId val="{00000005-64D5-47E2-B4C4-3F901D45B99C}"/>
              </c:ext>
            </c:extLst>
          </c:dPt>
          <c:dPt>
            <c:idx val="3"/>
            <c:bubble3D val="0"/>
            <c:spPr>
              <a:noFill/>
              <a:ln>
                <a:solidFill>
                  <a:srgbClr val="0070C0"/>
                </a:solidFill>
              </a:ln>
              <a:effectLst/>
            </c:spPr>
            <c:extLst>
              <c:ext xmlns:c16="http://schemas.microsoft.com/office/drawing/2014/chart" uri="{C3380CC4-5D6E-409C-BE32-E72D297353CC}">
                <c16:uniqueId val="{00000007-64D5-47E2-B4C4-3F901D45B99C}"/>
              </c:ext>
            </c:extLst>
          </c:dPt>
          <c:dLbls>
            <c:dLbl>
              <c:idx val="0"/>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64D5-47E2-B4C4-3F901D45B99C}"/>
                </c:ext>
              </c:extLst>
            </c:dLbl>
            <c:dLbl>
              <c:idx val="1"/>
              <c:numFmt formatCode="0.0%" sourceLinked="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rgbClr val="002060"/>
                      </a:solidFill>
                      <a:latin typeface="+mn-lt"/>
                      <a:ea typeface="+mn-ea"/>
                      <a:cs typeface="+mn-cs"/>
                    </a:defRPr>
                  </a:pPr>
                  <a:endParaRPr lang="en-US"/>
                </a:p>
              </c:txPr>
              <c:dLblPos val="ctr"/>
              <c:showLegendKey val="0"/>
              <c:showVal val="1"/>
              <c:showCatName val="1"/>
              <c:showSerName val="0"/>
              <c:showPercent val="0"/>
              <c:showBubbleSize val="0"/>
              <c:extLst>
                <c:ext xmlns:c15="http://schemas.microsoft.com/office/drawing/2012/chart" uri="{CE6537A1-D6FC-4f65-9D91-7224C49458BB}">
                  <c15:layout>
                    <c:manualLayout>
                      <c:w val="0.10515838602444363"/>
                      <c:h val="0.11215277777777778"/>
                    </c:manualLayout>
                  </c15:layout>
                </c:ext>
                <c:ext xmlns:c16="http://schemas.microsoft.com/office/drawing/2014/chart" uri="{C3380CC4-5D6E-409C-BE32-E72D297353CC}">
                  <c16:uniqueId val="{00000003-64D5-47E2-B4C4-3F901D45B99C}"/>
                </c:ext>
              </c:extLst>
            </c:dLbl>
            <c:dLbl>
              <c:idx val="2"/>
              <c:dLblPos val="outEnd"/>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64D5-47E2-B4C4-3F901D45B99C}"/>
                </c:ext>
              </c:extLst>
            </c:dLbl>
            <c:dLbl>
              <c:idx val="3"/>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4D5-47E2-B4C4-3F901D45B99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mn-lt"/>
                    <a:ea typeface="+mn-ea"/>
                    <a:cs typeface="+mn-cs"/>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extLst>
          </c:dLbls>
          <c:cat>
            <c:strRef>
              <c:f>Sheet1!$A$2:$A$5</c:f>
              <c:strCache>
                <c:ptCount val="4"/>
                <c:pt idx="0">
                  <c:v>Yes, and are planning for more</c:v>
                </c:pt>
                <c:pt idx="1">
                  <c:v>Yes</c:v>
                </c:pt>
                <c:pt idx="2">
                  <c:v>No but are planning to implement</c:v>
                </c:pt>
                <c:pt idx="3">
                  <c:v>No</c:v>
                </c:pt>
              </c:strCache>
            </c:strRef>
          </c:cat>
          <c:val>
            <c:numRef>
              <c:f>Sheet1!$B$2:$B$5</c:f>
              <c:numCache>
                <c:formatCode>0.00%</c:formatCode>
                <c:ptCount val="4"/>
                <c:pt idx="0">
                  <c:v>4.1666666666666664E-2</c:v>
                </c:pt>
                <c:pt idx="1">
                  <c:v>0.2857142857142857</c:v>
                </c:pt>
                <c:pt idx="2">
                  <c:v>3.5714285714285712E-2</c:v>
                </c:pt>
                <c:pt idx="3">
                  <c:v>0.63690476190476186</c:v>
                </c:pt>
              </c:numCache>
            </c:numRef>
          </c:val>
          <c:extLst>
            <c:ext xmlns:c16="http://schemas.microsoft.com/office/drawing/2014/chart" uri="{C3380CC4-5D6E-409C-BE32-E72D297353CC}">
              <c16:uniqueId val="{00000008-64D5-47E2-B4C4-3F901D45B99C}"/>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F081DF-8CBE-4C72-8902-40BE2969B1D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2B47B3F-4A70-46E1-B8CD-93072D888DEC}">
      <dgm:prSet/>
      <dgm:spPr/>
      <dgm:t>
        <a:bodyPr/>
        <a:lstStyle/>
        <a:p>
          <a:r>
            <a:rPr lang="en-US"/>
            <a:t>The average nursing facility will lose over $800K in 2022 (annualized) based on March results</a:t>
          </a:r>
        </a:p>
      </dgm:t>
    </dgm:pt>
    <dgm:pt modelId="{9730397B-807F-4C13-AB4F-905905E14817}" type="parTrans" cxnId="{10AD6BD8-E598-4860-8993-CC7952134F3E}">
      <dgm:prSet/>
      <dgm:spPr/>
      <dgm:t>
        <a:bodyPr/>
        <a:lstStyle/>
        <a:p>
          <a:endParaRPr lang="en-US"/>
        </a:p>
      </dgm:t>
    </dgm:pt>
    <dgm:pt modelId="{F382506D-080E-456F-BDA6-4A65639A4F25}" type="sibTrans" cxnId="{10AD6BD8-E598-4860-8993-CC7952134F3E}">
      <dgm:prSet/>
      <dgm:spPr/>
      <dgm:t>
        <a:bodyPr/>
        <a:lstStyle/>
        <a:p>
          <a:endParaRPr lang="en-US"/>
        </a:p>
      </dgm:t>
    </dgm:pt>
    <dgm:pt modelId="{4BCD5CB3-58BA-499F-8EE3-EC1DF8BA4357}">
      <dgm:prSet/>
      <dgm:spPr/>
      <dgm:t>
        <a:bodyPr/>
        <a:lstStyle/>
        <a:p>
          <a:r>
            <a:rPr lang="en-US"/>
            <a:t>Almost half of providers have increased caregiver wages more than 10% in last two years while those costs are not reflected in rates</a:t>
          </a:r>
        </a:p>
      </dgm:t>
    </dgm:pt>
    <dgm:pt modelId="{42455E0C-283E-4C56-BB40-6541DDC8A67D}" type="parTrans" cxnId="{BD9B466F-D0EF-4ADE-8317-9D0E2ED3E28B}">
      <dgm:prSet/>
      <dgm:spPr/>
      <dgm:t>
        <a:bodyPr/>
        <a:lstStyle/>
        <a:p>
          <a:endParaRPr lang="en-US"/>
        </a:p>
      </dgm:t>
    </dgm:pt>
    <dgm:pt modelId="{380935C5-7A47-47BA-8B39-B5582F07A5DB}" type="sibTrans" cxnId="{BD9B466F-D0EF-4ADE-8317-9D0E2ED3E28B}">
      <dgm:prSet/>
      <dgm:spPr/>
      <dgm:t>
        <a:bodyPr/>
        <a:lstStyle/>
        <a:p>
          <a:endParaRPr lang="en-US"/>
        </a:p>
      </dgm:t>
    </dgm:pt>
    <dgm:pt modelId="{AB34EBF5-544F-48F4-99C1-9F3F46950D9F}">
      <dgm:prSet/>
      <dgm:spPr/>
      <dgm:t>
        <a:bodyPr/>
        <a:lstStyle/>
        <a:p>
          <a:r>
            <a:rPr lang="en-US"/>
            <a:t>Pool use and costs have both spiked adding to the financial challenges pushing providers toward closure </a:t>
          </a:r>
        </a:p>
      </dgm:t>
    </dgm:pt>
    <dgm:pt modelId="{B3C183AA-A594-489C-A614-8A16F8593DE1}" type="parTrans" cxnId="{4BD202D5-CD27-4087-BC91-4CD90AA4C4AE}">
      <dgm:prSet/>
      <dgm:spPr/>
      <dgm:t>
        <a:bodyPr/>
        <a:lstStyle/>
        <a:p>
          <a:endParaRPr lang="en-US"/>
        </a:p>
      </dgm:t>
    </dgm:pt>
    <dgm:pt modelId="{0201250E-1FB8-47EC-A395-08D8DF3597E9}" type="sibTrans" cxnId="{4BD202D5-CD27-4087-BC91-4CD90AA4C4AE}">
      <dgm:prSet/>
      <dgm:spPr/>
      <dgm:t>
        <a:bodyPr/>
        <a:lstStyle/>
        <a:p>
          <a:endParaRPr lang="en-US"/>
        </a:p>
      </dgm:t>
    </dgm:pt>
    <dgm:pt modelId="{26420935-C12F-4F9A-BF72-8B5984B52D13}">
      <dgm:prSet/>
      <dgm:spPr/>
      <dgm:t>
        <a:bodyPr/>
        <a:lstStyle/>
        <a:p>
          <a:r>
            <a:rPr lang="en-US"/>
            <a:t>11% of facilities, or about 40 statewide, indicate they may have to close and many others face major financial challenges</a:t>
          </a:r>
        </a:p>
      </dgm:t>
    </dgm:pt>
    <dgm:pt modelId="{CBE9B9EC-EF2C-4F49-A375-6A1DC6DF71B5}" type="parTrans" cxnId="{CEA7480E-6CE1-48EB-82F9-B7AF2610F590}">
      <dgm:prSet/>
      <dgm:spPr/>
      <dgm:t>
        <a:bodyPr/>
        <a:lstStyle/>
        <a:p>
          <a:endParaRPr lang="en-US"/>
        </a:p>
      </dgm:t>
    </dgm:pt>
    <dgm:pt modelId="{D1BAD8ED-8929-4D5D-B83A-D53608D96CFC}" type="sibTrans" cxnId="{CEA7480E-6CE1-48EB-82F9-B7AF2610F590}">
      <dgm:prSet/>
      <dgm:spPr/>
      <dgm:t>
        <a:bodyPr/>
        <a:lstStyle/>
        <a:p>
          <a:endParaRPr lang="en-US"/>
        </a:p>
      </dgm:t>
    </dgm:pt>
    <dgm:pt modelId="{94B837B7-829D-4FC9-89FF-7C7CABB494F3}" type="pres">
      <dgm:prSet presAssocID="{2EF081DF-8CBE-4C72-8902-40BE2969B1D3}" presName="linear" presStyleCnt="0">
        <dgm:presLayoutVars>
          <dgm:animLvl val="lvl"/>
          <dgm:resizeHandles val="exact"/>
        </dgm:presLayoutVars>
      </dgm:prSet>
      <dgm:spPr/>
    </dgm:pt>
    <dgm:pt modelId="{E3A09111-5050-4ABF-9299-A29E82FBE6E2}" type="pres">
      <dgm:prSet presAssocID="{52B47B3F-4A70-46E1-B8CD-93072D888DEC}" presName="parentText" presStyleLbl="node1" presStyleIdx="0" presStyleCnt="4">
        <dgm:presLayoutVars>
          <dgm:chMax val="0"/>
          <dgm:bulletEnabled val="1"/>
        </dgm:presLayoutVars>
      </dgm:prSet>
      <dgm:spPr/>
    </dgm:pt>
    <dgm:pt modelId="{3410E7C5-FAAB-4A76-89D8-2A72BD71A77A}" type="pres">
      <dgm:prSet presAssocID="{F382506D-080E-456F-BDA6-4A65639A4F25}" presName="spacer" presStyleCnt="0"/>
      <dgm:spPr/>
    </dgm:pt>
    <dgm:pt modelId="{A45FE59B-2120-4C03-9BED-64B329D493E2}" type="pres">
      <dgm:prSet presAssocID="{4BCD5CB3-58BA-499F-8EE3-EC1DF8BA4357}" presName="parentText" presStyleLbl="node1" presStyleIdx="1" presStyleCnt="4">
        <dgm:presLayoutVars>
          <dgm:chMax val="0"/>
          <dgm:bulletEnabled val="1"/>
        </dgm:presLayoutVars>
      </dgm:prSet>
      <dgm:spPr/>
    </dgm:pt>
    <dgm:pt modelId="{1BC76B89-52DF-4BE1-9967-A107C1978209}" type="pres">
      <dgm:prSet presAssocID="{380935C5-7A47-47BA-8B39-B5582F07A5DB}" presName="spacer" presStyleCnt="0"/>
      <dgm:spPr/>
    </dgm:pt>
    <dgm:pt modelId="{49EE0FDE-F26A-406C-9EB0-3444BAFA6E88}" type="pres">
      <dgm:prSet presAssocID="{AB34EBF5-544F-48F4-99C1-9F3F46950D9F}" presName="parentText" presStyleLbl="node1" presStyleIdx="2" presStyleCnt="4">
        <dgm:presLayoutVars>
          <dgm:chMax val="0"/>
          <dgm:bulletEnabled val="1"/>
        </dgm:presLayoutVars>
      </dgm:prSet>
      <dgm:spPr/>
    </dgm:pt>
    <dgm:pt modelId="{E409027A-91E8-4199-9670-FAA336646F86}" type="pres">
      <dgm:prSet presAssocID="{0201250E-1FB8-47EC-A395-08D8DF3597E9}" presName="spacer" presStyleCnt="0"/>
      <dgm:spPr/>
    </dgm:pt>
    <dgm:pt modelId="{64917594-8313-428D-8A7A-76103A1675BE}" type="pres">
      <dgm:prSet presAssocID="{26420935-C12F-4F9A-BF72-8B5984B52D13}" presName="parentText" presStyleLbl="node1" presStyleIdx="3" presStyleCnt="4">
        <dgm:presLayoutVars>
          <dgm:chMax val="0"/>
          <dgm:bulletEnabled val="1"/>
        </dgm:presLayoutVars>
      </dgm:prSet>
      <dgm:spPr/>
    </dgm:pt>
  </dgm:ptLst>
  <dgm:cxnLst>
    <dgm:cxn modelId="{CEA7480E-6CE1-48EB-82F9-B7AF2610F590}" srcId="{2EF081DF-8CBE-4C72-8902-40BE2969B1D3}" destId="{26420935-C12F-4F9A-BF72-8B5984B52D13}" srcOrd="3" destOrd="0" parTransId="{CBE9B9EC-EF2C-4F49-A375-6A1DC6DF71B5}" sibTransId="{D1BAD8ED-8929-4D5D-B83A-D53608D96CFC}"/>
    <dgm:cxn modelId="{0A252A29-115A-49B2-8445-CA2342640785}" type="presOf" srcId="{26420935-C12F-4F9A-BF72-8B5984B52D13}" destId="{64917594-8313-428D-8A7A-76103A1675BE}" srcOrd="0" destOrd="0" presId="urn:microsoft.com/office/officeart/2005/8/layout/vList2"/>
    <dgm:cxn modelId="{10D01D2E-2A59-4FE0-B616-EC6197636529}" type="presOf" srcId="{4BCD5CB3-58BA-499F-8EE3-EC1DF8BA4357}" destId="{A45FE59B-2120-4C03-9BED-64B329D493E2}" srcOrd="0" destOrd="0" presId="urn:microsoft.com/office/officeart/2005/8/layout/vList2"/>
    <dgm:cxn modelId="{BD9B466F-D0EF-4ADE-8317-9D0E2ED3E28B}" srcId="{2EF081DF-8CBE-4C72-8902-40BE2969B1D3}" destId="{4BCD5CB3-58BA-499F-8EE3-EC1DF8BA4357}" srcOrd="1" destOrd="0" parTransId="{42455E0C-283E-4C56-BB40-6541DDC8A67D}" sibTransId="{380935C5-7A47-47BA-8B39-B5582F07A5DB}"/>
    <dgm:cxn modelId="{AABFE9AE-7164-4BDB-BAB6-0F4CFBC5EEE5}" type="presOf" srcId="{52B47B3F-4A70-46E1-B8CD-93072D888DEC}" destId="{E3A09111-5050-4ABF-9299-A29E82FBE6E2}" srcOrd="0" destOrd="0" presId="urn:microsoft.com/office/officeart/2005/8/layout/vList2"/>
    <dgm:cxn modelId="{4BD202D5-CD27-4087-BC91-4CD90AA4C4AE}" srcId="{2EF081DF-8CBE-4C72-8902-40BE2969B1D3}" destId="{AB34EBF5-544F-48F4-99C1-9F3F46950D9F}" srcOrd="2" destOrd="0" parTransId="{B3C183AA-A594-489C-A614-8A16F8593DE1}" sibTransId="{0201250E-1FB8-47EC-A395-08D8DF3597E9}"/>
    <dgm:cxn modelId="{10AD6BD8-E598-4860-8993-CC7952134F3E}" srcId="{2EF081DF-8CBE-4C72-8902-40BE2969B1D3}" destId="{52B47B3F-4A70-46E1-B8CD-93072D888DEC}" srcOrd="0" destOrd="0" parTransId="{9730397B-807F-4C13-AB4F-905905E14817}" sibTransId="{F382506D-080E-456F-BDA6-4A65639A4F25}"/>
    <dgm:cxn modelId="{6C9C06DD-9BCF-4A1E-AD53-FAFD2B878E25}" type="presOf" srcId="{AB34EBF5-544F-48F4-99C1-9F3F46950D9F}" destId="{49EE0FDE-F26A-406C-9EB0-3444BAFA6E88}" srcOrd="0" destOrd="0" presId="urn:microsoft.com/office/officeart/2005/8/layout/vList2"/>
    <dgm:cxn modelId="{65C42DE6-8C55-4BCA-BB16-D7207BE031F0}" type="presOf" srcId="{2EF081DF-8CBE-4C72-8902-40BE2969B1D3}" destId="{94B837B7-829D-4FC9-89FF-7C7CABB494F3}" srcOrd="0" destOrd="0" presId="urn:microsoft.com/office/officeart/2005/8/layout/vList2"/>
    <dgm:cxn modelId="{654031A8-A6C9-4B1C-9584-19C04303DD29}" type="presParOf" srcId="{94B837B7-829D-4FC9-89FF-7C7CABB494F3}" destId="{E3A09111-5050-4ABF-9299-A29E82FBE6E2}" srcOrd="0" destOrd="0" presId="urn:microsoft.com/office/officeart/2005/8/layout/vList2"/>
    <dgm:cxn modelId="{AAC925D8-3099-4F36-A808-439092DA8CA1}" type="presParOf" srcId="{94B837B7-829D-4FC9-89FF-7C7CABB494F3}" destId="{3410E7C5-FAAB-4A76-89D8-2A72BD71A77A}" srcOrd="1" destOrd="0" presId="urn:microsoft.com/office/officeart/2005/8/layout/vList2"/>
    <dgm:cxn modelId="{9BECC6BE-B53E-421B-8843-7C517ED475B4}" type="presParOf" srcId="{94B837B7-829D-4FC9-89FF-7C7CABB494F3}" destId="{A45FE59B-2120-4C03-9BED-64B329D493E2}" srcOrd="2" destOrd="0" presId="urn:microsoft.com/office/officeart/2005/8/layout/vList2"/>
    <dgm:cxn modelId="{DEB49C7B-5D31-46C0-97A4-3F5DDC9DB193}" type="presParOf" srcId="{94B837B7-829D-4FC9-89FF-7C7CABB494F3}" destId="{1BC76B89-52DF-4BE1-9967-A107C1978209}" srcOrd="3" destOrd="0" presId="urn:microsoft.com/office/officeart/2005/8/layout/vList2"/>
    <dgm:cxn modelId="{237023DD-767C-41CD-A2B8-96B8EFD449E1}" type="presParOf" srcId="{94B837B7-829D-4FC9-89FF-7C7CABB494F3}" destId="{49EE0FDE-F26A-406C-9EB0-3444BAFA6E88}" srcOrd="4" destOrd="0" presId="urn:microsoft.com/office/officeart/2005/8/layout/vList2"/>
    <dgm:cxn modelId="{8C9008E2-81DF-4895-84D0-A7E2F9C482C5}" type="presParOf" srcId="{94B837B7-829D-4FC9-89FF-7C7CABB494F3}" destId="{E409027A-91E8-4199-9670-FAA336646F86}" srcOrd="5" destOrd="0" presId="urn:microsoft.com/office/officeart/2005/8/layout/vList2"/>
    <dgm:cxn modelId="{85A69438-8CC0-44FF-BD0D-AA124EDB5506}" type="presParOf" srcId="{94B837B7-829D-4FC9-89FF-7C7CABB494F3}" destId="{64917594-8313-428D-8A7A-76103A1675B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CC764D-04A8-42E9-88D7-AB48271C92C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FADF797-45A4-47CB-9F9F-3226CEDE95AE}">
      <dgm:prSet/>
      <dgm:spPr/>
      <dgm:t>
        <a:bodyPr/>
        <a:lstStyle/>
        <a:p>
          <a:r>
            <a:rPr lang="en-US"/>
            <a:t>45% of providers indicate they are facing an immediate cash shortage if revenue declines</a:t>
          </a:r>
        </a:p>
      </dgm:t>
    </dgm:pt>
    <dgm:pt modelId="{02FAC3C6-F1F1-444A-B87D-6EC874BA00D3}" type="parTrans" cxnId="{AADD96CB-B88F-4C64-A564-4AC697D25A1A}">
      <dgm:prSet/>
      <dgm:spPr/>
      <dgm:t>
        <a:bodyPr/>
        <a:lstStyle/>
        <a:p>
          <a:endParaRPr lang="en-US"/>
        </a:p>
      </dgm:t>
    </dgm:pt>
    <dgm:pt modelId="{57B5E758-32B1-4EFB-AD85-0E25F9D05B4D}" type="sibTrans" cxnId="{AADD96CB-B88F-4C64-A564-4AC697D25A1A}">
      <dgm:prSet/>
      <dgm:spPr/>
      <dgm:t>
        <a:bodyPr/>
        <a:lstStyle/>
        <a:p>
          <a:endParaRPr lang="en-US"/>
        </a:p>
      </dgm:t>
    </dgm:pt>
    <dgm:pt modelId="{AD7D409D-F118-457D-9A98-9509F615107E}">
      <dgm:prSet/>
      <dgm:spPr/>
      <dgm:t>
        <a:bodyPr/>
        <a:lstStyle/>
        <a:p>
          <a:r>
            <a:rPr lang="en-US"/>
            <a:t>More than half of providers have increased caregiver wages more than 10% in last two years while EW rates have been increased far less</a:t>
          </a:r>
        </a:p>
      </dgm:t>
    </dgm:pt>
    <dgm:pt modelId="{16F0B351-90AD-4406-89D3-974D4C773DD4}" type="parTrans" cxnId="{93B33823-75D7-4835-8CD8-ED8F397744AD}">
      <dgm:prSet/>
      <dgm:spPr/>
      <dgm:t>
        <a:bodyPr/>
        <a:lstStyle/>
        <a:p>
          <a:endParaRPr lang="en-US"/>
        </a:p>
      </dgm:t>
    </dgm:pt>
    <dgm:pt modelId="{E7107C65-6BF6-42C1-BC1E-9F27D7DF0592}" type="sibTrans" cxnId="{93B33823-75D7-4835-8CD8-ED8F397744AD}">
      <dgm:prSet/>
      <dgm:spPr/>
      <dgm:t>
        <a:bodyPr/>
        <a:lstStyle/>
        <a:p>
          <a:endParaRPr lang="en-US"/>
        </a:p>
      </dgm:t>
    </dgm:pt>
    <dgm:pt modelId="{994A5462-CA7C-4CE0-9C3A-A499C4CDF0B3}">
      <dgm:prSet/>
      <dgm:spPr/>
      <dgm:t>
        <a:bodyPr/>
        <a:lstStyle/>
        <a:p>
          <a:r>
            <a:rPr lang="en-US"/>
            <a:t>20% of providers, or approximately 400 statewide, indicate they may have to close and many others face major financial challenges</a:t>
          </a:r>
        </a:p>
      </dgm:t>
    </dgm:pt>
    <dgm:pt modelId="{6FCA09D4-9F9F-4389-8F1A-B224746D38A6}" type="parTrans" cxnId="{192856BB-0356-44FC-9A46-62C7212FD848}">
      <dgm:prSet/>
      <dgm:spPr/>
      <dgm:t>
        <a:bodyPr/>
        <a:lstStyle/>
        <a:p>
          <a:endParaRPr lang="en-US"/>
        </a:p>
      </dgm:t>
    </dgm:pt>
    <dgm:pt modelId="{643A5A3D-0D4C-4A1F-9CC5-43F9E6BE9046}" type="sibTrans" cxnId="{192856BB-0356-44FC-9A46-62C7212FD848}">
      <dgm:prSet/>
      <dgm:spPr/>
      <dgm:t>
        <a:bodyPr/>
        <a:lstStyle/>
        <a:p>
          <a:endParaRPr lang="en-US"/>
        </a:p>
      </dgm:t>
    </dgm:pt>
    <dgm:pt modelId="{E46B8CA4-8A07-4148-B4FB-80181FEDCE5D}">
      <dgm:prSet/>
      <dgm:spPr/>
      <dgm:t>
        <a:bodyPr/>
        <a:lstStyle/>
        <a:p>
          <a:r>
            <a:rPr lang="en-US"/>
            <a:t>Pool use and costs have both spiked adding to the financial challenges pushing providers toward closure</a:t>
          </a:r>
        </a:p>
      </dgm:t>
    </dgm:pt>
    <dgm:pt modelId="{90348D39-0784-42DF-882A-87F07831367E}" type="sibTrans" cxnId="{AC79001F-EA4F-49BD-B3F5-0C27CEDFDA5B}">
      <dgm:prSet/>
      <dgm:spPr/>
      <dgm:t>
        <a:bodyPr/>
        <a:lstStyle/>
        <a:p>
          <a:endParaRPr lang="en-US"/>
        </a:p>
      </dgm:t>
    </dgm:pt>
    <dgm:pt modelId="{DA5FDEE1-73A2-4023-A246-5B4675F2DA9F}" type="parTrans" cxnId="{AC79001F-EA4F-49BD-B3F5-0C27CEDFDA5B}">
      <dgm:prSet/>
      <dgm:spPr/>
      <dgm:t>
        <a:bodyPr/>
        <a:lstStyle/>
        <a:p>
          <a:endParaRPr lang="en-US"/>
        </a:p>
      </dgm:t>
    </dgm:pt>
    <dgm:pt modelId="{DA8A2CBD-AEA2-42E0-803F-712B11AC3698}" type="pres">
      <dgm:prSet presAssocID="{80CC764D-04A8-42E9-88D7-AB48271C92CC}" presName="linear" presStyleCnt="0">
        <dgm:presLayoutVars>
          <dgm:animLvl val="lvl"/>
          <dgm:resizeHandles val="exact"/>
        </dgm:presLayoutVars>
      </dgm:prSet>
      <dgm:spPr/>
    </dgm:pt>
    <dgm:pt modelId="{0D34B967-ECAC-4974-9650-C51525F3B598}" type="pres">
      <dgm:prSet presAssocID="{0FADF797-45A4-47CB-9F9F-3226CEDE95AE}" presName="parentText" presStyleLbl="node1" presStyleIdx="0" presStyleCnt="4">
        <dgm:presLayoutVars>
          <dgm:chMax val="0"/>
          <dgm:bulletEnabled val="1"/>
        </dgm:presLayoutVars>
      </dgm:prSet>
      <dgm:spPr/>
    </dgm:pt>
    <dgm:pt modelId="{95BC2C7D-704A-4964-8CF9-BCE814A75B0F}" type="pres">
      <dgm:prSet presAssocID="{57B5E758-32B1-4EFB-AD85-0E25F9D05B4D}" presName="spacer" presStyleCnt="0"/>
      <dgm:spPr/>
    </dgm:pt>
    <dgm:pt modelId="{9252855A-6FE3-40CC-86D2-64956A9335E8}" type="pres">
      <dgm:prSet presAssocID="{AD7D409D-F118-457D-9A98-9509F615107E}" presName="parentText" presStyleLbl="node1" presStyleIdx="1" presStyleCnt="4">
        <dgm:presLayoutVars>
          <dgm:chMax val="0"/>
          <dgm:bulletEnabled val="1"/>
        </dgm:presLayoutVars>
      </dgm:prSet>
      <dgm:spPr/>
    </dgm:pt>
    <dgm:pt modelId="{2EA48B5C-DF56-460A-862D-0566D7074E8C}" type="pres">
      <dgm:prSet presAssocID="{E7107C65-6BF6-42C1-BC1E-9F27D7DF0592}" presName="spacer" presStyleCnt="0"/>
      <dgm:spPr/>
    </dgm:pt>
    <dgm:pt modelId="{7193EF30-C893-4B2A-9D48-69E71670B6C4}" type="pres">
      <dgm:prSet presAssocID="{E46B8CA4-8A07-4148-B4FB-80181FEDCE5D}" presName="parentText" presStyleLbl="node1" presStyleIdx="2" presStyleCnt="4">
        <dgm:presLayoutVars>
          <dgm:chMax val="0"/>
          <dgm:bulletEnabled val="1"/>
        </dgm:presLayoutVars>
      </dgm:prSet>
      <dgm:spPr/>
    </dgm:pt>
    <dgm:pt modelId="{C22B007E-1AD0-4A04-BB2A-750AA1BF40D2}" type="pres">
      <dgm:prSet presAssocID="{90348D39-0784-42DF-882A-87F07831367E}" presName="spacer" presStyleCnt="0"/>
      <dgm:spPr/>
    </dgm:pt>
    <dgm:pt modelId="{706CCE8B-66FA-44C6-9208-EA424EBE5286}" type="pres">
      <dgm:prSet presAssocID="{994A5462-CA7C-4CE0-9C3A-A499C4CDF0B3}" presName="parentText" presStyleLbl="node1" presStyleIdx="3" presStyleCnt="4">
        <dgm:presLayoutVars>
          <dgm:chMax val="0"/>
          <dgm:bulletEnabled val="1"/>
        </dgm:presLayoutVars>
      </dgm:prSet>
      <dgm:spPr/>
    </dgm:pt>
  </dgm:ptLst>
  <dgm:cxnLst>
    <dgm:cxn modelId="{B620D218-AF26-404C-9733-79ED5EE7947A}" type="presOf" srcId="{80CC764D-04A8-42E9-88D7-AB48271C92CC}" destId="{DA8A2CBD-AEA2-42E0-803F-712B11AC3698}" srcOrd="0" destOrd="0" presId="urn:microsoft.com/office/officeart/2005/8/layout/vList2"/>
    <dgm:cxn modelId="{AC79001F-EA4F-49BD-B3F5-0C27CEDFDA5B}" srcId="{80CC764D-04A8-42E9-88D7-AB48271C92CC}" destId="{E46B8CA4-8A07-4148-B4FB-80181FEDCE5D}" srcOrd="2" destOrd="0" parTransId="{DA5FDEE1-73A2-4023-A246-5B4675F2DA9F}" sibTransId="{90348D39-0784-42DF-882A-87F07831367E}"/>
    <dgm:cxn modelId="{93B33823-75D7-4835-8CD8-ED8F397744AD}" srcId="{80CC764D-04A8-42E9-88D7-AB48271C92CC}" destId="{AD7D409D-F118-457D-9A98-9509F615107E}" srcOrd="1" destOrd="0" parTransId="{16F0B351-90AD-4406-89D3-974D4C773DD4}" sibTransId="{E7107C65-6BF6-42C1-BC1E-9F27D7DF0592}"/>
    <dgm:cxn modelId="{75016456-90EA-4B78-BC48-75D7A73FE2B8}" type="presOf" srcId="{E46B8CA4-8A07-4148-B4FB-80181FEDCE5D}" destId="{7193EF30-C893-4B2A-9D48-69E71670B6C4}" srcOrd="0" destOrd="0" presId="urn:microsoft.com/office/officeart/2005/8/layout/vList2"/>
    <dgm:cxn modelId="{3660F990-7D2D-4E81-B0E3-7F2516869F30}" type="presOf" srcId="{AD7D409D-F118-457D-9A98-9509F615107E}" destId="{9252855A-6FE3-40CC-86D2-64956A9335E8}" srcOrd="0" destOrd="0" presId="urn:microsoft.com/office/officeart/2005/8/layout/vList2"/>
    <dgm:cxn modelId="{F36E6B9D-178D-4F7C-A9A9-6898B00F7784}" type="presOf" srcId="{0FADF797-45A4-47CB-9F9F-3226CEDE95AE}" destId="{0D34B967-ECAC-4974-9650-C51525F3B598}" srcOrd="0" destOrd="0" presId="urn:microsoft.com/office/officeart/2005/8/layout/vList2"/>
    <dgm:cxn modelId="{192856BB-0356-44FC-9A46-62C7212FD848}" srcId="{80CC764D-04A8-42E9-88D7-AB48271C92CC}" destId="{994A5462-CA7C-4CE0-9C3A-A499C4CDF0B3}" srcOrd="3" destOrd="0" parTransId="{6FCA09D4-9F9F-4389-8F1A-B224746D38A6}" sibTransId="{643A5A3D-0D4C-4A1F-9CC5-43F9E6BE9046}"/>
    <dgm:cxn modelId="{B0600FBD-317E-42B8-85D6-4CA68B5BB657}" type="presOf" srcId="{994A5462-CA7C-4CE0-9C3A-A499C4CDF0B3}" destId="{706CCE8B-66FA-44C6-9208-EA424EBE5286}" srcOrd="0" destOrd="0" presId="urn:microsoft.com/office/officeart/2005/8/layout/vList2"/>
    <dgm:cxn modelId="{AADD96CB-B88F-4C64-A564-4AC697D25A1A}" srcId="{80CC764D-04A8-42E9-88D7-AB48271C92CC}" destId="{0FADF797-45A4-47CB-9F9F-3226CEDE95AE}" srcOrd="0" destOrd="0" parTransId="{02FAC3C6-F1F1-444A-B87D-6EC874BA00D3}" sibTransId="{57B5E758-32B1-4EFB-AD85-0E25F9D05B4D}"/>
    <dgm:cxn modelId="{F0E7A3DF-2F30-4FC0-BC75-F00A96C2EDD0}" type="presParOf" srcId="{DA8A2CBD-AEA2-42E0-803F-712B11AC3698}" destId="{0D34B967-ECAC-4974-9650-C51525F3B598}" srcOrd="0" destOrd="0" presId="urn:microsoft.com/office/officeart/2005/8/layout/vList2"/>
    <dgm:cxn modelId="{18D1B685-5892-4BBC-BE5E-769442E8961A}" type="presParOf" srcId="{DA8A2CBD-AEA2-42E0-803F-712B11AC3698}" destId="{95BC2C7D-704A-4964-8CF9-BCE814A75B0F}" srcOrd="1" destOrd="0" presId="urn:microsoft.com/office/officeart/2005/8/layout/vList2"/>
    <dgm:cxn modelId="{167048EE-4410-438F-BA98-EF5379FBE4AE}" type="presParOf" srcId="{DA8A2CBD-AEA2-42E0-803F-712B11AC3698}" destId="{9252855A-6FE3-40CC-86D2-64956A9335E8}" srcOrd="2" destOrd="0" presId="urn:microsoft.com/office/officeart/2005/8/layout/vList2"/>
    <dgm:cxn modelId="{44E0A23E-A1C3-446F-BF50-8F6076F1F462}" type="presParOf" srcId="{DA8A2CBD-AEA2-42E0-803F-712B11AC3698}" destId="{2EA48B5C-DF56-460A-862D-0566D7074E8C}" srcOrd="3" destOrd="0" presId="urn:microsoft.com/office/officeart/2005/8/layout/vList2"/>
    <dgm:cxn modelId="{331E417E-134B-4EA4-9BC3-62D5257CE852}" type="presParOf" srcId="{DA8A2CBD-AEA2-42E0-803F-712B11AC3698}" destId="{7193EF30-C893-4B2A-9D48-69E71670B6C4}" srcOrd="4" destOrd="0" presId="urn:microsoft.com/office/officeart/2005/8/layout/vList2"/>
    <dgm:cxn modelId="{6F580D11-142E-47C3-96D8-4D568613193F}" type="presParOf" srcId="{DA8A2CBD-AEA2-42E0-803F-712B11AC3698}" destId="{C22B007E-1AD0-4A04-BB2A-750AA1BF40D2}" srcOrd="5" destOrd="0" presId="urn:microsoft.com/office/officeart/2005/8/layout/vList2"/>
    <dgm:cxn modelId="{44F22394-41DE-4F6A-B9F5-E189E68B0F82}" type="presParOf" srcId="{DA8A2CBD-AEA2-42E0-803F-712B11AC3698}" destId="{706CCE8B-66FA-44C6-9208-EA424EBE5286}"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FBFC15-460F-4F67-A808-ED7839A1C3DA}"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1E7F0A5B-E2EA-42B1-9AEC-0A519DAB53D4}">
      <dgm:prSet/>
      <dgm:spPr/>
      <dgm:t>
        <a:bodyPr/>
        <a:lstStyle/>
        <a:p>
          <a:r>
            <a:rPr lang="en-US"/>
            <a:t>Median operating margin= -8.7%</a:t>
          </a:r>
        </a:p>
      </dgm:t>
    </dgm:pt>
    <dgm:pt modelId="{FF50D82E-7D8F-4644-A9F7-D752459039ED}" type="parTrans" cxnId="{D7BE9F45-775A-4E33-9517-CA978450CF1B}">
      <dgm:prSet/>
      <dgm:spPr/>
      <dgm:t>
        <a:bodyPr/>
        <a:lstStyle/>
        <a:p>
          <a:endParaRPr lang="en-US"/>
        </a:p>
      </dgm:t>
    </dgm:pt>
    <dgm:pt modelId="{940F1DE2-C26E-4991-9F02-673A06FC3351}" type="sibTrans" cxnId="{D7BE9F45-775A-4E33-9517-CA978450CF1B}">
      <dgm:prSet/>
      <dgm:spPr/>
      <dgm:t>
        <a:bodyPr/>
        <a:lstStyle/>
        <a:p>
          <a:endParaRPr lang="en-US"/>
        </a:p>
      </dgm:t>
    </dgm:pt>
    <dgm:pt modelId="{0CCC5AFD-6391-4828-849C-58F7AF07B75D}">
      <dgm:prSet/>
      <dgm:spPr/>
      <dgm:t>
        <a:bodyPr/>
        <a:lstStyle/>
        <a:p>
          <a:r>
            <a:rPr lang="en-US"/>
            <a:t>44.8% of providers with margins lower than -10%</a:t>
          </a:r>
        </a:p>
      </dgm:t>
    </dgm:pt>
    <dgm:pt modelId="{3F9AE048-6271-4603-8285-2CB1C9E0F42D}" type="parTrans" cxnId="{79DEA152-5CC8-4414-8C0D-BA34F2F4FF72}">
      <dgm:prSet/>
      <dgm:spPr/>
      <dgm:t>
        <a:bodyPr/>
        <a:lstStyle/>
        <a:p>
          <a:endParaRPr lang="en-US"/>
        </a:p>
      </dgm:t>
    </dgm:pt>
    <dgm:pt modelId="{E5D9DDD6-807D-4336-8D91-421818622E43}" type="sibTrans" cxnId="{79DEA152-5CC8-4414-8C0D-BA34F2F4FF72}">
      <dgm:prSet/>
      <dgm:spPr/>
      <dgm:t>
        <a:bodyPr/>
        <a:lstStyle/>
        <a:p>
          <a:endParaRPr lang="en-US"/>
        </a:p>
      </dgm:t>
    </dgm:pt>
    <dgm:pt modelId="{11A5A030-7A83-47D0-985E-6A95C4EBBEAA}">
      <dgm:prSet/>
      <dgm:spPr/>
      <dgm:t>
        <a:bodyPr/>
        <a:lstStyle/>
        <a:p>
          <a:r>
            <a:rPr lang="en-US"/>
            <a:t>Rural providers performing worse on average</a:t>
          </a:r>
        </a:p>
      </dgm:t>
    </dgm:pt>
    <dgm:pt modelId="{7B8144B0-D83D-424B-AB2B-DFF89A1BC102}" type="parTrans" cxnId="{7FE91CF5-31B0-47CB-A744-EEEEF5EE2D84}">
      <dgm:prSet/>
      <dgm:spPr/>
      <dgm:t>
        <a:bodyPr/>
        <a:lstStyle/>
        <a:p>
          <a:endParaRPr lang="en-US"/>
        </a:p>
      </dgm:t>
    </dgm:pt>
    <dgm:pt modelId="{010F86F9-AB8E-49C4-AD4F-3F556CED968E}" type="sibTrans" cxnId="{7FE91CF5-31B0-47CB-A744-EEEEF5EE2D84}">
      <dgm:prSet/>
      <dgm:spPr/>
      <dgm:t>
        <a:bodyPr/>
        <a:lstStyle/>
        <a:p>
          <a:endParaRPr lang="en-US"/>
        </a:p>
      </dgm:t>
    </dgm:pt>
    <dgm:pt modelId="{1C3BB810-B4CC-48EA-9117-4F83E447699B}">
      <dgm:prSet/>
      <dgm:spPr/>
      <dgm:t>
        <a:bodyPr/>
        <a:lstStyle/>
        <a:p>
          <a:r>
            <a:rPr lang="en-US"/>
            <a:t>Median provider lost $71,864 for the month, for an annualized loss of $862,368</a:t>
          </a:r>
        </a:p>
      </dgm:t>
    </dgm:pt>
    <dgm:pt modelId="{C3F59C20-7A51-4BBC-9BFB-32C0084F8052}" type="parTrans" cxnId="{BB9A833E-8545-4179-ADEA-E3CEA0DEFB65}">
      <dgm:prSet/>
      <dgm:spPr/>
      <dgm:t>
        <a:bodyPr/>
        <a:lstStyle/>
        <a:p>
          <a:endParaRPr lang="en-US"/>
        </a:p>
      </dgm:t>
    </dgm:pt>
    <dgm:pt modelId="{BB04658F-BB12-4642-AF66-19584844483C}" type="sibTrans" cxnId="{BB9A833E-8545-4179-ADEA-E3CEA0DEFB65}">
      <dgm:prSet/>
      <dgm:spPr/>
      <dgm:t>
        <a:bodyPr/>
        <a:lstStyle/>
        <a:p>
          <a:endParaRPr lang="en-US"/>
        </a:p>
      </dgm:t>
    </dgm:pt>
    <dgm:pt modelId="{BC8C54F3-AAD9-4528-9690-CB5D98910812}" type="pres">
      <dgm:prSet presAssocID="{7CFBFC15-460F-4F67-A808-ED7839A1C3DA}" presName="outerComposite" presStyleCnt="0">
        <dgm:presLayoutVars>
          <dgm:chMax val="5"/>
          <dgm:dir/>
          <dgm:resizeHandles val="exact"/>
        </dgm:presLayoutVars>
      </dgm:prSet>
      <dgm:spPr/>
    </dgm:pt>
    <dgm:pt modelId="{BE7F90C0-D25F-4BB8-9B7D-9F510B5B1A0D}" type="pres">
      <dgm:prSet presAssocID="{7CFBFC15-460F-4F67-A808-ED7839A1C3DA}" presName="dummyMaxCanvas" presStyleCnt="0">
        <dgm:presLayoutVars/>
      </dgm:prSet>
      <dgm:spPr/>
    </dgm:pt>
    <dgm:pt modelId="{E592AB80-FE20-4A48-BFAC-ED54CC91EBBB}" type="pres">
      <dgm:prSet presAssocID="{7CFBFC15-460F-4F67-A808-ED7839A1C3DA}" presName="FourNodes_1" presStyleLbl="node1" presStyleIdx="0" presStyleCnt="4">
        <dgm:presLayoutVars>
          <dgm:bulletEnabled val="1"/>
        </dgm:presLayoutVars>
      </dgm:prSet>
      <dgm:spPr/>
    </dgm:pt>
    <dgm:pt modelId="{1079846F-EAA9-4D07-AA74-59DC3C1CFFEB}" type="pres">
      <dgm:prSet presAssocID="{7CFBFC15-460F-4F67-A808-ED7839A1C3DA}" presName="FourNodes_2" presStyleLbl="node1" presStyleIdx="1" presStyleCnt="4">
        <dgm:presLayoutVars>
          <dgm:bulletEnabled val="1"/>
        </dgm:presLayoutVars>
      </dgm:prSet>
      <dgm:spPr/>
    </dgm:pt>
    <dgm:pt modelId="{334C80DC-3792-461F-8637-0F08E7FC4E3D}" type="pres">
      <dgm:prSet presAssocID="{7CFBFC15-460F-4F67-A808-ED7839A1C3DA}" presName="FourNodes_3" presStyleLbl="node1" presStyleIdx="2" presStyleCnt="4">
        <dgm:presLayoutVars>
          <dgm:bulletEnabled val="1"/>
        </dgm:presLayoutVars>
      </dgm:prSet>
      <dgm:spPr/>
    </dgm:pt>
    <dgm:pt modelId="{1BBB2F20-E3B1-4364-B0AE-55812DC65DDF}" type="pres">
      <dgm:prSet presAssocID="{7CFBFC15-460F-4F67-A808-ED7839A1C3DA}" presName="FourNodes_4" presStyleLbl="node1" presStyleIdx="3" presStyleCnt="4">
        <dgm:presLayoutVars>
          <dgm:bulletEnabled val="1"/>
        </dgm:presLayoutVars>
      </dgm:prSet>
      <dgm:spPr/>
    </dgm:pt>
    <dgm:pt modelId="{A5E75531-453F-45EA-9E26-8055B4F3C51A}" type="pres">
      <dgm:prSet presAssocID="{7CFBFC15-460F-4F67-A808-ED7839A1C3DA}" presName="FourConn_1-2" presStyleLbl="fgAccFollowNode1" presStyleIdx="0" presStyleCnt="3">
        <dgm:presLayoutVars>
          <dgm:bulletEnabled val="1"/>
        </dgm:presLayoutVars>
      </dgm:prSet>
      <dgm:spPr/>
    </dgm:pt>
    <dgm:pt modelId="{3CBD92CE-AB7B-45A6-A812-77E8FF67EDF6}" type="pres">
      <dgm:prSet presAssocID="{7CFBFC15-460F-4F67-A808-ED7839A1C3DA}" presName="FourConn_2-3" presStyleLbl="fgAccFollowNode1" presStyleIdx="1" presStyleCnt="3">
        <dgm:presLayoutVars>
          <dgm:bulletEnabled val="1"/>
        </dgm:presLayoutVars>
      </dgm:prSet>
      <dgm:spPr/>
    </dgm:pt>
    <dgm:pt modelId="{F8B23825-042C-422E-9C41-17EB47F490F0}" type="pres">
      <dgm:prSet presAssocID="{7CFBFC15-460F-4F67-A808-ED7839A1C3DA}" presName="FourConn_3-4" presStyleLbl="fgAccFollowNode1" presStyleIdx="2" presStyleCnt="3">
        <dgm:presLayoutVars>
          <dgm:bulletEnabled val="1"/>
        </dgm:presLayoutVars>
      </dgm:prSet>
      <dgm:spPr/>
    </dgm:pt>
    <dgm:pt modelId="{A4D737A2-2F7F-4535-B571-93035DA3C881}" type="pres">
      <dgm:prSet presAssocID="{7CFBFC15-460F-4F67-A808-ED7839A1C3DA}" presName="FourNodes_1_text" presStyleLbl="node1" presStyleIdx="3" presStyleCnt="4">
        <dgm:presLayoutVars>
          <dgm:bulletEnabled val="1"/>
        </dgm:presLayoutVars>
      </dgm:prSet>
      <dgm:spPr/>
    </dgm:pt>
    <dgm:pt modelId="{2E95C761-FFAB-4E81-9F4C-25820E5E6BBE}" type="pres">
      <dgm:prSet presAssocID="{7CFBFC15-460F-4F67-A808-ED7839A1C3DA}" presName="FourNodes_2_text" presStyleLbl="node1" presStyleIdx="3" presStyleCnt="4">
        <dgm:presLayoutVars>
          <dgm:bulletEnabled val="1"/>
        </dgm:presLayoutVars>
      </dgm:prSet>
      <dgm:spPr/>
    </dgm:pt>
    <dgm:pt modelId="{744B681A-7A17-4BA8-B24C-199DFCCA115E}" type="pres">
      <dgm:prSet presAssocID="{7CFBFC15-460F-4F67-A808-ED7839A1C3DA}" presName="FourNodes_3_text" presStyleLbl="node1" presStyleIdx="3" presStyleCnt="4">
        <dgm:presLayoutVars>
          <dgm:bulletEnabled val="1"/>
        </dgm:presLayoutVars>
      </dgm:prSet>
      <dgm:spPr/>
    </dgm:pt>
    <dgm:pt modelId="{D9B516D6-D672-4B03-8A48-55125FAD8C09}" type="pres">
      <dgm:prSet presAssocID="{7CFBFC15-460F-4F67-A808-ED7839A1C3DA}" presName="FourNodes_4_text" presStyleLbl="node1" presStyleIdx="3" presStyleCnt="4">
        <dgm:presLayoutVars>
          <dgm:bulletEnabled val="1"/>
        </dgm:presLayoutVars>
      </dgm:prSet>
      <dgm:spPr/>
    </dgm:pt>
  </dgm:ptLst>
  <dgm:cxnLst>
    <dgm:cxn modelId="{EEB3DA28-6E71-4CB8-8F30-D814A1776E62}" type="presOf" srcId="{0CCC5AFD-6391-4828-849C-58F7AF07B75D}" destId="{2E95C761-FFAB-4E81-9F4C-25820E5E6BBE}" srcOrd="1" destOrd="0" presId="urn:microsoft.com/office/officeart/2005/8/layout/vProcess5"/>
    <dgm:cxn modelId="{BB9A833E-8545-4179-ADEA-E3CEA0DEFB65}" srcId="{7CFBFC15-460F-4F67-A808-ED7839A1C3DA}" destId="{1C3BB810-B4CC-48EA-9117-4F83E447699B}" srcOrd="3" destOrd="0" parTransId="{C3F59C20-7A51-4BBC-9BFB-32C0084F8052}" sibTransId="{BB04658F-BB12-4642-AF66-19584844483C}"/>
    <dgm:cxn modelId="{0EBA565C-9AE9-4951-A250-22AD83EC4E9C}" type="presOf" srcId="{010F86F9-AB8E-49C4-AD4F-3F556CED968E}" destId="{F8B23825-042C-422E-9C41-17EB47F490F0}" srcOrd="0" destOrd="0" presId="urn:microsoft.com/office/officeart/2005/8/layout/vProcess5"/>
    <dgm:cxn modelId="{D7BE9F45-775A-4E33-9517-CA978450CF1B}" srcId="{7CFBFC15-460F-4F67-A808-ED7839A1C3DA}" destId="{1E7F0A5B-E2EA-42B1-9AEC-0A519DAB53D4}" srcOrd="0" destOrd="0" parTransId="{FF50D82E-7D8F-4644-A9F7-D752459039ED}" sibTransId="{940F1DE2-C26E-4991-9F02-673A06FC3351}"/>
    <dgm:cxn modelId="{65C00B4D-AB21-445F-BD0E-D176006128A1}" type="presOf" srcId="{7CFBFC15-460F-4F67-A808-ED7839A1C3DA}" destId="{BC8C54F3-AAD9-4528-9690-CB5D98910812}" srcOrd="0" destOrd="0" presId="urn:microsoft.com/office/officeart/2005/8/layout/vProcess5"/>
    <dgm:cxn modelId="{22462C6E-8ECC-4344-BDD4-ED3BBA4E0954}" type="presOf" srcId="{1C3BB810-B4CC-48EA-9117-4F83E447699B}" destId="{D9B516D6-D672-4B03-8A48-55125FAD8C09}" srcOrd="1" destOrd="0" presId="urn:microsoft.com/office/officeart/2005/8/layout/vProcess5"/>
    <dgm:cxn modelId="{79DEA152-5CC8-4414-8C0D-BA34F2F4FF72}" srcId="{7CFBFC15-460F-4F67-A808-ED7839A1C3DA}" destId="{0CCC5AFD-6391-4828-849C-58F7AF07B75D}" srcOrd="1" destOrd="0" parTransId="{3F9AE048-6271-4603-8285-2CB1C9E0F42D}" sibTransId="{E5D9DDD6-807D-4336-8D91-421818622E43}"/>
    <dgm:cxn modelId="{FABA4C91-CA67-4E49-84AD-36DA99BFED91}" type="presOf" srcId="{11A5A030-7A83-47D0-985E-6A95C4EBBEAA}" destId="{334C80DC-3792-461F-8637-0F08E7FC4E3D}" srcOrd="0" destOrd="0" presId="urn:microsoft.com/office/officeart/2005/8/layout/vProcess5"/>
    <dgm:cxn modelId="{643D1BA3-7DB4-4557-BB17-7728A78519FC}" type="presOf" srcId="{1C3BB810-B4CC-48EA-9117-4F83E447699B}" destId="{1BBB2F20-E3B1-4364-B0AE-55812DC65DDF}" srcOrd="0" destOrd="0" presId="urn:microsoft.com/office/officeart/2005/8/layout/vProcess5"/>
    <dgm:cxn modelId="{BE653AA8-BAE1-4B62-BCCF-2ED125C39CED}" type="presOf" srcId="{1E7F0A5B-E2EA-42B1-9AEC-0A519DAB53D4}" destId="{E592AB80-FE20-4A48-BFAC-ED54CC91EBBB}" srcOrd="0" destOrd="0" presId="urn:microsoft.com/office/officeart/2005/8/layout/vProcess5"/>
    <dgm:cxn modelId="{5AFC97A9-2A6B-49A7-ACD2-8F57623D51CF}" type="presOf" srcId="{0CCC5AFD-6391-4828-849C-58F7AF07B75D}" destId="{1079846F-EAA9-4D07-AA74-59DC3C1CFFEB}" srcOrd="0" destOrd="0" presId="urn:microsoft.com/office/officeart/2005/8/layout/vProcess5"/>
    <dgm:cxn modelId="{2D9E4EBB-A0F0-4496-A7DF-F8133C63CDC2}" type="presOf" srcId="{1E7F0A5B-E2EA-42B1-9AEC-0A519DAB53D4}" destId="{A4D737A2-2F7F-4535-B571-93035DA3C881}" srcOrd="1" destOrd="0" presId="urn:microsoft.com/office/officeart/2005/8/layout/vProcess5"/>
    <dgm:cxn modelId="{AB1A44C2-5F23-40F8-9E26-B39E29F41D15}" type="presOf" srcId="{940F1DE2-C26E-4991-9F02-673A06FC3351}" destId="{A5E75531-453F-45EA-9E26-8055B4F3C51A}" srcOrd="0" destOrd="0" presId="urn:microsoft.com/office/officeart/2005/8/layout/vProcess5"/>
    <dgm:cxn modelId="{2A4408D7-E5E8-4401-AA01-A33877579C36}" type="presOf" srcId="{11A5A030-7A83-47D0-985E-6A95C4EBBEAA}" destId="{744B681A-7A17-4BA8-B24C-199DFCCA115E}" srcOrd="1" destOrd="0" presId="urn:microsoft.com/office/officeart/2005/8/layout/vProcess5"/>
    <dgm:cxn modelId="{9E1339E7-0161-476F-9A84-3CAB7E81DA6C}" type="presOf" srcId="{E5D9DDD6-807D-4336-8D91-421818622E43}" destId="{3CBD92CE-AB7B-45A6-A812-77E8FF67EDF6}" srcOrd="0" destOrd="0" presId="urn:microsoft.com/office/officeart/2005/8/layout/vProcess5"/>
    <dgm:cxn modelId="{7FE91CF5-31B0-47CB-A744-EEEEF5EE2D84}" srcId="{7CFBFC15-460F-4F67-A808-ED7839A1C3DA}" destId="{11A5A030-7A83-47D0-985E-6A95C4EBBEAA}" srcOrd="2" destOrd="0" parTransId="{7B8144B0-D83D-424B-AB2B-DFF89A1BC102}" sibTransId="{010F86F9-AB8E-49C4-AD4F-3F556CED968E}"/>
    <dgm:cxn modelId="{BD5F117C-7B48-4C3E-8200-F3D1440854C1}" type="presParOf" srcId="{BC8C54F3-AAD9-4528-9690-CB5D98910812}" destId="{BE7F90C0-D25F-4BB8-9B7D-9F510B5B1A0D}" srcOrd="0" destOrd="0" presId="urn:microsoft.com/office/officeart/2005/8/layout/vProcess5"/>
    <dgm:cxn modelId="{49D88584-BCA6-4C5A-8899-565815D224DF}" type="presParOf" srcId="{BC8C54F3-AAD9-4528-9690-CB5D98910812}" destId="{E592AB80-FE20-4A48-BFAC-ED54CC91EBBB}" srcOrd="1" destOrd="0" presId="urn:microsoft.com/office/officeart/2005/8/layout/vProcess5"/>
    <dgm:cxn modelId="{4C5E5404-8B9A-4D55-9A61-C3BE012D450A}" type="presParOf" srcId="{BC8C54F3-AAD9-4528-9690-CB5D98910812}" destId="{1079846F-EAA9-4D07-AA74-59DC3C1CFFEB}" srcOrd="2" destOrd="0" presId="urn:microsoft.com/office/officeart/2005/8/layout/vProcess5"/>
    <dgm:cxn modelId="{2948C901-5DDB-4B63-AD12-862ECC9B2264}" type="presParOf" srcId="{BC8C54F3-AAD9-4528-9690-CB5D98910812}" destId="{334C80DC-3792-461F-8637-0F08E7FC4E3D}" srcOrd="3" destOrd="0" presId="urn:microsoft.com/office/officeart/2005/8/layout/vProcess5"/>
    <dgm:cxn modelId="{95197A72-CA43-4C9F-9ACC-F3DB43E0D023}" type="presParOf" srcId="{BC8C54F3-AAD9-4528-9690-CB5D98910812}" destId="{1BBB2F20-E3B1-4364-B0AE-55812DC65DDF}" srcOrd="4" destOrd="0" presId="urn:microsoft.com/office/officeart/2005/8/layout/vProcess5"/>
    <dgm:cxn modelId="{AA253375-C95B-45A7-A80C-964DDC41AF73}" type="presParOf" srcId="{BC8C54F3-AAD9-4528-9690-CB5D98910812}" destId="{A5E75531-453F-45EA-9E26-8055B4F3C51A}" srcOrd="5" destOrd="0" presId="urn:microsoft.com/office/officeart/2005/8/layout/vProcess5"/>
    <dgm:cxn modelId="{8D96A1F9-8C76-4E23-8321-5A15315ACCFE}" type="presParOf" srcId="{BC8C54F3-AAD9-4528-9690-CB5D98910812}" destId="{3CBD92CE-AB7B-45A6-A812-77E8FF67EDF6}" srcOrd="6" destOrd="0" presId="urn:microsoft.com/office/officeart/2005/8/layout/vProcess5"/>
    <dgm:cxn modelId="{3A04FE12-5BA4-490B-82B9-03A89198B32A}" type="presParOf" srcId="{BC8C54F3-AAD9-4528-9690-CB5D98910812}" destId="{F8B23825-042C-422E-9C41-17EB47F490F0}" srcOrd="7" destOrd="0" presId="urn:microsoft.com/office/officeart/2005/8/layout/vProcess5"/>
    <dgm:cxn modelId="{149D7D2C-48A2-4F82-B5BD-1E038DB5E5E9}" type="presParOf" srcId="{BC8C54F3-AAD9-4528-9690-CB5D98910812}" destId="{A4D737A2-2F7F-4535-B571-93035DA3C881}" srcOrd="8" destOrd="0" presId="urn:microsoft.com/office/officeart/2005/8/layout/vProcess5"/>
    <dgm:cxn modelId="{F0BBC292-C619-4304-81CA-729CFCAD6E4A}" type="presParOf" srcId="{BC8C54F3-AAD9-4528-9690-CB5D98910812}" destId="{2E95C761-FFAB-4E81-9F4C-25820E5E6BBE}" srcOrd="9" destOrd="0" presId="urn:microsoft.com/office/officeart/2005/8/layout/vProcess5"/>
    <dgm:cxn modelId="{324BB2B1-029B-43E9-903E-C4C77C038C3B}" type="presParOf" srcId="{BC8C54F3-AAD9-4528-9690-CB5D98910812}" destId="{744B681A-7A17-4BA8-B24C-199DFCCA115E}" srcOrd="10" destOrd="0" presId="urn:microsoft.com/office/officeart/2005/8/layout/vProcess5"/>
    <dgm:cxn modelId="{A5DF29AE-E84C-4E97-B0FB-6C328EEEC3C4}" type="presParOf" srcId="{BC8C54F3-AAD9-4528-9690-CB5D98910812}" destId="{D9B516D6-D672-4B03-8A48-55125FAD8C09}"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CED600-C496-4102-B575-1654CEC50C61}"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CC15F02F-C44D-496C-B75E-4DE15F933217}">
      <dgm:prSet/>
      <dgm:spPr/>
      <dgm:t>
        <a:bodyPr/>
        <a:lstStyle/>
        <a:p>
          <a:r>
            <a:rPr lang="en-US"/>
            <a:t>Median operating margin= -1.0%</a:t>
          </a:r>
        </a:p>
      </dgm:t>
    </dgm:pt>
    <dgm:pt modelId="{29CD8F65-56AA-43A2-843A-985B57880373}" type="parTrans" cxnId="{F743C379-2DC8-4818-A450-0661705EE94E}">
      <dgm:prSet/>
      <dgm:spPr/>
      <dgm:t>
        <a:bodyPr/>
        <a:lstStyle/>
        <a:p>
          <a:endParaRPr lang="en-US"/>
        </a:p>
      </dgm:t>
    </dgm:pt>
    <dgm:pt modelId="{FD66903F-1A02-44D7-8EA5-AFA31AE97971}" type="sibTrans" cxnId="{F743C379-2DC8-4818-A450-0661705EE94E}">
      <dgm:prSet/>
      <dgm:spPr/>
      <dgm:t>
        <a:bodyPr/>
        <a:lstStyle/>
        <a:p>
          <a:endParaRPr lang="en-US"/>
        </a:p>
      </dgm:t>
    </dgm:pt>
    <dgm:pt modelId="{B76BA3DE-1A58-4DEF-B110-6805868A0E6D}">
      <dgm:prSet/>
      <dgm:spPr/>
      <dgm:t>
        <a:bodyPr/>
        <a:lstStyle/>
        <a:p>
          <a:r>
            <a:rPr lang="en-US"/>
            <a:t>39.6% of providers with margins lower than -10%</a:t>
          </a:r>
        </a:p>
      </dgm:t>
    </dgm:pt>
    <dgm:pt modelId="{2EDBDC85-641B-444A-9966-EC831699B8B7}" type="parTrans" cxnId="{EB81540C-F1AE-4F5F-ADA4-9709FEA871E6}">
      <dgm:prSet/>
      <dgm:spPr/>
      <dgm:t>
        <a:bodyPr/>
        <a:lstStyle/>
        <a:p>
          <a:endParaRPr lang="en-US"/>
        </a:p>
      </dgm:t>
    </dgm:pt>
    <dgm:pt modelId="{512AB271-F443-46D7-A382-7C0D1E279BE1}" type="sibTrans" cxnId="{EB81540C-F1AE-4F5F-ADA4-9709FEA871E6}">
      <dgm:prSet/>
      <dgm:spPr/>
      <dgm:t>
        <a:bodyPr/>
        <a:lstStyle/>
        <a:p>
          <a:endParaRPr lang="en-US"/>
        </a:p>
      </dgm:t>
    </dgm:pt>
    <dgm:pt modelId="{63821836-CAB8-4F24-BD00-C4237D9E9E36}">
      <dgm:prSet/>
      <dgm:spPr/>
      <dgm:t>
        <a:bodyPr/>
        <a:lstStyle/>
        <a:p>
          <a:r>
            <a:rPr lang="en-US"/>
            <a:t>Rural providers performing worse on average</a:t>
          </a:r>
        </a:p>
      </dgm:t>
    </dgm:pt>
    <dgm:pt modelId="{8DDC56E1-334D-47A0-AA69-4B6FF9D37307}" type="parTrans" cxnId="{93F1B09A-7CED-4D51-BB26-20B5D061896E}">
      <dgm:prSet/>
      <dgm:spPr/>
      <dgm:t>
        <a:bodyPr/>
        <a:lstStyle/>
        <a:p>
          <a:endParaRPr lang="en-US"/>
        </a:p>
      </dgm:t>
    </dgm:pt>
    <dgm:pt modelId="{7E026518-2C1D-4D42-B8BD-BB6858DC768A}" type="sibTrans" cxnId="{93F1B09A-7CED-4D51-BB26-20B5D061896E}">
      <dgm:prSet/>
      <dgm:spPr/>
      <dgm:t>
        <a:bodyPr/>
        <a:lstStyle/>
        <a:p>
          <a:endParaRPr lang="en-US"/>
        </a:p>
      </dgm:t>
    </dgm:pt>
    <dgm:pt modelId="{2FAD96E2-B6E3-4FE8-9113-84D90A52FB44}">
      <dgm:prSet/>
      <dgm:spPr/>
      <dgm:t>
        <a:bodyPr/>
        <a:lstStyle/>
        <a:p>
          <a:r>
            <a:rPr lang="en-US"/>
            <a:t>Median provider lost $1,943 for the month, for an annualized loss of $23,316</a:t>
          </a:r>
        </a:p>
      </dgm:t>
    </dgm:pt>
    <dgm:pt modelId="{748E278D-CC5B-494E-AD5F-D27D290B44B7}" type="parTrans" cxnId="{53E0C97D-36A7-4EB0-8745-BDD910709F5B}">
      <dgm:prSet/>
      <dgm:spPr/>
      <dgm:t>
        <a:bodyPr/>
        <a:lstStyle/>
        <a:p>
          <a:endParaRPr lang="en-US"/>
        </a:p>
      </dgm:t>
    </dgm:pt>
    <dgm:pt modelId="{E3B8FDC6-FC61-46CC-AFE1-7BEB86BE2B83}" type="sibTrans" cxnId="{53E0C97D-36A7-4EB0-8745-BDD910709F5B}">
      <dgm:prSet/>
      <dgm:spPr/>
      <dgm:t>
        <a:bodyPr/>
        <a:lstStyle/>
        <a:p>
          <a:endParaRPr lang="en-US"/>
        </a:p>
      </dgm:t>
    </dgm:pt>
    <dgm:pt modelId="{16EA8830-7947-4FB4-987D-AB16FF8A3B79}" type="pres">
      <dgm:prSet presAssocID="{3ECED600-C496-4102-B575-1654CEC50C61}" presName="vert0" presStyleCnt="0">
        <dgm:presLayoutVars>
          <dgm:dir/>
          <dgm:animOne val="branch"/>
          <dgm:animLvl val="lvl"/>
        </dgm:presLayoutVars>
      </dgm:prSet>
      <dgm:spPr/>
    </dgm:pt>
    <dgm:pt modelId="{631F7AF0-CBA8-40BD-ACFE-1F05652D44D4}" type="pres">
      <dgm:prSet presAssocID="{CC15F02F-C44D-496C-B75E-4DE15F933217}" presName="thickLine" presStyleLbl="alignNode1" presStyleIdx="0" presStyleCnt="4"/>
      <dgm:spPr/>
    </dgm:pt>
    <dgm:pt modelId="{C31C5670-AA39-4A27-847E-B4C67D3E8E08}" type="pres">
      <dgm:prSet presAssocID="{CC15F02F-C44D-496C-B75E-4DE15F933217}" presName="horz1" presStyleCnt="0"/>
      <dgm:spPr/>
    </dgm:pt>
    <dgm:pt modelId="{6B31EF73-46FE-4DFA-844D-B8560FB952B1}" type="pres">
      <dgm:prSet presAssocID="{CC15F02F-C44D-496C-B75E-4DE15F933217}" presName="tx1" presStyleLbl="revTx" presStyleIdx="0" presStyleCnt="4"/>
      <dgm:spPr/>
    </dgm:pt>
    <dgm:pt modelId="{7A53A88D-0536-4654-B53B-0D0997114AED}" type="pres">
      <dgm:prSet presAssocID="{CC15F02F-C44D-496C-B75E-4DE15F933217}" presName="vert1" presStyleCnt="0"/>
      <dgm:spPr/>
    </dgm:pt>
    <dgm:pt modelId="{35DB0C58-FB35-4A7A-8542-D3E808054EF2}" type="pres">
      <dgm:prSet presAssocID="{B76BA3DE-1A58-4DEF-B110-6805868A0E6D}" presName="thickLine" presStyleLbl="alignNode1" presStyleIdx="1" presStyleCnt="4"/>
      <dgm:spPr/>
    </dgm:pt>
    <dgm:pt modelId="{6D699EC1-0E31-4593-970E-08F78A0BE509}" type="pres">
      <dgm:prSet presAssocID="{B76BA3DE-1A58-4DEF-B110-6805868A0E6D}" presName="horz1" presStyleCnt="0"/>
      <dgm:spPr/>
    </dgm:pt>
    <dgm:pt modelId="{DF1E24CA-986F-4D9B-9A09-FAE5F20BBB99}" type="pres">
      <dgm:prSet presAssocID="{B76BA3DE-1A58-4DEF-B110-6805868A0E6D}" presName="tx1" presStyleLbl="revTx" presStyleIdx="1" presStyleCnt="4"/>
      <dgm:spPr/>
    </dgm:pt>
    <dgm:pt modelId="{AB57C117-9F2D-47B7-B851-02603AAB3D5A}" type="pres">
      <dgm:prSet presAssocID="{B76BA3DE-1A58-4DEF-B110-6805868A0E6D}" presName="vert1" presStyleCnt="0"/>
      <dgm:spPr/>
    </dgm:pt>
    <dgm:pt modelId="{9CC75F60-A690-46C0-8613-286647B3D2E3}" type="pres">
      <dgm:prSet presAssocID="{63821836-CAB8-4F24-BD00-C4237D9E9E36}" presName="thickLine" presStyleLbl="alignNode1" presStyleIdx="2" presStyleCnt="4"/>
      <dgm:spPr/>
    </dgm:pt>
    <dgm:pt modelId="{28AC7E62-4E77-4754-8F7C-8722EDC4CD57}" type="pres">
      <dgm:prSet presAssocID="{63821836-CAB8-4F24-BD00-C4237D9E9E36}" presName="horz1" presStyleCnt="0"/>
      <dgm:spPr/>
    </dgm:pt>
    <dgm:pt modelId="{0710703C-5E7B-43C7-B43F-ECDB758787A7}" type="pres">
      <dgm:prSet presAssocID="{63821836-CAB8-4F24-BD00-C4237D9E9E36}" presName="tx1" presStyleLbl="revTx" presStyleIdx="2" presStyleCnt="4"/>
      <dgm:spPr/>
    </dgm:pt>
    <dgm:pt modelId="{D63C3599-B367-4E2D-82B2-07009CD55651}" type="pres">
      <dgm:prSet presAssocID="{63821836-CAB8-4F24-BD00-C4237D9E9E36}" presName="vert1" presStyleCnt="0"/>
      <dgm:spPr/>
    </dgm:pt>
    <dgm:pt modelId="{638E9AA4-30DB-4148-87FB-80871147A287}" type="pres">
      <dgm:prSet presAssocID="{2FAD96E2-B6E3-4FE8-9113-84D90A52FB44}" presName="thickLine" presStyleLbl="alignNode1" presStyleIdx="3" presStyleCnt="4"/>
      <dgm:spPr/>
    </dgm:pt>
    <dgm:pt modelId="{4601C283-DAB2-4A03-BDD7-A8FD44AA8DF7}" type="pres">
      <dgm:prSet presAssocID="{2FAD96E2-B6E3-4FE8-9113-84D90A52FB44}" presName="horz1" presStyleCnt="0"/>
      <dgm:spPr/>
    </dgm:pt>
    <dgm:pt modelId="{358B5C4D-8EB6-407C-8D12-9F33A26667BF}" type="pres">
      <dgm:prSet presAssocID="{2FAD96E2-B6E3-4FE8-9113-84D90A52FB44}" presName="tx1" presStyleLbl="revTx" presStyleIdx="3" presStyleCnt="4"/>
      <dgm:spPr/>
    </dgm:pt>
    <dgm:pt modelId="{00656E4F-A006-4172-BC70-7D267A11150D}" type="pres">
      <dgm:prSet presAssocID="{2FAD96E2-B6E3-4FE8-9113-84D90A52FB44}" presName="vert1" presStyleCnt="0"/>
      <dgm:spPr/>
    </dgm:pt>
  </dgm:ptLst>
  <dgm:cxnLst>
    <dgm:cxn modelId="{EB81540C-F1AE-4F5F-ADA4-9709FEA871E6}" srcId="{3ECED600-C496-4102-B575-1654CEC50C61}" destId="{B76BA3DE-1A58-4DEF-B110-6805868A0E6D}" srcOrd="1" destOrd="0" parTransId="{2EDBDC85-641B-444A-9966-EC831699B8B7}" sibTransId="{512AB271-F443-46D7-A382-7C0D1E279BE1}"/>
    <dgm:cxn modelId="{C4E61F62-3523-4244-AC08-E03A20E86D5B}" type="presOf" srcId="{2FAD96E2-B6E3-4FE8-9113-84D90A52FB44}" destId="{358B5C4D-8EB6-407C-8D12-9F33A26667BF}" srcOrd="0" destOrd="0" presId="urn:microsoft.com/office/officeart/2008/layout/LinedList"/>
    <dgm:cxn modelId="{4247EB78-3308-469E-9702-995745B5EFA9}" type="presOf" srcId="{B76BA3DE-1A58-4DEF-B110-6805868A0E6D}" destId="{DF1E24CA-986F-4D9B-9A09-FAE5F20BBB99}" srcOrd="0" destOrd="0" presId="urn:microsoft.com/office/officeart/2008/layout/LinedList"/>
    <dgm:cxn modelId="{F743C379-2DC8-4818-A450-0661705EE94E}" srcId="{3ECED600-C496-4102-B575-1654CEC50C61}" destId="{CC15F02F-C44D-496C-B75E-4DE15F933217}" srcOrd="0" destOrd="0" parTransId="{29CD8F65-56AA-43A2-843A-985B57880373}" sibTransId="{FD66903F-1A02-44D7-8EA5-AFA31AE97971}"/>
    <dgm:cxn modelId="{53E0C97D-36A7-4EB0-8745-BDD910709F5B}" srcId="{3ECED600-C496-4102-B575-1654CEC50C61}" destId="{2FAD96E2-B6E3-4FE8-9113-84D90A52FB44}" srcOrd="3" destOrd="0" parTransId="{748E278D-CC5B-494E-AD5F-D27D290B44B7}" sibTransId="{E3B8FDC6-FC61-46CC-AFE1-7BEB86BE2B83}"/>
    <dgm:cxn modelId="{93F1B09A-7CED-4D51-BB26-20B5D061896E}" srcId="{3ECED600-C496-4102-B575-1654CEC50C61}" destId="{63821836-CAB8-4F24-BD00-C4237D9E9E36}" srcOrd="2" destOrd="0" parTransId="{8DDC56E1-334D-47A0-AA69-4B6FF9D37307}" sibTransId="{7E026518-2C1D-4D42-B8BD-BB6858DC768A}"/>
    <dgm:cxn modelId="{047ABAC3-82BE-4871-81C2-C86BAC3FD2E6}" type="presOf" srcId="{63821836-CAB8-4F24-BD00-C4237D9E9E36}" destId="{0710703C-5E7B-43C7-B43F-ECDB758787A7}" srcOrd="0" destOrd="0" presId="urn:microsoft.com/office/officeart/2008/layout/LinedList"/>
    <dgm:cxn modelId="{FBF51DC4-8B84-4319-A0E7-1F3626E6CE3F}" type="presOf" srcId="{3ECED600-C496-4102-B575-1654CEC50C61}" destId="{16EA8830-7947-4FB4-987D-AB16FF8A3B79}" srcOrd="0" destOrd="0" presId="urn:microsoft.com/office/officeart/2008/layout/LinedList"/>
    <dgm:cxn modelId="{6D4A77E7-6A64-4711-AEEB-7E7D48F5A5EC}" type="presOf" srcId="{CC15F02F-C44D-496C-B75E-4DE15F933217}" destId="{6B31EF73-46FE-4DFA-844D-B8560FB952B1}" srcOrd="0" destOrd="0" presId="urn:microsoft.com/office/officeart/2008/layout/LinedList"/>
    <dgm:cxn modelId="{59B70312-DEF0-46AE-A431-B280550AC0AC}" type="presParOf" srcId="{16EA8830-7947-4FB4-987D-AB16FF8A3B79}" destId="{631F7AF0-CBA8-40BD-ACFE-1F05652D44D4}" srcOrd="0" destOrd="0" presId="urn:microsoft.com/office/officeart/2008/layout/LinedList"/>
    <dgm:cxn modelId="{78413C21-85FE-46EC-A733-F5312887502B}" type="presParOf" srcId="{16EA8830-7947-4FB4-987D-AB16FF8A3B79}" destId="{C31C5670-AA39-4A27-847E-B4C67D3E8E08}" srcOrd="1" destOrd="0" presId="urn:microsoft.com/office/officeart/2008/layout/LinedList"/>
    <dgm:cxn modelId="{525D6C55-D2FF-4826-ACE1-9BE47CA2FF21}" type="presParOf" srcId="{C31C5670-AA39-4A27-847E-B4C67D3E8E08}" destId="{6B31EF73-46FE-4DFA-844D-B8560FB952B1}" srcOrd="0" destOrd="0" presId="urn:microsoft.com/office/officeart/2008/layout/LinedList"/>
    <dgm:cxn modelId="{6B782476-ED84-41EF-B381-D795CF438A4E}" type="presParOf" srcId="{C31C5670-AA39-4A27-847E-B4C67D3E8E08}" destId="{7A53A88D-0536-4654-B53B-0D0997114AED}" srcOrd="1" destOrd="0" presId="urn:microsoft.com/office/officeart/2008/layout/LinedList"/>
    <dgm:cxn modelId="{4E02F0A8-2A97-47BC-9F07-5A182E87C869}" type="presParOf" srcId="{16EA8830-7947-4FB4-987D-AB16FF8A3B79}" destId="{35DB0C58-FB35-4A7A-8542-D3E808054EF2}" srcOrd="2" destOrd="0" presId="urn:microsoft.com/office/officeart/2008/layout/LinedList"/>
    <dgm:cxn modelId="{B523D034-CD61-4517-8A2C-83699C1C3075}" type="presParOf" srcId="{16EA8830-7947-4FB4-987D-AB16FF8A3B79}" destId="{6D699EC1-0E31-4593-970E-08F78A0BE509}" srcOrd="3" destOrd="0" presId="urn:microsoft.com/office/officeart/2008/layout/LinedList"/>
    <dgm:cxn modelId="{4A05C593-E068-4BB6-9B27-E05A038D0F79}" type="presParOf" srcId="{6D699EC1-0E31-4593-970E-08F78A0BE509}" destId="{DF1E24CA-986F-4D9B-9A09-FAE5F20BBB99}" srcOrd="0" destOrd="0" presId="urn:microsoft.com/office/officeart/2008/layout/LinedList"/>
    <dgm:cxn modelId="{71DB1C19-A893-4C24-8EB7-E4A73A7744A6}" type="presParOf" srcId="{6D699EC1-0E31-4593-970E-08F78A0BE509}" destId="{AB57C117-9F2D-47B7-B851-02603AAB3D5A}" srcOrd="1" destOrd="0" presId="urn:microsoft.com/office/officeart/2008/layout/LinedList"/>
    <dgm:cxn modelId="{66393CD1-BFBE-4117-A1F4-D750BAACDA15}" type="presParOf" srcId="{16EA8830-7947-4FB4-987D-AB16FF8A3B79}" destId="{9CC75F60-A690-46C0-8613-286647B3D2E3}" srcOrd="4" destOrd="0" presId="urn:microsoft.com/office/officeart/2008/layout/LinedList"/>
    <dgm:cxn modelId="{8A43BC77-FC5A-4809-8AB3-85115CF9ECE0}" type="presParOf" srcId="{16EA8830-7947-4FB4-987D-AB16FF8A3B79}" destId="{28AC7E62-4E77-4754-8F7C-8722EDC4CD57}" srcOrd="5" destOrd="0" presId="urn:microsoft.com/office/officeart/2008/layout/LinedList"/>
    <dgm:cxn modelId="{DA1067C1-F49F-4497-B6DE-B4E1791E784D}" type="presParOf" srcId="{28AC7E62-4E77-4754-8F7C-8722EDC4CD57}" destId="{0710703C-5E7B-43C7-B43F-ECDB758787A7}" srcOrd="0" destOrd="0" presId="urn:microsoft.com/office/officeart/2008/layout/LinedList"/>
    <dgm:cxn modelId="{D012503C-3673-41C5-917C-605F41D4F278}" type="presParOf" srcId="{28AC7E62-4E77-4754-8F7C-8722EDC4CD57}" destId="{D63C3599-B367-4E2D-82B2-07009CD55651}" srcOrd="1" destOrd="0" presId="urn:microsoft.com/office/officeart/2008/layout/LinedList"/>
    <dgm:cxn modelId="{7A9FE3E1-E035-43C1-9A94-11C6A97BF5A0}" type="presParOf" srcId="{16EA8830-7947-4FB4-987D-AB16FF8A3B79}" destId="{638E9AA4-30DB-4148-87FB-80871147A287}" srcOrd="6" destOrd="0" presId="urn:microsoft.com/office/officeart/2008/layout/LinedList"/>
    <dgm:cxn modelId="{9F1E951A-DE39-43C2-9027-3CABE230F33B}" type="presParOf" srcId="{16EA8830-7947-4FB4-987D-AB16FF8A3B79}" destId="{4601C283-DAB2-4A03-BDD7-A8FD44AA8DF7}" srcOrd="7" destOrd="0" presId="urn:microsoft.com/office/officeart/2008/layout/LinedList"/>
    <dgm:cxn modelId="{DEF4B2A9-9213-41E5-8827-F648093DAC06}" type="presParOf" srcId="{4601C283-DAB2-4A03-BDD7-A8FD44AA8DF7}" destId="{358B5C4D-8EB6-407C-8D12-9F33A26667BF}" srcOrd="0" destOrd="0" presId="urn:microsoft.com/office/officeart/2008/layout/LinedList"/>
    <dgm:cxn modelId="{A670CD71-70B7-4EC0-AFAE-52695A682376}" type="presParOf" srcId="{4601C283-DAB2-4A03-BDD7-A8FD44AA8DF7}" destId="{00656E4F-A006-4172-BC70-7D267A11150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A09111-5050-4ABF-9299-A29E82FBE6E2}">
      <dsp:nvSpPr>
        <dsp:cNvPr id="0" name=""/>
        <dsp:cNvSpPr/>
      </dsp:nvSpPr>
      <dsp:spPr>
        <a:xfrm>
          <a:off x="0" y="109672"/>
          <a:ext cx="6735443" cy="128663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The average nursing facility will lose over $800K in 2022 (annualized) based on March results</a:t>
          </a:r>
        </a:p>
      </dsp:txBody>
      <dsp:txXfrm>
        <a:off x="62808" y="172480"/>
        <a:ext cx="6609827" cy="1161018"/>
      </dsp:txXfrm>
    </dsp:sp>
    <dsp:sp modelId="{A45FE59B-2120-4C03-9BED-64B329D493E2}">
      <dsp:nvSpPr>
        <dsp:cNvPr id="0" name=""/>
        <dsp:cNvSpPr/>
      </dsp:nvSpPr>
      <dsp:spPr>
        <a:xfrm>
          <a:off x="0" y="1462546"/>
          <a:ext cx="6735443" cy="1286634"/>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Almost half of providers have increased caregiver wages more than 10% in last two years while those costs are not reflected in rates</a:t>
          </a:r>
        </a:p>
      </dsp:txBody>
      <dsp:txXfrm>
        <a:off x="62808" y="1525354"/>
        <a:ext cx="6609827" cy="1161018"/>
      </dsp:txXfrm>
    </dsp:sp>
    <dsp:sp modelId="{49EE0FDE-F26A-406C-9EB0-3444BAFA6E88}">
      <dsp:nvSpPr>
        <dsp:cNvPr id="0" name=""/>
        <dsp:cNvSpPr/>
      </dsp:nvSpPr>
      <dsp:spPr>
        <a:xfrm>
          <a:off x="0" y="2815421"/>
          <a:ext cx="6735443" cy="1286634"/>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Pool use and costs have both spiked adding to the financial challenges pushing providers toward closure </a:t>
          </a:r>
        </a:p>
      </dsp:txBody>
      <dsp:txXfrm>
        <a:off x="62808" y="2878229"/>
        <a:ext cx="6609827" cy="1161018"/>
      </dsp:txXfrm>
    </dsp:sp>
    <dsp:sp modelId="{64917594-8313-428D-8A7A-76103A1675BE}">
      <dsp:nvSpPr>
        <dsp:cNvPr id="0" name=""/>
        <dsp:cNvSpPr/>
      </dsp:nvSpPr>
      <dsp:spPr>
        <a:xfrm>
          <a:off x="0" y="4168295"/>
          <a:ext cx="6735443" cy="128663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11% of facilities, or about 40 statewide, indicate they may have to close and many others face major financial challenges</a:t>
          </a:r>
        </a:p>
      </dsp:txBody>
      <dsp:txXfrm>
        <a:off x="62808" y="4231103"/>
        <a:ext cx="6609827" cy="11610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34B967-ECAC-4974-9650-C51525F3B598}">
      <dsp:nvSpPr>
        <dsp:cNvPr id="0" name=""/>
        <dsp:cNvSpPr/>
      </dsp:nvSpPr>
      <dsp:spPr>
        <a:xfrm>
          <a:off x="0" y="92738"/>
          <a:ext cx="6291714" cy="128663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45% of providers indicate they are facing an immediate cash shortage if revenue declines</a:t>
          </a:r>
        </a:p>
      </dsp:txBody>
      <dsp:txXfrm>
        <a:off x="62808" y="155546"/>
        <a:ext cx="6166098" cy="1161018"/>
      </dsp:txXfrm>
    </dsp:sp>
    <dsp:sp modelId="{9252855A-6FE3-40CC-86D2-64956A9335E8}">
      <dsp:nvSpPr>
        <dsp:cNvPr id="0" name=""/>
        <dsp:cNvSpPr/>
      </dsp:nvSpPr>
      <dsp:spPr>
        <a:xfrm>
          <a:off x="0" y="1445613"/>
          <a:ext cx="6291714" cy="1286634"/>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More than half of providers have increased caregiver wages more than 10% in last two years while EW rates have been increased far less</a:t>
          </a:r>
        </a:p>
      </dsp:txBody>
      <dsp:txXfrm>
        <a:off x="62808" y="1508421"/>
        <a:ext cx="6166098" cy="1161018"/>
      </dsp:txXfrm>
    </dsp:sp>
    <dsp:sp modelId="{7193EF30-C893-4B2A-9D48-69E71670B6C4}">
      <dsp:nvSpPr>
        <dsp:cNvPr id="0" name=""/>
        <dsp:cNvSpPr/>
      </dsp:nvSpPr>
      <dsp:spPr>
        <a:xfrm>
          <a:off x="0" y="2798487"/>
          <a:ext cx="6291714" cy="1286634"/>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Pool use and costs have both spiked adding to the financial challenges pushing providers toward closure</a:t>
          </a:r>
        </a:p>
      </dsp:txBody>
      <dsp:txXfrm>
        <a:off x="62808" y="2861295"/>
        <a:ext cx="6166098" cy="1161018"/>
      </dsp:txXfrm>
    </dsp:sp>
    <dsp:sp modelId="{706CCE8B-66FA-44C6-9208-EA424EBE5286}">
      <dsp:nvSpPr>
        <dsp:cNvPr id="0" name=""/>
        <dsp:cNvSpPr/>
      </dsp:nvSpPr>
      <dsp:spPr>
        <a:xfrm>
          <a:off x="0" y="4151361"/>
          <a:ext cx="6291714" cy="128663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20% of providers, or approximately 400 statewide, indicate they may have to close and many others face major financial challenges</a:t>
          </a:r>
        </a:p>
      </dsp:txBody>
      <dsp:txXfrm>
        <a:off x="62808" y="4214169"/>
        <a:ext cx="6166098" cy="11610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92AB80-FE20-4A48-BFAC-ED54CC91EBBB}">
      <dsp:nvSpPr>
        <dsp:cNvPr id="0" name=""/>
        <dsp:cNvSpPr/>
      </dsp:nvSpPr>
      <dsp:spPr>
        <a:xfrm>
          <a:off x="0" y="0"/>
          <a:ext cx="8478520" cy="7222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Median operating margin= -8.7%</a:t>
          </a:r>
        </a:p>
      </dsp:txBody>
      <dsp:txXfrm>
        <a:off x="21154" y="21154"/>
        <a:ext cx="7638126" cy="679941"/>
      </dsp:txXfrm>
    </dsp:sp>
    <dsp:sp modelId="{1079846F-EAA9-4D07-AA74-59DC3C1CFFEB}">
      <dsp:nvSpPr>
        <dsp:cNvPr id="0" name=""/>
        <dsp:cNvSpPr/>
      </dsp:nvSpPr>
      <dsp:spPr>
        <a:xfrm>
          <a:off x="710076" y="853567"/>
          <a:ext cx="8478520" cy="72224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44.8% of providers with margins lower than -10%</a:t>
          </a:r>
        </a:p>
      </dsp:txBody>
      <dsp:txXfrm>
        <a:off x="731230" y="874721"/>
        <a:ext cx="7256674" cy="679941"/>
      </dsp:txXfrm>
    </dsp:sp>
    <dsp:sp modelId="{334C80DC-3792-461F-8637-0F08E7FC4E3D}">
      <dsp:nvSpPr>
        <dsp:cNvPr id="0" name=""/>
        <dsp:cNvSpPr/>
      </dsp:nvSpPr>
      <dsp:spPr>
        <a:xfrm>
          <a:off x="1409553" y="1707134"/>
          <a:ext cx="8478520" cy="7222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Rural providers performing worse on average</a:t>
          </a:r>
        </a:p>
      </dsp:txBody>
      <dsp:txXfrm>
        <a:off x="1430707" y="1728288"/>
        <a:ext cx="7267272" cy="679941"/>
      </dsp:txXfrm>
    </dsp:sp>
    <dsp:sp modelId="{1BBB2F20-E3B1-4364-B0AE-55812DC65DDF}">
      <dsp:nvSpPr>
        <dsp:cNvPr id="0" name=""/>
        <dsp:cNvSpPr/>
      </dsp:nvSpPr>
      <dsp:spPr>
        <a:xfrm>
          <a:off x="2119629" y="2560701"/>
          <a:ext cx="8478520" cy="72224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Median provider lost $71,864 for the month, for an annualized loss of $862,368</a:t>
          </a:r>
        </a:p>
      </dsp:txBody>
      <dsp:txXfrm>
        <a:off x="2140783" y="2581855"/>
        <a:ext cx="7256674" cy="679941"/>
      </dsp:txXfrm>
    </dsp:sp>
    <dsp:sp modelId="{A5E75531-453F-45EA-9E26-8055B4F3C51A}">
      <dsp:nvSpPr>
        <dsp:cNvPr id="0" name=""/>
        <dsp:cNvSpPr/>
      </dsp:nvSpPr>
      <dsp:spPr>
        <a:xfrm>
          <a:off x="8009058" y="553177"/>
          <a:ext cx="469461" cy="46946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8114687" y="553177"/>
        <a:ext cx="258203" cy="353269"/>
      </dsp:txXfrm>
    </dsp:sp>
    <dsp:sp modelId="{3CBD92CE-AB7B-45A6-A812-77E8FF67EDF6}">
      <dsp:nvSpPr>
        <dsp:cNvPr id="0" name=""/>
        <dsp:cNvSpPr/>
      </dsp:nvSpPr>
      <dsp:spPr>
        <a:xfrm>
          <a:off x="8719134" y="1406744"/>
          <a:ext cx="469461" cy="469461"/>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8824763" y="1406744"/>
        <a:ext cx="258203" cy="353269"/>
      </dsp:txXfrm>
    </dsp:sp>
    <dsp:sp modelId="{F8B23825-042C-422E-9C41-17EB47F490F0}">
      <dsp:nvSpPr>
        <dsp:cNvPr id="0" name=""/>
        <dsp:cNvSpPr/>
      </dsp:nvSpPr>
      <dsp:spPr>
        <a:xfrm>
          <a:off x="9418612" y="2260311"/>
          <a:ext cx="469461" cy="469461"/>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9524241" y="2260311"/>
        <a:ext cx="258203" cy="3532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F7AF0-CBA8-40BD-ACFE-1F05652D44D4}">
      <dsp:nvSpPr>
        <dsp:cNvPr id="0" name=""/>
        <dsp:cNvSpPr/>
      </dsp:nvSpPr>
      <dsp:spPr>
        <a:xfrm>
          <a:off x="0" y="0"/>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31EF73-46FE-4DFA-844D-B8560FB952B1}">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Median operating margin= -1.0%</a:t>
          </a:r>
        </a:p>
      </dsp:txBody>
      <dsp:txXfrm>
        <a:off x="0" y="0"/>
        <a:ext cx="6291714" cy="1382683"/>
      </dsp:txXfrm>
    </dsp:sp>
    <dsp:sp modelId="{35DB0C58-FB35-4A7A-8542-D3E808054EF2}">
      <dsp:nvSpPr>
        <dsp:cNvPr id="0" name=""/>
        <dsp:cNvSpPr/>
      </dsp:nvSpPr>
      <dsp:spPr>
        <a:xfrm>
          <a:off x="0" y="1382683"/>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1E24CA-986F-4D9B-9A09-FAE5F20BBB99}">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39.6% of providers with margins lower than -10%</a:t>
          </a:r>
        </a:p>
      </dsp:txBody>
      <dsp:txXfrm>
        <a:off x="0" y="1382683"/>
        <a:ext cx="6291714" cy="1382683"/>
      </dsp:txXfrm>
    </dsp:sp>
    <dsp:sp modelId="{9CC75F60-A690-46C0-8613-286647B3D2E3}">
      <dsp:nvSpPr>
        <dsp:cNvPr id="0" name=""/>
        <dsp:cNvSpPr/>
      </dsp:nvSpPr>
      <dsp:spPr>
        <a:xfrm>
          <a:off x="0" y="2765367"/>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10703C-5E7B-43C7-B43F-ECDB758787A7}">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Rural providers performing worse on average</a:t>
          </a:r>
        </a:p>
      </dsp:txBody>
      <dsp:txXfrm>
        <a:off x="0" y="2765367"/>
        <a:ext cx="6291714" cy="1382683"/>
      </dsp:txXfrm>
    </dsp:sp>
    <dsp:sp modelId="{638E9AA4-30DB-4148-87FB-80871147A287}">
      <dsp:nvSpPr>
        <dsp:cNvPr id="0" name=""/>
        <dsp:cNvSpPr/>
      </dsp:nvSpPr>
      <dsp:spPr>
        <a:xfrm>
          <a:off x="0" y="4148051"/>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8B5C4D-8EB6-407C-8D12-9F33A26667BF}">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Median provider lost $1,943 for the month, for an annualized loss of $23,316</a:t>
          </a:r>
        </a:p>
      </dsp:txBody>
      <dsp:txXfrm>
        <a:off x="0" y="4148051"/>
        <a:ext cx="6291714" cy="13826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0.58491</cdr:x>
      <cdr:y>0.16393</cdr:y>
    </cdr:from>
    <cdr:to>
      <cdr:x>0.63208</cdr:x>
      <cdr:y>0.27869</cdr:y>
    </cdr:to>
    <cdr:cxnSp macro="">
      <cdr:nvCxnSpPr>
        <cdr:cNvPr id="7" name="Straight Arrow Connector 6">
          <a:extLst xmlns:a="http://schemas.openxmlformats.org/drawingml/2006/main">
            <a:ext uri="{FF2B5EF4-FFF2-40B4-BE49-F238E27FC236}">
              <a16:creationId xmlns:a16="http://schemas.microsoft.com/office/drawing/2014/main" id="{265780FB-24E4-48B6-8950-7D45DE5C2398}"/>
            </a:ext>
          </a:extLst>
        </cdr:cNvPr>
        <cdr:cNvCxnSpPr/>
      </cdr:nvCxnSpPr>
      <cdr:spPr>
        <a:xfrm xmlns:a="http://schemas.openxmlformats.org/drawingml/2006/main">
          <a:off x="4724400" y="762000"/>
          <a:ext cx="381037" cy="533407"/>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0.58491</cdr:x>
      <cdr:y>0.16393</cdr:y>
    </cdr:from>
    <cdr:to>
      <cdr:x>0.63208</cdr:x>
      <cdr:y>0.27869</cdr:y>
    </cdr:to>
    <cdr:cxnSp macro="">
      <cdr:nvCxnSpPr>
        <cdr:cNvPr id="7" name="Straight Arrow Connector 6">
          <a:extLst xmlns:a="http://schemas.openxmlformats.org/drawingml/2006/main">
            <a:ext uri="{FF2B5EF4-FFF2-40B4-BE49-F238E27FC236}">
              <a16:creationId xmlns:a16="http://schemas.microsoft.com/office/drawing/2014/main" id="{265780FB-24E4-48B6-8950-7D45DE5C2398}"/>
            </a:ext>
          </a:extLst>
        </cdr:cNvPr>
        <cdr:cNvCxnSpPr/>
      </cdr:nvCxnSpPr>
      <cdr:spPr>
        <a:xfrm xmlns:a="http://schemas.openxmlformats.org/drawingml/2006/main">
          <a:off x="4724400" y="762000"/>
          <a:ext cx="381037" cy="533407"/>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A98A24-A06F-47A3-BC7E-2F576761F715}" type="datetimeFigureOut">
              <a:rPr lang="en-US" smtClean="0"/>
              <a:t>5/5/2022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45EAB-0483-4951-ACED-E5C00E617D6E}" type="slidenum">
              <a:rPr lang="en-US" smtClean="0"/>
              <a:t>‹#›</a:t>
            </a:fld>
            <a:endParaRPr lang="en-US" dirty="0"/>
          </a:p>
        </p:txBody>
      </p:sp>
    </p:spTree>
    <p:extLst>
      <p:ext uri="{BB962C8B-B14F-4D97-AF65-F5344CB8AC3E}">
        <p14:creationId xmlns:p14="http://schemas.microsoft.com/office/powerpoint/2010/main" val="4279871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08407970-0535-45DE-B6BE-B3769EE159D3}" type="slidenum">
              <a:rPr lang="en-US" smtClean="0"/>
              <a:pPr/>
              <a:t>1</a:t>
            </a:fld>
            <a:endParaRPr lang="en-US"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44439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06ABBA9-173B-4453-97C4-70F46DE7F99C}" type="slidenum">
              <a:rPr lang="en-US" smtClean="0"/>
              <a:pPr>
                <a:defRPr/>
              </a:pPr>
              <a:t>2</a:t>
            </a:fld>
            <a:endParaRPr lang="en-US"/>
          </a:p>
        </p:txBody>
      </p:sp>
    </p:spTree>
    <p:extLst>
      <p:ext uri="{BB962C8B-B14F-4D97-AF65-F5344CB8AC3E}">
        <p14:creationId xmlns:p14="http://schemas.microsoft.com/office/powerpoint/2010/main" val="2115336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06ABBA9-173B-4453-97C4-70F46DE7F99C}" type="slidenum">
              <a:rPr lang="en-US" smtClean="0"/>
              <a:pPr>
                <a:defRPr/>
              </a:pPr>
              <a:t>3</a:t>
            </a:fld>
            <a:endParaRPr lang="en-US"/>
          </a:p>
        </p:txBody>
      </p:sp>
    </p:spTree>
    <p:extLst>
      <p:ext uri="{BB962C8B-B14F-4D97-AF65-F5344CB8AC3E}">
        <p14:creationId xmlns:p14="http://schemas.microsoft.com/office/powerpoint/2010/main" val="3719613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 worse than NF not really expected probably has to do with sample and with small ALs being more Medicaid dependent?</a:t>
            </a:r>
          </a:p>
          <a:p>
            <a:endParaRPr lang="en-US"/>
          </a:p>
          <a:p>
            <a:r>
              <a:rPr lang="en-US"/>
              <a:t>No significant rural/metro differences for either AL or NF on this measure</a:t>
            </a:r>
          </a:p>
          <a:p>
            <a:endParaRPr lang="en-US"/>
          </a:p>
          <a:p>
            <a:r>
              <a:rPr lang="en-US"/>
              <a:t>Doesn’t really make sense that these percentages would be higher than on the previous question where we asked about no new revenue coming in unless that was interpreted by some as no reduction in current revenue</a:t>
            </a:r>
          </a:p>
        </p:txBody>
      </p:sp>
      <p:sp>
        <p:nvSpPr>
          <p:cNvPr id="4" name="Slide Number Placeholder 3"/>
          <p:cNvSpPr>
            <a:spLocks noGrp="1"/>
          </p:cNvSpPr>
          <p:nvPr>
            <p:ph type="sldNum" sz="quarter" idx="10"/>
          </p:nvPr>
        </p:nvSpPr>
        <p:spPr/>
        <p:txBody>
          <a:bodyPr/>
          <a:lstStyle/>
          <a:p>
            <a:pPr>
              <a:defRPr/>
            </a:pPr>
            <a:fld id="{D06ABBA9-173B-4453-97C4-70F46DE7F99C}" type="slidenum">
              <a:rPr lang="en-US" smtClean="0"/>
              <a:pPr>
                <a:defRPr/>
              </a:pPr>
              <a:t>5</a:t>
            </a:fld>
            <a:endParaRPr lang="en-US"/>
          </a:p>
        </p:txBody>
      </p:sp>
    </p:spTree>
    <p:extLst>
      <p:ext uri="{BB962C8B-B14F-4D97-AF65-F5344CB8AC3E}">
        <p14:creationId xmlns:p14="http://schemas.microsoft.com/office/powerpoint/2010/main" val="66665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we start to see the expected big differences between nursing facilities with NFs in much worse shape</a:t>
            </a:r>
          </a:p>
        </p:txBody>
      </p:sp>
      <p:sp>
        <p:nvSpPr>
          <p:cNvPr id="4" name="Slide Number Placeholder 3"/>
          <p:cNvSpPr>
            <a:spLocks noGrp="1"/>
          </p:cNvSpPr>
          <p:nvPr>
            <p:ph type="sldNum" sz="quarter" idx="5"/>
          </p:nvPr>
        </p:nvSpPr>
        <p:spPr/>
        <p:txBody>
          <a:bodyPr/>
          <a:lstStyle/>
          <a:p>
            <a:pPr>
              <a:defRPr/>
            </a:pPr>
            <a:fld id="{D06ABBA9-173B-4453-97C4-70F46DE7F99C}" type="slidenum">
              <a:rPr lang="en-US" smtClean="0"/>
              <a:pPr>
                <a:defRPr/>
              </a:pPr>
              <a:t>6</a:t>
            </a:fld>
            <a:endParaRPr lang="en-US"/>
          </a:p>
        </p:txBody>
      </p:sp>
    </p:spTree>
    <p:extLst>
      <p:ext uri="{BB962C8B-B14F-4D97-AF65-F5344CB8AC3E}">
        <p14:creationId xmlns:p14="http://schemas.microsoft.com/office/powerpoint/2010/main" val="2115336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 worse than NF not really expected probably has to do with sample and with small ALs being more Medicaid dependent?</a:t>
            </a:r>
          </a:p>
          <a:p>
            <a:endParaRPr lang="en-US"/>
          </a:p>
          <a:p>
            <a:r>
              <a:rPr lang="en-US"/>
              <a:t>No significant rural/metro differences for either AL or NF on this measure</a:t>
            </a:r>
          </a:p>
          <a:p>
            <a:endParaRPr lang="en-US"/>
          </a:p>
          <a:p>
            <a:r>
              <a:rPr lang="en-US"/>
              <a:t>Doesn’t really make sense that these percentages would be higher than on the previous question where we asked about no new revenue coming in unless that was interpreted by some as no reduction in current revenue</a:t>
            </a:r>
          </a:p>
        </p:txBody>
      </p:sp>
      <p:sp>
        <p:nvSpPr>
          <p:cNvPr id="4" name="Slide Number Placeholder 3"/>
          <p:cNvSpPr>
            <a:spLocks noGrp="1"/>
          </p:cNvSpPr>
          <p:nvPr>
            <p:ph type="sldNum" sz="quarter" idx="10"/>
          </p:nvPr>
        </p:nvSpPr>
        <p:spPr/>
        <p:txBody>
          <a:bodyPr/>
          <a:lstStyle/>
          <a:p>
            <a:pPr>
              <a:defRPr/>
            </a:pPr>
            <a:fld id="{D06ABBA9-173B-4453-97C4-70F46DE7F99C}" type="slidenum">
              <a:rPr lang="en-US" smtClean="0"/>
              <a:pPr>
                <a:defRPr/>
              </a:pPr>
              <a:t>11</a:t>
            </a:fld>
            <a:endParaRPr lang="en-US"/>
          </a:p>
        </p:txBody>
      </p:sp>
    </p:spTree>
    <p:extLst>
      <p:ext uri="{BB962C8B-B14F-4D97-AF65-F5344CB8AC3E}">
        <p14:creationId xmlns:p14="http://schemas.microsoft.com/office/powerpoint/2010/main" val="2134135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we start to see the expected big differences between nursing facilities and assisted living (see next slide)</a:t>
            </a:r>
          </a:p>
        </p:txBody>
      </p:sp>
      <p:sp>
        <p:nvSpPr>
          <p:cNvPr id="4" name="Slide Number Placeholder 3"/>
          <p:cNvSpPr>
            <a:spLocks noGrp="1"/>
          </p:cNvSpPr>
          <p:nvPr>
            <p:ph type="sldNum" sz="quarter" idx="5"/>
          </p:nvPr>
        </p:nvSpPr>
        <p:spPr/>
        <p:txBody>
          <a:bodyPr/>
          <a:lstStyle/>
          <a:p>
            <a:pPr>
              <a:defRPr/>
            </a:pPr>
            <a:fld id="{D06ABBA9-173B-4453-97C4-70F46DE7F99C}" type="slidenum">
              <a:rPr lang="en-US" smtClean="0"/>
              <a:pPr>
                <a:defRPr/>
              </a:pPr>
              <a:t>12</a:t>
            </a:fld>
            <a:endParaRPr lang="en-US"/>
          </a:p>
        </p:txBody>
      </p:sp>
    </p:spTree>
    <p:extLst>
      <p:ext uri="{BB962C8B-B14F-4D97-AF65-F5344CB8AC3E}">
        <p14:creationId xmlns:p14="http://schemas.microsoft.com/office/powerpoint/2010/main" val="561357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D45EAB-0483-4951-ACED-E5C00E617D6E}" type="slidenum">
              <a:rPr lang="en-US" smtClean="0"/>
              <a:t>15</a:t>
            </a:fld>
            <a:endParaRPr lang="en-US" dirty="0"/>
          </a:p>
        </p:txBody>
      </p:sp>
    </p:spTree>
    <p:extLst>
      <p:ext uri="{BB962C8B-B14F-4D97-AF65-F5344CB8AC3E}">
        <p14:creationId xmlns:p14="http://schemas.microsoft.com/office/powerpoint/2010/main" val="3163079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34297-C43B-49B9-AB6D-A7B42543D8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A892BF-9530-4D79-A916-9894D28763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F4C7B3-C680-4DB9-8CBF-3D9E744751B1}"/>
              </a:ext>
            </a:extLst>
          </p:cNvPr>
          <p:cNvSpPr>
            <a:spLocks noGrp="1"/>
          </p:cNvSpPr>
          <p:nvPr>
            <p:ph type="dt" sz="half" idx="10"/>
          </p:nvPr>
        </p:nvSpPr>
        <p:spPr/>
        <p:txBody>
          <a:bodyPr/>
          <a:lstStyle/>
          <a:p>
            <a:fld id="{5E6CFE60-7FD5-43A9-AD9B-69FF220092F3}" type="datetime1">
              <a:rPr lang="en-US" smtClean="0"/>
              <a:t>5/5/2022</a:t>
            </a:fld>
            <a:endParaRPr lang="en-US" dirty="0"/>
          </a:p>
        </p:txBody>
      </p:sp>
      <p:sp>
        <p:nvSpPr>
          <p:cNvPr id="5" name="Footer Placeholder 4">
            <a:extLst>
              <a:ext uri="{FF2B5EF4-FFF2-40B4-BE49-F238E27FC236}">
                <a16:creationId xmlns:a16="http://schemas.microsoft.com/office/drawing/2014/main" id="{C759D2A6-EC17-444D-BC18-42EAAE72B71B}"/>
              </a:ext>
            </a:extLst>
          </p:cNvPr>
          <p:cNvSpPr>
            <a:spLocks noGrp="1"/>
          </p:cNvSpPr>
          <p:nvPr>
            <p:ph type="ftr" sz="quarter" idx="11"/>
          </p:nvPr>
        </p:nvSpPr>
        <p:spPr/>
        <p:txBody>
          <a:bodyPr/>
          <a:lstStyle/>
          <a:p>
            <a:r>
              <a:rPr lang="en-US" dirty="0"/>
              <a:t>Source: 2022 LTC Imperative FINANCIAL CONDITION SHORT SURVEY</a:t>
            </a:r>
          </a:p>
        </p:txBody>
      </p:sp>
      <p:sp>
        <p:nvSpPr>
          <p:cNvPr id="6" name="Slide Number Placeholder 5">
            <a:extLst>
              <a:ext uri="{FF2B5EF4-FFF2-40B4-BE49-F238E27FC236}">
                <a16:creationId xmlns:a16="http://schemas.microsoft.com/office/drawing/2014/main" id="{44350114-FAD1-4914-8842-FBF374464459}"/>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272724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95B0E-D37A-442B-9CBC-1D203F9064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6366A0-8DFE-46FF-8253-588EAB6FCB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42471D-5178-42D9-A66C-1877ED4E1C4C}"/>
              </a:ext>
            </a:extLst>
          </p:cNvPr>
          <p:cNvSpPr>
            <a:spLocks noGrp="1"/>
          </p:cNvSpPr>
          <p:nvPr>
            <p:ph type="dt" sz="half" idx="10"/>
          </p:nvPr>
        </p:nvSpPr>
        <p:spPr/>
        <p:txBody>
          <a:bodyPr/>
          <a:lstStyle/>
          <a:p>
            <a:fld id="{617DCD63-2555-4390-8695-D90706FDB068}" type="datetime1">
              <a:rPr lang="en-US" smtClean="0"/>
              <a:t>5/5/2022</a:t>
            </a:fld>
            <a:endParaRPr lang="en-US" dirty="0"/>
          </a:p>
        </p:txBody>
      </p:sp>
      <p:sp>
        <p:nvSpPr>
          <p:cNvPr id="5" name="Footer Placeholder 4">
            <a:extLst>
              <a:ext uri="{FF2B5EF4-FFF2-40B4-BE49-F238E27FC236}">
                <a16:creationId xmlns:a16="http://schemas.microsoft.com/office/drawing/2014/main" id="{B1E6F17C-1503-4EA6-AC73-73DC8A7E6C6D}"/>
              </a:ext>
            </a:extLst>
          </p:cNvPr>
          <p:cNvSpPr>
            <a:spLocks noGrp="1"/>
          </p:cNvSpPr>
          <p:nvPr>
            <p:ph type="ftr" sz="quarter" idx="11"/>
          </p:nvPr>
        </p:nvSpPr>
        <p:spPr/>
        <p:txBody>
          <a:bodyPr/>
          <a:lstStyle/>
          <a:p>
            <a:r>
              <a:rPr lang="en-US" dirty="0"/>
              <a:t>Source: 2022 LTC Imperative FINANCIAL CONDITION SHORT SURVEY</a:t>
            </a:r>
          </a:p>
        </p:txBody>
      </p:sp>
      <p:sp>
        <p:nvSpPr>
          <p:cNvPr id="6" name="Slide Number Placeholder 5">
            <a:extLst>
              <a:ext uri="{FF2B5EF4-FFF2-40B4-BE49-F238E27FC236}">
                <a16:creationId xmlns:a16="http://schemas.microsoft.com/office/drawing/2014/main" id="{CF03704D-6A6D-4284-9794-4D90C8708EDE}"/>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984644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F56C48-B3F1-4F19-9329-067F3A4F4B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3CC508-BC00-4C9D-9E46-7CE6FE4AC3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5D033-3128-41EB-AA36-73115EE6C80D}"/>
              </a:ext>
            </a:extLst>
          </p:cNvPr>
          <p:cNvSpPr>
            <a:spLocks noGrp="1"/>
          </p:cNvSpPr>
          <p:nvPr>
            <p:ph type="dt" sz="half" idx="10"/>
          </p:nvPr>
        </p:nvSpPr>
        <p:spPr/>
        <p:txBody>
          <a:bodyPr/>
          <a:lstStyle/>
          <a:p>
            <a:fld id="{0CDEFA4C-5A9C-41C1-9A2A-364F33E36C1B}" type="datetime1">
              <a:rPr lang="en-US" smtClean="0"/>
              <a:t>5/5/2022</a:t>
            </a:fld>
            <a:endParaRPr lang="en-US" dirty="0"/>
          </a:p>
        </p:txBody>
      </p:sp>
      <p:sp>
        <p:nvSpPr>
          <p:cNvPr id="5" name="Footer Placeholder 4">
            <a:extLst>
              <a:ext uri="{FF2B5EF4-FFF2-40B4-BE49-F238E27FC236}">
                <a16:creationId xmlns:a16="http://schemas.microsoft.com/office/drawing/2014/main" id="{B560E064-4A86-414E-9A0B-B2E89FC96784}"/>
              </a:ext>
            </a:extLst>
          </p:cNvPr>
          <p:cNvSpPr>
            <a:spLocks noGrp="1"/>
          </p:cNvSpPr>
          <p:nvPr>
            <p:ph type="ftr" sz="quarter" idx="11"/>
          </p:nvPr>
        </p:nvSpPr>
        <p:spPr/>
        <p:txBody>
          <a:bodyPr/>
          <a:lstStyle/>
          <a:p>
            <a:r>
              <a:rPr lang="en-US" dirty="0"/>
              <a:t>Source: 2022 LTC Imperative FINANCIAL CONDITION SHORT SURVEY</a:t>
            </a:r>
          </a:p>
        </p:txBody>
      </p:sp>
      <p:sp>
        <p:nvSpPr>
          <p:cNvPr id="6" name="Slide Number Placeholder 5">
            <a:extLst>
              <a:ext uri="{FF2B5EF4-FFF2-40B4-BE49-F238E27FC236}">
                <a16:creationId xmlns:a16="http://schemas.microsoft.com/office/drawing/2014/main" id="{35114731-851B-43B3-96CC-0151102149C1}"/>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2733097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8CFB3-012B-486D-A8CE-F582E3C217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5C1621-1860-4E82-8B11-23DDCAB9AD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517895-0B19-4260-AE0E-D83BABF6DFE8}"/>
              </a:ext>
            </a:extLst>
          </p:cNvPr>
          <p:cNvSpPr>
            <a:spLocks noGrp="1"/>
          </p:cNvSpPr>
          <p:nvPr>
            <p:ph type="dt" sz="half" idx="10"/>
          </p:nvPr>
        </p:nvSpPr>
        <p:spPr/>
        <p:txBody>
          <a:bodyPr/>
          <a:lstStyle/>
          <a:p>
            <a:fld id="{37D71F1D-5516-4835-ADC7-2465780B4BF5}" type="datetime1">
              <a:rPr lang="en-US" smtClean="0"/>
              <a:t>5/5/2022</a:t>
            </a:fld>
            <a:endParaRPr lang="en-US" dirty="0"/>
          </a:p>
        </p:txBody>
      </p:sp>
      <p:sp>
        <p:nvSpPr>
          <p:cNvPr id="5" name="Footer Placeholder 4">
            <a:extLst>
              <a:ext uri="{FF2B5EF4-FFF2-40B4-BE49-F238E27FC236}">
                <a16:creationId xmlns:a16="http://schemas.microsoft.com/office/drawing/2014/main" id="{4965D9A8-C38E-42E8-B05E-B06FB65E21C6}"/>
              </a:ext>
            </a:extLst>
          </p:cNvPr>
          <p:cNvSpPr>
            <a:spLocks noGrp="1"/>
          </p:cNvSpPr>
          <p:nvPr>
            <p:ph type="ftr" sz="quarter" idx="11"/>
          </p:nvPr>
        </p:nvSpPr>
        <p:spPr/>
        <p:txBody>
          <a:bodyPr/>
          <a:lstStyle>
            <a:lvl1pPr>
              <a:defRPr sz="1100"/>
            </a:lvl1pPr>
          </a:lstStyle>
          <a:p>
            <a:r>
              <a:rPr lang="en-US" dirty="0"/>
              <a:t>Source: 2022 LTC Imperative FINANCIAL CONDITION SHORT SURVEY</a:t>
            </a:r>
          </a:p>
        </p:txBody>
      </p:sp>
      <p:sp>
        <p:nvSpPr>
          <p:cNvPr id="6" name="Slide Number Placeholder 5">
            <a:extLst>
              <a:ext uri="{FF2B5EF4-FFF2-40B4-BE49-F238E27FC236}">
                <a16:creationId xmlns:a16="http://schemas.microsoft.com/office/drawing/2014/main" id="{EE8B31F4-1712-4934-9445-BE49FC5B1D5E}"/>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3924012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AB02D-CB14-4228-B461-D8A4CEF0F6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0DA209-7572-44C4-8923-352494CD9D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54536A-5FF4-4723-90A7-5CC45C605DD4}"/>
              </a:ext>
            </a:extLst>
          </p:cNvPr>
          <p:cNvSpPr>
            <a:spLocks noGrp="1"/>
          </p:cNvSpPr>
          <p:nvPr>
            <p:ph type="dt" sz="half" idx="10"/>
          </p:nvPr>
        </p:nvSpPr>
        <p:spPr/>
        <p:txBody>
          <a:bodyPr/>
          <a:lstStyle/>
          <a:p>
            <a:fld id="{F3F1BD23-C5E2-44B0-8FFF-5DBBC81EFFE2}" type="datetime1">
              <a:rPr lang="en-US" smtClean="0"/>
              <a:t>5/5/2022</a:t>
            </a:fld>
            <a:endParaRPr lang="en-US" dirty="0"/>
          </a:p>
        </p:txBody>
      </p:sp>
      <p:sp>
        <p:nvSpPr>
          <p:cNvPr id="5" name="Footer Placeholder 4">
            <a:extLst>
              <a:ext uri="{FF2B5EF4-FFF2-40B4-BE49-F238E27FC236}">
                <a16:creationId xmlns:a16="http://schemas.microsoft.com/office/drawing/2014/main" id="{355B1971-06BA-4CEA-B77F-3EB0ED7E7E9A}"/>
              </a:ext>
            </a:extLst>
          </p:cNvPr>
          <p:cNvSpPr>
            <a:spLocks noGrp="1"/>
          </p:cNvSpPr>
          <p:nvPr>
            <p:ph type="ftr" sz="quarter" idx="11"/>
          </p:nvPr>
        </p:nvSpPr>
        <p:spPr/>
        <p:txBody>
          <a:bodyPr/>
          <a:lstStyle/>
          <a:p>
            <a:r>
              <a:rPr lang="en-US" dirty="0"/>
              <a:t>Source: 2022 LTC Imperative FINANCIAL CONDITION SHORT SURVEY</a:t>
            </a:r>
          </a:p>
        </p:txBody>
      </p:sp>
      <p:sp>
        <p:nvSpPr>
          <p:cNvPr id="6" name="Slide Number Placeholder 5">
            <a:extLst>
              <a:ext uri="{FF2B5EF4-FFF2-40B4-BE49-F238E27FC236}">
                <a16:creationId xmlns:a16="http://schemas.microsoft.com/office/drawing/2014/main" id="{A0B03854-29FC-4F8A-839F-5ADEAB469917}"/>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458704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CE823-B6A7-4E89-AC51-9F6CB09E8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2E8716-8F61-4B52-909A-0614E8826C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19A343-C614-4F45-A068-8789456AD1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F66BF8-28EC-497C-B972-93B11BAEF588}"/>
              </a:ext>
            </a:extLst>
          </p:cNvPr>
          <p:cNvSpPr>
            <a:spLocks noGrp="1"/>
          </p:cNvSpPr>
          <p:nvPr>
            <p:ph type="dt" sz="half" idx="10"/>
          </p:nvPr>
        </p:nvSpPr>
        <p:spPr/>
        <p:txBody>
          <a:bodyPr/>
          <a:lstStyle/>
          <a:p>
            <a:fld id="{159D4159-19B2-4C8E-807C-78C9727181B3}" type="datetime1">
              <a:rPr lang="en-US" smtClean="0"/>
              <a:t>5/5/2022</a:t>
            </a:fld>
            <a:endParaRPr lang="en-US" dirty="0"/>
          </a:p>
        </p:txBody>
      </p:sp>
      <p:sp>
        <p:nvSpPr>
          <p:cNvPr id="6" name="Footer Placeholder 5">
            <a:extLst>
              <a:ext uri="{FF2B5EF4-FFF2-40B4-BE49-F238E27FC236}">
                <a16:creationId xmlns:a16="http://schemas.microsoft.com/office/drawing/2014/main" id="{F332E977-A158-45FA-862C-4816E7ACD9A0}"/>
              </a:ext>
            </a:extLst>
          </p:cNvPr>
          <p:cNvSpPr>
            <a:spLocks noGrp="1"/>
          </p:cNvSpPr>
          <p:nvPr>
            <p:ph type="ftr" sz="quarter" idx="11"/>
          </p:nvPr>
        </p:nvSpPr>
        <p:spPr/>
        <p:txBody>
          <a:bodyPr/>
          <a:lstStyle/>
          <a:p>
            <a:r>
              <a:rPr lang="en-US" dirty="0"/>
              <a:t>Source: 2022 LTC Imperative FINANCIAL CONDITION SHORT SURVEY</a:t>
            </a:r>
          </a:p>
        </p:txBody>
      </p:sp>
      <p:sp>
        <p:nvSpPr>
          <p:cNvPr id="7" name="Slide Number Placeholder 6">
            <a:extLst>
              <a:ext uri="{FF2B5EF4-FFF2-40B4-BE49-F238E27FC236}">
                <a16:creationId xmlns:a16="http://schemas.microsoft.com/office/drawing/2014/main" id="{86B29BF5-8D3F-4E40-BE57-BCFC4BD58D7B}"/>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2857557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F2B79-3975-414E-AA57-61A6C0F58F1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48C2B4-D52C-4DE2-938B-CB0AB37B98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4998C7-76AC-4711-937E-E1CFF96D56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71E87B-E19B-422C-A163-B8C61345BD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FE54C2-9818-48F5-BC90-39C90D29E1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F7B35D-7264-489E-8FA9-8895C5D9CC23}"/>
              </a:ext>
            </a:extLst>
          </p:cNvPr>
          <p:cNvSpPr>
            <a:spLocks noGrp="1"/>
          </p:cNvSpPr>
          <p:nvPr>
            <p:ph type="dt" sz="half" idx="10"/>
          </p:nvPr>
        </p:nvSpPr>
        <p:spPr/>
        <p:txBody>
          <a:bodyPr/>
          <a:lstStyle/>
          <a:p>
            <a:fld id="{2DD784D2-E14B-4963-A2D8-472288A9BDEC}" type="datetime1">
              <a:rPr lang="en-US" smtClean="0"/>
              <a:t>5/5/2022</a:t>
            </a:fld>
            <a:endParaRPr lang="en-US" dirty="0"/>
          </a:p>
        </p:txBody>
      </p:sp>
      <p:sp>
        <p:nvSpPr>
          <p:cNvPr id="8" name="Footer Placeholder 7">
            <a:extLst>
              <a:ext uri="{FF2B5EF4-FFF2-40B4-BE49-F238E27FC236}">
                <a16:creationId xmlns:a16="http://schemas.microsoft.com/office/drawing/2014/main" id="{88BA1620-9AF4-4515-9120-59AF70E1D24B}"/>
              </a:ext>
            </a:extLst>
          </p:cNvPr>
          <p:cNvSpPr>
            <a:spLocks noGrp="1"/>
          </p:cNvSpPr>
          <p:nvPr>
            <p:ph type="ftr" sz="quarter" idx="11"/>
          </p:nvPr>
        </p:nvSpPr>
        <p:spPr/>
        <p:txBody>
          <a:bodyPr/>
          <a:lstStyle/>
          <a:p>
            <a:r>
              <a:rPr lang="en-US" dirty="0"/>
              <a:t>Source: 2022 LTC Imperative FINANCIAL CONDITION SHORT SURVEY</a:t>
            </a:r>
          </a:p>
        </p:txBody>
      </p:sp>
      <p:sp>
        <p:nvSpPr>
          <p:cNvPr id="9" name="Slide Number Placeholder 8">
            <a:extLst>
              <a:ext uri="{FF2B5EF4-FFF2-40B4-BE49-F238E27FC236}">
                <a16:creationId xmlns:a16="http://schemas.microsoft.com/office/drawing/2014/main" id="{EABC58BC-7ACF-4EE7-B6A3-67068486CA5A}"/>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546171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629E4-52EB-4F2F-BF75-10CBEDF3FF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74DDDD-D41B-4FDB-8630-D30923B69C00}"/>
              </a:ext>
            </a:extLst>
          </p:cNvPr>
          <p:cNvSpPr>
            <a:spLocks noGrp="1"/>
          </p:cNvSpPr>
          <p:nvPr>
            <p:ph type="dt" sz="half" idx="10"/>
          </p:nvPr>
        </p:nvSpPr>
        <p:spPr/>
        <p:txBody>
          <a:bodyPr/>
          <a:lstStyle/>
          <a:p>
            <a:fld id="{03D4C24F-81B6-4055-8053-0C721D23B701}" type="datetime1">
              <a:rPr lang="en-US" smtClean="0"/>
              <a:t>5/5/2022</a:t>
            </a:fld>
            <a:endParaRPr lang="en-US" dirty="0"/>
          </a:p>
        </p:txBody>
      </p:sp>
      <p:sp>
        <p:nvSpPr>
          <p:cNvPr id="4" name="Footer Placeholder 3">
            <a:extLst>
              <a:ext uri="{FF2B5EF4-FFF2-40B4-BE49-F238E27FC236}">
                <a16:creationId xmlns:a16="http://schemas.microsoft.com/office/drawing/2014/main" id="{4DBA1B68-9C40-45BE-A79B-EB4CBF0D791C}"/>
              </a:ext>
            </a:extLst>
          </p:cNvPr>
          <p:cNvSpPr>
            <a:spLocks noGrp="1"/>
          </p:cNvSpPr>
          <p:nvPr>
            <p:ph type="ftr" sz="quarter" idx="11"/>
          </p:nvPr>
        </p:nvSpPr>
        <p:spPr/>
        <p:txBody>
          <a:bodyPr/>
          <a:lstStyle/>
          <a:p>
            <a:r>
              <a:rPr lang="en-US" dirty="0"/>
              <a:t>Source: 2022 LTC Imperative FINANCIAL CONDITION SHORT SURVEY</a:t>
            </a:r>
          </a:p>
        </p:txBody>
      </p:sp>
      <p:sp>
        <p:nvSpPr>
          <p:cNvPr id="5" name="Slide Number Placeholder 4">
            <a:extLst>
              <a:ext uri="{FF2B5EF4-FFF2-40B4-BE49-F238E27FC236}">
                <a16:creationId xmlns:a16="http://schemas.microsoft.com/office/drawing/2014/main" id="{1BE9CA33-4E32-44C7-83E5-A0A48187A906}"/>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1568863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4EF9B9-365C-498D-9684-8F0C43B81ED1}"/>
              </a:ext>
            </a:extLst>
          </p:cNvPr>
          <p:cNvSpPr>
            <a:spLocks noGrp="1"/>
          </p:cNvSpPr>
          <p:nvPr>
            <p:ph type="dt" sz="half" idx="10"/>
          </p:nvPr>
        </p:nvSpPr>
        <p:spPr/>
        <p:txBody>
          <a:bodyPr/>
          <a:lstStyle/>
          <a:p>
            <a:fld id="{DC1BC40F-10A3-4FB0-85C5-45B68AFFBAAA}" type="datetime1">
              <a:rPr lang="en-US" smtClean="0"/>
              <a:t>5/5/2022</a:t>
            </a:fld>
            <a:endParaRPr lang="en-US" dirty="0"/>
          </a:p>
        </p:txBody>
      </p:sp>
      <p:sp>
        <p:nvSpPr>
          <p:cNvPr id="3" name="Footer Placeholder 2">
            <a:extLst>
              <a:ext uri="{FF2B5EF4-FFF2-40B4-BE49-F238E27FC236}">
                <a16:creationId xmlns:a16="http://schemas.microsoft.com/office/drawing/2014/main" id="{8A435298-9E3F-4872-A305-6F883D98137D}"/>
              </a:ext>
            </a:extLst>
          </p:cNvPr>
          <p:cNvSpPr>
            <a:spLocks noGrp="1"/>
          </p:cNvSpPr>
          <p:nvPr>
            <p:ph type="ftr" sz="quarter" idx="11"/>
          </p:nvPr>
        </p:nvSpPr>
        <p:spPr/>
        <p:txBody>
          <a:bodyPr/>
          <a:lstStyle/>
          <a:p>
            <a:r>
              <a:rPr lang="en-US" dirty="0"/>
              <a:t>Source: 2022 LTC Imperative FINANCIAL CONDITION SHORT SURVEY</a:t>
            </a:r>
          </a:p>
        </p:txBody>
      </p:sp>
      <p:sp>
        <p:nvSpPr>
          <p:cNvPr id="4" name="Slide Number Placeholder 3">
            <a:extLst>
              <a:ext uri="{FF2B5EF4-FFF2-40B4-BE49-F238E27FC236}">
                <a16:creationId xmlns:a16="http://schemas.microsoft.com/office/drawing/2014/main" id="{FFE1FCCE-E9EF-4C92-9A70-6D74B6295E2B}"/>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2149888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8C9B5-2A63-4406-9B19-1087EF7488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DB286B-2D75-48BA-86F5-1E96269C68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C63CEB-75CC-41AE-BA33-7E1C14EFCA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425A5C-3654-4A82-BE24-9BE81BDF8E3D}"/>
              </a:ext>
            </a:extLst>
          </p:cNvPr>
          <p:cNvSpPr>
            <a:spLocks noGrp="1"/>
          </p:cNvSpPr>
          <p:nvPr>
            <p:ph type="dt" sz="half" idx="10"/>
          </p:nvPr>
        </p:nvSpPr>
        <p:spPr/>
        <p:txBody>
          <a:bodyPr/>
          <a:lstStyle/>
          <a:p>
            <a:fld id="{9C599A30-65D4-4A54-9DF0-CEE22D707DE6}" type="datetime1">
              <a:rPr lang="en-US" smtClean="0"/>
              <a:t>5/5/2022</a:t>
            </a:fld>
            <a:endParaRPr lang="en-US" dirty="0"/>
          </a:p>
        </p:txBody>
      </p:sp>
      <p:sp>
        <p:nvSpPr>
          <p:cNvPr id="6" name="Footer Placeholder 5">
            <a:extLst>
              <a:ext uri="{FF2B5EF4-FFF2-40B4-BE49-F238E27FC236}">
                <a16:creationId xmlns:a16="http://schemas.microsoft.com/office/drawing/2014/main" id="{DA7228F9-F833-4A61-87DC-1583CC96DB06}"/>
              </a:ext>
            </a:extLst>
          </p:cNvPr>
          <p:cNvSpPr>
            <a:spLocks noGrp="1"/>
          </p:cNvSpPr>
          <p:nvPr>
            <p:ph type="ftr" sz="quarter" idx="11"/>
          </p:nvPr>
        </p:nvSpPr>
        <p:spPr/>
        <p:txBody>
          <a:bodyPr/>
          <a:lstStyle/>
          <a:p>
            <a:r>
              <a:rPr lang="en-US" dirty="0"/>
              <a:t>Source: 2022 LTC Imperative FINANCIAL CONDITION SHORT SURVEY</a:t>
            </a:r>
          </a:p>
        </p:txBody>
      </p:sp>
      <p:sp>
        <p:nvSpPr>
          <p:cNvPr id="7" name="Slide Number Placeholder 6">
            <a:extLst>
              <a:ext uri="{FF2B5EF4-FFF2-40B4-BE49-F238E27FC236}">
                <a16:creationId xmlns:a16="http://schemas.microsoft.com/office/drawing/2014/main" id="{7DF3E8D4-C2F7-4916-A9A5-4BB790E20444}"/>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681050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AF410-1D7C-484C-B2DA-9147D7412F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019763E-EA69-42CB-B45D-19E9DD5FD9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0DB122F-B1D8-4393-85E8-32CBF46CC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172747-2798-4829-BF31-AB8586A5A38B}"/>
              </a:ext>
            </a:extLst>
          </p:cNvPr>
          <p:cNvSpPr>
            <a:spLocks noGrp="1"/>
          </p:cNvSpPr>
          <p:nvPr>
            <p:ph type="dt" sz="half" idx="10"/>
          </p:nvPr>
        </p:nvSpPr>
        <p:spPr/>
        <p:txBody>
          <a:bodyPr/>
          <a:lstStyle/>
          <a:p>
            <a:fld id="{97D6335F-1226-4CAF-AF51-73D2F39D48D5}" type="datetime1">
              <a:rPr lang="en-US" smtClean="0"/>
              <a:t>5/5/2022</a:t>
            </a:fld>
            <a:endParaRPr lang="en-US" dirty="0"/>
          </a:p>
        </p:txBody>
      </p:sp>
      <p:sp>
        <p:nvSpPr>
          <p:cNvPr id="6" name="Footer Placeholder 5">
            <a:extLst>
              <a:ext uri="{FF2B5EF4-FFF2-40B4-BE49-F238E27FC236}">
                <a16:creationId xmlns:a16="http://schemas.microsoft.com/office/drawing/2014/main" id="{C708EA75-8BBA-4AE7-82F6-3BB83EFACC66}"/>
              </a:ext>
            </a:extLst>
          </p:cNvPr>
          <p:cNvSpPr>
            <a:spLocks noGrp="1"/>
          </p:cNvSpPr>
          <p:nvPr>
            <p:ph type="ftr" sz="quarter" idx="11"/>
          </p:nvPr>
        </p:nvSpPr>
        <p:spPr/>
        <p:txBody>
          <a:bodyPr/>
          <a:lstStyle/>
          <a:p>
            <a:r>
              <a:rPr lang="en-US" dirty="0"/>
              <a:t>Source: 2022 LTC Imperative FINANCIAL CONDITION SHORT SURVEY</a:t>
            </a:r>
          </a:p>
        </p:txBody>
      </p:sp>
      <p:sp>
        <p:nvSpPr>
          <p:cNvPr id="7" name="Slide Number Placeholder 6">
            <a:extLst>
              <a:ext uri="{FF2B5EF4-FFF2-40B4-BE49-F238E27FC236}">
                <a16:creationId xmlns:a16="http://schemas.microsoft.com/office/drawing/2014/main" id="{1446E890-3E2E-4B6E-8A54-56F0C18AFB9C}"/>
              </a:ext>
            </a:extLst>
          </p:cNvPr>
          <p:cNvSpPr>
            <a:spLocks noGrp="1"/>
          </p:cNvSpPr>
          <p:nvPr>
            <p:ph type="sldNum" sz="quarter" idx="12"/>
          </p:nvPr>
        </p:nvSpPr>
        <p:spPr/>
        <p:txBody>
          <a:bodyPr/>
          <a:lstStyle/>
          <a:p>
            <a:fld id="{F6824410-E03F-4E33-92E8-076DBED52438}" type="slidenum">
              <a:rPr lang="en-US" smtClean="0"/>
              <a:t>‹#›</a:t>
            </a:fld>
            <a:endParaRPr lang="en-US" dirty="0"/>
          </a:p>
        </p:txBody>
      </p:sp>
    </p:spTree>
    <p:extLst>
      <p:ext uri="{BB962C8B-B14F-4D97-AF65-F5344CB8AC3E}">
        <p14:creationId xmlns:p14="http://schemas.microsoft.com/office/powerpoint/2010/main" val="2082279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4FBC36-34B5-4AA7-B1B2-0B55ED58F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F54B29-B1B9-4D68-92C7-C7E1A0CEB3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24F5AB-BEE0-4016-B282-4CECFC5414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5310D184-9C74-43B2-A0CB-4EA6BA3263B7}" type="datetime1">
              <a:rPr lang="en-US" smtClean="0"/>
              <a:t>5/5/2022</a:t>
            </a:fld>
            <a:endParaRPr lang="en-US" dirty="0"/>
          </a:p>
        </p:txBody>
      </p:sp>
      <p:sp>
        <p:nvSpPr>
          <p:cNvPr id="5" name="Footer Placeholder 4">
            <a:extLst>
              <a:ext uri="{FF2B5EF4-FFF2-40B4-BE49-F238E27FC236}">
                <a16:creationId xmlns:a16="http://schemas.microsoft.com/office/drawing/2014/main" id="{8D9722DD-3B9C-4D11-AFB1-1152F8FDA3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en-US" dirty="0"/>
              <a:t>Source: 2022 LTC Imperative FINANCIAL CONDITION SHORT SURVEY</a:t>
            </a:r>
          </a:p>
        </p:txBody>
      </p:sp>
      <p:sp>
        <p:nvSpPr>
          <p:cNvPr id="6" name="Slide Number Placeholder 5">
            <a:extLst>
              <a:ext uri="{FF2B5EF4-FFF2-40B4-BE49-F238E27FC236}">
                <a16:creationId xmlns:a16="http://schemas.microsoft.com/office/drawing/2014/main" id="{FF68C42A-4C5B-4DCE-BD07-33F5105ABF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824410-E03F-4E33-92E8-076DBED52438}" type="slidenum">
              <a:rPr lang="en-US" smtClean="0"/>
              <a:t>‹#›</a:t>
            </a:fld>
            <a:endParaRPr lang="en-US" dirty="0"/>
          </a:p>
        </p:txBody>
      </p:sp>
      <p:cxnSp>
        <p:nvCxnSpPr>
          <p:cNvPr id="7" name="Straight Connector 6">
            <a:extLst>
              <a:ext uri="{FF2B5EF4-FFF2-40B4-BE49-F238E27FC236}">
                <a16:creationId xmlns:a16="http://schemas.microsoft.com/office/drawing/2014/main" id="{0FD7796F-EA7F-4C35-B087-12988FB269B7}"/>
              </a:ext>
            </a:extLst>
          </p:cNvPr>
          <p:cNvCxnSpPr/>
          <p:nvPr userDrawn="1"/>
        </p:nvCxnSpPr>
        <p:spPr>
          <a:xfrm>
            <a:off x="838200" y="6257925"/>
            <a:ext cx="105156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pic>
        <p:nvPicPr>
          <p:cNvPr id="8" name="Picture 7" descr="A screenshot of a cell phone&#10;&#10;Description automatically generated">
            <a:extLst>
              <a:ext uri="{FF2B5EF4-FFF2-40B4-BE49-F238E27FC236}">
                <a16:creationId xmlns:a16="http://schemas.microsoft.com/office/drawing/2014/main" id="{6CCFE5E0-90F1-404A-ACFB-AEA92497C23E}"/>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9425" y="6319451"/>
            <a:ext cx="1246908" cy="457200"/>
          </a:xfrm>
          <a:prstGeom prst="rect">
            <a:avLst/>
          </a:prstGeom>
        </p:spPr>
      </p:pic>
      <p:sp>
        <p:nvSpPr>
          <p:cNvPr id="9" name="Rectangle 8">
            <a:extLst>
              <a:ext uri="{FF2B5EF4-FFF2-40B4-BE49-F238E27FC236}">
                <a16:creationId xmlns:a16="http://schemas.microsoft.com/office/drawing/2014/main" id="{953D5FBF-8500-47F7-B4EF-66647458CC3F}"/>
              </a:ext>
            </a:extLst>
          </p:cNvPr>
          <p:cNvSpPr/>
          <p:nvPr userDrawn="1"/>
        </p:nvSpPr>
        <p:spPr>
          <a:xfrm>
            <a:off x="76200" y="0"/>
            <a:ext cx="104775" cy="685799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1525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1524000" y="501650"/>
            <a:ext cx="9144000" cy="2387600"/>
          </a:xfrm>
        </p:spPr>
        <p:txBody>
          <a:bodyPr>
            <a:normAutofit fontScale="90000"/>
          </a:bodyPr>
          <a:lstStyle/>
          <a:p>
            <a:r>
              <a:rPr lang="en-US" sz="7300" b="1" dirty="0"/>
              <a:t>2022 Financial Condition Short Survey- </a:t>
            </a:r>
            <a:r>
              <a:rPr lang="en-US" sz="7300" b="1"/>
              <a:t>Brief Results</a:t>
            </a:r>
            <a:endParaRPr lang="en-US" dirty="0"/>
          </a:p>
        </p:txBody>
      </p:sp>
      <p:sp>
        <p:nvSpPr>
          <p:cNvPr id="3" name="Subtitle 2">
            <a:extLst>
              <a:ext uri="{FF2B5EF4-FFF2-40B4-BE49-F238E27FC236}">
                <a16:creationId xmlns:a16="http://schemas.microsoft.com/office/drawing/2014/main" id="{6B033A2F-8016-48CE-BEEA-393E34F239A9}"/>
              </a:ext>
            </a:extLst>
          </p:cNvPr>
          <p:cNvSpPr>
            <a:spLocks noGrp="1"/>
          </p:cNvSpPr>
          <p:nvPr>
            <p:ph type="subTitle" idx="1"/>
          </p:nvPr>
        </p:nvSpPr>
        <p:spPr>
          <a:xfrm>
            <a:off x="4724400" y="2962914"/>
            <a:ext cx="2743200" cy="603808"/>
          </a:xfrm>
        </p:spPr>
        <p:txBody>
          <a:bodyPr>
            <a:normAutofit/>
          </a:bodyPr>
          <a:lstStyle/>
          <a:p>
            <a:r>
              <a:rPr lang="en-US" sz="3200" dirty="0"/>
              <a:t>April 2022</a:t>
            </a:r>
          </a:p>
        </p:txBody>
      </p:sp>
      <p:pic>
        <p:nvPicPr>
          <p:cNvPr id="28675" name="Picture 7" descr="Imperative Logo"/>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000500" y="3782615"/>
            <a:ext cx="4191000" cy="1524000"/>
          </a:xfrm>
          <a:prstGeom prst="rect">
            <a:avLst/>
          </a:prstGeom>
          <a:noFill/>
          <a:ln w="9525">
            <a:noFill/>
            <a:miter lim="800000"/>
            <a:headEnd/>
            <a:tailEnd/>
          </a:ln>
        </p:spPr>
      </p:pic>
      <p:sp>
        <p:nvSpPr>
          <p:cNvPr id="4" name="Footer Placeholder 3">
            <a:extLst>
              <a:ext uri="{FF2B5EF4-FFF2-40B4-BE49-F238E27FC236}">
                <a16:creationId xmlns:a16="http://schemas.microsoft.com/office/drawing/2014/main" id="{A5D5A911-DB98-4287-AF44-6C385F889FE9}"/>
              </a:ext>
            </a:extLst>
          </p:cNvPr>
          <p:cNvSpPr>
            <a:spLocks noGrp="1"/>
          </p:cNvSpPr>
          <p:nvPr>
            <p:ph type="ftr" sz="quarter" idx="11"/>
          </p:nvPr>
        </p:nvSpPr>
        <p:spPr/>
        <p:txBody>
          <a:bodyPr/>
          <a:lstStyle/>
          <a:p>
            <a:r>
              <a:rPr lang="en-US" dirty="0"/>
              <a:t>Source: 2022 LTC Imperative FINANCIAL CONDITION SHORT SURVEY</a:t>
            </a:r>
          </a:p>
        </p:txBody>
      </p:sp>
      <p:sp>
        <p:nvSpPr>
          <p:cNvPr id="5" name="Slide Number Placeholder 4">
            <a:extLst>
              <a:ext uri="{FF2B5EF4-FFF2-40B4-BE49-F238E27FC236}">
                <a16:creationId xmlns:a16="http://schemas.microsoft.com/office/drawing/2014/main" id="{36F4758D-9242-4D64-9AE0-347FE233B3CF}"/>
              </a:ext>
            </a:extLst>
          </p:cNvPr>
          <p:cNvSpPr>
            <a:spLocks noGrp="1"/>
          </p:cNvSpPr>
          <p:nvPr>
            <p:ph type="sldNum" sz="quarter" idx="12"/>
          </p:nvPr>
        </p:nvSpPr>
        <p:spPr/>
        <p:txBody>
          <a:bodyPr/>
          <a:lstStyle/>
          <a:p>
            <a:fld id="{F6824410-E03F-4E33-92E8-076DBED52438}" type="slidenum">
              <a:rPr lang="en-US" smtClean="0"/>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B29C5B8-CA85-4EEB-8F25-47CB649B3958}"/>
              </a:ext>
            </a:extLst>
          </p:cNvPr>
          <p:cNvSpPr>
            <a:spLocks noGrp="1"/>
          </p:cNvSpPr>
          <p:nvPr>
            <p:ph type="title"/>
          </p:nvPr>
        </p:nvSpPr>
        <p:spPr/>
        <p:txBody>
          <a:bodyPr>
            <a:noAutofit/>
          </a:bodyPr>
          <a:lstStyle/>
          <a:p>
            <a:pPr algn="ctr"/>
            <a:r>
              <a:rPr lang="en-US" sz="7200"/>
              <a:t>Assisted Living</a:t>
            </a:r>
            <a:br>
              <a:rPr lang="en-US" sz="7200"/>
            </a:br>
            <a:r>
              <a:rPr lang="en-US" sz="7200"/>
              <a:t>Financial Condition in</a:t>
            </a:r>
            <a:br>
              <a:rPr lang="en-US" sz="7200"/>
            </a:br>
            <a:r>
              <a:rPr lang="en-US" sz="7200"/>
              <a:t>Minnesota</a:t>
            </a:r>
          </a:p>
        </p:txBody>
      </p:sp>
      <p:sp>
        <p:nvSpPr>
          <p:cNvPr id="2" name="Text Placeholder 1">
            <a:extLst>
              <a:ext uri="{FF2B5EF4-FFF2-40B4-BE49-F238E27FC236}">
                <a16:creationId xmlns:a16="http://schemas.microsoft.com/office/drawing/2014/main" id="{F9B43AB4-7025-4520-B2A5-CEF7557F85E6}"/>
              </a:ext>
            </a:extLst>
          </p:cNvPr>
          <p:cNvSpPr>
            <a:spLocks noGrp="1"/>
          </p:cNvSpPr>
          <p:nvPr>
            <p:ph type="body" idx="1"/>
          </p:nvPr>
        </p:nvSpPr>
        <p:spPr/>
        <p:txBody>
          <a:bodyPr/>
          <a:lstStyle/>
          <a:p>
            <a:endParaRPr lang="en-US"/>
          </a:p>
        </p:txBody>
      </p:sp>
      <p:sp>
        <p:nvSpPr>
          <p:cNvPr id="5" name="Footer Placeholder 4">
            <a:extLst>
              <a:ext uri="{FF2B5EF4-FFF2-40B4-BE49-F238E27FC236}">
                <a16:creationId xmlns:a16="http://schemas.microsoft.com/office/drawing/2014/main" id="{886A7886-954B-46C7-9ADE-33CFE5A99E4D}"/>
              </a:ext>
            </a:extLst>
          </p:cNvPr>
          <p:cNvSpPr>
            <a:spLocks noGrp="1"/>
          </p:cNvSpPr>
          <p:nvPr>
            <p:ph type="ftr" sz="quarter" idx="11"/>
          </p:nvPr>
        </p:nvSpPr>
        <p:spPr/>
        <p:txBody>
          <a:bodyPr/>
          <a:lstStyle/>
          <a:p>
            <a:r>
              <a:rPr lang="en-US"/>
              <a:t>Source: 2022 LTC Imperative FINANCIAL CONDITION SHORT SURVEY</a:t>
            </a:r>
          </a:p>
        </p:txBody>
      </p:sp>
      <p:sp>
        <p:nvSpPr>
          <p:cNvPr id="6" name="Slide Number Placeholder 5">
            <a:extLst>
              <a:ext uri="{FF2B5EF4-FFF2-40B4-BE49-F238E27FC236}">
                <a16:creationId xmlns:a16="http://schemas.microsoft.com/office/drawing/2014/main" id="{5CC860FD-58DB-4F09-BD48-BEC8B0F5F5A6}"/>
              </a:ext>
            </a:extLst>
          </p:cNvPr>
          <p:cNvSpPr>
            <a:spLocks noGrp="1"/>
          </p:cNvSpPr>
          <p:nvPr>
            <p:ph type="sldNum" sz="quarter" idx="12"/>
          </p:nvPr>
        </p:nvSpPr>
        <p:spPr/>
        <p:txBody>
          <a:bodyPr/>
          <a:lstStyle/>
          <a:p>
            <a:fld id="{F6824410-E03F-4E33-92E8-076DBED52438}" type="slidenum">
              <a:rPr lang="en-US" smtClean="0"/>
              <a:t>10</a:t>
            </a:fld>
            <a:endParaRPr lang="en-US"/>
          </a:p>
        </p:txBody>
      </p:sp>
    </p:spTree>
    <p:extLst>
      <p:ext uri="{BB962C8B-B14F-4D97-AF65-F5344CB8AC3E}">
        <p14:creationId xmlns:p14="http://schemas.microsoft.com/office/powerpoint/2010/main" val="427235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1">
            <a:extLst>
              <a:ext uri="{FF2B5EF4-FFF2-40B4-BE49-F238E27FC236}">
                <a16:creationId xmlns:a16="http://schemas.microsoft.com/office/drawing/2014/main" id="{0E9337BD-9711-4C10-8B54-B86A2FD6D224}"/>
              </a:ext>
            </a:extLst>
          </p:cNvPr>
          <p:cNvSpPr>
            <a:spLocks noGrp="1"/>
          </p:cNvSpPr>
          <p:nvPr>
            <p:ph type="ftr" sz="quarter" idx="11"/>
          </p:nvPr>
        </p:nvSpPr>
        <p:spPr/>
        <p:txBody>
          <a:bodyPr/>
          <a:lstStyle/>
          <a:p>
            <a:r>
              <a:rPr lang="en-US"/>
              <a:t>Source: 2022 LTC Imperative FINANCIAL CONDITION SHORT SURVEY</a:t>
            </a:r>
          </a:p>
        </p:txBody>
      </p:sp>
      <p:sp>
        <p:nvSpPr>
          <p:cNvPr id="4" name="Slide Number Placeholder 3"/>
          <p:cNvSpPr>
            <a:spLocks noGrp="1"/>
          </p:cNvSpPr>
          <p:nvPr>
            <p:ph type="sldNum" sz="quarter" idx="12"/>
          </p:nvPr>
        </p:nvSpPr>
        <p:spPr/>
        <p:txBody>
          <a:bodyPr/>
          <a:lstStyle/>
          <a:p>
            <a:pPr>
              <a:defRPr/>
            </a:pPr>
            <a:fld id="{638645B7-2440-44EA-8C74-FA810653D078}" type="slidenum">
              <a:rPr lang="en-US" smtClean="0"/>
              <a:pPr>
                <a:defRPr/>
              </a:pPr>
              <a:t>11</a:t>
            </a:fld>
            <a:endParaRPr lang="en-US"/>
          </a:p>
        </p:txBody>
      </p:sp>
      <p:graphicFrame>
        <p:nvGraphicFramePr>
          <p:cNvPr id="7" name="Content Placeholder 6"/>
          <p:cNvGraphicFramePr>
            <a:graphicFrameLocks noGrp="1" noChangeAspect="1"/>
          </p:cNvGraphicFramePr>
          <p:nvPr>
            <p:ph idx="4294967295"/>
          </p:nvPr>
        </p:nvGraphicFramePr>
        <p:xfrm>
          <a:off x="5208549" y="566440"/>
          <a:ext cx="6619456" cy="676656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FEFD2E20-52F9-4321-8CFC-D6875151C742}"/>
              </a:ext>
            </a:extLst>
          </p:cNvPr>
          <p:cNvSpPr txBox="1"/>
          <p:nvPr/>
        </p:nvSpPr>
        <p:spPr>
          <a:xfrm>
            <a:off x="1036080" y="3068023"/>
            <a:ext cx="4817098" cy="1569660"/>
          </a:xfrm>
          <a:prstGeom prst="homePlate">
            <a:avLst/>
          </a:prstGeom>
          <a:noFill/>
          <a:ln w="41275">
            <a:solidFill>
              <a:srgbClr val="FF0000"/>
            </a:solidFill>
          </a:ln>
        </p:spPr>
        <p:txBody>
          <a:bodyPr wrap="square" rtlCol="0">
            <a:spAutoFit/>
          </a:bodyPr>
          <a:lstStyle/>
          <a:p>
            <a:r>
              <a:rPr lang="en-US" sz="3200">
                <a:solidFill>
                  <a:srgbClr val="002060"/>
                </a:solidFill>
              </a:rPr>
              <a:t>A month or less for over half of Assisted Living Facilities</a:t>
            </a:r>
          </a:p>
        </p:txBody>
      </p:sp>
      <p:sp>
        <p:nvSpPr>
          <p:cNvPr id="8" name="Title 1">
            <a:extLst>
              <a:ext uri="{FF2B5EF4-FFF2-40B4-BE49-F238E27FC236}">
                <a16:creationId xmlns:a16="http://schemas.microsoft.com/office/drawing/2014/main" id="{CF298410-7294-4C53-B2B0-7DA34803F1D7}"/>
              </a:ext>
            </a:extLst>
          </p:cNvPr>
          <p:cNvSpPr txBox="1">
            <a:spLocks/>
          </p:cNvSpPr>
          <p:nvPr/>
        </p:nvSpPr>
        <p:spPr>
          <a:xfrm>
            <a:off x="644957" y="300029"/>
            <a:ext cx="5355816" cy="1875525"/>
          </a:xfrm>
          <a:prstGeom prst="rect">
            <a:avLst/>
          </a:prstGeom>
          <a:solidFill>
            <a:schemeClr val="accent2"/>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a:solidFill>
                  <a:schemeClr val="bg1"/>
                </a:solidFill>
              </a:rPr>
              <a:t>How long can assisted living  facilities cover payroll and other vital expenses without Medicaid revenue?</a:t>
            </a:r>
          </a:p>
        </p:txBody>
      </p:sp>
    </p:spTree>
    <p:extLst>
      <p:ext uri="{BB962C8B-B14F-4D97-AF65-F5344CB8AC3E}">
        <p14:creationId xmlns:p14="http://schemas.microsoft.com/office/powerpoint/2010/main" val="240059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D669D049-DEB6-41F2-BFA8-91559FC6521C}"/>
              </a:ext>
            </a:extLst>
          </p:cNvPr>
          <p:cNvSpPr>
            <a:spLocks noGrp="1"/>
          </p:cNvSpPr>
          <p:nvPr>
            <p:ph type="title"/>
          </p:nvPr>
        </p:nvSpPr>
        <p:spPr>
          <a:xfrm>
            <a:off x="838200" y="643467"/>
            <a:ext cx="2951205" cy="5571066"/>
          </a:xfrm>
        </p:spPr>
        <p:txBody>
          <a:bodyPr>
            <a:normAutofit/>
          </a:bodyPr>
          <a:lstStyle/>
          <a:p>
            <a:r>
              <a:rPr lang="en-US" sz="4100">
                <a:solidFill>
                  <a:srgbClr val="FFFFFF"/>
                </a:solidFill>
              </a:rPr>
              <a:t>Assisted Living Financial Performance for March</a:t>
            </a:r>
          </a:p>
        </p:txBody>
      </p:sp>
      <p:sp>
        <p:nvSpPr>
          <p:cNvPr id="4" name="Footer Placeholder 3">
            <a:extLst>
              <a:ext uri="{FF2B5EF4-FFF2-40B4-BE49-F238E27FC236}">
                <a16:creationId xmlns:a16="http://schemas.microsoft.com/office/drawing/2014/main" id="{F30CF282-0F3C-43AD-8FD7-63E9AD2F72F4}"/>
              </a:ext>
            </a:extLst>
          </p:cNvPr>
          <p:cNvSpPr>
            <a:spLocks noGrp="1"/>
          </p:cNvSpPr>
          <p:nvPr>
            <p:ph type="ftr" sz="quarter" idx="11"/>
          </p:nvPr>
        </p:nvSpPr>
        <p:spPr>
          <a:xfrm>
            <a:off x="3640932" y="6356350"/>
            <a:ext cx="4512467" cy="365125"/>
          </a:xfrm>
        </p:spPr>
        <p:txBody>
          <a:bodyPr>
            <a:normAutofit/>
          </a:bodyPr>
          <a:lstStyle/>
          <a:p>
            <a:pPr algn="l">
              <a:spcAft>
                <a:spcPts val="600"/>
              </a:spcAft>
            </a:pPr>
            <a:r>
              <a:rPr lang="en-US">
                <a:solidFill>
                  <a:srgbClr val="898989"/>
                </a:solidFill>
              </a:rPr>
              <a:t>Source: 2022 LTC Imperative FINANCIAL CONDITION SHORT SURVEY</a:t>
            </a:r>
          </a:p>
        </p:txBody>
      </p:sp>
      <p:sp>
        <p:nvSpPr>
          <p:cNvPr id="5" name="Slide Number Placeholder 4">
            <a:extLst>
              <a:ext uri="{FF2B5EF4-FFF2-40B4-BE49-F238E27FC236}">
                <a16:creationId xmlns:a16="http://schemas.microsoft.com/office/drawing/2014/main" id="{E5FF05A3-8D40-497B-A1C7-4C94483AFE3C}"/>
              </a:ext>
            </a:extLst>
          </p:cNvPr>
          <p:cNvSpPr>
            <a:spLocks noGrp="1"/>
          </p:cNvSpPr>
          <p:nvPr>
            <p:ph type="sldNum" sz="quarter" idx="12"/>
          </p:nvPr>
        </p:nvSpPr>
        <p:spPr>
          <a:xfrm>
            <a:off x="8610600" y="6356350"/>
            <a:ext cx="2743200" cy="365125"/>
          </a:xfrm>
        </p:spPr>
        <p:txBody>
          <a:bodyPr>
            <a:normAutofit/>
          </a:bodyPr>
          <a:lstStyle/>
          <a:p>
            <a:pPr>
              <a:spcAft>
                <a:spcPts val="600"/>
              </a:spcAft>
              <a:defRPr/>
            </a:pPr>
            <a:fld id="{638645B7-2440-44EA-8C74-FA810653D078}" type="slidenum">
              <a:rPr lang="en-US">
                <a:solidFill>
                  <a:srgbClr val="898989"/>
                </a:solidFill>
              </a:rPr>
              <a:pPr>
                <a:spcAft>
                  <a:spcPts val="600"/>
                </a:spcAft>
                <a:defRPr/>
              </a:pPr>
              <a:t>12</a:t>
            </a:fld>
            <a:endParaRPr lang="en-US">
              <a:solidFill>
                <a:srgbClr val="898989"/>
              </a:solidFill>
            </a:endParaRPr>
          </a:p>
        </p:txBody>
      </p:sp>
      <p:graphicFrame>
        <p:nvGraphicFramePr>
          <p:cNvPr id="7" name="Content Placeholder 2">
            <a:extLst>
              <a:ext uri="{FF2B5EF4-FFF2-40B4-BE49-F238E27FC236}">
                <a16:creationId xmlns:a16="http://schemas.microsoft.com/office/drawing/2014/main" id="{F43BF9F9-E878-AE2E-A633-6736970A0259}"/>
              </a:ext>
            </a:extLst>
          </p:cNvPr>
          <p:cNvGraphicFramePr>
            <a:graphicFrameLocks noGrp="1"/>
          </p:cNvGraphicFramePr>
          <p:nvPr>
            <p:ph idx="1"/>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325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BC982-F48C-4A5E-811A-742A2038BA00}"/>
              </a:ext>
            </a:extLst>
          </p:cNvPr>
          <p:cNvSpPr>
            <a:spLocks noGrp="1"/>
          </p:cNvSpPr>
          <p:nvPr>
            <p:ph type="title"/>
          </p:nvPr>
        </p:nvSpPr>
        <p:spPr>
          <a:xfrm>
            <a:off x="838200" y="365125"/>
            <a:ext cx="9346324" cy="1325563"/>
          </a:xfrm>
        </p:spPr>
        <p:txBody>
          <a:bodyPr>
            <a:normAutofit fontScale="90000"/>
          </a:bodyPr>
          <a:lstStyle/>
          <a:p>
            <a:r>
              <a:rPr lang="en-US"/>
              <a:t>Assisted Living have increased base hourly wages despite lack of permanent funding</a:t>
            </a:r>
            <a:br>
              <a:rPr lang="en-US"/>
            </a:br>
            <a:r>
              <a:rPr lang="en-US" sz="2000"/>
              <a:t>Average wage increase since March 2020</a:t>
            </a:r>
          </a:p>
        </p:txBody>
      </p:sp>
      <p:graphicFrame>
        <p:nvGraphicFramePr>
          <p:cNvPr id="8" name="Content Placeholder 7">
            <a:extLst>
              <a:ext uri="{FF2B5EF4-FFF2-40B4-BE49-F238E27FC236}">
                <a16:creationId xmlns:a16="http://schemas.microsoft.com/office/drawing/2014/main" id="{A209B175-F617-4336-8CD1-BEDB5CC71DD8}"/>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a:extLst>
              <a:ext uri="{FF2B5EF4-FFF2-40B4-BE49-F238E27FC236}">
                <a16:creationId xmlns:a16="http://schemas.microsoft.com/office/drawing/2014/main" id="{7CC7B807-E679-4C18-BED6-66120AC8DDF0}"/>
              </a:ext>
            </a:extLst>
          </p:cNvPr>
          <p:cNvSpPr>
            <a:spLocks noGrp="1"/>
          </p:cNvSpPr>
          <p:nvPr>
            <p:ph type="ftr" sz="quarter" idx="11"/>
          </p:nvPr>
        </p:nvSpPr>
        <p:spPr/>
        <p:txBody>
          <a:bodyPr/>
          <a:lstStyle/>
          <a:p>
            <a:r>
              <a:rPr lang="en-US"/>
              <a:t>Source: 2022 LTC Imperative FINANCIAL CONDITION SHORT SURVEY</a:t>
            </a:r>
          </a:p>
        </p:txBody>
      </p:sp>
      <p:sp>
        <p:nvSpPr>
          <p:cNvPr id="5" name="Slide Number Placeholder 4">
            <a:extLst>
              <a:ext uri="{FF2B5EF4-FFF2-40B4-BE49-F238E27FC236}">
                <a16:creationId xmlns:a16="http://schemas.microsoft.com/office/drawing/2014/main" id="{4A538A64-9552-429C-94DF-50DE13D5E9CC}"/>
              </a:ext>
            </a:extLst>
          </p:cNvPr>
          <p:cNvSpPr>
            <a:spLocks noGrp="1"/>
          </p:cNvSpPr>
          <p:nvPr>
            <p:ph type="sldNum" sz="quarter" idx="12"/>
          </p:nvPr>
        </p:nvSpPr>
        <p:spPr/>
        <p:txBody>
          <a:bodyPr/>
          <a:lstStyle/>
          <a:p>
            <a:fld id="{F6824410-E03F-4E33-92E8-076DBED52438}" type="slidenum">
              <a:rPr lang="en-US" smtClean="0"/>
              <a:t>13</a:t>
            </a:fld>
            <a:endParaRPr lang="en-US"/>
          </a:p>
        </p:txBody>
      </p:sp>
      <p:cxnSp>
        <p:nvCxnSpPr>
          <p:cNvPr id="7" name="Straight Arrow Connector 6">
            <a:extLst>
              <a:ext uri="{FF2B5EF4-FFF2-40B4-BE49-F238E27FC236}">
                <a16:creationId xmlns:a16="http://schemas.microsoft.com/office/drawing/2014/main" id="{6839168E-C9B3-4452-926A-82CD510D45C1}"/>
              </a:ext>
            </a:extLst>
          </p:cNvPr>
          <p:cNvCxnSpPr/>
          <p:nvPr/>
        </p:nvCxnSpPr>
        <p:spPr>
          <a:xfrm flipH="1">
            <a:off x="8408276" y="1690688"/>
            <a:ext cx="1124607" cy="1252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F0F47EC8-7A9D-447F-B2DF-68CBD4909B0B}"/>
              </a:ext>
            </a:extLst>
          </p:cNvPr>
          <p:cNvSpPr/>
          <p:nvPr/>
        </p:nvSpPr>
        <p:spPr>
          <a:xfrm>
            <a:off x="9532883" y="872359"/>
            <a:ext cx="2259724" cy="953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Almost half increased CNA wages more than 10%</a:t>
            </a:r>
          </a:p>
        </p:txBody>
      </p:sp>
    </p:spTree>
    <p:extLst>
      <p:ext uri="{BB962C8B-B14F-4D97-AF65-F5344CB8AC3E}">
        <p14:creationId xmlns:p14="http://schemas.microsoft.com/office/powerpoint/2010/main" val="1754716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9" name="Title 8">
            <a:extLst>
              <a:ext uri="{FF2B5EF4-FFF2-40B4-BE49-F238E27FC236}">
                <a16:creationId xmlns:a16="http://schemas.microsoft.com/office/drawing/2014/main" id="{DC84E6EB-2A92-4D91-B595-57997EEA45B3}"/>
              </a:ext>
            </a:extLst>
          </p:cNvPr>
          <p:cNvSpPr>
            <a:spLocks noGrp="1"/>
          </p:cNvSpPr>
          <p:nvPr>
            <p:ph type="title"/>
          </p:nvPr>
        </p:nvSpPr>
        <p:spPr>
          <a:xfrm>
            <a:off x="188161" y="111673"/>
            <a:ext cx="4034929" cy="3855565"/>
          </a:xfrm>
        </p:spPr>
        <p:txBody>
          <a:bodyPr>
            <a:normAutofit/>
          </a:bodyPr>
          <a:lstStyle/>
          <a:p>
            <a:r>
              <a:rPr lang="en-US" sz="3700">
                <a:solidFill>
                  <a:srgbClr val="002060"/>
                </a:solidFill>
              </a:rPr>
              <a:t>One-third of assisted living facilities have or plan to reduce capacity to maintain financial solvency.</a:t>
            </a:r>
            <a:endParaRPr lang="en-US" sz="3700">
              <a:solidFill>
                <a:srgbClr val="FFFFFF"/>
              </a:solidFill>
            </a:endParaRPr>
          </a:p>
        </p:txBody>
      </p:sp>
      <p:sp>
        <p:nvSpPr>
          <p:cNvPr id="7" name="Footer Placeholder 6">
            <a:extLst>
              <a:ext uri="{FF2B5EF4-FFF2-40B4-BE49-F238E27FC236}">
                <a16:creationId xmlns:a16="http://schemas.microsoft.com/office/drawing/2014/main" id="{47A268A8-204B-43B0-8C3C-040E08030D66}"/>
              </a:ext>
            </a:extLst>
          </p:cNvPr>
          <p:cNvSpPr>
            <a:spLocks noGrp="1"/>
          </p:cNvSpPr>
          <p:nvPr>
            <p:ph type="ftr" sz="quarter" idx="11"/>
          </p:nvPr>
        </p:nvSpPr>
        <p:spPr>
          <a:xfrm>
            <a:off x="4191575" y="6310313"/>
            <a:ext cx="4512467" cy="365125"/>
          </a:xfrm>
        </p:spPr>
        <p:txBody>
          <a:bodyPr>
            <a:normAutofit/>
          </a:bodyPr>
          <a:lstStyle/>
          <a:p>
            <a:pPr algn="l">
              <a:spcAft>
                <a:spcPts val="600"/>
              </a:spcAft>
            </a:pPr>
            <a:r>
              <a:rPr lang="en-US">
                <a:solidFill>
                  <a:srgbClr val="898989"/>
                </a:solidFill>
              </a:rPr>
              <a:t>Source: 2022 LTC Imperative FINANCIAL CONDITION SHORT SURVEY</a:t>
            </a:r>
          </a:p>
        </p:txBody>
      </p:sp>
      <p:sp>
        <p:nvSpPr>
          <p:cNvPr id="8" name="Slide Number Placeholder 7">
            <a:extLst>
              <a:ext uri="{FF2B5EF4-FFF2-40B4-BE49-F238E27FC236}">
                <a16:creationId xmlns:a16="http://schemas.microsoft.com/office/drawing/2014/main" id="{E9ABB127-7189-4C07-B99A-E91E1C723F97}"/>
              </a:ext>
            </a:extLst>
          </p:cNvPr>
          <p:cNvSpPr>
            <a:spLocks noGrp="1"/>
          </p:cNvSpPr>
          <p:nvPr>
            <p:ph type="sldNum" sz="quarter" idx="12"/>
          </p:nvPr>
        </p:nvSpPr>
        <p:spPr>
          <a:xfrm>
            <a:off x="8610600" y="6356350"/>
            <a:ext cx="2743200" cy="365125"/>
          </a:xfrm>
        </p:spPr>
        <p:txBody>
          <a:bodyPr>
            <a:normAutofit/>
          </a:bodyPr>
          <a:lstStyle/>
          <a:p>
            <a:pPr>
              <a:spcAft>
                <a:spcPts val="600"/>
              </a:spcAft>
              <a:defRPr/>
            </a:pPr>
            <a:fld id="{7010C09A-4669-4411-BB5F-F3BE1FBD90EE}" type="slidenum">
              <a:rPr lang="en-US">
                <a:solidFill>
                  <a:srgbClr val="898989"/>
                </a:solidFill>
              </a:rPr>
              <a:pPr>
                <a:spcAft>
                  <a:spcPts val="600"/>
                </a:spcAft>
                <a:defRPr/>
              </a:pPr>
              <a:t>14</a:t>
            </a:fld>
            <a:endParaRPr lang="en-US">
              <a:solidFill>
                <a:srgbClr val="898989"/>
              </a:solidFill>
            </a:endParaRPr>
          </a:p>
        </p:txBody>
      </p:sp>
      <p:sp>
        <p:nvSpPr>
          <p:cNvPr id="4" name="Graphic 2">
            <a:extLst>
              <a:ext uri="{FF2B5EF4-FFF2-40B4-BE49-F238E27FC236}">
                <a16:creationId xmlns:a16="http://schemas.microsoft.com/office/drawing/2014/main" id="{3D721B28-67CB-4607-8258-6ECFFEA0E96D}"/>
              </a:ext>
            </a:extLst>
          </p:cNvPr>
          <p:cNvSpPr/>
          <p:nvPr/>
        </p:nvSpPr>
        <p:spPr>
          <a:xfrm>
            <a:off x="632748" y="3932873"/>
            <a:ext cx="1463040" cy="2377440"/>
          </a:xfrm>
          <a:custGeom>
            <a:avLst/>
            <a:gdLst>
              <a:gd name="connsiteX0" fmla="*/ 1319232 w 1386097"/>
              <a:gd name="connsiteY0" fmla="*/ 148441 h 1980258"/>
              <a:gd name="connsiteX1" fmla="*/ 1386097 w 1386097"/>
              <a:gd name="connsiteY1" fmla="*/ 148441 h 1980258"/>
              <a:gd name="connsiteX2" fmla="*/ 1386097 w 1386097"/>
              <a:gd name="connsiteY2" fmla="*/ 0 h 1980258"/>
              <a:gd name="connsiteX3" fmla="*/ 0 w 1386097"/>
              <a:gd name="connsiteY3" fmla="*/ 0 h 1980258"/>
              <a:gd name="connsiteX4" fmla="*/ 0 w 1386097"/>
              <a:gd name="connsiteY4" fmla="*/ 148590 h 1980258"/>
              <a:gd name="connsiteX5" fmla="*/ 64389 w 1386097"/>
              <a:gd name="connsiteY5" fmla="*/ 148590 h 1980258"/>
              <a:gd name="connsiteX6" fmla="*/ 480218 w 1386097"/>
              <a:gd name="connsiteY6" fmla="*/ 990129 h 1980258"/>
              <a:gd name="connsiteX7" fmla="*/ 64389 w 1386097"/>
              <a:gd name="connsiteY7" fmla="*/ 1831669 h 1980258"/>
              <a:gd name="connsiteX8" fmla="*/ 0 w 1386097"/>
              <a:gd name="connsiteY8" fmla="*/ 1831669 h 1980258"/>
              <a:gd name="connsiteX9" fmla="*/ 0 w 1386097"/>
              <a:gd name="connsiteY9" fmla="*/ 1980259 h 1980258"/>
              <a:gd name="connsiteX10" fmla="*/ 1386097 w 1386097"/>
              <a:gd name="connsiteY10" fmla="*/ 1980259 h 1980258"/>
              <a:gd name="connsiteX11" fmla="*/ 1386097 w 1386097"/>
              <a:gd name="connsiteY11" fmla="*/ 1831669 h 1980258"/>
              <a:gd name="connsiteX12" fmla="*/ 1319232 w 1386097"/>
              <a:gd name="connsiteY12" fmla="*/ 1831669 h 1980258"/>
              <a:gd name="connsiteX13" fmla="*/ 903402 w 1386097"/>
              <a:gd name="connsiteY13" fmla="*/ 990129 h 1980258"/>
              <a:gd name="connsiteX14" fmla="*/ 1319232 w 1386097"/>
              <a:gd name="connsiteY14" fmla="*/ 148441 h 1980258"/>
              <a:gd name="connsiteX15" fmla="*/ 1169899 w 1386097"/>
              <a:gd name="connsiteY15" fmla="*/ 148441 h 1980258"/>
              <a:gd name="connsiteX16" fmla="*/ 1086441 w 1386097"/>
              <a:gd name="connsiteY16" fmla="*/ 470535 h 1980258"/>
              <a:gd name="connsiteX17" fmla="*/ 298914 w 1386097"/>
              <a:gd name="connsiteY17" fmla="*/ 470535 h 1980258"/>
              <a:gd name="connsiteX18" fmla="*/ 213945 w 1386097"/>
              <a:gd name="connsiteY18" fmla="*/ 148590 h 1980258"/>
              <a:gd name="connsiteX19" fmla="*/ 567019 w 1386097"/>
              <a:gd name="connsiteY19" fmla="*/ 1110537 h 1980258"/>
              <a:gd name="connsiteX20" fmla="*/ 593270 w 1386097"/>
              <a:gd name="connsiteY20" fmla="*/ 1086317 h 1980258"/>
              <a:gd name="connsiteX21" fmla="*/ 643890 w 1386097"/>
              <a:gd name="connsiteY21" fmla="*/ 1151102 h 1980258"/>
              <a:gd name="connsiteX22" fmla="*/ 643890 w 1386097"/>
              <a:gd name="connsiteY22" fmla="*/ 1584960 h 1980258"/>
              <a:gd name="connsiteX23" fmla="*/ 397404 w 1386097"/>
              <a:gd name="connsiteY23" fmla="*/ 1831446 h 1980258"/>
              <a:gd name="connsiteX24" fmla="*/ 213648 w 1386097"/>
              <a:gd name="connsiteY24" fmla="*/ 1831446 h 1980258"/>
              <a:gd name="connsiteX25" fmla="*/ 567019 w 1386097"/>
              <a:gd name="connsiteY25" fmla="*/ 1110537 h 1980258"/>
              <a:gd name="connsiteX26" fmla="*/ 1169924 w 1386097"/>
              <a:gd name="connsiteY26" fmla="*/ 1831446 h 1980258"/>
              <a:gd name="connsiteX27" fmla="*/ 989436 w 1386097"/>
              <a:gd name="connsiteY27" fmla="*/ 1831446 h 1980258"/>
              <a:gd name="connsiteX28" fmla="*/ 742950 w 1386097"/>
              <a:gd name="connsiteY28" fmla="*/ 1584960 h 1980258"/>
              <a:gd name="connsiteX29" fmla="*/ 742950 w 1386097"/>
              <a:gd name="connsiteY29" fmla="*/ 1149344 h 1980258"/>
              <a:gd name="connsiteX30" fmla="*/ 791415 w 1386097"/>
              <a:gd name="connsiteY30" fmla="*/ 1087431 h 1980258"/>
              <a:gd name="connsiteX31" fmla="*/ 816552 w 1386097"/>
              <a:gd name="connsiteY31" fmla="*/ 1110463 h 1980258"/>
              <a:gd name="connsiteX32" fmla="*/ 1169924 w 1386097"/>
              <a:gd name="connsiteY32" fmla="*/ 1831446 h 198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86097" h="1980258">
                <a:moveTo>
                  <a:pt x="1319232" y="148441"/>
                </a:moveTo>
                <a:lnTo>
                  <a:pt x="1386097" y="148441"/>
                </a:lnTo>
                <a:lnTo>
                  <a:pt x="1386097" y="0"/>
                </a:lnTo>
                <a:lnTo>
                  <a:pt x="0" y="0"/>
                </a:lnTo>
                <a:lnTo>
                  <a:pt x="0" y="148590"/>
                </a:lnTo>
                <a:lnTo>
                  <a:pt x="64389" y="148590"/>
                </a:lnTo>
                <a:cubicBezTo>
                  <a:pt x="91630" y="423308"/>
                  <a:pt x="250126" y="824303"/>
                  <a:pt x="480218" y="990129"/>
                </a:cubicBezTo>
                <a:cubicBezTo>
                  <a:pt x="250027" y="1156055"/>
                  <a:pt x="89154" y="1556926"/>
                  <a:pt x="64389" y="1831669"/>
                </a:cubicBezTo>
                <a:lnTo>
                  <a:pt x="0" y="1831669"/>
                </a:lnTo>
                <a:lnTo>
                  <a:pt x="0" y="1980259"/>
                </a:lnTo>
                <a:lnTo>
                  <a:pt x="1386097" y="1980259"/>
                </a:lnTo>
                <a:lnTo>
                  <a:pt x="1386097" y="1831669"/>
                </a:lnTo>
                <a:lnTo>
                  <a:pt x="1319232" y="1831669"/>
                </a:lnTo>
                <a:cubicBezTo>
                  <a:pt x="1294467" y="1556926"/>
                  <a:pt x="1133494" y="1155956"/>
                  <a:pt x="903402" y="990129"/>
                </a:cubicBezTo>
                <a:cubicBezTo>
                  <a:pt x="1133618" y="824154"/>
                  <a:pt x="1294467" y="423160"/>
                  <a:pt x="1319232" y="148441"/>
                </a:cubicBezTo>
                <a:close/>
                <a:moveTo>
                  <a:pt x="1169899" y="148441"/>
                </a:moveTo>
                <a:cubicBezTo>
                  <a:pt x="1156218" y="258980"/>
                  <a:pt x="1128162" y="367260"/>
                  <a:pt x="1086441" y="470535"/>
                </a:cubicBezTo>
                <a:lnTo>
                  <a:pt x="298914" y="470535"/>
                </a:lnTo>
                <a:cubicBezTo>
                  <a:pt x="257187" y="367213"/>
                  <a:pt x="228638" y="259047"/>
                  <a:pt x="213945" y="148590"/>
                </a:cubicBezTo>
                <a:close/>
                <a:moveTo>
                  <a:pt x="567019" y="1110537"/>
                </a:moveTo>
                <a:cubicBezTo>
                  <a:pt x="576715" y="1103553"/>
                  <a:pt x="585529" y="1095420"/>
                  <a:pt x="593270" y="1086317"/>
                </a:cubicBezTo>
                <a:lnTo>
                  <a:pt x="643890" y="1151102"/>
                </a:lnTo>
                <a:lnTo>
                  <a:pt x="643890" y="1584960"/>
                </a:lnTo>
                <a:lnTo>
                  <a:pt x="397404" y="1831446"/>
                </a:lnTo>
                <a:lnTo>
                  <a:pt x="213648" y="1831446"/>
                </a:lnTo>
                <a:cubicBezTo>
                  <a:pt x="239923" y="1584960"/>
                  <a:pt x="385764" y="1241123"/>
                  <a:pt x="567019" y="1110537"/>
                </a:cubicBezTo>
                <a:close/>
                <a:moveTo>
                  <a:pt x="1169924" y="1831446"/>
                </a:moveTo>
                <a:lnTo>
                  <a:pt x="989436" y="1831446"/>
                </a:lnTo>
                <a:lnTo>
                  <a:pt x="742950" y="1584960"/>
                </a:lnTo>
                <a:lnTo>
                  <a:pt x="742950" y="1149344"/>
                </a:lnTo>
                <a:lnTo>
                  <a:pt x="791415" y="1087431"/>
                </a:lnTo>
                <a:cubicBezTo>
                  <a:pt x="798882" y="1096049"/>
                  <a:pt x="807317" y="1103776"/>
                  <a:pt x="816552" y="1110463"/>
                </a:cubicBezTo>
                <a:cubicBezTo>
                  <a:pt x="997831" y="1241123"/>
                  <a:pt x="1143672" y="1584960"/>
                  <a:pt x="1169924" y="1831446"/>
                </a:cubicBezTo>
                <a:close/>
              </a:path>
            </a:pathLst>
          </a:custGeom>
          <a:solidFill>
            <a:schemeClr val="accent1">
              <a:lumMod val="20000"/>
              <a:lumOff val="80000"/>
            </a:schemeClr>
          </a:solidFill>
          <a:ln w="24705" cap="flat">
            <a:solidFill>
              <a:srgbClr val="0070C0"/>
            </a:solidFill>
            <a:prstDash val="solid"/>
            <a:miter/>
          </a:ln>
        </p:spPr>
        <p:txBody>
          <a:bodyPr rtlCol="0" anchor="t"/>
          <a:lstStyle/>
          <a:p>
            <a:pPr algn="ctr"/>
            <a:endParaRPr lang="en-US" sz="2000" b="1">
              <a:solidFill>
                <a:srgbClr val="002060"/>
              </a:solidFill>
            </a:endParaRPr>
          </a:p>
        </p:txBody>
      </p:sp>
      <p:sp>
        <p:nvSpPr>
          <p:cNvPr id="2" name="Flowchart: Delay 1">
            <a:extLst>
              <a:ext uri="{FF2B5EF4-FFF2-40B4-BE49-F238E27FC236}">
                <a16:creationId xmlns:a16="http://schemas.microsoft.com/office/drawing/2014/main" id="{E6953368-B5F9-4870-8370-11CD32A2B972}"/>
              </a:ext>
            </a:extLst>
          </p:cNvPr>
          <p:cNvSpPr/>
          <p:nvPr/>
        </p:nvSpPr>
        <p:spPr>
          <a:xfrm flipH="1">
            <a:off x="2562109" y="4070444"/>
            <a:ext cx="1851395" cy="1919225"/>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rgbClr val="002060"/>
                </a:solidFill>
              </a:rPr>
              <a:t>19.5% Considering Sale or Closure</a:t>
            </a:r>
          </a:p>
        </p:txBody>
      </p:sp>
      <p:graphicFrame>
        <p:nvGraphicFramePr>
          <p:cNvPr id="12" name="Content Placeholder 12">
            <a:extLst>
              <a:ext uri="{FF2B5EF4-FFF2-40B4-BE49-F238E27FC236}">
                <a16:creationId xmlns:a16="http://schemas.microsoft.com/office/drawing/2014/main" id="{580C7C3A-94DE-405A-A62B-DD294E280382}"/>
              </a:ext>
            </a:extLst>
          </p:cNvPr>
          <p:cNvGraphicFramePr>
            <a:graphicFrameLocks noGrp="1" noChangeAspect="1"/>
          </p:cNvGraphicFramePr>
          <p:nvPr>
            <p:ph idx="1"/>
          </p:nvPr>
        </p:nvGraphicFramePr>
        <p:xfrm>
          <a:off x="4419219" y="38850"/>
          <a:ext cx="7697573" cy="6766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2357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FDE6E73-8580-4C31-9F30-9E1DEE618206}"/>
              </a:ext>
            </a:extLst>
          </p:cNvPr>
          <p:cNvSpPr>
            <a:spLocks noGrp="1"/>
          </p:cNvSpPr>
          <p:nvPr>
            <p:ph type="ftr" sz="quarter" idx="11"/>
          </p:nvPr>
        </p:nvSpPr>
        <p:spPr/>
        <p:txBody>
          <a:bodyPr/>
          <a:lstStyle/>
          <a:p>
            <a:r>
              <a:rPr lang="en-US" dirty="0"/>
              <a:t>Source: 2022 LTC Imperative FINANCIAL CONDITION SHORT SURVEY</a:t>
            </a:r>
          </a:p>
        </p:txBody>
      </p:sp>
      <p:sp>
        <p:nvSpPr>
          <p:cNvPr id="5" name="Slide Number Placeholder 4">
            <a:extLst>
              <a:ext uri="{FF2B5EF4-FFF2-40B4-BE49-F238E27FC236}">
                <a16:creationId xmlns:a16="http://schemas.microsoft.com/office/drawing/2014/main" id="{B1A93F8E-5802-405D-8BA1-263D04AB0D81}"/>
              </a:ext>
            </a:extLst>
          </p:cNvPr>
          <p:cNvSpPr>
            <a:spLocks noGrp="1"/>
          </p:cNvSpPr>
          <p:nvPr>
            <p:ph type="sldNum" sz="quarter" idx="12"/>
          </p:nvPr>
        </p:nvSpPr>
        <p:spPr/>
        <p:txBody>
          <a:bodyPr/>
          <a:lstStyle/>
          <a:p>
            <a:fld id="{F6824410-E03F-4E33-92E8-076DBED52438}" type="slidenum">
              <a:rPr lang="en-US" smtClean="0"/>
              <a:t>15</a:t>
            </a:fld>
            <a:endParaRPr lang="en-US" dirty="0"/>
          </a:p>
        </p:txBody>
      </p:sp>
      <p:pic>
        <p:nvPicPr>
          <p:cNvPr id="18" name="Content Placeholder 17">
            <a:extLst>
              <a:ext uri="{FF2B5EF4-FFF2-40B4-BE49-F238E27FC236}">
                <a16:creationId xmlns:a16="http://schemas.microsoft.com/office/drawing/2014/main" id="{5AEF4AEE-A288-491C-9633-F97089A85BE2}"/>
              </a:ext>
            </a:extLst>
          </p:cNvPr>
          <p:cNvPicPr>
            <a:picLocks noGrp="1" noChangeAspect="1"/>
          </p:cNvPicPr>
          <p:nvPr>
            <p:ph sz="half" idx="1"/>
          </p:nvPr>
        </p:nvPicPr>
        <p:blipFill>
          <a:blip r:embed="rId3"/>
          <a:stretch>
            <a:fillRect/>
          </a:stretch>
        </p:blipFill>
        <p:spPr>
          <a:xfrm>
            <a:off x="787579" y="1053396"/>
            <a:ext cx="5151866" cy="5120640"/>
          </a:xfrm>
          <a:prstGeom prst="rect">
            <a:avLst/>
          </a:prstGeom>
        </p:spPr>
      </p:pic>
      <p:sp>
        <p:nvSpPr>
          <p:cNvPr id="22" name="TextBox 21">
            <a:extLst>
              <a:ext uri="{FF2B5EF4-FFF2-40B4-BE49-F238E27FC236}">
                <a16:creationId xmlns:a16="http://schemas.microsoft.com/office/drawing/2014/main" id="{C8774CE5-3416-4A0A-882A-93468E6EABD3}"/>
              </a:ext>
            </a:extLst>
          </p:cNvPr>
          <p:cNvSpPr txBox="1"/>
          <p:nvPr/>
        </p:nvSpPr>
        <p:spPr>
          <a:xfrm>
            <a:off x="377071" y="40086"/>
            <a:ext cx="8399284" cy="954107"/>
          </a:xfrm>
          <a:prstGeom prst="rect">
            <a:avLst/>
          </a:prstGeom>
          <a:noFill/>
        </p:spPr>
        <p:txBody>
          <a:bodyPr wrap="square" rtlCol="0">
            <a:spAutoFit/>
          </a:bodyPr>
          <a:lstStyle/>
          <a:p>
            <a:r>
              <a:rPr lang="en-US" sz="2800" b="1" dirty="0">
                <a:solidFill>
                  <a:srgbClr val="002060"/>
                </a:solidFill>
              </a:rPr>
              <a:t>One-Third of Minnesota’s Assisted Living Facilities Report Four or More Financial Stressors</a:t>
            </a:r>
          </a:p>
        </p:txBody>
      </p:sp>
      <p:pic>
        <p:nvPicPr>
          <p:cNvPr id="6" name="Content Placeholder 5">
            <a:extLst>
              <a:ext uri="{FF2B5EF4-FFF2-40B4-BE49-F238E27FC236}">
                <a16:creationId xmlns:a16="http://schemas.microsoft.com/office/drawing/2014/main" id="{E615E815-3D23-44CB-963F-51F3EC5D3B76}"/>
              </a:ext>
            </a:extLst>
          </p:cNvPr>
          <p:cNvPicPr>
            <a:picLocks noGrp="1" noChangeAspect="1"/>
          </p:cNvPicPr>
          <p:nvPr>
            <p:ph sz="half" idx="2"/>
          </p:nvPr>
        </p:nvPicPr>
        <p:blipFill>
          <a:blip r:embed="rId4"/>
          <a:stretch>
            <a:fillRect/>
          </a:stretch>
        </p:blipFill>
        <p:spPr>
          <a:xfrm>
            <a:off x="7004793" y="703836"/>
            <a:ext cx="4318447" cy="5303520"/>
          </a:xfrm>
          <a:prstGeom prst="rect">
            <a:avLst/>
          </a:prstGeom>
        </p:spPr>
      </p:pic>
    </p:spTree>
    <p:extLst>
      <p:ext uri="{BB962C8B-B14F-4D97-AF65-F5344CB8AC3E}">
        <p14:creationId xmlns:p14="http://schemas.microsoft.com/office/powerpoint/2010/main" val="1993329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669D049-DEB6-41F2-BFA8-91559FC6521C}"/>
              </a:ext>
            </a:extLst>
          </p:cNvPr>
          <p:cNvSpPr>
            <a:spLocks noGrp="1"/>
          </p:cNvSpPr>
          <p:nvPr>
            <p:ph type="title"/>
          </p:nvPr>
        </p:nvSpPr>
        <p:spPr>
          <a:xfrm>
            <a:off x="961056" y="1062314"/>
            <a:ext cx="2951205" cy="5571066"/>
          </a:xfrm>
        </p:spPr>
        <p:txBody>
          <a:bodyPr>
            <a:normAutofit/>
          </a:bodyPr>
          <a:lstStyle/>
          <a:p>
            <a:r>
              <a:rPr lang="en-US">
                <a:solidFill>
                  <a:srgbClr val="FFFFFF"/>
                </a:solidFill>
              </a:rPr>
              <a:t>Nursing Facility Financial Survey- Significant Losses and Risk of Facility Closures</a:t>
            </a:r>
          </a:p>
        </p:txBody>
      </p:sp>
      <p:sp>
        <p:nvSpPr>
          <p:cNvPr id="15" name="Rectangle: Rounded Corners 14">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F30CF282-0F3C-43AD-8FD7-63E9AD2F72F4}"/>
              </a:ext>
            </a:extLst>
          </p:cNvPr>
          <p:cNvSpPr>
            <a:spLocks noGrp="1"/>
          </p:cNvSpPr>
          <p:nvPr>
            <p:ph type="ftr" sz="quarter" idx="11"/>
          </p:nvPr>
        </p:nvSpPr>
        <p:spPr>
          <a:xfrm>
            <a:off x="5410198" y="6356350"/>
            <a:ext cx="4527885" cy="365125"/>
          </a:xfrm>
        </p:spPr>
        <p:txBody>
          <a:bodyPr>
            <a:normAutofit/>
          </a:bodyPr>
          <a:lstStyle/>
          <a:p>
            <a:pPr algn="l">
              <a:spcAft>
                <a:spcPts val="600"/>
              </a:spcAft>
            </a:pPr>
            <a:r>
              <a:rPr lang="en-US">
                <a:solidFill>
                  <a:srgbClr val="FFFFFF"/>
                </a:solidFill>
              </a:rPr>
              <a:t>Source: 2022 LTC Imperative FINANCIAL CONDITION SHORT SURVEY</a:t>
            </a:r>
          </a:p>
        </p:txBody>
      </p:sp>
      <p:sp>
        <p:nvSpPr>
          <p:cNvPr id="5" name="Slide Number Placeholder 4">
            <a:extLst>
              <a:ext uri="{FF2B5EF4-FFF2-40B4-BE49-F238E27FC236}">
                <a16:creationId xmlns:a16="http://schemas.microsoft.com/office/drawing/2014/main" id="{E5FF05A3-8D40-497B-A1C7-4C94483AFE3C}"/>
              </a:ext>
            </a:extLst>
          </p:cNvPr>
          <p:cNvSpPr>
            <a:spLocks noGrp="1"/>
          </p:cNvSpPr>
          <p:nvPr>
            <p:ph type="sldNum" sz="quarter" idx="12"/>
          </p:nvPr>
        </p:nvSpPr>
        <p:spPr>
          <a:xfrm>
            <a:off x="8610600" y="6356350"/>
            <a:ext cx="2743200" cy="365125"/>
          </a:xfrm>
        </p:spPr>
        <p:txBody>
          <a:bodyPr>
            <a:normAutofit/>
          </a:bodyPr>
          <a:lstStyle/>
          <a:p>
            <a:pPr>
              <a:spcAft>
                <a:spcPts val="600"/>
              </a:spcAft>
              <a:defRPr/>
            </a:pPr>
            <a:fld id="{638645B7-2440-44EA-8C74-FA810653D078}" type="slidenum">
              <a:rPr lang="en-US">
                <a:solidFill>
                  <a:srgbClr val="FFFFFF"/>
                </a:solidFill>
              </a:rPr>
              <a:pPr>
                <a:spcAft>
                  <a:spcPts val="600"/>
                </a:spcAft>
                <a:defRPr/>
              </a:pPr>
              <a:t>2</a:t>
            </a:fld>
            <a:endParaRPr lang="en-US">
              <a:solidFill>
                <a:srgbClr val="FFFFFF"/>
              </a:solidFill>
            </a:endParaRPr>
          </a:p>
        </p:txBody>
      </p:sp>
      <p:graphicFrame>
        <p:nvGraphicFramePr>
          <p:cNvPr id="7" name="Content Placeholder 2">
            <a:extLst>
              <a:ext uri="{FF2B5EF4-FFF2-40B4-BE49-F238E27FC236}">
                <a16:creationId xmlns:a16="http://schemas.microsoft.com/office/drawing/2014/main" id="{130CE3D0-B57E-589D-8718-BB3D25B0594E}"/>
              </a:ext>
            </a:extLst>
          </p:cNvPr>
          <p:cNvGraphicFramePr>
            <a:graphicFrameLocks noGrp="1"/>
          </p:cNvGraphicFramePr>
          <p:nvPr>
            <p:ph idx="1"/>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5687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D669D049-DEB6-41F2-BFA8-91559FC6521C}"/>
              </a:ext>
            </a:extLst>
          </p:cNvPr>
          <p:cNvSpPr>
            <a:spLocks noGrp="1"/>
          </p:cNvSpPr>
          <p:nvPr>
            <p:ph type="title"/>
          </p:nvPr>
        </p:nvSpPr>
        <p:spPr>
          <a:xfrm>
            <a:off x="838200" y="643467"/>
            <a:ext cx="2951205" cy="5571066"/>
          </a:xfrm>
        </p:spPr>
        <p:txBody>
          <a:bodyPr>
            <a:normAutofit fontScale="90000"/>
          </a:bodyPr>
          <a:lstStyle/>
          <a:p>
            <a:r>
              <a:rPr lang="en-US">
                <a:solidFill>
                  <a:srgbClr val="FFFFFF"/>
                </a:solidFill>
              </a:rPr>
              <a:t>Assisted Living Financial Survey- Many Providers Considering Closure due to Financial Stress</a:t>
            </a:r>
          </a:p>
        </p:txBody>
      </p:sp>
      <p:sp>
        <p:nvSpPr>
          <p:cNvPr id="4" name="Footer Placeholder 3">
            <a:extLst>
              <a:ext uri="{FF2B5EF4-FFF2-40B4-BE49-F238E27FC236}">
                <a16:creationId xmlns:a16="http://schemas.microsoft.com/office/drawing/2014/main" id="{F30CF282-0F3C-43AD-8FD7-63E9AD2F72F4}"/>
              </a:ext>
            </a:extLst>
          </p:cNvPr>
          <p:cNvSpPr>
            <a:spLocks noGrp="1"/>
          </p:cNvSpPr>
          <p:nvPr>
            <p:ph type="ftr" sz="quarter" idx="11"/>
          </p:nvPr>
        </p:nvSpPr>
        <p:spPr>
          <a:xfrm>
            <a:off x="3640932" y="6356350"/>
            <a:ext cx="4512467" cy="365125"/>
          </a:xfrm>
        </p:spPr>
        <p:txBody>
          <a:bodyPr>
            <a:normAutofit/>
          </a:bodyPr>
          <a:lstStyle/>
          <a:p>
            <a:pPr algn="l">
              <a:spcAft>
                <a:spcPts val="600"/>
              </a:spcAft>
            </a:pPr>
            <a:r>
              <a:rPr lang="en-US">
                <a:solidFill>
                  <a:srgbClr val="898989"/>
                </a:solidFill>
              </a:rPr>
              <a:t>Source: 2022 LTC Imperative FINANCIAL CONDITION SHORT SURVEY</a:t>
            </a:r>
          </a:p>
        </p:txBody>
      </p:sp>
      <p:sp>
        <p:nvSpPr>
          <p:cNvPr id="5" name="Slide Number Placeholder 4">
            <a:extLst>
              <a:ext uri="{FF2B5EF4-FFF2-40B4-BE49-F238E27FC236}">
                <a16:creationId xmlns:a16="http://schemas.microsoft.com/office/drawing/2014/main" id="{E5FF05A3-8D40-497B-A1C7-4C94483AFE3C}"/>
              </a:ext>
            </a:extLst>
          </p:cNvPr>
          <p:cNvSpPr>
            <a:spLocks noGrp="1"/>
          </p:cNvSpPr>
          <p:nvPr>
            <p:ph type="sldNum" sz="quarter" idx="12"/>
          </p:nvPr>
        </p:nvSpPr>
        <p:spPr>
          <a:xfrm>
            <a:off x="8610600" y="6356350"/>
            <a:ext cx="2743200" cy="365125"/>
          </a:xfrm>
        </p:spPr>
        <p:txBody>
          <a:bodyPr>
            <a:normAutofit/>
          </a:bodyPr>
          <a:lstStyle/>
          <a:p>
            <a:pPr>
              <a:spcAft>
                <a:spcPts val="600"/>
              </a:spcAft>
              <a:defRPr/>
            </a:pPr>
            <a:fld id="{638645B7-2440-44EA-8C74-FA810653D078}" type="slidenum">
              <a:rPr lang="en-US">
                <a:solidFill>
                  <a:srgbClr val="898989"/>
                </a:solidFill>
              </a:rPr>
              <a:pPr>
                <a:spcAft>
                  <a:spcPts val="600"/>
                </a:spcAft>
                <a:defRPr/>
              </a:pPr>
              <a:t>3</a:t>
            </a:fld>
            <a:endParaRPr lang="en-US">
              <a:solidFill>
                <a:srgbClr val="898989"/>
              </a:solidFill>
            </a:endParaRPr>
          </a:p>
        </p:txBody>
      </p:sp>
      <p:graphicFrame>
        <p:nvGraphicFramePr>
          <p:cNvPr id="7" name="Content Placeholder 2">
            <a:extLst>
              <a:ext uri="{FF2B5EF4-FFF2-40B4-BE49-F238E27FC236}">
                <a16:creationId xmlns:a16="http://schemas.microsoft.com/office/drawing/2014/main" id="{5E238B27-F6D2-6804-B71E-1016C3C73601}"/>
              </a:ext>
            </a:extLst>
          </p:cNvPr>
          <p:cNvGraphicFramePr>
            <a:graphicFrameLocks noGrp="1"/>
          </p:cNvGraphicFramePr>
          <p:nvPr>
            <p:ph idx="1"/>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5969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B29C5B8-CA85-4EEB-8F25-47CB649B3958}"/>
              </a:ext>
            </a:extLst>
          </p:cNvPr>
          <p:cNvSpPr>
            <a:spLocks noGrp="1"/>
          </p:cNvSpPr>
          <p:nvPr>
            <p:ph type="title"/>
          </p:nvPr>
        </p:nvSpPr>
        <p:spPr/>
        <p:txBody>
          <a:bodyPr>
            <a:noAutofit/>
          </a:bodyPr>
          <a:lstStyle/>
          <a:p>
            <a:pPr algn="ctr"/>
            <a:r>
              <a:rPr lang="en-US" sz="7200"/>
              <a:t>Nursing Facilities</a:t>
            </a:r>
            <a:br>
              <a:rPr lang="en-US" sz="7200"/>
            </a:br>
            <a:r>
              <a:rPr lang="en-US" sz="7200"/>
              <a:t>Financial Condition in</a:t>
            </a:r>
            <a:br>
              <a:rPr lang="en-US" sz="7200"/>
            </a:br>
            <a:r>
              <a:rPr lang="en-US" sz="7200"/>
              <a:t>Minnesota</a:t>
            </a:r>
          </a:p>
        </p:txBody>
      </p:sp>
      <p:sp>
        <p:nvSpPr>
          <p:cNvPr id="2" name="Text Placeholder 1">
            <a:extLst>
              <a:ext uri="{FF2B5EF4-FFF2-40B4-BE49-F238E27FC236}">
                <a16:creationId xmlns:a16="http://schemas.microsoft.com/office/drawing/2014/main" id="{95902D99-FF7F-400F-BB7B-C77487D8B7C2}"/>
              </a:ext>
            </a:extLst>
          </p:cNvPr>
          <p:cNvSpPr>
            <a:spLocks noGrp="1"/>
          </p:cNvSpPr>
          <p:nvPr>
            <p:ph type="body" idx="1"/>
          </p:nvPr>
        </p:nvSpPr>
        <p:spPr/>
        <p:txBody>
          <a:bodyPr/>
          <a:lstStyle/>
          <a:p>
            <a:endParaRPr lang="en-US"/>
          </a:p>
        </p:txBody>
      </p:sp>
      <p:sp>
        <p:nvSpPr>
          <p:cNvPr id="5" name="Footer Placeholder 4">
            <a:extLst>
              <a:ext uri="{FF2B5EF4-FFF2-40B4-BE49-F238E27FC236}">
                <a16:creationId xmlns:a16="http://schemas.microsoft.com/office/drawing/2014/main" id="{886A7886-954B-46C7-9ADE-33CFE5A99E4D}"/>
              </a:ext>
            </a:extLst>
          </p:cNvPr>
          <p:cNvSpPr>
            <a:spLocks noGrp="1"/>
          </p:cNvSpPr>
          <p:nvPr>
            <p:ph type="ftr" sz="quarter" idx="11"/>
          </p:nvPr>
        </p:nvSpPr>
        <p:spPr/>
        <p:txBody>
          <a:bodyPr/>
          <a:lstStyle/>
          <a:p>
            <a:r>
              <a:rPr lang="en-US"/>
              <a:t>Source: 2022 LTC Imperative FINANCIAL CONDITION SHORT SURVEY</a:t>
            </a:r>
          </a:p>
        </p:txBody>
      </p:sp>
      <p:sp>
        <p:nvSpPr>
          <p:cNvPr id="6" name="Slide Number Placeholder 5">
            <a:extLst>
              <a:ext uri="{FF2B5EF4-FFF2-40B4-BE49-F238E27FC236}">
                <a16:creationId xmlns:a16="http://schemas.microsoft.com/office/drawing/2014/main" id="{5CC860FD-58DB-4F09-BD48-BEC8B0F5F5A6}"/>
              </a:ext>
            </a:extLst>
          </p:cNvPr>
          <p:cNvSpPr>
            <a:spLocks noGrp="1"/>
          </p:cNvSpPr>
          <p:nvPr>
            <p:ph type="sldNum" sz="quarter" idx="12"/>
          </p:nvPr>
        </p:nvSpPr>
        <p:spPr/>
        <p:txBody>
          <a:bodyPr/>
          <a:lstStyle/>
          <a:p>
            <a:fld id="{F6824410-E03F-4E33-92E8-076DBED52438}" type="slidenum">
              <a:rPr lang="en-US" smtClean="0"/>
              <a:t>4</a:t>
            </a:fld>
            <a:endParaRPr lang="en-US"/>
          </a:p>
        </p:txBody>
      </p:sp>
    </p:spTree>
    <p:extLst>
      <p:ext uri="{BB962C8B-B14F-4D97-AF65-F5344CB8AC3E}">
        <p14:creationId xmlns:p14="http://schemas.microsoft.com/office/powerpoint/2010/main" val="727407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1">
            <a:extLst>
              <a:ext uri="{FF2B5EF4-FFF2-40B4-BE49-F238E27FC236}">
                <a16:creationId xmlns:a16="http://schemas.microsoft.com/office/drawing/2014/main" id="{0E9337BD-9711-4C10-8B54-B86A2FD6D224}"/>
              </a:ext>
            </a:extLst>
          </p:cNvPr>
          <p:cNvSpPr>
            <a:spLocks noGrp="1"/>
          </p:cNvSpPr>
          <p:nvPr>
            <p:ph type="ftr" sz="quarter" idx="11"/>
          </p:nvPr>
        </p:nvSpPr>
        <p:spPr/>
        <p:txBody>
          <a:bodyPr/>
          <a:lstStyle/>
          <a:p>
            <a:r>
              <a:rPr lang="en-US"/>
              <a:t>Source: 2022 LTC Imperative FINANCIAL CONDITION SHORT SURVEY</a:t>
            </a:r>
          </a:p>
        </p:txBody>
      </p:sp>
      <p:sp>
        <p:nvSpPr>
          <p:cNvPr id="4" name="Slide Number Placeholder 3"/>
          <p:cNvSpPr>
            <a:spLocks noGrp="1"/>
          </p:cNvSpPr>
          <p:nvPr>
            <p:ph type="sldNum" sz="quarter" idx="12"/>
          </p:nvPr>
        </p:nvSpPr>
        <p:spPr/>
        <p:txBody>
          <a:bodyPr/>
          <a:lstStyle/>
          <a:p>
            <a:pPr>
              <a:defRPr/>
            </a:pPr>
            <a:fld id="{638645B7-2440-44EA-8C74-FA810653D078}" type="slidenum">
              <a:rPr lang="en-US" smtClean="0"/>
              <a:pPr>
                <a:defRPr/>
              </a:pPr>
              <a:t>5</a:t>
            </a:fld>
            <a:endParaRPr lang="en-US"/>
          </a:p>
        </p:txBody>
      </p:sp>
      <p:sp>
        <p:nvSpPr>
          <p:cNvPr id="2" name="Title 1"/>
          <p:cNvSpPr>
            <a:spLocks noGrp="1"/>
          </p:cNvSpPr>
          <p:nvPr>
            <p:ph type="title" idx="4294967295"/>
          </p:nvPr>
        </p:nvSpPr>
        <p:spPr>
          <a:xfrm>
            <a:off x="572768" y="415268"/>
            <a:ext cx="5355816" cy="1875525"/>
          </a:xfrm>
          <a:solidFill>
            <a:schemeClr val="accent2"/>
          </a:solidFill>
        </p:spPr>
        <p:txBody>
          <a:bodyPr>
            <a:noAutofit/>
          </a:bodyPr>
          <a:lstStyle/>
          <a:p>
            <a:r>
              <a:rPr lang="en-US" sz="3200" b="1">
                <a:solidFill>
                  <a:schemeClr val="bg1"/>
                </a:solidFill>
              </a:rPr>
              <a:t>How long can nursing facilities cover payroll and other vital expenses without Medicaid revenue?</a:t>
            </a:r>
          </a:p>
        </p:txBody>
      </p:sp>
      <p:graphicFrame>
        <p:nvGraphicFramePr>
          <p:cNvPr id="7" name="Content Placeholder 6"/>
          <p:cNvGraphicFramePr>
            <a:graphicFrameLocks noGrp="1" noChangeAspect="1"/>
          </p:cNvGraphicFramePr>
          <p:nvPr>
            <p:ph idx="4294967295"/>
          </p:nvPr>
        </p:nvGraphicFramePr>
        <p:xfrm>
          <a:off x="5572544" y="538947"/>
          <a:ext cx="6619456" cy="676656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FEFD2E20-52F9-4321-8CFC-D6875151C742}"/>
              </a:ext>
            </a:extLst>
          </p:cNvPr>
          <p:cNvSpPr txBox="1"/>
          <p:nvPr/>
        </p:nvSpPr>
        <p:spPr>
          <a:xfrm>
            <a:off x="1278902" y="2851267"/>
            <a:ext cx="4817098" cy="1569660"/>
          </a:xfrm>
          <a:prstGeom prst="homePlate">
            <a:avLst/>
          </a:prstGeom>
          <a:noFill/>
          <a:ln w="41275">
            <a:solidFill>
              <a:srgbClr val="FF0000"/>
            </a:solidFill>
          </a:ln>
        </p:spPr>
        <p:txBody>
          <a:bodyPr wrap="square" rtlCol="0">
            <a:spAutoFit/>
          </a:bodyPr>
          <a:lstStyle/>
          <a:p>
            <a:r>
              <a:rPr lang="en-US" sz="3200">
                <a:solidFill>
                  <a:srgbClr val="002060"/>
                </a:solidFill>
              </a:rPr>
              <a:t>A month or less for over half of Minnesota’s nursing facilities</a:t>
            </a:r>
          </a:p>
        </p:txBody>
      </p:sp>
    </p:spTree>
    <p:extLst>
      <p:ext uri="{BB962C8B-B14F-4D97-AF65-F5344CB8AC3E}">
        <p14:creationId xmlns:p14="http://schemas.microsoft.com/office/powerpoint/2010/main" val="2708323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D669D049-DEB6-41F2-BFA8-91559FC6521C}"/>
              </a:ext>
            </a:extLst>
          </p:cNvPr>
          <p:cNvSpPr>
            <a:spLocks noGrp="1"/>
          </p:cNvSpPr>
          <p:nvPr>
            <p:ph type="title"/>
          </p:nvPr>
        </p:nvSpPr>
        <p:spPr>
          <a:xfrm>
            <a:off x="731520" y="731520"/>
            <a:ext cx="6089904" cy="1426464"/>
          </a:xfrm>
        </p:spPr>
        <p:txBody>
          <a:bodyPr>
            <a:normAutofit fontScale="90000"/>
          </a:bodyPr>
          <a:lstStyle/>
          <a:p>
            <a:r>
              <a:rPr lang="en-US">
                <a:solidFill>
                  <a:srgbClr val="FFFFFF"/>
                </a:solidFill>
              </a:rPr>
              <a:t>Nursing Facility Financial Performance for March 2022</a:t>
            </a:r>
          </a:p>
        </p:txBody>
      </p:sp>
      <p:sp>
        <p:nvSpPr>
          <p:cNvPr id="14" name="Rectangle 13">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6" name="Rectangle 15">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8" name="Rectangle 1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F30CF282-0F3C-43AD-8FD7-63E9AD2F72F4}"/>
              </a:ext>
            </a:extLst>
          </p:cNvPr>
          <p:cNvSpPr>
            <a:spLocks noGrp="1"/>
          </p:cNvSpPr>
          <p:nvPr>
            <p:ph type="ftr" sz="quarter" idx="11"/>
          </p:nvPr>
        </p:nvSpPr>
        <p:spPr>
          <a:xfrm>
            <a:off x="2898648" y="6404019"/>
            <a:ext cx="6675120" cy="365125"/>
          </a:xfrm>
        </p:spPr>
        <p:txBody>
          <a:bodyPr>
            <a:normAutofit/>
          </a:bodyPr>
          <a:lstStyle/>
          <a:p>
            <a:pPr>
              <a:spcAft>
                <a:spcPts val="600"/>
              </a:spcAft>
            </a:pPr>
            <a:r>
              <a:rPr lang="en-US" sz="1050">
                <a:solidFill>
                  <a:schemeClr val="tx1">
                    <a:lumMod val="50000"/>
                    <a:lumOff val="50000"/>
                  </a:schemeClr>
                </a:solidFill>
              </a:rPr>
              <a:t>Source: 2022 LTC Imperative FINANCIAL CONDITION SHORT SURVEY</a:t>
            </a:r>
          </a:p>
        </p:txBody>
      </p:sp>
      <p:graphicFrame>
        <p:nvGraphicFramePr>
          <p:cNvPr id="7" name="Content Placeholder 2">
            <a:extLst>
              <a:ext uri="{FF2B5EF4-FFF2-40B4-BE49-F238E27FC236}">
                <a16:creationId xmlns:a16="http://schemas.microsoft.com/office/drawing/2014/main" id="{3325BAB5-4188-BEE2-4BE3-B05D9787A346}"/>
              </a:ext>
            </a:extLst>
          </p:cNvPr>
          <p:cNvGraphicFramePr>
            <a:graphicFrameLocks noGrp="1"/>
          </p:cNvGraphicFramePr>
          <p:nvPr>
            <p:ph idx="1"/>
          </p:nvPr>
        </p:nvGraphicFramePr>
        <p:xfrm>
          <a:off x="788988" y="2798763"/>
          <a:ext cx="10598150" cy="3282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BD15C253-6AC2-4718-B61F-D03E26953F71}"/>
              </a:ext>
            </a:extLst>
          </p:cNvPr>
          <p:cNvSpPr>
            <a:spLocks noGrp="1"/>
          </p:cNvSpPr>
          <p:nvPr>
            <p:ph type="sldNum" sz="quarter" idx="12"/>
          </p:nvPr>
        </p:nvSpPr>
        <p:spPr/>
        <p:txBody>
          <a:bodyPr/>
          <a:lstStyle/>
          <a:p>
            <a:fld id="{F6824410-E03F-4E33-92E8-076DBED52438}" type="slidenum">
              <a:rPr lang="en-US" smtClean="0"/>
              <a:t>6</a:t>
            </a:fld>
            <a:endParaRPr lang="en-US"/>
          </a:p>
        </p:txBody>
      </p:sp>
    </p:spTree>
    <p:extLst>
      <p:ext uri="{BB962C8B-B14F-4D97-AF65-F5344CB8AC3E}">
        <p14:creationId xmlns:p14="http://schemas.microsoft.com/office/powerpoint/2010/main" val="317475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BC982-F48C-4A5E-811A-742A2038BA00}"/>
              </a:ext>
            </a:extLst>
          </p:cNvPr>
          <p:cNvSpPr>
            <a:spLocks noGrp="1"/>
          </p:cNvSpPr>
          <p:nvPr>
            <p:ph type="title"/>
          </p:nvPr>
        </p:nvSpPr>
        <p:spPr/>
        <p:txBody>
          <a:bodyPr>
            <a:normAutofit fontScale="90000"/>
          </a:bodyPr>
          <a:lstStyle/>
          <a:p>
            <a:r>
              <a:rPr lang="en-US"/>
              <a:t>Nursing facilities have increased base hourly wages despite lack of permanent funding</a:t>
            </a:r>
            <a:br>
              <a:rPr lang="en-US"/>
            </a:br>
            <a:r>
              <a:rPr lang="en-US" sz="2700"/>
              <a:t>Average wage increases since March 2020</a:t>
            </a:r>
          </a:p>
        </p:txBody>
      </p:sp>
      <p:graphicFrame>
        <p:nvGraphicFramePr>
          <p:cNvPr id="8" name="Content Placeholder 7">
            <a:extLst>
              <a:ext uri="{FF2B5EF4-FFF2-40B4-BE49-F238E27FC236}">
                <a16:creationId xmlns:a16="http://schemas.microsoft.com/office/drawing/2014/main" id="{A209B175-F617-4336-8CD1-BEDB5CC71DD8}"/>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a:extLst>
              <a:ext uri="{FF2B5EF4-FFF2-40B4-BE49-F238E27FC236}">
                <a16:creationId xmlns:a16="http://schemas.microsoft.com/office/drawing/2014/main" id="{7CC7B807-E679-4C18-BED6-66120AC8DDF0}"/>
              </a:ext>
            </a:extLst>
          </p:cNvPr>
          <p:cNvSpPr>
            <a:spLocks noGrp="1"/>
          </p:cNvSpPr>
          <p:nvPr>
            <p:ph type="ftr" sz="quarter" idx="11"/>
          </p:nvPr>
        </p:nvSpPr>
        <p:spPr/>
        <p:txBody>
          <a:bodyPr/>
          <a:lstStyle/>
          <a:p>
            <a:r>
              <a:rPr lang="en-US"/>
              <a:t>Source: 2022 LTC Imperative FINANCIAL CONDITION SHORT SURVEY</a:t>
            </a:r>
          </a:p>
        </p:txBody>
      </p:sp>
      <p:sp>
        <p:nvSpPr>
          <p:cNvPr id="5" name="Slide Number Placeholder 4">
            <a:extLst>
              <a:ext uri="{FF2B5EF4-FFF2-40B4-BE49-F238E27FC236}">
                <a16:creationId xmlns:a16="http://schemas.microsoft.com/office/drawing/2014/main" id="{4A538A64-9552-429C-94DF-50DE13D5E9CC}"/>
              </a:ext>
            </a:extLst>
          </p:cNvPr>
          <p:cNvSpPr>
            <a:spLocks noGrp="1"/>
          </p:cNvSpPr>
          <p:nvPr>
            <p:ph type="sldNum" sz="quarter" idx="12"/>
          </p:nvPr>
        </p:nvSpPr>
        <p:spPr/>
        <p:txBody>
          <a:bodyPr/>
          <a:lstStyle/>
          <a:p>
            <a:fld id="{F6824410-E03F-4E33-92E8-076DBED52438}" type="slidenum">
              <a:rPr lang="en-US" smtClean="0"/>
              <a:t>7</a:t>
            </a:fld>
            <a:endParaRPr lang="en-US"/>
          </a:p>
        </p:txBody>
      </p:sp>
      <p:sp>
        <p:nvSpPr>
          <p:cNvPr id="3" name="Rectangle 2">
            <a:extLst>
              <a:ext uri="{FF2B5EF4-FFF2-40B4-BE49-F238E27FC236}">
                <a16:creationId xmlns:a16="http://schemas.microsoft.com/office/drawing/2014/main" id="{5100C0F1-37FB-48F7-819A-5BEAA0CD32D9}"/>
              </a:ext>
            </a:extLst>
          </p:cNvPr>
          <p:cNvSpPr/>
          <p:nvPr/>
        </p:nvSpPr>
        <p:spPr>
          <a:xfrm>
            <a:off x="9532883" y="872359"/>
            <a:ext cx="2259724" cy="953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Almost half increased CNA wages by more than 10%</a:t>
            </a:r>
          </a:p>
        </p:txBody>
      </p:sp>
      <p:cxnSp>
        <p:nvCxnSpPr>
          <p:cNvPr id="7" name="Straight Arrow Connector 6">
            <a:extLst>
              <a:ext uri="{FF2B5EF4-FFF2-40B4-BE49-F238E27FC236}">
                <a16:creationId xmlns:a16="http://schemas.microsoft.com/office/drawing/2014/main" id="{4D1EAAAF-E042-4CE4-A694-7536F28BF592}"/>
              </a:ext>
            </a:extLst>
          </p:cNvPr>
          <p:cNvCxnSpPr/>
          <p:nvPr/>
        </p:nvCxnSpPr>
        <p:spPr>
          <a:xfrm flipH="1">
            <a:off x="8408276" y="1690688"/>
            <a:ext cx="1124607" cy="1252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742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9" name="Title 8">
            <a:extLst>
              <a:ext uri="{FF2B5EF4-FFF2-40B4-BE49-F238E27FC236}">
                <a16:creationId xmlns:a16="http://schemas.microsoft.com/office/drawing/2014/main" id="{DC84E6EB-2A92-4D91-B595-57997EEA45B3}"/>
              </a:ext>
            </a:extLst>
          </p:cNvPr>
          <p:cNvSpPr>
            <a:spLocks noGrp="1"/>
          </p:cNvSpPr>
          <p:nvPr>
            <p:ph type="title"/>
          </p:nvPr>
        </p:nvSpPr>
        <p:spPr>
          <a:xfrm>
            <a:off x="31745" y="268089"/>
            <a:ext cx="4159830" cy="3855565"/>
          </a:xfrm>
        </p:spPr>
        <p:txBody>
          <a:bodyPr>
            <a:normAutofit/>
          </a:bodyPr>
          <a:lstStyle/>
          <a:p>
            <a:r>
              <a:rPr lang="en-US" sz="3700">
                <a:solidFill>
                  <a:srgbClr val="FFFFFF"/>
                </a:solidFill>
              </a:rPr>
              <a:t>More than half of nursing facilities have already or plan to reduce capacity to maintain financial solvency.</a:t>
            </a:r>
          </a:p>
        </p:txBody>
      </p:sp>
      <p:sp>
        <p:nvSpPr>
          <p:cNvPr id="7" name="Footer Placeholder 6">
            <a:extLst>
              <a:ext uri="{FF2B5EF4-FFF2-40B4-BE49-F238E27FC236}">
                <a16:creationId xmlns:a16="http://schemas.microsoft.com/office/drawing/2014/main" id="{47A268A8-204B-43B0-8C3C-040E08030D66}"/>
              </a:ext>
            </a:extLst>
          </p:cNvPr>
          <p:cNvSpPr>
            <a:spLocks noGrp="1"/>
          </p:cNvSpPr>
          <p:nvPr>
            <p:ph type="ftr" sz="quarter" idx="11"/>
          </p:nvPr>
        </p:nvSpPr>
        <p:spPr>
          <a:xfrm>
            <a:off x="4191575" y="6310313"/>
            <a:ext cx="4512467" cy="365125"/>
          </a:xfrm>
        </p:spPr>
        <p:txBody>
          <a:bodyPr>
            <a:normAutofit/>
          </a:bodyPr>
          <a:lstStyle/>
          <a:p>
            <a:pPr algn="l">
              <a:spcAft>
                <a:spcPts val="600"/>
              </a:spcAft>
            </a:pPr>
            <a:r>
              <a:rPr lang="en-US">
                <a:solidFill>
                  <a:srgbClr val="898989"/>
                </a:solidFill>
              </a:rPr>
              <a:t>Source: 2022 LTC Imperative FINANCIAL CONDITION SHORT SURVEY</a:t>
            </a:r>
          </a:p>
        </p:txBody>
      </p:sp>
      <p:sp>
        <p:nvSpPr>
          <p:cNvPr id="8" name="Slide Number Placeholder 7">
            <a:extLst>
              <a:ext uri="{FF2B5EF4-FFF2-40B4-BE49-F238E27FC236}">
                <a16:creationId xmlns:a16="http://schemas.microsoft.com/office/drawing/2014/main" id="{E9ABB127-7189-4C07-B99A-E91E1C723F97}"/>
              </a:ext>
            </a:extLst>
          </p:cNvPr>
          <p:cNvSpPr>
            <a:spLocks noGrp="1"/>
          </p:cNvSpPr>
          <p:nvPr>
            <p:ph type="sldNum" sz="quarter" idx="12"/>
          </p:nvPr>
        </p:nvSpPr>
        <p:spPr>
          <a:xfrm>
            <a:off x="8610600" y="6356350"/>
            <a:ext cx="2743200" cy="365125"/>
          </a:xfrm>
        </p:spPr>
        <p:txBody>
          <a:bodyPr>
            <a:normAutofit/>
          </a:bodyPr>
          <a:lstStyle/>
          <a:p>
            <a:pPr>
              <a:spcAft>
                <a:spcPts val="600"/>
              </a:spcAft>
              <a:defRPr/>
            </a:pPr>
            <a:fld id="{7010C09A-4669-4411-BB5F-F3BE1FBD90EE}" type="slidenum">
              <a:rPr lang="en-US">
                <a:solidFill>
                  <a:srgbClr val="898989"/>
                </a:solidFill>
              </a:rPr>
              <a:pPr>
                <a:spcAft>
                  <a:spcPts val="600"/>
                </a:spcAft>
                <a:defRPr/>
              </a:pPr>
              <a:t>8</a:t>
            </a:fld>
            <a:endParaRPr lang="en-US">
              <a:solidFill>
                <a:srgbClr val="898989"/>
              </a:solidFill>
            </a:endParaRPr>
          </a:p>
        </p:txBody>
      </p:sp>
      <p:graphicFrame>
        <p:nvGraphicFramePr>
          <p:cNvPr id="13" name="Content Placeholder 12">
            <a:extLst>
              <a:ext uri="{FF2B5EF4-FFF2-40B4-BE49-F238E27FC236}">
                <a16:creationId xmlns:a16="http://schemas.microsoft.com/office/drawing/2014/main" id="{A4998907-B4E6-45CC-B948-7F94E79DE714}"/>
              </a:ext>
            </a:extLst>
          </p:cNvPr>
          <p:cNvGraphicFramePr>
            <a:graphicFrameLocks noGrp="1" noChangeAspect="1"/>
          </p:cNvGraphicFramePr>
          <p:nvPr>
            <p:ph idx="1"/>
          </p:nvPr>
        </p:nvGraphicFramePr>
        <p:xfrm>
          <a:off x="4334289" y="28068"/>
          <a:ext cx="7697573" cy="6766560"/>
        </p:xfrm>
        <a:graphic>
          <a:graphicData uri="http://schemas.openxmlformats.org/drawingml/2006/chart">
            <c:chart xmlns:c="http://schemas.openxmlformats.org/drawingml/2006/chart" xmlns:r="http://schemas.openxmlformats.org/officeDocument/2006/relationships" r:id="rId2"/>
          </a:graphicData>
        </a:graphic>
      </p:graphicFrame>
      <p:sp>
        <p:nvSpPr>
          <p:cNvPr id="4" name="Graphic 2">
            <a:extLst>
              <a:ext uri="{FF2B5EF4-FFF2-40B4-BE49-F238E27FC236}">
                <a16:creationId xmlns:a16="http://schemas.microsoft.com/office/drawing/2014/main" id="{3D721B28-67CB-4607-8258-6ECFFEA0E96D}"/>
              </a:ext>
            </a:extLst>
          </p:cNvPr>
          <p:cNvSpPr/>
          <p:nvPr/>
        </p:nvSpPr>
        <p:spPr>
          <a:xfrm>
            <a:off x="632748" y="3932873"/>
            <a:ext cx="1463040" cy="2377440"/>
          </a:xfrm>
          <a:custGeom>
            <a:avLst/>
            <a:gdLst>
              <a:gd name="connsiteX0" fmla="*/ 1319232 w 1386097"/>
              <a:gd name="connsiteY0" fmla="*/ 148441 h 1980258"/>
              <a:gd name="connsiteX1" fmla="*/ 1386097 w 1386097"/>
              <a:gd name="connsiteY1" fmla="*/ 148441 h 1980258"/>
              <a:gd name="connsiteX2" fmla="*/ 1386097 w 1386097"/>
              <a:gd name="connsiteY2" fmla="*/ 0 h 1980258"/>
              <a:gd name="connsiteX3" fmla="*/ 0 w 1386097"/>
              <a:gd name="connsiteY3" fmla="*/ 0 h 1980258"/>
              <a:gd name="connsiteX4" fmla="*/ 0 w 1386097"/>
              <a:gd name="connsiteY4" fmla="*/ 148590 h 1980258"/>
              <a:gd name="connsiteX5" fmla="*/ 64389 w 1386097"/>
              <a:gd name="connsiteY5" fmla="*/ 148590 h 1980258"/>
              <a:gd name="connsiteX6" fmla="*/ 480218 w 1386097"/>
              <a:gd name="connsiteY6" fmla="*/ 990129 h 1980258"/>
              <a:gd name="connsiteX7" fmla="*/ 64389 w 1386097"/>
              <a:gd name="connsiteY7" fmla="*/ 1831669 h 1980258"/>
              <a:gd name="connsiteX8" fmla="*/ 0 w 1386097"/>
              <a:gd name="connsiteY8" fmla="*/ 1831669 h 1980258"/>
              <a:gd name="connsiteX9" fmla="*/ 0 w 1386097"/>
              <a:gd name="connsiteY9" fmla="*/ 1980259 h 1980258"/>
              <a:gd name="connsiteX10" fmla="*/ 1386097 w 1386097"/>
              <a:gd name="connsiteY10" fmla="*/ 1980259 h 1980258"/>
              <a:gd name="connsiteX11" fmla="*/ 1386097 w 1386097"/>
              <a:gd name="connsiteY11" fmla="*/ 1831669 h 1980258"/>
              <a:gd name="connsiteX12" fmla="*/ 1319232 w 1386097"/>
              <a:gd name="connsiteY12" fmla="*/ 1831669 h 1980258"/>
              <a:gd name="connsiteX13" fmla="*/ 903402 w 1386097"/>
              <a:gd name="connsiteY13" fmla="*/ 990129 h 1980258"/>
              <a:gd name="connsiteX14" fmla="*/ 1319232 w 1386097"/>
              <a:gd name="connsiteY14" fmla="*/ 148441 h 1980258"/>
              <a:gd name="connsiteX15" fmla="*/ 1169899 w 1386097"/>
              <a:gd name="connsiteY15" fmla="*/ 148441 h 1980258"/>
              <a:gd name="connsiteX16" fmla="*/ 1086441 w 1386097"/>
              <a:gd name="connsiteY16" fmla="*/ 470535 h 1980258"/>
              <a:gd name="connsiteX17" fmla="*/ 298914 w 1386097"/>
              <a:gd name="connsiteY17" fmla="*/ 470535 h 1980258"/>
              <a:gd name="connsiteX18" fmla="*/ 213945 w 1386097"/>
              <a:gd name="connsiteY18" fmla="*/ 148590 h 1980258"/>
              <a:gd name="connsiteX19" fmla="*/ 567019 w 1386097"/>
              <a:gd name="connsiteY19" fmla="*/ 1110537 h 1980258"/>
              <a:gd name="connsiteX20" fmla="*/ 593270 w 1386097"/>
              <a:gd name="connsiteY20" fmla="*/ 1086317 h 1980258"/>
              <a:gd name="connsiteX21" fmla="*/ 643890 w 1386097"/>
              <a:gd name="connsiteY21" fmla="*/ 1151102 h 1980258"/>
              <a:gd name="connsiteX22" fmla="*/ 643890 w 1386097"/>
              <a:gd name="connsiteY22" fmla="*/ 1584960 h 1980258"/>
              <a:gd name="connsiteX23" fmla="*/ 397404 w 1386097"/>
              <a:gd name="connsiteY23" fmla="*/ 1831446 h 1980258"/>
              <a:gd name="connsiteX24" fmla="*/ 213648 w 1386097"/>
              <a:gd name="connsiteY24" fmla="*/ 1831446 h 1980258"/>
              <a:gd name="connsiteX25" fmla="*/ 567019 w 1386097"/>
              <a:gd name="connsiteY25" fmla="*/ 1110537 h 1980258"/>
              <a:gd name="connsiteX26" fmla="*/ 1169924 w 1386097"/>
              <a:gd name="connsiteY26" fmla="*/ 1831446 h 1980258"/>
              <a:gd name="connsiteX27" fmla="*/ 989436 w 1386097"/>
              <a:gd name="connsiteY27" fmla="*/ 1831446 h 1980258"/>
              <a:gd name="connsiteX28" fmla="*/ 742950 w 1386097"/>
              <a:gd name="connsiteY28" fmla="*/ 1584960 h 1980258"/>
              <a:gd name="connsiteX29" fmla="*/ 742950 w 1386097"/>
              <a:gd name="connsiteY29" fmla="*/ 1149344 h 1980258"/>
              <a:gd name="connsiteX30" fmla="*/ 791415 w 1386097"/>
              <a:gd name="connsiteY30" fmla="*/ 1087431 h 1980258"/>
              <a:gd name="connsiteX31" fmla="*/ 816552 w 1386097"/>
              <a:gd name="connsiteY31" fmla="*/ 1110463 h 1980258"/>
              <a:gd name="connsiteX32" fmla="*/ 1169924 w 1386097"/>
              <a:gd name="connsiteY32" fmla="*/ 1831446 h 198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86097" h="1980258">
                <a:moveTo>
                  <a:pt x="1319232" y="148441"/>
                </a:moveTo>
                <a:lnTo>
                  <a:pt x="1386097" y="148441"/>
                </a:lnTo>
                <a:lnTo>
                  <a:pt x="1386097" y="0"/>
                </a:lnTo>
                <a:lnTo>
                  <a:pt x="0" y="0"/>
                </a:lnTo>
                <a:lnTo>
                  <a:pt x="0" y="148590"/>
                </a:lnTo>
                <a:lnTo>
                  <a:pt x="64389" y="148590"/>
                </a:lnTo>
                <a:cubicBezTo>
                  <a:pt x="91630" y="423308"/>
                  <a:pt x="250126" y="824303"/>
                  <a:pt x="480218" y="990129"/>
                </a:cubicBezTo>
                <a:cubicBezTo>
                  <a:pt x="250027" y="1156055"/>
                  <a:pt x="89154" y="1556926"/>
                  <a:pt x="64389" y="1831669"/>
                </a:cubicBezTo>
                <a:lnTo>
                  <a:pt x="0" y="1831669"/>
                </a:lnTo>
                <a:lnTo>
                  <a:pt x="0" y="1980259"/>
                </a:lnTo>
                <a:lnTo>
                  <a:pt x="1386097" y="1980259"/>
                </a:lnTo>
                <a:lnTo>
                  <a:pt x="1386097" y="1831669"/>
                </a:lnTo>
                <a:lnTo>
                  <a:pt x="1319232" y="1831669"/>
                </a:lnTo>
                <a:cubicBezTo>
                  <a:pt x="1294467" y="1556926"/>
                  <a:pt x="1133494" y="1155956"/>
                  <a:pt x="903402" y="990129"/>
                </a:cubicBezTo>
                <a:cubicBezTo>
                  <a:pt x="1133618" y="824154"/>
                  <a:pt x="1294467" y="423160"/>
                  <a:pt x="1319232" y="148441"/>
                </a:cubicBezTo>
                <a:close/>
                <a:moveTo>
                  <a:pt x="1169899" y="148441"/>
                </a:moveTo>
                <a:cubicBezTo>
                  <a:pt x="1156218" y="258980"/>
                  <a:pt x="1128162" y="367260"/>
                  <a:pt x="1086441" y="470535"/>
                </a:cubicBezTo>
                <a:lnTo>
                  <a:pt x="298914" y="470535"/>
                </a:lnTo>
                <a:cubicBezTo>
                  <a:pt x="257187" y="367213"/>
                  <a:pt x="228638" y="259047"/>
                  <a:pt x="213945" y="148590"/>
                </a:cubicBezTo>
                <a:close/>
                <a:moveTo>
                  <a:pt x="567019" y="1110537"/>
                </a:moveTo>
                <a:cubicBezTo>
                  <a:pt x="576715" y="1103553"/>
                  <a:pt x="585529" y="1095420"/>
                  <a:pt x="593270" y="1086317"/>
                </a:cubicBezTo>
                <a:lnTo>
                  <a:pt x="643890" y="1151102"/>
                </a:lnTo>
                <a:lnTo>
                  <a:pt x="643890" y="1584960"/>
                </a:lnTo>
                <a:lnTo>
                  <a:pt x="397404" y="1831446"/>
                </a:lnTo>
                <a:lnTo>
                  <a:pt x="213648" y="1831446"/>
                </a:lnTo>
                <a:cubicBezTo>
                  <a:pt x="239923" y="1584960"/>
                  <a:pt x="385764" y="1241123"/>
                  <a:pt x="567019" y="1110537"/>
                </a:cubicBezTo>
                <a:close/>
                <a:moveTo>
                  <a:pt x="1169924" y="1831446"/>
                </a:moveTo>
                <a:lnTo>
                  <a:pt x="989436" y="1831446"/>
                </a:lnTo>
                <a:lnTo>
                  <a:pt x="742950" y="1584960"/>
                </a:lnTo>
                <a:lnTo>
                  <a:pt x="742950" y="1149344"/>
                </a:lnTo>
                <a:lnTo>
                  <a:pt x="791415" y="1087431"/>
                </a:lnTo>
                <a:cubicBezTo>
                  <a:pt x="798882" y="1096049"/>
                  <a:pt x="807317" y="1103776"/>
                  <a:pt x="816552" y="1110463"/>
                </a:cubicBezTo>
                <a:cubicBezTo>
                  <a:pt x="997831" y="1241123"/>
                  <a:pt x="1143672" y="1584960"/>
                  <a:pt x="1169924" y="1831446"/>
                </a:cubicBezTo>
                <a:close/>
              </a:path>
            </a:pathLst>
          </a:custGeom>
          <a:solidFill>
            <a:schemeClr val="accent1">
              <a:lumMod val="20000"/>
              <a:lumOff val="80000"/>
            </a:schemeClr>
          </a:solidFill>
          <a:ln w="24705" cap="flat">
            <a:solidFill>
              <a:srgbClr val="0070C0"/>
            </a:solidFill>
            <a:prstDash val="solid"/>
            <a:miter/>
          </a:ln>
        </p:spPr>
        <p:txBody>
          <a:bodyPr rtlCol="0" anchor="t"/>
          <a:lstStyle/>
          <a:p>
            <a:pPr algn="ctr"/>
            <a:endParaRPr lang="en-US" sz="2000" b="1">
              <a:solidFill>
                <a:srgbClr val="002060"/>
              </a:solidFill>
            </a:endParaRPr>
          </a:p>
        </p:txBody>
      </p:sp>
      <p:sp>
        <p:nvSpPr>
          <p:cNvPr id="2" name="Flowchart: Delay 1">
            <a:extLst>
              <a:ext uri="{FF2B5EF4-FFF2-40B4-BE49-F238E27FC236}">
                <a16:creationId xmlns:a16="http://schemas.microsoft.com/office/drawing/2014/main" id="{E6953368-B5F9-4870-8370-11CD32A2B972}"/>
              </a:ext>
            </a:extLst>
          </p:cNvPr>
          <p:cNvSpPr/>
          <p:nvPr/>
        </p:nvSpPr>
        <p:spPr>
          <a:xfrm flipH="1">
            <a:off x="2562109" y="4070444"/>
            <a:ext cx="1851395" cy="1919225"/>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rgbClr val="002060"/>
                </a:solidFill>
              </a:rPr>
              <a:t>11.2% Considering Sale or Closure</a:t>
            </a:r>
          </a:p>
        </p:txBody>
      </p:sp>
    </p:spTree>
    <p:extLst>
      <p:ext uri="{BB962C8B-B14F-4D97-AF65-F5344CB8AC3E}">
        <p14:creationId xmlns:p14="http://schemas.microsoft.com/office/powerpoint/2010/main" val="994508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Content Placeholder 20">
            <a:extLst>
              <a:ext uri="{FF2B5EF4-FFF2-40B4-BE49-F238E27FC236}">
                <a16:creationId xmlns:a16="http://schemas.microsoft.com/office/drawing/2014/main" id="{0F3098F7-A370-470B-BFF2-AE1F3AE0398C}"/>
              </a:ext>
            </a:extLst>
          </p:cNvPr>
          <p:cNvPicPr>
            <a:picLocks noGrp="1" noChangeAspect="1"/>
          </p:cNvPicPr>
          <p:nvPr>
            <p:ph sz="half" idx="2"/>
          </p:nvPr>
        </p:nvPicPr>
        <p:blipFill>
          <a:blip r:embed="rId2"/>
          <a:stretch>
            <a:fillRect/>
          </a:stretch>
        </p:blipFill>
        <p:spPr>
          <a:xfrm>
            <a:off x="6931469" y="320675"/>
            <a:ext cx="4765183" cy="5852160"/>
          </a:xfrm>
          <a:prstGeom prst="rect">
            <a:avLst/>
          </a:prstGeom>
        </p:spPr>
      </p:pic>
      <p:sp>
        <p:nvSpPr>
          <p:cNvPr id="4" name="Footer Placeholder 3">
            <a:extLst>
              <a:ext uri="{FF2B5EF4-FFF2-40B4-BE49-F238E27FC236}">
                <a16:creationId xmlns:a16="http://schemas.microsoft.com/office/drawing/2014/main" id="{9FDE6E73-8580-4C31-9F30-9E1DEE618206}"/>
              </a:ext>
            </a:extLst>
          </p:cNvPr>
          <p:cNvSpPr>
            <a:spLocks noGrp="1"/>
          </p:cNvSpPr>
          <p:nvPr>
            <p:ph type="ftr" sz="quarter" idx="11"/>
          </p:nvPr>
        </p:nvSpPr>
        <p:spPr/>
        <p:txBody>
          <a:bodyPr/>
          <a:lstStyle/>
          <a:p>
            <a:r>
              <a:rPr lang="en-US" dirty="0"/>
              <a:t>Source: 2022 LTC Imperative FINANCIAL CONDITION SHORT SURVEY</a:t>
            </a:r>
          </a:p>
        </p:txBody>
      </p:sp>
      <p:sp>
        <p:nvSpPr>
          <p:cNvPr id="5" name="Slide Number Placeholder 4">
            <a:extLst>
              <a:ext uri="{FF2B5EF4-FFF2-40B4-BE49-F238E27FC236}">
                <a16:creationId xmlns:a16="http://schemas.microsoft.com/office/drawing/2014/main" id="{B1A93F8E-5802-405D-8BA1-263D04AB0D81}"/>
              </a:ext>
            </a:extLst>
          </p:cNvPr>
          <p:cNvSpPr>
            <a:spLocks noGrp="1"/>
          </p:cNvSpPr>
          <p:nvPr>
            <p:ph type="sldNum" sz="quarter" idx="12"/>
          </p:nvPr>
        </p:nvSpPr>
        <p:spPr/>
        <p:txBody>
          <a:bodyPr/>
          <a:lstStyle/>
          <a:p>
            <a:fld id="{F6824410-E03F-4E33-92E8-076DBED52438}" type="slidenum">
              <a:rPr lang="en-US" smtClean="0"/>
              <a:t>9</a:t>
            </a:fld>
            <a:endParaRPr lang="en-US" dirty="0"/>
          </a:p>
        </p:txBody>
      </p:sp>
      <p:pic>
        <p:nvPicPr>
          <p:cNvPr id="18" name="Content Placeholder 17">
            <a:extLst>
              <a:ext uri="{FF2B5EF4-FFF2-40B4-BE49-F238E27FC236}">
                <a16:creationId xmlns:a16="http://schemas.microsoft.com/office/drawing/2014/main" id="{5AEF4AEE-A288-491C-9633-F97089A85BE2}"/>
              </a:ext>
            </a:extLst>
          </p:cNvPr>
          <p:cNvPicPr>
            <a:picLocks noGrp="1" noChangeAspect="1"/>
          </p:cNvPicPr>
          <p:nvPr>
            <p:ph sz="half" idx="1"/>
          </p:nvPr>
        </p:nvPicPr>
        <p:blipFill>
          <a:blip r:embed="rId3"/>
          <a:stretch>
            <a:fillRect/>
          </a:stretch>
        </p:blipFill>
        <p:spPr>
          <a:xfrm>
            <a:off x="787579" y="1053396"/>
            <a:ext cx="5151866" cy="5120640"/>
          </a:xfrm>
          <a:prstGeom prst="rect">
            <a:avLst/>
          </a:prstGeom>
        </p:spPr>
      </p:pic>
      <p:sp>
        <p:nvSpPr>
          <p:cNvPr id="22" name="TextBox 21">
            <a:extLst>
              <a:ext uri="{FF2B5EF4-FFF2-40B4-BE49-F238E27FC236}">
                <a16:creationId xmlns:a16="http://schemas.microsoft.com/office/drawing/2014/main" id="{C8774CE5-3416-4A0A-882A-93468E6EABD3}"/>
              </a:ext>
            </a:extLst>
          </p:cNvPr>
          <p:cNvSpPr txBox="1"/>
          <p:nvPr/>
        </p:nvSpPr>
        <p:spPr>
          <a:xfrm>
            <a:off x="377071" y="40086"/>
            <a:ext cx="8399284" cy="954107"/>
          </a:xfrm>
          <a:prstGeom prst="rect">
            <a:avLst/>
          </a:prstGeom>
          <a:noFill/>
        </p:spPr>
        <p:txBody>
          <a:bodyPr wrap="square" rtlCol="0">
            <a:spAutoFit/>
          </a:bodyPr>
          <a:lstStyle/>
          <a:p>
            <a:r>
              <a:rPr lang="en-US" sz="2800" b="1" dirty="0">
                <a:solidFill>
                  <a:srgbClr val="002060"/>
                </a:solidFill>
              </a:rPr>
              <a:t>One-Third of Minnesota’s Nursing Facilities</a:t>
            </a:r>
          </a:p>
          <a:p>
            <a:r>
              <a:rPr lang="en-US" sz="2800" b="1" dirty="0">
                <a:solidFill>
                  <a:srgbClr val="002060"/>
                </a:solidFill>
              </a:rPr>
              <a:t>Report Four or More Financial Stressors</a:t>
            </a:r>
          </a:p>
        </p:txBody>
      </p:sp>
    </p:spTree>
    <p:extLst>
      <p:ext uri="{BB962C8B-B14F-4D97-AF65-F5344CB8AC3E}">
        <p14:creationId xmlns:p14="http://schemas.microsoft.com/office/powerpoint/2010/main" val="2747842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AD4D6EC54A2C342A8EDB8E3617A2A32" ma:contentTypeVersion="13" ma:contentTypeDescription="Create a new document." ma:contentTypeScope="" ma:versionID="82b32bfb013fad6f01c6cabbf171925b">
  <xsd:schema xmlns:xsd="http://www.w3.org/2001/XMLSchema" xmlns:xs="http://www.w3.org/2001/XMLSchema" xmlns:p="http://schemas.microsoft.com/office/2006/metadata/properties" xmlns:ns2="ed2b67e5-11bb-4b47-b61a-396de9ea4ad8" xmlns:ns3="aac8676a-f598-4fa5-bd74-062eff41aa03" targetNamespace="http://schemas.microsoft.com/office/2006/metadata/properties" ma:root="true" ma:fieldsID="b3234c1bdf4392a532b2b4ecc301c089" ns2:_="" ns3:_="">
    <xsd:import namespace="ed2b67e5-11bb-4b47-b61a-396de9ea4ad8"/>
    <xsd:import namespace="aac8676a-f598-4fa5-bd74-062eff41aa0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2b67e5-11bb-4b47-b61a-396de9ea4ad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ac8676a-f598-4fa5-bd74-062eff41aa0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C6F8A2-F2B9-4C7C-8164-219981E63B25}">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aac8676a-f598-4fa5-bd74-062eff41aa03"/>
    <ds:schemaRef ds:uri="ed2b67e5-11bb-4b47-b61a-396de9ea4ad8"/>
    <ds:schemaRef ds:uri="http://www.w3.org/XML/1998/namespace"/>
  </ds:schemaRefs>
</ds:datastoreItem>
</file>

<file path=customXml/itemProps2.xml><?xml version="1.0" encoding="utf-8"?>
<ds:datastoreItem xmlns:ds="http://schemas.openxmlformats.org/officeDocument/2006/customXml" ds:itemID="{29AE6B63-3548-495B-85F3-95F6A8B5CC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2b67e5-11bb-4b47-b61a-396de9ea4ad8"/>
    <ds:schemaRef ds:uri="aac8676a-f598-4fa5-bd74-062eff41aa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914643-CBD4-42FE-AF87-7072A7D90F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1976</TotalTime>
  <Words>820</Words>
  <Application>Microsoft Office PowerPoint</Application>
  <PresentationFormat>Widescreen</PresentationFormat>
  <Paragraphs>89</Paragraphs>
  <Slides>15</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2022 Financial Condition Short Survey- Brief Results</vt:lpstr>
      <vt:lpstr>Nursing Facility Financial Survey- Significant Losses and Risk of Facility Closures</vt:lpstr>
      <vt:lpstr>Assisted Living Financial Survey- Many Providers Considering Closure due to Financial Stress</vt:lpstr>
      <vt:lpstr>Nursing Facilities Financial Condition in Minnesota</vt:lpstr>
      <vt:lpstr>How long can nursing facilities cover payroll and other vital expenses without Medicaid revenue?</vt:lpstr>
      <vt:lpstr>Nursing Facility Financial Performance for March 2022</vt:lpstr>
      <vt:lpstr>Nursing facilities have increased base hourly wages despite lack of permanent funding Average wage increases since March 2020</vt:lpstr>
      <vt:lpstr>More than half of nursing facilities have already or plan to reduce capacity to maintain financial solvency.</vt:lpstr>
      <vt:lpstr>PowerPoint Presentation</vt:lpstr>
      <vt:lpstr>Assisted Living Financial Condition in Minnesota</vt:lpstr>
      <vt:lpstr>PowerPoint Presentation</vt:lpstr>
      <vt:lpstr>Assisted Living Financial Performance for March</vt:lpstr>
      <vt:lpstr>Assisted Living have increased base hourly wages despite lack of permanent funding Average wage increase since March 2020</vt:lpstr>
      <vt:lpstr>One-third of assisted living facilities have or plan to reduce capacity to maintain financial solvency.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Long-Term Care Rapid Survey Data Collection</dc:title>
  <dc:creator>Todd Bergstrom</dc:creator>
  <cp:lastModifiedBy>Libbie Chapuran</cp:lastModifiedBy>
  <cp:revision>59</cp:revision>
  <dcterms:created xsi:type="dcterms:W3CDTF">2020-12-14T19:41:18Z</dcterms:created>
  <dcterms:modified xsi:type="dcterms:W3CDTF">2022-05-05T17:25:50Z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0x0101007AD4D6EC54A2C342A8EDB8E3617A2A32</vt:lpwstr>
  </property>
</Properties>
</file>