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1"/>
  </p:notesMasterIdLst>
  <p:sldIdLst>
    <p:sldId id="388" r:id="rId5"/>
    <p:sldId id="851" r:id="rId6"/>
    <p:sldId id="394" r:id="rId7"/>
    <p:sldId id="395" r:id="rId8"/>
    <p:sldId id="396" r:id="rId9"/>
    <p:sldId id="397" r:id="rId10"/>
    <p:sldId id="381" r:id="rId11"/>
    <p:sldId id="872" r:id="rId12"/>
    <p:sldId id="683" r:id="rId13"/>
    <p:sldId id="706" r:id="rId14"/>
    <p:sldId id="855" r:id="rId15"/>
    <p:sldId id="856" r:id="rId16"/>
    <p:sldId id="374" r:id="rId17"/>
    <p:sldId id="379" r:id="rId18"/>
    <p:sldId id="857" r:id="rId19"/>
    <p:sldId id="271" r:id="rId20"/>
    <p:sldId id="398" r:id="rId21"/>
    <p:sldId id="393" r:id="rId22"/>
    <p:sldId id="384" r:id="rId23"/>
    <p:sldId id="678" r:id="rId24"/>
    <p:sldId id="708" r:id="rId25"/>
    <p:sldId id="858" r:id="rId26"/>
    <p:sldId id="859" r:id="rId27"/>
    <p:sldId id="860" r:id="rId28"/>
    <p:sldId id="861" r:id="rId29"/>
    <p:sldId id="871" r:id="rId30"/>
    <p:sldId id="874" r:id="rId31"/>
    <p:sldId id="862" r:id="rId32"/>
    <p:sldId id="863" r:id="rId33"/>
    <p:sldId id="864" r:id="rId34"/>
    <p:sldId id="865" r:id="rId35"/>
    <p:sldId id="866" r:id="rId36"/>
    <p:sldId id="867" r:id="rId37"/>
    <p:sldId id="868" r:id="rId38"/>
    <p:sldId id="869" r:id="rId39"/>
    <p:sldId id="87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27082-0962-43A6-8CF2-BC723F759423}" v="937" dt="2024-02-16T20:08:10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6358" autoAdjust="0"/>
  </p:normalViewPr>
  <p:slideViewPr>
    <p:cSldViewPr snapToGrid="0">
      <p:cViewPr varScale="1">
        <p:scale>
          <a:sx n="97" d="100"/>
          <a:sy n="97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Assisted 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0.2072934705103392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1-4028-9DBD-399D035EA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9-4009-9988-253644E9DE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0.2298556701030928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1-4028-9DBD-399D035EA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0.16889375684556407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F02-4E08-864D-B3CFBBBBAC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28-4F90-85C8-59E6E6819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NARs/ULPs/TMAs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16049</c:v>
                </c:pt>
                <c:pt idx="1">
                  <c:v>12035</c:v>
                </c:pt>
                <c:pt idx="2">
                  <c:v>12338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1-4ABE-B5C8-88BC439340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1252</c:v>
                </c:pt>
                <c:pt idx="1">
                  <c:v>1198</c:v>
                </c:pt>
                <c:pt idx="2">
                  <c:v>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91-4ABE-B5C8-88BC439340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Sheet1!$B$4:$D$4</c:f>
              <c:numCache>
                <c:formatCode>#,##0</c:formatCode>
                <c:ptCount val="3"/>
                <c:pt idx="0">
                  <c:v>1761</c:v>
                </c:pt>
                <c:pt idx="1">
                  <c:v>1784</c:v>
                </c:pt>
                <c:pt idx="2">
                  <c:v>1474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91-4ABE-B5C8-88BC439340C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Dietary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Sheet1!$B$5:$D$5</c:f>
              <c:numCache>
                <c:formatCode>#,##0</c:formatCode>
                <c:ptCount val="3"/>
                <c:pt idx="0">
                  <c:v>4461</c:v>
                </c:pt>
                <c:pt idx="1">
                  <c:v>3431</c:v>
                </c:pt>
                <c:pt idx="2">
                  <c:v>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91-4ABE-B5C8-88BC43934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240384"/>
        <c:axId val="70242048"/>
      </c:barChart>
      <c:catAx>
        <c:axId val="702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2048"/>
        <c:crosses val="autoZero"/>
        <c:auto val="1"/>
        <c:lblAlgn val="ctr"/>
        <c:lblOffset val="100"/>
        <c:noMultiLvlLbl val="0"/>
      </c:catAx>
      <c:valAx>
        <c:axId val="702420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02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304098629762567"/>
          <c:w val="1"/>
          <c:h val="5.6959013702374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NARs/ULPs/TMAs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16049</c:v>
                </c:pt>
                <c:pt idx="1">
                  <c:v>12035</c:v>
                </c:pt>
                <c:pt idx="2">
                  <c:v>12338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1-4ABE-B5C8-88BC439340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1252</c:v>
                </c:pt>
                <c:pt idx="1">
                  <c:v>1198</c:v>
                </c:pt>
                <c:pt idx="2">
                  <c:v>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91-4ABE-B5C8-88BC439340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Sheet1!$B$4:$D$4</c:f>
              <c:numCache>
                <c:formatCode>#,##0</c:formatCode>
                <c:ptCount val="3"/>
                <c:pt idx="0">
                  <c:v>1761</c:v>
                </c:pt>
                <c:pt idx="1">
                  <c:v>1784</c:v>
                </c:pt>
                <c:pt idx="2">
                  <c:v>1474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91-4ABE-B5C8-88BC439340C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Dietary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January 2022</c:v>
                </c:pt>
                <c:pt idx="1">
                  <c:v>January 2023</c:v>
                </c:pt>
                <c:pt idx="2">
                  <c:v>January 2024</c:v>
                </c:pt>
              </c:strCache>
            </c:strRef>
          </c:cat>
          <c:val>
            <c:numRef>
              <c:f>Sheet1!$B$5:$D$5</c:f>
              <c:numCache>
                <c:formatCode>#,##0</c:formatCode>
                <c:ptCount val="3"/>
                <c:pt idx="0">
                  <c:v>4461</c:v>
                </c:pt>
                <c:pt idx="1">
                  <c:v>3431</c:v>
                </c:pt>
                <c:pt idx="2">
                  <c:v>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91-4ABE-B5C8-88BC43934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240384"/>
        <c:axId val="70242048"/>
      </c:barChart>
      <c:catAx>
        <c:axId val="702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2048"/>
        <c:crosses val="autoZero"/>
        <c:auto val="1"/>
        <c:lblAlgn val="ctr"/>
        <c:lblOffset val="100"/>
        <c:noMultiLvlLbl val="0"/>
      </c:catAx>
      <c:valAx>
        <c:axId val="702420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02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304098629762567"/>
          <c:w val="1"/>
          <c:h val="5.6959013702374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0.27826086956521734</c:v>
                </c:pt>
                <c:pt idx="1">
                  <c:v>0.34090909090909088</c:v>
                </c:pt>
                <c:pt idx="2">
                  <c:v>0.70669144981412635</c:v>
                </c:pt>
                <c:pt idx="3">
                  <c:v>0.57242339832869082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7-4383-99EF-340BA9FE0CB0}"/>
            </c:ext>
          </c:extLst>
        </c:ser>
        <c:ser>
          <c:idx val="3"/>
          <c:order val="3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0.4</c:v>
                </c:pt>
                <c:pt idx="1">
                  <c:v>0.42399999999999999</c:v>
                </c:pt>
                <c:pt idx="2">
                  <c:v>0.69499999999999995</c:v>
                </c:pt>
                <c:pt idx="3">
                  <c:v>0.57199999999999995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B-490A-B3A4-899ABA190F3B}"/>
            </c:ext>
          </c:extLst>
        </c:ser>
        <c:ser>
          <c:idx val="4"/>
          <c:order val="4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Sheet1!$B$4:$E$4</c:f>
              <c:numCache>
                <c:formatCode>0.0%</c:formatCode>
                <c:ptCount val="4"/>
                <c:pt idx="0">
                  <c:v>0.44700000000000001</c:v>
                </c:pt>
                <c:pt idx="1">
                  <c:v>0.432</c:v>
                </c:pt>
                <c:pt idx="2">
                  <c:v>0.65300000000000002</c:v>
                </c:pt>
                <c:pt idx="3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6-493C-A579-293CED71A43F}"/>
            </c:ext>
          </c:extLst>
        </c:ser>
        <c:ser>
          <c:idx val="5"/>
          <c:order val="5"/>
          <c:tx>
            <c:strRef>
              <c:f>Sheet1!$A$5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Sheet1!$B$5:$E$5</c:f>
              <c:numCache>
                <c:formatCode>0.0%</c:formatCode>
                <c:ptCount val="4"/>
                <c:pt idx="0">
                  <c:v>0.32400000000000001</c:v>
                </c:pt>
                <c:pt idx="1">
                  <c:v>0.44700000000000001</c:v>
                </c:pt>
                <c:pt idx="2">
                  <c:v>0.70399999999999996</c:v>
                </c:pt>
                <c:pt idx="3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1-4F37-B32E-97081EC1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489704"/>
        <c:axId val="35949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A7A-4256-9F99-33FDDAA7F9B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BE7-4383-99EF-340BA9FE0CB0}"/>
                  </c:ext>
                </c:extLst>
              </c15:ser>
            </c15:filteredBarSeries>
          </c:ext>
        </c:extLst>
      </c:barChart>
      <c:catAx>
        <c:axId val="35948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0032"/>
        <c:crosses val="autoZero"/>
        <c:auto val="1"/>
        <c:lblAlgn val="ctr"/>
        <c:lblOffset val="100"/>
        <c:noMultiLvlLbl val="0"/>
      </c:catAx>
      <c:valAx>
        <c:axId val="359490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CNA</c:v>
                </c:pt>
                <c:pt idx="3">
                  <c:v>Dietary Staff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0.50001569710859251</c:v>
                </c:pt>
                <c:pt idx="1">
                  <c:v>0.39940907869997311</c:v>
                </c:pt>
                <c:pt idx="2">
                  <c:v>0.64709839291444204</c:v>
                </c:pt>
                <c:pt idx="3">
                  <c:v>0.63868613138686126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A-4256-9F99-33FDDAA7F9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CNA</c:v>
                </c:pt>
                <c:pt idx="3">
                  <c:v>Dietary Staff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0.44</c:v>
                </c:pt>
                <c:pt idx="1">
                  <c:v>0.38200000000000001</c:v>
                </c:pt>
                <c:pt idx="2">
                  <c:v>0.57299999999999995</c:v>
                </c:pt>
                <c:pt idx="3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E7-4383-99EF-340BA9FE0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CNA</c:v>
                </c:pt>
                <c:pt idx="3">
                  <c:v>Dietary Staff</c:v>
                </c:pt>
              </c:strCache>
            </c:strRef>
          </c:cat>
          <c:val>
            <c:numRef>
              <c:f>Sheet1!$B$4:$E$4</c:f>
              <c:numCache>
                <c:formatCode>0.0%</c:formatCode>
                <c:ptCount val="4"/>
                <c:pt idx="0">
                  <c:v>0.57599999999999996</c:v>
                </c:pt>
                <c:pt idx="1">
                  <c:v>0.44800000000000001</c:v>
                </c:pt>
                <c:pt idx="2">
                  <c:v>0.80600000000000005</c:v>
                </c:pt>
                <c:pt idx="3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C-4546-B2DE-105875FFBB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CNA</c:v>
                </c:pt>
                <c:pt idx="3">
                  <c:v>Dietary Staff</c:v>
                </c:pt>
              </c:strCache>
            </c:strRef>
          </c:cat>
          <c:val>
            <c:numRef>
              <c:f>Sheet1!$B$5:$E$5</c:f>
              <c:numCache>
                <c:formatCode>0.0%</c:formatCode>
                <c:ptCount val="4"/>
                <c:pt idx="0">
                  <c:v>0.33800000000000002</c:v>
                </c:pt>
                <c:pt idx="1">
                  <c:v>0.34100000000000003</c:v>
                </c:pt>
                <c:pt idx="2">
                  <c:v>0.55800000000000005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0-4BC9-8F89-34EA50A68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489704"/>
        <c:axId val="359490032"/>
      </c:barChart>
      <c:catAx>
        <c:axId val="35948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0032"/>
        <c:crosses val="autoZero"/>
        <c:auto val="1"/>
        <c:lblAlgn val="ctr"/>
        <c:lblOffset val="100"/>
        <c:noMultiLvlLbl val="0"/>
      </c:catAx>
      <c:valAx>
        <c:axId val="359490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182833124120357E-2"/>
          <c:y val="3.4337943869219081E-2"/>
          <c:w val="0.92753214272129025"/>
          <c:h val="0.7598352506746201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0.754</c:v>
                </c:pt>
                <c:pt idx="1">
                  <c:v>0.77600000000000002</c:v>
                </c:pt>
                <c:pt idx="2">
                  <c:v>0.61299999999999999</c:v>
                </c:pt>
                <c:pt idx="3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B-490A-B3A4-899ABA190F3B}"/>
            </c:ext>
          </c:extLst>
        </c:ser>
        <c:ser>
          <c:idx val="4"/>
          <c:order val="4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0.71699999999999997</c:v>
                </c:pt>
                <c:pt idx="1">
                  <c:v>0.74399999999999999</c:v>
                </c:pt>
                <c:pt idx="2">
                  <c:v>0.66200000000000003</c:v>
                </c:pt>
                <c:pt idx="3">
                  <c:v>0.63300000000000001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6-493C-A579-293CED71A43F}"/>
            </c:ext>
          </c:extLst>
        </c:ser>
        <c:ser>
          <c:idx val="5"/>
          <c:order val="5"/>
          <c:tx>
            <c:strRef>
              <c:f>Sheet1!$A$4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Sheet1!$B$4:$E$4</c:f>
              <c:numCache>
                <c:formatCode>0.0%</c:formatCode>
                <c:ptCount val="4"/>
                <c:pt idx="0">
                  <c:v>0.78300000000000003</c:v>
                </c:pt>
                <c:pt idx="1">
                  <c:v>0.72499999999999998</c:v>
                </c:pt>
                <c:pt idx="2">
                  <c:v>0.58899999999999997</c:v>
                </c:pt>
                <c:pt idx="3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1-4F37-B32E-97081EC1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489704"/>
        <c:axId val="35949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A7A-4256-9F99-33FDDAA7F9B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BE7-4383-99EF-340BA9FE0CB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BE7-4383-99EF-340BA9FE0CB0}"/>
                  </c:ext>
                </c:extLst>
              </c15:ser>
            </c15:filteredBarSeries>
          </c:ext>
        </c:extLst>
      </c:barChart>
      <c:catAx>
        <c:axId val="35948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0032"/>
        <c:crosses val="autoZero"/>
        <c:auto val="1"/>
        <c:lblAlgn val="ctr"/>
        <c:lblOffset val="100"/>
        <c:noMultiLvlLbl val="0"/>
      </c:catAx>
      <c:valAx>
        <c:axId val="359490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182833124120357E-2"/>
          <c:y val="3.4337943869219081E-2"/>
          <c:w val="0.92753214272129025"/>
          <c:h val="0.7598352506746201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0.67700000000000005</c:v>
                </c:pt>
                <c:pt idx="1">
                  <c:v>0.76</c:v>
                </c:pt>
                <c:pt idx="2">
                  <c:v>0.64700000000000002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B-490A-B3A4-899ABA190F3B}"/>
            </c:ext>
          </c:extLst>
        </c:ser>
        <c:ser>
          <c:idx val="4"/>
          <c:order val="4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0.71199999999999997</c:v>
                </c:pt>
                <c:pt idx="1">
                  <c:v>0.76600000000000001</c:v>
                </c:pt>
                <c:pt idx="2">
                  <c:v>0.63800000000000001</c:v>
                </c:pt>
                <c:pt idx="3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6-493C-A579-293CED71A43F}"/>
            </c:ext>
          </c:extLst>
        </c:ser>
        <c:ser>
          <c:idx val="5"/>
          <c:order val="5"/>
          <c:tx>
            <c:strRef>
              <c:f>Sheet1!$A$4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RN</c:v>
                </c:pt>
                <c:pt idx="1">
                  <c:v>LPN</c:v>
                </c:pt>
                <c:pt idx="2">
                  <c:v>Home Care Aide </c:v>
                </c:pt>
                <c:pt idx="3">
                  <c:v>Food Service Staff</c:v>
                </c:pt>
              </c:strCache>
            </c:strRef>
          </c:cat>
          <c:val>
            <c:numRef>
              <c:f>Sheet1!$B$4:$E$4</c:f>
              <c:numCache>
                <c:formatCode>0.0%</c:formatCode>
                <c:ptCount val="4"/>
                <c:pt idx="0">
                  <c:v>0.73</c:v>
                </c:pt>
                <c:pt idx="1">
                  <c:v>0.76800000000000002</c:v>
                </c:pt>
                <c:pt idx="2">
                  <c:v>0.66300000000000003</c:v>
                </c:pt>
                <c:pt idx="3">
                  <c:v>0.70399999999999996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1-4F37-B32E-97081EC1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489704"/>
        <c:axId val="35949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A7A-4256-9F99-33FDDAA7F9B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BE7-4383-99EF-340BA9FE0CB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RN</c:v>
                      </c:pt>
                      <c:pt idx="1">
                        <c:v>LPN</c:v>
                      </c:pt>
                      <c:pt idx="2">
                        <c:v>Home Care Aide </c:v>
                      </c:pt>
                      <c:pt idx="3">
                        <c:v>Food Service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BE7-4383-99EF-340BA9FE0CB0}"/>
                  </c:ext>
                </c:extLst>
              </c15:ser>
            </c15:filteredBarSeries>
          </c:ext>
        </c:extLst>
      </c:barChart>
      <c:catAx>
        <c:axId val="35948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0032"/>
        <c:crosses val="autoZero"/>
        <c:auto val="1"/>
        <c:lblAlgn val="ctr"/>
        <c:lblOffset val="100"/>
        <c:noMultiLvlLbl val="0"/>
      </c:catAx>
      <c:valAx>
        <c:axId val="359490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Assisted Living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-4.3907306796762392E-2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D-46CB-BD50-C1B0B9398B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Assisted Living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2.1959694232105635E-2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7-4385-8221-2A08085976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Assisted Living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-8.9999999999999993E-3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A-4A0F-9790-47B6C02EA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4997343"/>
        <c:axId val="844997759"/>
      </c:barChart>
      <c:catAx>
        <c:axId val="8449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97759"/>
        <c:crosses val="autoZero"/>
        <c:auto val="1"/>
        <c:lblAlgn val="ctr"/>
        <c:lblOffset val="100"/>
        <c:noMultiLvlLbl val="0"/>
      </c:catAx>
      <c:valAx>
        <c:axId val="844997759"/>
        <c:scaling>
          <c:orientation val="minMax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Chane</a:t>
                </a:r>
                <a:r>
                  <a:rPr lang="en-US" baseline="0" dirty="0"/>
                  <a:t> in Number of Employees Since Pandemic Began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9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Nursing Facility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1-4F43-A0BF-51A4950218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Nursing Facility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-0.14799999999999999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1-4F43-A0BF-51A4950218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Nursing Facility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-0.125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1-4F43-A0BF-51A495021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4997343"/>
        <c:axId val="844997759"/>
      </c:barChart>
      <c:catAx>
        <c:axId val="8449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97759"/>
        <c:crosses val="autoZero"/>
        <c:auto val="1"/>
        <c:lblAlgn val="ctr"/>
        <c:lblOffset val="100"/>
        <c:noMultiLvlLbl val="0"/>
      </c:catAx>
      <c:valAx>
        <c:axId val="844997759"/>
        <c:scaling>
          <c:orientation val="minMax"/>
          <c:max val="5.000000000000001E-2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Chane</a:t>
                </a:r>
                <a:r>
                  <a:rPr lang="en-US" baseline="0" dirty="0"/>
                  <a:t> in Number of Employees Since Pandemic Began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9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Difference Between Resignations and New Hires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Aug-21</c:v>
                </c:pt>
                <c:pt idx="1">
                  <c:v>4th Quarter 2021 Monthly Average</c:v>
                </c:pt>
                <c:pt idx="2">
                  <c:v>4th Quarter 2022 Monthly Average</c:v>
                </c:pt>
                <c:pt idx="3">
                  <c:v>4th Quarter 2023 Monthly Average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">
                  <c:v>-2091</c:v>
                </c:pt>
                <c:pt idx="1">
                  <c:v>-95</c:v>
                </c:pt>
                <c:pt idx="2">
                  <c:v>520.47</c:v>
                </c:pt>
                <c:pt idx="3">
                  <c:v>1622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2-4A42-AE0E-5178F4D0E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4378287"/>
        <c:axId val="2044379119"/>
      </c:barChart>
      <c:catAx>
        <c:axId val="204437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379119"/>
        <c:crosses val="autoZero"/>
        <c:auto val="1"/>
        <c:lblAlgn val="ctr"/>
        <c:lblOffset val="100"/>
        <c:noMultiLvlLbl val="0"/>
      </c:catAx>
      <c:valAx>
        <c:axId val="204437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37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Living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Significantly worse</c:v>
                </c:pt>
                <c:pt idx="1">
                  <c:v> Somewhat worse</c:v>
                </c:pt>
                <c:pt idx="2">
                  <c:v> About the same</c:v>
                </c:pt>
                <c:pt idx="3">
                  <c:v>Somewhat better</c:v>
                </c:pt>
                <c:pt idx="4">
                  <c:v>Significantly better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0.14728682170542637</c:v>
                </c:pt>
                <c:pt idx="1">
                  <c:v>0.14728682170542637</c:v>
                </c:pt>
                <c:pt idx="2">
                  <c:v>0.27906976744186046</c:v>
                </c:pt>
                <c:pt idx="3">
                  <c:v>0.27906976744186046</c:v>
                </c:pt>
                <c:pt idx="4">
                  <c:v>0.14728682170542637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8-4D11-820B-820F32E467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Nursing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Significantly worse</c:v>
                </c:pt>
                <c:pt idx="1">
                  <c:v> Somewhat worse</c:v>
                </c:pt>
                <c:pt idx="2">
                  <c:v> About the same</c:v>
                </c:pt>
                <c:pt idx="3">
                  <c:v>Somewhat better</c:v>
                </c:pt>
                <c:pt idx="4">
                  <c:v>Significantly better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3.2258064516129031E-2</c:v>
                </c:pt>
                <c:pt idx="1">
                  <c:v>0.12903225806451613</c:v>
                </c:pt>
                <c:pt idx="2">
                  <c:v>0.24193548387096775</c:v>
                </c:pt>
                <c:pt idx="3">
                  <c:v>0.38709677419354838</c:v>
                </c:pt>
                <c:pt idx="4">
                  <c:v>0.20967741935483872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8-4D11-820B-820F32E46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5538704"/>
        <c:axId val="1625532944"/>
      </c:barChart>
      <c:catAx>
        <c:axId val="16255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532944"/>
        <c:crosses val="autoZero"/>
        <c:auto val="1"/>
        <c:lblAlgn val="ctr"/>
        <c:lblOffset val="100"/>
        <c:noMultiLvlLbl val="0"/>
      </c:catAx>
      <c:valAx>
        <c:axId val="162553294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53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0.22784160561051403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4-41E8-84C4-FD97B64E1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F9-4D28-8F25-3D0F08E072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0.2771277723376977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44-41E8-84C4-FD97B64E1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0.24713584288052373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035-4AD6-9C82-1CEF0E35A9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F9-439A-A5DD-1961FB23B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Referrals Turned 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8F-49FC-92F0-EA026C638C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F-49FC-92F0-EA026C638C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Nursing Facility (April 2023)</c:v>
                </c:pt>
                <c:pt idx="1">
                  <c:v>Nursing Facility (December 2023)</c:v>
                </c:pt>
                <c:pt idx="2">
                  <c:v>Assisted Living Facility (April 2023)</c:v>
                </c:pt>
                <c:pt idx="3">
                  <c:v>Assisted Living Facility (December 2023)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21.060344827586206</c:v>
                </c:pt>
                <c:pt idx="1">
                  <c:v>14.3</c:v>
                </c:pt>
                <c:pt idx="2">
                  <c:v>3.1385542168674698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6-46BA-B7CD-8D5B964C2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448559"/>
        <c:axId val="932446479"/>
      </c:barChart>
      <c:catAx>
        <c:axId val="93244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446479"/>
        <c:crosses val="autoZero"/>
        <c:auto val="1"/>
        <c:lblAlgn val="ctr"/>
        <c:lblOffset val="100"/>
        <c:noMultiLvlLbl val="0"/>
      </c:catAx>
      <c:valAx>
        <c:axId val="93244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Number of Declined Referrals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44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Considering Sale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9E-40C5-BEC4-710161E2F01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0.192</c:v>
                </c:pt>
                <c:pt idx="1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1-4C9E-A1AD-9180BDC5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105503"/>
        <c:axId val="303102623"/>
      </c:barChart>
      <c:catAx>
        <c:axId val="30310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102623"/>
        <c:crosses val="autoZero"/>
        <c:auto val="1"/>
        <c:lblAlgn val="ctr"/>
        <c:lblOffset val="100"/>
        <c:noMultiLvlLbl val="0"/>
      </c:catAx>
      <c:valAx>
        <c:axId val="303102623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10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Considering Closure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265-4CD1-B49E-0B6DAC2DF80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6.3E-2</c:v>
                </c:pt>
                <c:pt idx="1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4-4B84-B9C7-F6189EE05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838527"/>
        <c:axId val="400837567"/>
      </c:barChart>
      <c:catAx>
        <c:axId val="40083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37567"/>
        <c:crosses val="autoZero"/>
        <c:auto val="1"/>
        <c:lblAlgn val="ctr"/>
        <c:lblOffset val="100"/>
        <c:noMultiLvlLbl val="0"/>
      </c:catAx>
      <c:valAx>
        <c:axId val="400837567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3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Living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Setting has exhausted reserves.</c:v>
                </c:pt>
                <c:pt idx="1">
                  <c:v>Setting is using reserves but have not yet exhausted.</c:v>
                </c:pt>
                <c:pt idx="2">
                  <c:v>Setting has reserves and will begin using in the next 60 days.</c:v>
                </c:pt>
                <c:pt idx="3">
                  <c:v>Setting has reserves and does not currently have plans to access.</c:v>
                </c:pt>
                <c:pt idx="4">
                  <c:v>Setting has never had reserves.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0.19266055045871561</c:v>
                </c:pt>
                <c:pt idx="1">
                  <c:v>0.13761467889908258</c:v>
                </c:pt>
                <c:pt idx="2">
                  <c:v>2.7522935779816515E-2</c:v>
                </c:pt>
                <c:pt idx="3">
                  <c:v>0.31192660550458717</c:v>
                </c:pt>
                <c:pt idx="4">
                  <c:v>0.33027522935779818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9-43C0-9D29-DF8153B642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Nursing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Setting has exhausted reserves.</c:v>
                </c:pt>
                <c:pt idx="1">
                  <c:v>Setting is using reserves but have not yet exhausted.</c:v>
                </c:pt>
                <c:pt idx="2">
                  <c:v>Setting has reserves and will begin using in the next 60 days.</c:v>
                </c:pt>
                <c:pt idx="3">
                  <c:v>Setting has reserves and does not currently have plans to access.</c:v>
                </c:pt>
                <c:pt idx="4">
                  <c:v>Setting has never had reserves.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8.6206896551724144E-2</c:v>
                </c:pt>
                <c:pt idx="1">
                  <c:v>0.22413793103448276</c:v>
                </c:pt>
                <c:pt idx="2">
                  <c:v>0</c:v>
                </c:pt>
                <c:pt idx="3">
                  <c:v>0.46551724137931033</c:v>
                </c:pt>
                <c:pt idx="4">
                  <c:v>0.22413793103448276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9-43C0-9D29-DF8153B64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298128"/>
        <c:axId val="1309290928"/>
      </c:barChart>
      <c:catAx>
        <c:axId val="13092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290928"/>
        <c:crosses val="autoZero"/>
        <c:auto val="1"/>
        <c:lblAlgn val="ctr"/>
        <c:lblOffset val="100"/>
        <c:noMultiLvlLbl val="0"/>
      </c:catAx>
      <c:valAx>
        <c:axId val="130929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2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Living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Setting has exhausted Line of Credit or Other Forms of Borrowing.</c:v>
                </c:pt>
                <c:pt idx="1">
                  <c:v>Setting is using Line of Credit or Other Forms of Borrowing but have not yet exhausted.</c:v>
                </c:pt>
                <c:pt idx="2">
                  <c:v>Setting has Line of Credit or Other Forms of Borrowing and will begin using in the next 60 days.</c:v>
                </c:pt>
                <c:pt idx="3">
                  <c:v>Setting has Line of Credit or Other Forms of Borrowing and does not currently have plans to access.</c:v>
                </c:pt>
                <c:pt idx="4">
                  <c:v>Setting has never had Line of Credit or Other Forms of Borrowing.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0.10227272727272728</c:v>
                </c:pt>
                <c:pt idx="1">
                  <c:v>0.10227272727272728</c:v>
                </c:pt>
                <c:pt idx="2">
                  <c:v>5.6818181818181816E-2</c:v>
                </c:pt>
                <c:pt idx="3">
                  <c:v>0.19318181818181818</c:v>
                </c:pt>
                <c:pt idx="4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8-4B5A-AA2A-0AD2F727E1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Nursing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Setting has exhausted Line of Credit or Other Forms of Borrowing.</c:v>
                </c:pt>
                <c:pt idx="1">
                  <c:v>Setting is using Line of Credit or Other Forms of Borrowing but have not yet exhausted.</c:v>
                </c:pt>
                <c:pt idx="2">
                  <c:v>Setting has Line of Credit or Other Forms of Borrowing and will begin using in the next 60 days.</c:v>
                </c:pt>
                <c:pt idx="3">
                  <c:v>Setting has Line of Credit or Other Forms of Borrowing and does not currently have plans to access.</c:v>
                </c:pt>
                <c:pt idx="4">
                  <c:v>Setting has never had Line of Credit or Other Forms of Borrowing.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7.407407407407407E-2</c:v>
                </c:pt>
                <c:pt idx="1">
                  <c:v>0.20370370370370369</c:v>
                </c:pt>
                <c:pt idx="2">
                  <c:v>0</c:v>
                </c:pt>
                <c:pt idx="3">
                  <c:v>0.24074074074074073</c:v>
                </c:pt>
                <c:pt idx="4">
                  <c:v>0.48148148148148145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8-4B5A-AA2A-0AD2F727E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3693136"/>
        <c:axId val="1833690736"/>
      </c:barChart>
      <c:catAx>
        <c:axId val="183369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690736"/>
        <c:crosses val="autoZero"/>
        <c:auto val="1"/>
        <c:lblAlgn val="ctr"/>
        <c:lblOffset val="100"/>
        <c:noMultiLvlLbl val="0"/>
      </c:catAx>
      <c:valAx>
        <c:axId val="183369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69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Receiving AL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East Central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Twin Cities Metro</c:v>
                </c:pt>
                <c:pt idx="6">
                  <c:v>West Central</c:v>
                </c:pt>
                <c:pt idx="7">
                  <c:v>Statewide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0.72285714285714286</c:v>
                </c:pt>
                <c:pt idx="1">
                  <c:v>0.85786802030456855</c:v>
                </c:pt>
                <c:pt idx="2">
                  <c:v>0.85483870967741937</c:v>
                </c:pt>
                <c:pt idx="3">
                  <c:v>0.81042654028436023</c:v>
                </c:pt>
                <c:pt idx="4">
                  <c:v>0.81132075471698117</c:v>
                </c:pt>
                <c:pt idx="5">
                  <c:v>0.77226376614547931</c:v>
                </c:pt>
                <c:pt idx="6">
                  <c:v>0.98804780876494025</c:v>
                </c:pt>
                <c:pt idx="7">
                  <c:v>0.80479969765684056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A-4600-B9C9-1DA41A21AC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on 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East Central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Twin Cities Metro</c:v>
                </c:pt>
                <c:pt idx="6">
                  <c:v>West Central</c:v>
                </c:pt>
                <c:pt idx="7">
                  <c:v>Statewide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0.27142857142857141</c:v>
                </c:pt>
                <c:pt idx="1">
                  <c:v>0.3350253807106599</c:v>
                </c:pt>
                <c:pt idx="2">
                  <c:v>0.31566820276497698</c:v>
                </c:pt>
                <c:pt idx="3">
                  <c:v>0.30236966824644551</c:v>
                </c:pt>
                <c:pt idx="4">
                  <c:v>0.22469982847341338</c:v>
                </c:pt>
                <c:pt idx="5">
                  <c:v>0.23317471108089735</c:v>
                </c:pt>
                <c:pt idx="6">
                  <c:v>0.34063745019920316</c:v>
                </c:pt>
                <c:pt idx="7">
                  <c:v>0.2743764172335601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A-4600-B9C9-1DA41A21AC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on CADI or BI Waiver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East Central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Twin Cities Metro</c:v>
                </c:pt>
                <c:pt idx="6">
                  <c:v>West Central</c:v>
                </c:pt>
                <c:pt idx="7">
                  <c:v>Statewide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4.2857142857142858E-2</c:v>
                </c:pt>
                <c:pt idx="1">
                  <c:v>5.5837563451776651E-2</c:v>
                </c:pt>
                <c:pt idx="2">
                  <c:v>0.11751152073732719</c:v>
                </c:pt>
                <c:pt idx="3">
                  <c:v>3.886255924170616E-2</c:v>
                </c:pt>
                <c:pt idx="4">
                  <c:v>1.8867924528301886E-2</c:v>
                </c:pt>
                <c:pt idx="5">
                  <c:v>0.11760707002039429</c:v>
                </c:pt>
                <c:pt idx="6">
                  <c:v>3.5856573705179286E-2</c:v>
                </c:pt>
                <c:pt idx="7">
                  <c:v>6.6137566137566134E-2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8A-4600-B9C9-1DA41A21A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002655"/>
        <c:axId val="1085005983"/>
      </c:barChart>
      <c:catAx>
        <c:axId val="108500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005983"/>
        <c:crosses val="autoZero"/>
        <c:auto val="1"/>
        <c:lblAlgn val="ctr"/>
        <c:lblOffset val="100"/>
        <c:noMultiLvlLbl val="0"/>
      </c:catAx>
      <c:valAx>
        <c:axId val="10850059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00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% of Providers who Reported Losing RN, LPN, CNAs to SNSAs </a:t>
            </a:r>
          </a:p>
          <a:p>
            <a:pPr>
              <a:defRPr/>
            </a:pPr>
            <a:r>
              <a:rPr lang="en-US" sz="1200" b="1" dirty="0"/>
              <a:t>(4</a:t>
            </a:r>
            <a:r>
              <a:rPr lang="en-US" sz="1200" b="1" baseline="30000" dirty="0"/>
              <a:t>th</a:t>
            </a:r>
            <a:r>
              <a:rPr lang="en-US" sz="1200" b="1" dirty="0"/>
              <a:t> Quarter 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Assisted Living</c:v>
                </c:pt>
                <c:pt idx="1">
                  <c:v>Nursing Facility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9.1999999999999998E-2</c:v>
                </c:pt>
                <c:pt idx="1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C-4028-9219-C04FA08677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Assisted Living</c:v>
                </c:pt>
                <c:pt idx="1">
                  <c:v>Nursing Facility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0.124</c:v>
                </c:pt>
                <c:pt idx="1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2-4041-AF7F-94E669F21A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Assisted Living</c:v>
                </c:pt>
                <c:pt idx="1">
                  <c:v>Nursing Facility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0.1</c:v>
                </c:pt>
                <c:pt idx="1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F-4F3A-A5BA-96CFDB435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947727"/>
        <c:axId val="1212928175"/>
      </c:barChart>
      <c:catAx>
        <c:axId val="121294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928175"/>
        <c:crosses val="autoZero"/>
        <c:auto val="1"/>
        <c:lblAlgn val="ctr"/>
        <c:lblOffset val="100"/>
        <c:noMultiLvlLbl val="0"/>
      </c:catAx>
      <c:valAx>
        <c:axId val="121292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94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Using SNSA/</a:t>
            </a:r>
            <a:r>
              <a:rPr lang="en-US" baseline="0" dirty="0"/>
              <a:t>Pool Staff in 2023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0.47692307692307695</c:v>
                </c:pt>
                <c:pt idx="1">
                  <c:v>0.81666666666666665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6-4BCA-9CCB-C8500675E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958879"/>
        <c:axId val="710767727"/>
      </c:barChart>
      <c:catAx>
        <c:axId val="10379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767727"/>
        <c:crosses val="autoZero"/>
        <c:auto val="1"/>
        <c:lblAlgn val="ctr"/>
        <c:lblOffset val="100"/>
        <c:noMultiLvlLbl val="0"/>
      </c:catAx>
      <c:valAx>
        <c:axId val="710767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9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Why did your</a:t>
            </a:r>
            <a:r>
              <a:rPr lang="en-US" baseline="0" dirty="0"/>
              <a:t> setting not use pool?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Grand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0-44DE-9E1A-3D88123B7C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28-40A2-9706-D4A77DF488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0-44DE-9E1A-3D88123B7C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90-44DE-9E1A-3D88123B7C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28-40A2-9706-D4A77DF488E5}"/>
              </c:ext>
            </c:extLst>
          </c:dPt>
          <c:dLbls>
            <c:dLbl>
              <c:idx val="0"/>
              <c:layout>
                <c:manualLayout>
                  <c:x val="0.19877875559672678"/>
                  <c:y val="6.52693493357675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90-44DE-9E1A-3D88123B7C43}"/>
                </c:ext>
              </c:extLst>
            </c:dLbl>
            <c:dLbl>
              <c:idx val="2"/>
              <c:layout>
                <c:manualLayout>
                  <c:x val="7.5382121352477989E-4"/>
                  <c:y val="-4.38272090101941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90-44DE-9E1A-3D88123B7C43}"/>
                </c:ext>
              </c:extLst>
            </c:dLbl>
            <c:dLbl>
              <c:idx val="3"/>
              <c:layout>
                <c:manualLayout>
                  <c:x val="3.5373147290412237E-2"/>
                  <c:y val="-0.181139916044214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90-44DE-9E1A-3D88123B7C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Concerns about quality</c:v>
                </c:pt>
                <c:pt idx="1">
                  <c:v>Did not need any</c:v>
                </c:pt>
                <c:pt idx="2">
                  <c:v>No SNSA staff available when needed</c:v>
                </c:pt>
                <c:pt idx="3">
                  <c:v>No SNSAs serve our area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7.4626865671641784E-2</c:v>
                </c:pt>
                <c:pt idx="1">
                  <c:v>0.68656716417910446</c:v>
                </c:pt>
                <c:pt idx="2">
                  <c:v>4.4776119402985072E-2</c:v>
                </c:pt>
                <c:pt idx="3">
                  <c:v>2.9850746268656716E-2</c:v>
                </c:pt>
                <c:pt idx="4">
                  <c:v>0.16417910447761194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0-44DE-9E1A-3D88123B7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Use</a:t>
            </a:r>
            <a:r>
              <a:rPr lang="en-US" baseline="0" dirty="0"/>
              <a:t> of SNSA/Pool Staff in 2023 Compared to 2022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About the Same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0.12244897959183673</c:v>
                </c:pt>
                <c:pt idx="1">
                  <c:v>0.15909090909090909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9-49C6-82C3-F0B3BFFB8F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Fewer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0.30612244897959184</c:v>
                </c:pt>
                <c:pt idx="1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9-49C6-82C3-F0B3BFFB8F7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Hours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0.5714285714285714</c:v>
                </c:pt>
                <c:pt idx="1">
                  <c:v>0.52272727272727271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9-49C6-82C3-F0B3BFFB8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67042383"/>
        <c:axId val="1550188608"/>
      </c:barChart>
      <c:catAx>
        <c:axId val="66704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188608"/>
        <c:crosses val="autoZero"/>
        <c:auto val="1"/>
        <c:lblAlgn val="ctr"/>
        <c:lblOffset val="100"/>
        <c:noMultiLvlLbl val="0"/>
      </c:catAx>
      <c:valAx>
        <c:axId val="1550188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04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Assisted 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0.25525040387722131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1-4028-9DBD-399D035EA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0-40F6-84F9-9B8E15B6D6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0.20077220077220076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1-4028-9DBD-399D035EA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0.19642857142857142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0A4-40DD-8959-D6F4DF9F1B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C0-4E7C-A030-320172EE2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6.6115702479338845E-2</c:v>
                </c:pt>
                <c:pt idx="1">
                  <c:v>0.14545454545454545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A-4D9A-AF1B-7574F36D2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943279"/>
        <c:axId val="1546943984"/>
      </c:barChart>
      <c:catAx>
        <c:axId val="53994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943984"/>
        <c:crosses val="autoZero"/>
        <c:auto val="1"/>
        <c:lblAlgn val="ctr"/>
        <c:lblOffset val="100"/>
        <c:noMultiLvlLbl val="0"/>
      </c:catAx>
      <c:valAx>
        <c:axId val="154694398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94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Provider Experienced Delays in the Previous 12-months with the Onboarding of New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Living Setting including Exempt Settings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licensure of nurses</c:v>
                </c:pt>
                <c:pt idx="1">
                  <c:v>The registration of nurse aides</c:v>
                </c:pt>
                <c:pt idx="2">
                  <c:v> DHS background study</c:v>
                </c:pt>
                <c:pt idx="3">
                  <c:v>Prospective nurse aide candidates fail the written portion of the state competency exam due to a language barrier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5.7851239669421489E-2</c:v>
                </c:pt>
                <c:pt idx="1">
                  <c:v>6.6115702479338845E-2</c:v>
                </c:pt>
                <c:pt idx="2">
                  <c:v>0.46456692913385828</c:v>
                </c:pt>
                <c:pt idx="3">
                  <c:v>1.1235955056179775E-2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2-411A-BC6A-3507D77474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Nursing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licensure of nurses</c:v>
                </c:pt>
                <c:pt idx="1">
                  <c:v>The registration of nurse aides</c:v>
                </c:pt>
                <c:pt idx="2">
                  <c:v> DHS background study</c:v>
                </c:pt>
                <c:pt idx="3">
                  <c:v>Prospective nurse aide candidates fail the written portion of the state competency exam due to a language barrier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0.22641509433962265</c:v>
                </c:pt>
                <c:pt idx="1">
                  <c:v>0.38775510204081631</c:v>
                </c:pt>
                <c:pt idx="2">
                  <c:v>0.57692307692307687</c:v>
                </c:pt>
                <c:pt idx="3">
                  <c:v>0.21276595744680851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2-411A-BC6A-3507D7747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238464"/>
        <c:axId val="710828239"/>
      </c:barChart>
      <c:catAx>
        <c:axId val="17182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28239"/>
        <c:crosses val="autoZero"/>
        <c:auto val="1"/>
        <c:lblAlgn val="ctr"/>
        <c:lblOffset val="100"/>
        <c:noMultiLvlLbl val="0"/>
      </c:catAx>
      <c:valAx>
        <c:axId val="71082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2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Provider Experiencing Delays in the Previous 12-months with the Onboarding of New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Living Settings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 DHS background study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0.46456692913385828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2-411A-BC6A-3507D77474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Nursing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 DHS background study</c:v>
                </c:pt>
              </c:strCache>
            </c:strRef>
          </c:cat>
          <c:val>
            <c:numRef>
              <c:f>Sheet1!$C$4</c:f>
              <c:numCache>
                <c:formatCode>0.0%</c:formatCode>
                <c:ptCount val="1"/>
                <c:pt idx="0">
                  <c:v>0.57692307692307687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2-411A-BC6A-3507D7747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238464"/>
        <c:axId val="710828239"/>
      </c:barChart>
      <c:catAx>
        <c:axId val="17182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28239"/>
        <c:crosses val="autoZero"/>
        <c:auto val="1"/>
        <c:lblAlgn val="ctr"/>
        <c:lblOffset val="100"/>
        <c:noMultiLvlLbl val="0"/>
      </c:catAx>
      <c:valAx>
        <c:axId val="71082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2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rgbClr val="002060"/>
                </a:solidFill>
              </a:rPr>
              <a:t>Nursing</a:t>
            </a:r>
            <a:r>
              <a:rPr lang="en-US" sz="1200" b="0" baseline="0" dirty="0">
                <a:solidFill>
                  <a:srgbClr val="002060"/>
                </a:solidFill>
              </a:rPr>
              <a:t> Facilities and Assisted Living Settings </a:t>
            </a:r>
            <a:r>
              <a:rPr lang="en-US" sz="1200" b="0" dirty="0">
                <a:solidFill>
                  <a:srgbClr val="002060"/>
                </a:solidFill>
              </a:rPr>
              <a:t>Experiencing Delays in the Previous 12-months with the Onboarding of New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F71-4E8B-8F46-C2D7A308684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F71-4E8B-8F46-C2D7A308684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F71-4E8B-8F46-C2D7A308684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F71-4E8B-8F46-C2D7A30868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F71-4E8B-8F46-C2D7A3086843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F71-4E8B-8F46-C2D7A308684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F71-4E8B-8F46-C2D7A30868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East Central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Twin Cities Metro</c:v>
                </c:pt>
                <c:pt idx="6">
                  <c:v>West Central</c:v>
                </c:pt>
                <c:pt idx="7">
                  <c:v>Statewide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0.60869565217391308</c:v>
                </c:pt>
                <c:pt idx="1">
                  <c:v>0.61538461538461542</c:v>
                </c:pt>
                <c:pt idx="2">
                  <c:v>0.39130434782608697</c:v>
                </c:pt>
                <c:pt idx="3">
                  <c:v>0.72</c:v>
                </c:pt>
                <c:pt idx="4">
                  <c:v>0.54545454545454541</c:v>
                </c:pt>
                <c:pt idx="5">
                  <c:v>0.44230769230769229</c:v>
                </c:pt>
                <c:pt idx="6">
                  <c:v>0.23809523809523808</c:v>
                </c:pt>
                <c:pt idx="7">
                  <c:v>0.4972067039106145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2-411A-BC6A-3507D7747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238464"/>
        <c:axId val="710828239"/>
      </c:barChart>
      <c:catAx>
        <c:axId val="17182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28239"/>
        <c:crosses val="autoZero"/>
        <c:auto val="1"/>
        <c:lblAlgn val="ctr"/>
        <c:lblOffset val="100"/>
        <c:noMultiLvlLbl val="0"/>
      </c:catAx>
      <c:valAx>
        <c:axId val="7108282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23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 Not Use TMAs and are Not Planning to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0.64661654135338342</c:v>
                </c:pt>
                <c:pt idx="1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8-441B-850B-7313B54DAE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 Not Have Enough Access to TMA Training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4.5112781954887216E-2</c:v>
                </c:pt>
                <c:pt idx="1">
                  <c:v>0.24590163934426229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8-441B-850B-7313B54DAE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Organization Does Have Adequate Access to TMA 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0.30827067669172931</c:v>
                </c:pt>
                <c:pt idx="1">
                  <c:v>0.70491803278688525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8-441B-850B-7313B54DA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39942799"/>
        <c:axId val="1550188112"/>
      </c:barChart>
      <c:catAx>
        <c:axId val="539942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188112"/>
        <c:crosses val="autoZero"/>
        <c:auto val="1"/>
        <c:lblAlgn val="ctr"/>
        <c:lblOffset val="100"/>
        <c:noMultiLvlLbl val="0"/>
      </c:catAx>
      <c:valAx>
        <c:axId val="15501881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94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15 Days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0.4453125</c:v>
                </c:pt>
                <c:pt idx="1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3E4-93FC-62B2FD9A78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16 to 45 Days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0.3671875</c:v>
                </c:pt>
                <c:pt idx="1">
                  <c:v>0.24074074074074073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B-43E4-93FC-62B2FD9A78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46 to 99 Days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0.1328125</c:v>
                </c:pt>
                <c:pt idx="1">
                  <c:v>0.18518518518518517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DB-43E4-93FC-62B2FD9A78D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100 Plus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Sheet1!$B$5:$C$5</c:f>
              <c:numCache>
                <c:formatCode>0.0%</c:formatCode>
                <c:ptCount val="2"/>
                <c:pt idx="0">
                  <c:v>5.46875E-2</c:v>
                </c:pt>
                <c:pt idx="1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DB-43E4-93FC-62B2FD9A7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967295"/>
        <c:axId val="710805423"/>
      </c:barChart>
      <c:catAx>
        <c:axId val="37596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05423"/>
        <c:crosses val="autoZero"/>
        <c:auto val="1"/>
        <c:lblAlgn val="ctr"/>
        <c:lblOffset val="100"/>
        <c:noMultiLvlLbl val="0"/>
      </c:catAx>
      <c:valAx>
        <c:axId val="71080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6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7 Days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0.32539682539682541</c:v>
                </c:pt>
                <c:pt idx="1">
                  <c:v>0.26415094339622641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3E4-93FC-62B2FD9A78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8 to 14 Days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0.34920634920634919</c:v>
                </c:pt>
                <c:pt idx="1">
                  <c:v>0.41509433962264153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B-43E4-93FC-62B2FD9A78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15 or More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Assisted Living Setting including Exempt Settings</c:v>
                </c:pt>
                <c:pt idx="1">
                  <c:v>Nursing Facility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0.32539682539682541</c:v>
                </c:pt>
                <c:pt idx="1">
                  <c:v>0.32075471698113206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DB-43E4-93FC-62B2FD9A7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967295"/>
        <c:axId val="710805423"/>
      </c:barChart>
      <c:catAx>
        <c:axId val="37596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05423"/>
        <c:crosses val="autoZero"/>
        <c:auto val="1"/>
        <c:lblAlgn val="ctr"/>
        <c:lblOffset val="100"/>
        <c:noMultiLvlLbl val="0"/>
      </c:catAx>
      <c:valAx>
        <c:axId val="71080542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6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Identified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Replenish reserves</c:v>
                </c:pt>
                <c:pt idx="1">
                  <c:v>Address operating deficits</c:v>
                </c:pt>
                <c:pt idx="2">
                  <c:v>Make advance payments on debt</c:v>
                </c:pt>
                <c:pt idx="3">
                  <c:v>Make one-time spending investments</c:v>
                </c:pt>
                <c:pt idx="4">
                  <c:v>Increase employee wages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0.14035087719298245</c:v>
                </c:pt>
                <c:pt idx="1">
                  <c:v>0.5901639344262295</c:v>
                </c:pt>
                <c:pt idx="2">
                  <c:v>6.6666666666666666E-2</c:v>
                </c:pt>
                <c:pt idx="3">
                  <c:v>8.1967213114754092E-2</c:v>
                </c:pt>
                <c:pt idx="4">
                  <c:v>0.50819672131147542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017-889A-BA6F71BA0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514351"/>
        <c:axId val="1542017760"/>
      </c:barChart>
      <c:catAx>
        <c:axId val="102851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017760"/>
        <c:crosses val="autoZero"/>
        <c:auto val="1"/>
        <c:lblAlgn val="ctr"/>
        <c:lblOffset val="100"/>
        <c:noMultiLvlLbl val="0"/>
      </c:catAx>
      <c:valAx>
        <c:axId val="154201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51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Identified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Covering operating- or property-related long-term debt payments.</c:v>
                </c:pt>
                <c:pt idx="1">
                  <c:v>Closing lines of credit.</c:v>
                </c:pt>
                <c:pt idx="2">
                  <c:v>Debt restructuring.</c:v>
                </c:pt>
                <c:pt idx="3">
                  <c:v>Paying off covenants or avoiding receivership as of the day following enactment.</c:v>
                </c:pt>
                <c:pt idx="4">
                  <c:v>Rent payments in arrears as of the day following enactment.</c:v>
                </c:pt>
                <c:pt idx="5">
                  <c:v>Physical plant improvements and maintenance not claimed for a rate increase.</c:v>
                </c:pt>
                <c:pt idx="6">
                  <c:v>Any other item deemed allowable by the commissioner.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0.57894736842105265</c:v>
                </c:pt>
                <c:pt idx="1">
                  <c:v>3.1746031746031744E-2</c:v>
                </c:pt>
                <c:pt idx="2">
                  <c:v>6.3492063492063489E-2</c:v>
                </c:pt>
                <c:pt idx="3">
                  <c:v>0</c:v>
                </c:pt>
                <c:pt idx="4">
                  <c:v>0</c:v>
                </c:pt>
                <c:pt idx="5">
                  <c:v>0.46031746031746029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7-4017-889A-BA6F71BA0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514351"/>
        <c:axId val="1542017760"/>
      </c:barChart>
      <c:catAx>
        <c:axId val="102851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017760"/>
        <c:crosses val="autoZero"/>
        <c:auto val="1"/>
        <c:lblAlgn val="ctr"/>
        <c:lblOffset val="100"/>
        <c:noMultiLvlLbl val="0"/>
      </c:catAx>
      <c:valAx>
        <c:axId val="154201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51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 a 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Does your nursing facility currently have a hold on all new admissions?</c:v>
                </c:pt>
                <c:pt idx="1">
                  <c:v>Is your nursing facility currently admitting residents from hospitals?</c:v>
                </c:pt>
                <c:pt idx="2">
                  <c:v>Do you currently maintain a waiting list for new admissions to your nursing facility?</c:v>
                </c:pt>
                <c:pt idx="3">
                  <c:v>In the last 30 days has your nursing facility held admissions at any time, for any reason?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9.8360655737704916E-2</c:v>
                </c:pt>
                <c:pt idx="1">
                  <c:v>0.93650793650793651</c:v>
                </c:pt>
                <c:pt idx="2">
                  <c:v>0.32786885245901637</c:v>
                </c:pt>
                <c:pt idx="3">
                  <c:v>0.45161290322580644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D-4E40-A048-3C863577F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045775"/>
        <c:axId val="1545102416"/>
      </c:barChart>
      <c:catAx>
        <c:axId val="474045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102416"/>
        <c:crosses val="autoZero"/>
        <c:auto val="1"/>
        <c:lblAlgn val="ctr"/>
        <c:lblOffset val="100"/>
        <c:noMultiLvlLbl val="0"/>
      </c:catAx>
      <c:valAx>
        <c:axId val="154510241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4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0.24853901684427637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4-41E8-84C4-FD97B64E1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1A-4E1B-8FEA-9340328DAD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0.2283312397333076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44-41E8-84C4-FD97B64E1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0.26681870011402509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63C-4B1D-9E3D-C7134DB1DC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D5-4359-8E76-42E4EDD36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Reason</a:t>
            </a:r>
            <a:r>
              <a:rPr lang="en-US" baseline="0" dirty="0"/>
              <a:t>s for Not Admitting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 a 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Insufficient staffing</c:v>
                </c:pt>
                <c:pt idx="1">
                  <c:v>Ability to meet the specific needs of the new admission.</c:v>
                </c:pt>
                <c:pt idx="2">
                  <c:v>Supply and re-supply of personal protective equipment (PPE)</c:v>
                </c:pt>
                <c:pt idx="3">
                  <c:v>Potential admission must be reviewed by corporate staff</c:v>
                </c:pt>
                <c:pt idx="4">
                  <c:v>Admissions over the weekend are very difficult to process and staff to.</c:v>
                </c:pt>
                <c:pt idx="5">
                  <c:v>Other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0.42857142857142855</c:v>
                </c:pt>
                <c:pt idx="1">
                  <c:v>0.84126984126984128</c:v>
                </c:pt>
                <c:pt idx="2">
                  <c:v>1.5873015873015872E-2</c:v>
                </c:pt>
                <c:pt idx="3">
                  <c:v>7.9365079365079361E-2</c:v>
                </c:pt>
                <c:pt idx="4">
                  <c:v>0.53968253968253965</c:v>
                </c:pt>
                <c:pt idx="5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2-49FF-8423-0D3EF875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169856"/>
        <c:axId val="1545098448"/>
      </c:barChart>
      <c:catAx>
        <c:axId val="15361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098448"/>
        <c:crosses val="autoZero"/>
        <c:auto val="1"/>
        <c:lblAlgn val="ctr"/>
        <c:lblOffset val="100"/>
        <c:noMultiLvlLbl val="0"/>
      </c:catAx>
      <c:valAx>
        <c:axId val="15450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Use of Workforce Incentive 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Retention, recruitment, and incentive payments; </c:v>
                </c:pt>
                <c:pt idx="1">
                  <c:v>Employee-owned benefits, such as health savings accounts, HRSA, and flexible spending accounts </c:v>
                </c:pt>
                <c:pt idx="2">
                  <c:v>Employee contributions to a 401k account</c:v>
                </c:pt>
                <c:pt idx="3">
                  <c:v>Education, professional development, and financial counseling</c:v>
                </c:pt>
                <c:pt idx="4">
                  <c:v>Child care, meals, transportation, and housing </c:v>
                </c:pt>
                <c:pt idx="5">
                  <c:v>Health and wellness</c:v>
                </c:pt>
                <c:pt idx="6">
                  <c:v>Other flexible needs related to workforce challenges as determined by the  commissioner.</c:v>
                </c:pt>
                <c:pt idx="7">
                  <c:v>Organization did not apply for the workforce incentive grant.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0.98412698412698407</c:v>
                </c:pt>
                <c:pt idx="1">
                  <c:v>0.19047619047619047</c:v>
                </c:pt>
                <c:pt idx="2">
                  <c:v>0.17460317460317459</c:v>
                </c:pt>
                <c:pt idx="3">
                  <c:v>7.9365079365079361E-2</c:v>
                </c:pt>
                <c:pt idx="4">
                  <c:v>3.1746031746031744E-2</c:v>
                </c:pt>
                <c:pt idx="5">
                  <c:v>9.5238095238095233E-2</c:v>
                </c:pt>
                <c:pt idx="6">
                  <c:v>0.1111111111111111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8-4DB2-81C9-AA53B8A48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555935"/>
        <c:axId val="1187761120"/>
      </c:barChart>
      <c:catAx>
        <c:axId val="69155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761120"/>
        <c:crosses val="autoZero"/>
        <c:auto val="1"/>
        <c:lblAlgn val="ctr"/>
        <c:lblOffset val="100"/>
        <c:noMultiLvlLbl val="0"/>
      </c:catAx>
      <c:valAx>
        <c:axId val="1187761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55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workforce incentive grant 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Payments distributed in multiple payments over the year</c:v>
                </c:pt>
                <c:pt idx="1">
                  <c:v>Amount spent equal to the amount received from DHS</c:v>
                </c:pt>
                <c:pt idx="2">
                  <c:v>Part-Time employees received no payment or amount less than full-time employees</c:v>
                </c:pt>
                <c:pt idx="3">
                  <c:v>Funds will not be used for recruitment bonuses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0.62295081967213117</c:v>
                </c:pt>
                <c:pt idx="1">
                  <c:v>0.55737704918032782</c:v>
                </c:pt>
                <c:pt idx="2">
                  <c:v>0.49180327868852458</c:v>
                </c:pt>
                <c:pt idx="3">
                  <c:v>0.44262295081967212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A-4420-812F-080173756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170816"/>
        <c:axId val="1159475136"/>
      </c:barChart>
      <c:catAx>
        <c:axId val="15361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475136"/>
        <c:crosses val="autoZero"/>
        <c:auto val="1"/>
        <c:lblAlgn val="ctr"/>
        <c:lblOffset val="100"/>
        <c:noMultiLvlLbl val="0"/>
      </c:catAx>
      <c:valAx>
        <c:axId val="1159475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7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Wage increases from 2023</c:v>
                </c:pt>
                <c:pt idx="1">
                  <c:v>Previously budgeted wage increases for 2024 </c:v>
                </c:pt>
                <c:pt idx="2">
                  <c:v>Wage increases for 2024 that exceeded previous budget</c:v>
                </c:pt>
                <c:pt idx="3">
                  <c:v>Benefit increases</c:v>
                </c:pt>
                <c:pt idx="4">
                  <c:v>New staff positions</c:v>
                </c:pt>
                <c:pt idx="5">
                  <c:v>New benefits for staff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0.78991596638655459</c:v>
                </c:pt>
                <c:pt idx="1">
                  <c:v>0.58823529411764708</c:v>
                </c:pt>
                <c:pt idx="2">
                  <c:v>0.35964912280701755</c:v>
                </c:pt>
                <c:pt idx="3">
                  <c:v>0.44067796610169491</c:v>
                </c:pt>
                <c:pt idx="4">
                  <c:v>0.43965517241379309</c:v>
                </c:pt>
                <c:pt idx="5">
                  <c:v>0.19658119658119658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F-4306-BC35-F2F69C5FE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653855"/>
        <c:axId val="810007007"/>
      </c:barChart>
      <c:catAx>
        <c:axId val="73565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007007"/>
        <c:crosses val="autoZero"/>
        <c:auto val="1"/>
        <c:lblAlgn val="ctr"/>
        <c:lblOffset val="100"/>
        <c:noMultiLvlLbl val="0"/>
      </c:catAx>
      <c:valAx>
        <c:axId val="8100070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65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Assisted 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0.18895348837209303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1-4028-9DBD-399D035EA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F-4ABD-BD02-1F9FB671A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0.16844349680170576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1-4028-9DBD-399D035EA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A1D-4082-ACDA-27DEE79E4B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5A-4258-8E5C-5C0206058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0.20161040569835861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4-41E8-84C4-FD97B64E1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9-4F23-9BFF-0FA350BA7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0.21720769932842024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44-41E8-84C4-FD97B64E1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0.2196969696969697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EBA-4BB2-900B-3B9422FB22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37-4035-BCC2-6F37D0D56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Assisted 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0.20794487231455208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1-4028-9DBD-399D035EA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2-4AD2-A7CB-C9E18149C8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0.17855227882037533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1-4028-9DBD-399D035EA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0.14068884997081144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079-47B3-B19A-306943B3A9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83E-459A-B2A1-152616169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0.16823764638674665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4-41E8-84C4-FD97B64E1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C3-41AD-BB3A-4F0823891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0.1880092871654053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44-41E8-84C4-FD97B64E1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0.12772875058058522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A0-4397-9488-8BED114AB1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Statewide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CD-4014-92DD-816D0FB5B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400658175"/>
        <c:axId val="400659839"/>
      </c:barChart>
      <c:catAx>
        <c:axId val="400658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0659839"/>
        <c:crosses val="autoZero"/>
        <c:auto val="0"/>
        <c:lblAlgn val="ctr"/>
        <c:lblOffset val="100"/>
        <c:noMultiLvlLbl val="0"/>
      </c:catAx>
      <c:valAx>
        <c:axId val="400659839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Unfilled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January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Assisted living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NARs/ULPs/TMAs</c:v>
                </c:pt>
                <c:pt idx="1">
                  <c:v>LPNs</c:v>
                </c:pt>
                <c:pt idx="2">
                  <c:v>RNs</c:v>
                </c:pt>
                <c:pt idx="3">
                  <c:v>Dietary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9254</c:v>
                </c:pt>
                <c:pt idx="1">
                  <c:v>262</c:v>
                </c:pt>
                <c:pt idx="2">
                  <c:v>538</c:v>
                </c:pt>
                <c:pt idx="3">
                  <c:v>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6-4F2E-AD2A-F12E7733E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Nursing facility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NARs/ULPs/TMAs</c:v>
                </c:pt>
                <c:pt idx="1">
                  <c:v>LPNs</c:v>
                </c:pt>
                <c:pt idx="2">
                  <c:v>RNs</c:v>
                </c:pt>
                <c:pt idx="3">
                  <c:v>Dietary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3084</c:v>
                </c:pt>
                <c:pt idx="1">
                  <c:v>716</c:v>
                </c:pt>
                <c:pt idx="2">
                  <c:v>935</c:v>
                </c:pt>
                <c:pt idx="3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6-4F2E-AD2A-F12E7733E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640112"/>
        <c:axId val="789650928"/>
      </c:barChart>
      <c:catAx>
        <c:axId val="78964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650928"/>
        <c:crosses val="autoZero"/>
        <c:auto val="1"/>
        <c:lblAlgn val="ctr"/>
        <c:lblOffset val="100"/>
        <c:noMultiLvlLbl val="0"/>
      </c:catAx>
      <c:valAx>
        <c:axId val="78965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64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8A24-A06F-47A3-BC7E-2F576761F715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5EAB-0483-4951-ACED-E5C00E617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07970-0535-45DE-B6BE-B3769EE15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3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5EAB-0483-4951-ACED-E5C00E617D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7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5EAB-0483-4951-ACED-E5C00E617D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3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ABBA9-173B-4453-97C4-70F46DE7F9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2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ABBA9-173B-4453-97C4-70F46DE7F99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4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5EAB-0483-4951-ACED-E5C00E617D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5EAB-0483-4951-ACED-E5C00E617D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0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5EAB-0483-4951-ACED-E5C00E617D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5EAB-0483-4951-ACED-E5C00E617D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1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ABBA9-173B-4453-97C4-70F46DE7F9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6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ABBA9-173B-4453-97C4-70F46DE7F9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6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ABBA9-173B-4453-97C4-70F46DE7F9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7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ABBA9-173B-4453-97C4-70F46DE7F99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4297-C43B-49B9-AB6D-A7B42543D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892BF-9530-4D79-A916-9894D2876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C7B3-C680-4DB9-8CBF-3D9E7447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9D2A6-EC17-444D-BC18-42EAAE72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0114-FAD1-4914-8842-FBF37446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5B0E-D37A-442B-9CBC-1D203F90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366A0-8DFE-46FF-8253-588EAB6FC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471D-5178-42D9-A66C-1877ED4E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F17C-1503-4EA6-AC73-73DC8A7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704D-6A6D-4284-9794-4D90C870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4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56C48-B3F1-4F19-9329-067F3A4F4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CC508-BC00-4C9D-9E46-7CE6FE4AC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D033-3128-41EB-AA36-73115EE6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E064-4A86-414E-9A0B-B2E89FC9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14731-851B-43B3-96CC-01511021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9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CFB3-012B-486D-A8CE-F582E3C2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C1621-1860-4E82-8B11-23DDCAB9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7895-0B19-4260-AE0E-D83BABF6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D9A8-C38E-42E8-B05E-B06FB65E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B31F4-1712-4934-9445-BE49FC5B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B02D-CB14-4228-B461-D8A4CEF0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A209-7572-44C4-8923-352494CD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4536A-5FF4-4723-90A7-5CC45C60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B1971-06BA-4CEA-B77F-3EB0ED7E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03854-29FC-4F8A-839F-5ADEAB46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0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23-B6A7-4E89-AC51-9F6CB09E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8716-8F61-4B52-909A-0614E8826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9A343-C614-4F45-A068-8789456AD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6BF8-28EC-497C-B972-93B11BAE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2E977-A158-45FA-862C-4816E7AC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29BF5-8D3F-4E40-BE57-BCFC4BD5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2B79-3975-414E-AA57-61A6C0F5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8C2B4-D52C-4DE2-938B-CB0AB37B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998C7-76AC-4711-937E-E1CFF96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1E87B-E19B-422C-A163-B8C61345B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E54C2-9818-48F5-BC90-39C90D29E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7B35D-7264-489E-8FA9-8895C5D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A1620-9AF4-4515-9120-59AF70E1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C58BC-7ACF-4EE7-B6A3-67068486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7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29E4-52EB-4F2F-BF75-10CBEDF3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4DDDD-D41B-4FDB-8630-D30923B6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A1B68-9C40-45BE-A79B-EB4CBF0D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9CA33-4E32-44C7-83E5-A0A4818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6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EF9B9-365C-498D-9684-8F0C43B8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35298-9E3F-4872-A305-6F883D98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1FCCE-E9EF-4C92-9A70-6D74B62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8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C9B5-2A63-4406-9B19-1087EF74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B286B-2D75-48BA-86F5-1E96269C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63CEB-75CC-41AE-BA33-7E1C14EF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25A5C-3654-4A82-BE24-9BE81BDF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28F9-F833-4A61-87DC-1583CC96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3E8D4-C2F7-4916-A9A5-4BB790E2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5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F410-1D7C-484C-B2DA-9147D741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9763E-EA69-42CB-B45D-19E9DD5FD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B122F-B1D8-4393-85E8-32CBF46C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72747-2798-4829-BF31-AB8586A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8EA75-8BBA-4AE7-82F6-3BB83EFA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6E890-3E2E-4B6E-8A54-56F0C18A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7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FBC36-34B5-4AA7-B1B2-0B55ED58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54B29-B1B9-4D68-92C7-C7E1A0CE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F5AB-BEE0-4016-B282-4CECFC541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22DD-3B9C-4D11-AFB1-1152F8FD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8C42A-4C5B-4DCE-BD07-33F5105A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4410-E03F-4E33-92E8-076DBED524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D7796F-EA7F-4C35-B087-12988FB269B7}"/>
              </a:ext>
            </a:extLst>
          </p:cNvPr>
          <p:cNvCxnSpPr/>
          <p:nvPr userDrawn="1"/>
        </p:nvCxnSpPr>
        <p:spPr>
          <a:xfrm>
            <a:off x="838200" y="6257925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CFE5E0-90F1-404A-ACFB-AEA92497C2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5" y="6319451"/>
            <a:ext cx="1246908" cy="45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3D5FBF-8500-47F7-B4EF-66647458CC3F}"/>
              </a:ext>
            </a:extLst>
          </p:cNvPr>
          <p:cNvSpPr/>
          <p:nvPr userDrawn="1"/>
        </p:nvSpPr>
        <p:spPr>
          <a:xfrm>
            <a:off x="76200" y="0"/>
            <a:ext cx="104775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/>
              <a:t>2024 LTC Imperative Workforce And Financial Survey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33A2F-8016-48CE-BEEA-393E34F23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February 7,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Statewide NF Staff Turnover Improved Dramatically in 2023 for all Positions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4097"/>
              </p:ext>
            </p:extLst>
          </p:nvPr>
        </p:nvGraphicFramePr>
        <p:xfrm>
          <a:off x="838200" y="1396181"/>
          <a:ext cx="10515600" cy="478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E9337BD-9711-4C10-8B54-B86A2FD6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645B7-2440-44EA-8C74-FA810653D0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857C2-F0D9-54FA-34C3-B886D3C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139860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AL Retention Rate Dropped in 2023 for Caregivers but Strong for other Positions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892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E9337BD-9711-4C10-8B54-B86A2FD6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645B7-2440-44EA-8C74-FA810653D0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6D757-F369-8FB9-F32D-590D75FA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375993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NF Retention Rate Increased Slightly in 2023 for all Positions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480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E9337BD-9711-4C10-8B54-B86A2FD6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645B7-2440-44EA-8C74-FA810653D0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A8F28-0190-9C74-673C-93F8505042B9}"/>
              </a:ext>
            </a:extLst>
          </p:cNvPr>
          <p:cNvSpPr/>
          <p:nvPr/>
        </p:nvSpPr>
        <p:spPr>
          <a:xfrm>
            <a:off x="6695768" y="5388077"/>
            <a:ext cx="1622322" cy="334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42A94-7F9C-1A73-E773-A82F523C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83140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7A25-7E2C-4B3E-A43B-1DBF02C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Average Number of Employees has Recovered from Pandemic much more for AL than NF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268E9B-8F03-4C57-872C-379EB8BB7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65825"/>
              </p:ext>
            </p:extLst>
          </p:nvPr>
        </p:nvGraphicFramePr>
        <p:xfrm>
          <a:off x="838200" y="1463481"/>
          <a:ext cx="3989439" cy="460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9C42997-5B08-49F2-8568-D198C978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282A8-15C0-695E-53E8-CFC71191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75AEDF3C-6C48-B455-343B-DEBE2CD3C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468502"/>
              </p:ext>
            </p:extLst>
          </p:nvPr>
        </p:nvGraphicFramePr>
        <p:xfrm>
          <a:off x="5676900" y="1463481"/>
          <a:ext cx="4827638" cy="460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C43EE-65C5-F874-5158-76375FE6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99279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FA87-21C2-42C0-950E-A821DD81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LTC Providers are Improving Staffing as New Hires Exceed Employees Leaving</a:t>
            </a:r>
            <a:endParaRPr lang="en-US" sz="6000" i="1" dirty="0">
              <a:solidFill>
                <a:schemeClr val="tx1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41F9BE5-78E8-4E8C-9006-2D619911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B2C90CF-A375-3E65-3FE1-5D8CA4775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0041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F731C0-BB14-7D0F-3FDB-50A1B4C4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A3B87-3BB7-663A-AB53-B420C84F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400855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38CE-586F-5373-6944-FC67E1E3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Operating Margin Showed Improvement in 2023 Particularly for Nursing Facilities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0C70D5-F74B-42BA-E38E-679F7E6C1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7549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74B2-4FA0-7FFA-CF5B-A9188D87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97-A15C-44E2-8DDC-299B86D541E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247C357-BFD0-5D9F-5A67-68D52271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00672-437E-0B7E-1405-6F8AF0A0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217350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744145-3871-F6A0-B28E-3B695EC5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Number of Declined Admission Referrals </a:t>
            </a:r>
            <a:br>
              <a:rPr lang="en-US" sz="3600" dirty="0"/>
            </a:br>
            <a:r>
              <a:rPr lang="en-US" sz="3600" dirty="0"/>
              <a:t>Lower for Nursing Facilities in December 2023 by a Third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480DB77-9C33-7D42-C9BC-63481CC19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3280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A834E-52BA-A224-0632-18E7A454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97-A15C-44E2-8DDC-299B86D541E8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CCC4A5-8705-0B92-8B73-02807B3F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ABBE5-D352-92A4-8EF4-8CBEA949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194799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9D9D42E-9CC1-FC57-1AF1-36580D32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Many LTC Facilities Considering Sale with</a:t>
            </a:r>
            <a:br>
              <a:rPr lang="en-US" sz="4000" dirty="0"/>
            </a:br>
            <a:r>
              <a:rPr lang="en-US" sz="4000" dirty="0"/>
              <a:t>about 30 Nursing Facilities still Considering Closure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4906D82-B8F2-06A1-8533-1B6E77F91A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9721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D8935832-34BB-6AF0-56BF-0754CB913C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758468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D2B49-F7EE-0788-9090-D2A147BA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97-A15C-44E2-8DDC-299B86D541E8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EF61EF-5681-F996-204B-B8C2917D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2B91A-29A0-89E9-68EC-B5399202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217195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6AFBD3-084F-8994-508F-082F27DB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than 30% of Providers are Spending Reserves or have Exhausted Reserves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71A49FA-4D54-0801-2C89-C7AB4F3B1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7497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DFDF0-D790-3E02-D7CF-71C7BE54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97-A15C-44E2-8DDC-299B86D541E8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DDE1880-15D6-D388-4B7D-67945F8D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F6885-9350-6F13-6D34-BDD16F26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2222409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03BA-C1D7-2F16-0755-836F6E10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Over 20% of LTC Providers are Using Credit or have already Exhausted Credit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BC9A0F-24CB-2E00-6DD7-6BFD51D3B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093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CDDD6-6C2E-E457-FBF0-33589B8D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697-A15C-44E2-8DDC-299B86D541E8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8C77680-559C-EDFA-C79F-4ACAB3AB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52B1-99A4-4715-3068-931DBAEA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11233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4928-A16A-40AC-8327-355CAD3F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0C99-3212-419E-B07B-049FD3FD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Workforce indicators are no longer worsening and, in some cases, seeing marginal improvement.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Overall position </a:t>
            </a:r>
            <a:r>
              <a:rPr lang="en-US"/>
              <a:t>vacancies have </a:t>
            </a:r>
            <a:r>
              <a:rPr lang="en-US" dirty="0"/>
              <a:t>improved slightly but the estimated 17,000 </a:t>
            </a:r>
            <a:r>
              <a:rPr lang="en-US"/>
              <a:t>vacancies continue </a:t>
            </a:r>
            <a:r>
              <a:rPr lang="en-US" dirty="0"/>
              <a:t>to challenge access.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Nursing facilities are declining fewer admissions but insufficient staffing and inability to meet specific client’s needs remain major impediments to hospital discharge.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Issues with DHS background study processing has created new employee onboarding delays.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Nursing Facilities Have Used Temporary Rate Add-On of $12.35 to Increase Wages and/or Address Operating Deficits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Nursing Facilities Have or Plan to Use One Time Payment for Operating or Property Related Long-Term Debt Payments, Physical Plant Improvements.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56D3-BBAC-45B4-A60D-C8941D67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FEE3E-6CD4-4A47-81F8-37E72979D5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EA9B-CB5B-A725-E89B-C5947592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FE655-0CBD-4158-C964-A019FD0C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</p:spTree>
    <p:extLst>
      <p:ext uri="{BB962C8B-B14F-4D97-AF65-F5344CB8AC3E}">
        <p14:creationId xmlns:p14="http://schemas.microsoft.com/office/powerpoint/2010/main" val="19283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Most AL Residents Receiving Services, EW Highest in Rural Areas, Disability Waivers in Metro and Northwest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C9E2D43-239A-4AA3-8EAD-7FDEA6D5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645B7-2440-44EA-8C74-FA810653D0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9400E00-49C6-BC24-32BF-337BB2E38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8429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29F6D49-D965-8E92-A939-8316A756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186856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486"/>
            <a:ext cx="10515600" cy="1325563"/>
          </a:xfrm>
        </p:spPr>
        <p:txBody>
          <a:bodyPr>
            <a:noAutofit/>
          </a:bodyPr>
          <a:lstStyle/>
          <a:p>
            <a:r>
              <a:rPr lang="en-US" sz="2600" dirty="0"/>
              <a:t>Nursing Facilities and Assisted Living Facilities Continue to Lose Employees to Staffing Agencies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4B16011-117F-4D60-B6A0-CFCFFC5B2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47850"/>
            <a:ext cx="5181600" cy="4351338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2100" dirty="0"/>
              <a:t>Providers who have lost RN, LPN, CNAs etc., to SNSAs or Traveling Nursing Agencies report losing an average of:</a:t>
            </a:r>
          </a:p>
          <a:p>
            <a:pPr marL="214313" indent="-214313"/>
            <a:r>
              <a:rPr lang="en-US" sz="2100" dirty="0"/>
              <a:t>Assisted Living Setting 	1.75</a:t>
            </a:r>
          </a:p>
          <a:p>
            <a:pPr marL="214313" indent="-214313"/>
            <a:r>
              <a:rPr lang="en-US" sz="2100" dirty="0"/>
              <a:t>Nursing Facility	1.9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E9337BD-9711-4C10-8B54-B86A2FD6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645B7-2440-44EA-8C74-FA810653D07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3CECF8-46CB-455D-AC49-CB85C4A71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530582"/>
              </p:ext>
            </p:extLst>
          </p:nvPr>
        </p:nvGraphicFramePr>
        <p:xfrm>
          <a:off x="6172202" y="1690688"/>
          <a:ext cx="5087541" cy="427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A0C070-F46F-0137-F7B3-18603BA9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296309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BFF7-153C-9741-3F95-1EF22E28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Nursing Facilities Much More Likely to Use Pool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855EE5A-9D52-654D-E434-2D184ECA09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636746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BCA8BBC-1D6E-7C12-A459-93F794807F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676583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1B7C1-2588-9DFB-BDFE-486F4A74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BE48-002F-CE68-5600-7EDC2F4D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B8A2C-6B71-495A-B150-B033FBB2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7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B8E964-0A97-ACB8-73F1-73171F6A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 the Providers Using Pool in 2023, More than Half Report Using More Hours than in 2022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8D0D704-9749-9AE3-C627-9E7CFC7F6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4762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930A-FC59-E44B-FFAF-88EC5A87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6B1B-6AE4-E146-46D2-C7BEFE2A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BB608-4953-EE9C-2A8F-43BD45FE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4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5BB-BEF2-6B62-EDFC-D4ED0C66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Providers Report Receiving Survey Deficiencies as Due to the inadequate training or lack of competency of SNSA staff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985011-C4E5-9BBB-BAC6-018CE7745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227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FD344-AEA1-CDE8-D54D-AAC54A29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0408-3B50-41CD-E502-B67205F0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2C1F7-49C4-FC22-11B3-6E98B02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3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382C-7C0F-0EF6-315E-89D6A1EE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Providers Report the Delay in Onboarding New Staff Due to DHS Background Study Issues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27D8A41-C7F8-EAA2-AD24-2F6E1D914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740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CAA3-F0F8-3906-0015-2CBE5C8A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5E17-0B84-448D-FD57-CF2928F3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2745-29CB-ACBF-4C15-75C8D7CC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3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5F4C-B79F-4242-0857-EDD1230D5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F8F8-C131-1E6B-E86B-9FE76754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Providers Report the Delay in Onboarding New Staff Due to DHS Background Study Issues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C50663-51D9-268E-D1F7-2B453CF42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274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D1D5-8257-D2B1-FE2A-5067BFF9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D493-0B42-E0E2-9C7B-9F434181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9924-CDEB-9E6C-CD47-7516B722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3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1C712-E232-9F6A-DC65-D76DA66C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9ED1-FE6D-986C-6B7C-24D1F1B5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7813"/>
          </a:xfrm>
        </p:spPr>
        <p:txBody>
          <a:bodyPr>
            <a:noAutofit/>
          </a:bodyPr>
          <a:lstStyle/>
          <a:p>
            <a:r>
              <a:rPr lang="en-US" sz="2800" dirty="0"/>
              <a:t>The Delay in Onboarding New Staff Due to DHS Background Study Issues Lengthier in Southeast, East Central, and Northeast Regions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2CC260-EAEE-A5AC-532F-E4C3BE65EBC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5093846"/>
              </p:ext>
            </p:extLst>
          </p:nvPr>
        </p:nvGraphicFramePr>
        <p:xfrm>
          <a:off x="838196" y="1005493"/>
          <a:ext cx="6097687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8B6DFC-DF61-EB23-5183-777547533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0355" y="1107813"/>
            <a:ext cx="3913775" cy="49377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C3EAF-9002-2C59-C2E7-7AD8D166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98E1-B311-4C2A-4EA6-DEBFA01B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7895-9110-55E8-4EBC-787F75D2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7880-3528-8260-96F0-E706A1EF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25% of Nursing Facilities Report Not Having Adequate Access to TMA Training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C549C3D-25D8-92A7-7104-04BBC530C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51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DAD9-821C-6F38-90FB-41337092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B9565-63E6-3E8D-68B8-3BC4AFE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E4546-66FE-3C72-78A0-C779E4F1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3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6C3E-C085-A4D6-BA28-89D7A6CC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Time Elapsed from Posting a Position to Making an Offer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3D6B920-8722-16EA-F698-0BEA8042D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370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5BFE0-D1ED-08A3-085A-61D853C3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AFBEB-A932-4475-2120-E9CBF60B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5B806-1C6E-9C74-2FC6-84EE55F5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5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7A25-7E2C-4B3E-A43B-1DBF02C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Caregiver (CNA and ULP) Vacancy Rate Drops to Lowest in at Least Four Years for AL and Nursing Homes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63CF1454-21DA-4639-8323-53014CCB9D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7385288"/>
              </p:ext>
            </p:extLst>
          </p:nvPr>
        </p:nvGraphicFramePr>
        <p:xfrm>
          <a:off x="83820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21">
            <a:extLst>
              <a:ext uri="{FF2B5EF4-FFF2-40B4-BE49-F238E27FC236}">
                <a16:creationId xmlns:a16="http://schemas.microsoft.com/office/drawing/2014/main" id="{5A579882-6BAF-419E-A953-B4BEF00EDE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305852"/>
              </p:ext>
            </p:extLst>
          </p:nvPr>
        </p:nvGraphicFramePr>
        <p:xfrm>
          <a:off x="6172200" y="1690688"/>
          <a:ext cx="5181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D00EE7-4FBB-475B-9173-DC0519EC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CBE08-75EE-1652-CCDD-48576F29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274D9-4223-3C5D-02A1-F6691C56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2123164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C988E-8082-2191-2385-B481D9C9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3D93-413D-50CC-2A58-64327CFB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Time Elapsed from Making an Offer to Actual First Day of Work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2540927-DEB2-832B-E63C-10651E942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025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BCAB-6FBB-76FD-7305-68C1E0C3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E1F4-CD1A-1A58-DA6C-75F4A154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F7881-72E9-E3B4-7F00-20C72BC4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B56C-20F3-5030-CCF0-9DD23611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Most Nursing Facilities Have Used Temporary Rate Add-On of $12.35 to Increase Wages and/or Address Operating Deficits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99826A-86EC-3679-CE76-6ED6C3E03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5168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4D4D-F096-4D12-BD46-5A0D06A6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747B-C230-E04F-3472-A42B54ED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A4C5-B4D7-4CDA-9F88-A3B71F32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2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4304-808D-F508-3EE8-540A2009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D1E7-B286-9255-04B1-8FAC2337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Most Nursing Facilities Have or Plan to Use One Time Payment for Operating or Property Related Long-Term Debt Payments, Physical Plant Improvements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06CECB-FF1A-08B5-9605-0A4CF2C20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8194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DE6B-7AD5-57A3-8BDD-18EE7431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6B7F-CFA5-D065-908E-D11ACCFE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7B7B5-699F-404C-E8F6-D95739FF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89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419A6-ABDC-DD1E-DB96-9FDAD689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Facility Admission Remain Dependent on Staffing and Needs of Clients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C3B6275-72C8-3126-6C83-63BAC3764B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870787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8DFEB-BC81-E268-1C3F-853D2889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F90B-EADF-05F2-1762-7AFC2A8E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7D66B-2EFC-101E-2CA9-AE9995B5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1222317A-B28E-17B6-4403-A66C1BF695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14242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090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0D34E4-3E96-A5AE-B79F-8762C896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Nearly All Nursing Facilities Using Workforce Incentive Grants to Provide Retention, Recruitment, and Incentive payments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D6D5F05-3AB0-DAEF-5A1D-E9135CB7A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949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8ED12-36E8-B131-053F-9C209C25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7CA06-6AE4-0318-C412-5864BB1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B976E-9A3C-091B-E9FA-EF768223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09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534-EB58-3829-5CC3-3ABE0CF1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Nursing Facilities to Distribute Workforce Incentive Grants Over the Year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CE843A-2DC6-8416-78CD-67A62226E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623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2EFD-0B9E-2165-2789-ECCE2BD4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4015-528D-54D9-4DEE-9BCAC709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E144-D4C4-BD97-787E-B6A3A2D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66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EBF3-6F65-9292-0922-3D1E7971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2024 Elderly Waiver Rate Increase as Reported on Required Distribution Plan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34691F-1896-C5F1-C855-1DEBAD7DE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995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FC86-F63D-7774-DFC2-17AB9BBE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00C6D-0284-08C2-592A-6750E959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179F-1A9C-2898-DA92-CC552ED2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7A25-7E2C-4B3E-A43B-1DBF02C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LPN Vacancy Rate Drops to Lowest in at Least Four Years for AL and Nursing Homes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63CF1454-21DA-4639-8323-53014CCB9D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330173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21">
            <a:extLst>
              <a:ext uri="{FF2B5EF4-FFF2-40B4-BE49-F238E27FC236}">
                <a16:creationId xmlns:a16="http://schemas.microsoft.com/office/drawing/2014/main" id="{5A579882-6BAF-419E-A953-B4BEF00EDE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99472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F4F1084-08AB-4A3E-8B87-D28644B9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BB4F3-D98C-916A-4E9D-9867B400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178B3-AC98-B7C2-4E1F-700C306D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11854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7A25-7E2C-4B3E-A43B-1DBF02C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RN Vacancy Rates Remain Mostly Unchanged, with NFs Seeing a Slight Decrease but Staying much Higher than AL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63CF1454-21DA-4639-8323-53014CCB9D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225401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21">
            <a:extLst>
              <a:ext uri="{FF2B5EF4-FFF2-40B4-BE49-F238E27FC236}">
                <a16:creationId xmlns:a16="http://schemas.microsoft.com/office/drawing/2014/main" id="{5A579882-6BAF-419E-A953-B4BEF00EDE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878326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4C34E77-B5F7-43F1-9B06-1866D9B3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F65EE-86E9-E773-0657-9280F98E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11E5B-F6E5-FBD5-0859-46237B8C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429201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7A25-7E2C-4B3E-A43B-1DBF02C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700" dirty="0"/>
              <a:t>Dietary Position Vacancy Rate Continues a Steep Decline for both NFs and ALs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63CF1454-21DA-4639-8323-53014CCB9D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544400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21">
            <a:extLst>
              <a:ext uri="{FF2B5EF4-FFF2-40B4-BE49-F238E27FC236}">
                <a16:creationId xmlns:a16="http://schemas.microsoft.com/office/drawing/2014/main" id="{5A579882-6BAF-419E-A953-B4BEF00EDE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408131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773B6E-B65E-46A2-8688-B4738A60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50650-17D8-55FE-231B-E744C30A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8E4D-9DCA-5BC5-5768-3303C5A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416201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431F-2B42-4C84-8664-C7DE4E4C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700" dirty="0"/>
              <a:t>Vacancies in Key LTC Employee Positions almost 17,000 Statewide in January 2024, down for all Positions Except Caregivers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D7E158-8B33-43A2-8F74-92459B205C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095846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DB524B8-5D53-4AB7-B160-E39A25EBBF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04717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0E43E46-2A27-42AD-98D9-828B0578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E88A5-CA88-81E1-0957-C367A444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0A7AB-BD1C-6D09-0F1C-0DB900DC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382666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2775-34B2-4469-380B-9C698E83F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234-9221-D53B-6978-F448640C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700" dirty="0"/>
              <a:t>Vacancies in Key LTC Employee Positions almost 17,000 Statewide in January 2024, down for all Positions Except Caregivers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3EC890D-EBE0-CF09-86A5-182FEF59D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864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74CDD-CE90-E95F-2984-62ABCB0F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BDE568E-9E3C-9949-499C-D89808CA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DA23C-9923-D518-E054-B56E55B4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4410-E03F-4E33-92E8-076DBED524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AL Turnover Rates Improved for RNs and Dietary in 2023 but went slightly higher for Caregivers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260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E9337BD-9711-4C10-8B54-B86A2FD6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2024 LTC Imperative Workforce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645B7-2440-44EA-8C74-FA810653D0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E5B83-14A8-F54D-1D4F-995169DE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2/7/2023</a:t>
            </a:r>
          </a:p>
        </p:txBody>
      </p:sp>
    </p:spTree>
    <p:extLst>
      <p:ext uri="{BB962C8B-B14F-4D97-AF65-F5344CB8AC3E}">
        <p14:creationId xmlns:p14="http://schemas.microsoft.com/office/powerpoint/2010/main" val="48438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4D6EC54A2C342A8EDB8E3617A2A32" ma:contentTypeVersion="18" ma:contentTypeDescription="Create a new document." ma:contentTypeScope="" ma:versionID="567e054dd167d1f8331fcbadc7078732">
  <xsd:schema xmlns:xsd="http://www.w3.org/2001/XMLSchema" xmlns:xs="http://www.w3.org/2001/XMLSchema" xmlns:p="http://schemas.microsoft.com/office/2006/metadata/properties" xmlns:ns2="ed2b67e5-11bb-4b47-b61a-396de9ea4ad8" xmlns:ns3="aac8676a-f598-4fa5-bd74-062eff41aa03" targetNamespace="http://schemas.microsoft.com/office/2006/metadata/properties" ma:root="true" ma:fieldsID="e080108cdd93af3bfd4e40321adf1c69" ns2:_="" ns3:_="">
    <xsd:import namespace="ed2b67e5-11bb-4b47-b61a-396de9ea4ad8"/>
    <xsd:import namespace="aac8676a-f598-4fa5-bd74-062eff41aa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b67e5-11bb-4b47-b61a-396de9ea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338341-94ff-4b72-a3b1-161b4cfd30f7}" ma:internalName="TaxCatchAll" ma:showField="CatchAllData" ma:web="ed2b67e5-11bb-4b47-b61a-396de9ea4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8676a-f598-4fa5-bd74-062eff41a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84baefc-fdc6-4d1c-ab13-b75680307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2b67e5-11bb-4b47-b61a-396de9ea4ad8" xsi:nil="true"/>
    <lcf76f155ced4ddcb4097134ff3c332f xmlns="aac8676a-f598-4fa5-bd74-062eff41aa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914643-CBD4-42FE-AF87-7072A7D90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A3D8FB-D48E-4BA5-9D9F-6824A2FE4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b67e5-11bb-4b47-b61a-396de9ea4ad8"/>
    <ds:schemaRef ds:uri="aac8676a-f598-4fa5-bd74-062eff41a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C6F8A2-F2B9-4C7C-8164-219981E63B25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c40ca7-11f5-4119-8ebe-ac82d0ca0331"/>
    <ds:schemaRef ds:uri="ed2b67e5-11bb-4b47-b61a-396de9ea4ad8"/>
    <ds:schemaRef ds:uri="aac8676a-f598-4fa5-bd74-062eff41aa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10742</TotalTime>
  <Words>1159</Words>
  <Application>Microsoft Office PowerPoint</Application>
  <PresentationFormat>Widescreen</PresentationFormat>
  <Paragraphs>200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2024 LTC Imperative Workforce And Financial Survey</vt:lpstr>
      <vt:lpstr>Key Takeaways</vt:lpstr>
      <vt:lpstr>Caregiver (CNA and ULP) Vacancy Rate Drops to Lowest in at Least Four Years for AL and Nursing Homes</vt:lpstr>
      <vt:lpstr>LPN Vacancy Rate Drops to Lowest in at Least Four Years for AL and Nursing Homes</vt:lpstr>
      <vt:lpstr>RN Vacancy Rates Remain Mostly Unchanged, with NFs Seeing a Slight Decrease but Staying much Higher than AL</vt:lpstr>
      <vt:lpstr>Dietary Position Vacancy Rate Continues a Steep Decline for both NFs and ALs</vt:lpstr>
      <vt:lpstr>Vacancies in Key LTC Employee Positions almost 17,000 Statewide in January 2024, down for all Positions Except Caregivers</vt:lpstr>
      <vt:lpstr>Vacancies in Key LTC Employee Positions almost 17,000 Statewide in January 2024, down for all Positions Except Caregivers</vt:lpstr>
      <vt:lpstr>AL Turnover Rates Improved for RNs and Dietary in 2023 but went slightly higher for Caregivers</vt:lpstr>
      <vt:lpstr>Statewide NF Staff Turnover Improved Dramatically in 2023 for all Positions</vt:lpstr>
      <vt:lpstr>AL Retention Rate Dropped in 2023 for Caregivers but Strong for other Positions</vt:lpstr>
      <vt:lpstr>NF Retention Rate Increased Slightly in 2023 for all Positions</vt:lpstr>
      <vt:lpstr>Average Number of Employees has Recovered from Pandemic much more for AL than NF </vt:lpstr>
      <vt:lpstr>LTC Providers are Improving Staffing as New Hires Exceed Employees Leaving</vt:lpstr>
      <vt:lpstr>Operating Margin Showed Improvement in 2023 Particularly for Nursing Facilities</vt:lpstr>
      <vt:lpstr>Number of Declined Admission Referrals  Lower for Nursing Facilities in December 2023 by a Third</vt:lpstr>
      <vt:lpstr>Many LTC Facilities Considering Sale with about 30 Nursing Facilities still Considering Closure</vt:lpstr>
      <vt:lpstr>More than 30% of Providers are Spending Reserves or have Exhausted Reserves</vt:lpstr>
      <vt:lpstr>Over 20% of LTC Providers are Using Credit or have already Exhausted Credit</vt:lpstr>
      <vt:lpstr>Most AL Residents Receiving Services, EW Highest in Rural Areas, Disability Waivers in Metro and Northwest</vt:lpstr>
      <vt:lpstr>Nursing Facilities and Assisted Living Facilities Continue to Lose Employees to Staffing Agencies</vt:lpstr>
      <vt:lpstr>Nursing Facilities Much More Likely to Use Pool</vt:lpstr>
      <vt:lpstr>Of the Providers Using Pool in 2023, More than Half Report Using More Hours than in 2022</vt:lpstr>
      <vt:lpstr>Providers Report Receiving Survey Deficiencies as Due to the inadequate training or lack of competency of SNSA staff</vt:lpstr>
      <vt:lpstr>Providers Report the Delay in Onboarding New Staff Due to DHS Background Study Issues</vt:lpstr>
      <vt:lpstr>Providers Report the Delay in Onboarding New Staff Due to DHS Background Study Issues</vt:lpstr>
      <vt:lpstr>The Delay in Onboarding New Staff Due to DHS Background Study Issues Lengthier in Southeast, East Central, and Northeast Regions</vt:lpstr>
      <vt:lpstr>25% of Nursing Facilities Report Not Having Adequate Access to TMA Training</vt:lpstr>
      <vt:lpstr>Amount of Time Elapsed from Posting a Position to Making an Offer</vt:lpstr>
      <vt:lpstr>Amount of Time Elapsed from Making an Offer to Actual First Day of Work</vt:lpstr>
      <vt:lpstr>Most Nursing Facilities Have Used Temporary Rate Add-On of $12.35 to Increase Wages and/or Address Operating Deficits </vt:lpstr>
      <vt:lpstr>Most Nursing Facilities Have or Plan to Use One Time Payment for Operating or Property Related Long-Term Debt Payments, Physical Plant Improvements</vt:lpstr>
      <vt:lpstr>Nursing Facility Admission Remain Dependent on Staffing and Needs of Clients</vt:lpstr>
      <vt:lpstr>Nearly All Nursing Facilities Using Workforce Incentive Grants to Provide Retention, Recruitment, and Incentive payments </vt:lpstr>
      <vt:lpstr>Most Nursing Facilities to Distribute Workforce Incentive Grants Over the Year</vt:lpstr>
      <vt:lpstr>Uses of 2024 Elderly Waiver Rate Increase as Reported on Required Distribution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Care Rapid Survey Data Collection</dc:title>
  <dc:creator>Todd Bergstrom</dc:creator>
  <cp:lastModifiedBy>Jeff Bostic</cp:lastModifiedBy>
  <cp:revision>116</cp:revision>
  <dcterms:created xsi:type="dcterms:W3CDTF">2020-12-14T19:41:18Z</dcterms:created>
  <dcterms:modified xsi:type="dcterms:W3CDTF">2024-02-21T15:25:54Z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0x0101007AD4D6EC54A2C342A8EDB8E3617A2A32</vt:lpwstr>
  </property>
  <property fmtid="{D5CDD505-2E9C-101B-9397-08002B2CF9AE}" pid="3" name="MediaServiceImageTags">
    <vt:lpwstr/>
  </property>
</Properties>
</file>