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diagrams/data1.xml" ContentType="application/vnd.openxmlformats-officedocument.drawingml.diagramData+xml"/>
  <Override PartName="/ppt/notesSlides/notesSlide5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4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charts/style37.xml" ContentType="application/vnd.ms-office.chartstyle+xml"/>
  <Override PartName="/ppt/charts/colors37.xml" ContentType="application/vnd.ms-office.chartcolorstyle+xml"/>
  <Override PartName="/ppt/charts/chart38.xml" ContentType="application/vnd.openxmlformats-officedocument.drawingml.chart+xml"/>
  <Override PartName="/ppt/charts/style38.xml" ContentType="application/vnd.ms-office.chartstyle+xml"/>
  <Override PartName="/ppt/charts/colors38.xml" ContentType="application/vnd.ms-office.chartcolorstyle+xml"/>
  <Override PartName="/ppt/charts/chart39.xml" ContentType="application/vnd.openxmlformats-officedocument.drawingml.chart+xml"/>
  <Override PartName="/ppt/charts/style39.xml" ContentType="application/vnd.ms-office.chartstyle+xml"/>
  <Override PartName="/ppt/charts/colors39.xml" ContentType="application/vnd.ms-office.chartcolorstyle+xml"/>
  <Override PartName="/ppt/charts/chart40.xml" ContentType="application/vnd.openxmlformats-officedocument.drawingml.chart+xml"/>
  <Override PartName="/ppt/charts/style40.xml" ContentType="application/vnd.ms-office.chartstyle+xml"/>
  <Override PartName="/ppt/charts/colors40.xml" ContentType="application/vnd.ms-office.chartcolorstyle+xml"/>
  <Override PartName="/ppt/charts/colors27.xml" ContentType="application/vnd.ms-office.chartcolorstyle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41.xml" ContentType="application/vnd.openxmlformats-officedocument.drawingml.chart+xml"/>
  <Override PartName="/ppt/charts/style41.xml" ContentType="application/vnd.ms-office.chartstyle+xml"/>
  <Override PartName="/ppt/charts/colors41.xml" ContentType="application/vnd.ms-office.chartcolorstyle+xml"/>
  <Override PartName="/ppt/charts/chart27.xml" ContentType="application/vnd.openxmlformats-officedocument.drawingml.chart+xml"/>
  <Override PartName="/ppt/charts/chart28.xml" ContentType="application/vnd.openxmlformats-officedocument.drawingml.chart+xml"/>
  <Override PartName="/ppt/charts/style28.xml" ContentType="application/vnd.ms-office.chartstyle+xml"/>
  <Override PartName="/ppt/charts/colors28.xml" ContentType="application/vnd.ms-office.chartcolorstyle+xml"/>
  <Override PartName="/ppt/charts/chart29.xml" ContentType="application/vnd.openxmlformats-officedocument.drawingml.chart+xml"/>
  <Override PartName="/ppt/charts/style29.xml" ContentType="application/vnd.ms-office.chartstyle+xml"/>
  <Override PartName="/ppt/charts/colors29.xml" ContentType="application/vnd.ms-office.chartcolorstyle+xml"/>
  <Override PartName="/ppt/charts/chart30.xml" ContentType="application/vnd.openxmlformats-officedocument.drawingml.chart+xml"/>
  <Override PartName="/ppt/charts/style30.xml" ContentType="application/vnd.ms-office.chartstyle+xml"/>
  <Override PartName="/ppt/charts/colors30.xml" ContentType="application/vnd.ms-office.chartcolorstyle+xml"/>
  <Override PartName="/ppt/charts/chart31.xml" ContentType="application/vnd.openxmlformats-officedocument.drawingml.chart+xml"/>
  <Override PartName="/ppt/charts/style31.xml" ContentType="application/vnd.ms-office.chartstyle+xml"/>
  <Override PartName="/ppt/charts/colors31.xml" ContentType="application/vnd.ms-office.chartcolorstyle+xml"/>
  <Override PartName="/ppt/charts/chart32.xml" ContentType="application/vnd.openxmlformats-officedocument.drawingml.chart+xml"/>
  <Override PartName="/ppt/charts/style32.xml" ContentType="application/vnd.ms-office.chartstyle+xml"/>
  <Override PartName="/ppt/charts/colors32.xml" ContentType="application/vnd.ms-office.chartcolorstyle+xml"/>
  <Override PartName="/ppt/charts/chart33.xml" ContentType="application/vnd.openxmlformats-officedocument.drawingml.chart+xml"/>
  <Override PartName="/ppt/charts/style33.xml" ContentType="application/vnd.ms-office.chartstyle+xml"/>
  <Override PartName="/ppt/charts/colors33.xml" ContentType="application/vnd.ms-office.chartcolorstyle+xml"/>
  <Override PartName="/ppt/charts/chart34.xml" ContentType="application/vnd.openxmlformats-officedocument.drawingml.chart+xml"/>
  <Override PartName="/ppt/charts/style34.xml" ContentType="application/vnd.ms-office.chartstyle+xml"/>
  <Override PartName="/ppt/charts/colors34.xml" ContentType="application/vnd.ms-office.chartcolorstyle+xml"/>
  <Override PartName="/ppt/charts/chart35.xml" ContentType="application/vnd.openxmlformats-officedocument.drawingml.chart+xml"/>
  <Override PartName="/ppt/charts/style35.xml" ContentType="application/vnd.ms-office.chartstyle+xml"/>
  <Override PartName="/ppt/charts/colors35.xml" ContentType="application/vnd.ms-office.chartcolorstyle+xml"/>
  <Override PartName="/ppt/charts/chart36.xml" ContentType="application/vnd.openxmlformats-officedocument.drawingml.chart+xml"/>
  <Override PartName="/ppt/charts/style36.xml" ContentType="application/vnd.ms-office.chartstyle+xml"/>
  <Override PartName="/ppt/charts/chart37.xml" ContentType="application/vnd.openxmlformats-officedocument.drawingml.char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style27.xml" ContentType="application/vnd.ms-office.chart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olors36.xml" ContentType="application/vnd.ms-office.chartcolorstyle+xml"/>
  <Override PartName="/ppt/charts/colors10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customXml/itemProps1.xml" ContentType="application/vnd.openxmlformats-officedocument.customXml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</p:sldMasterIdLst>
  <p:notesMasterIdLst>
    <p:notesMasterId r:id="rId43"/>
  </p:notesMasterIdLst>
  <p:sldIdLst>
    <p:sldId id="388" r:id="rId5"/>
    <p:sldId id="386" r:id="rId6"/>
    <p:sldId id="851" r:id="rId7"/>
    <p:sldId id="394" r:id="rId8"/>
    <p:sldId id="395" r:id="rId9"/>
    <p:sldId id="396" r:id="rId10"/>
    <p:sldId id="397" r:id="rId11"/>
    <p:sldId id="381" r:id="rId12"/>
    <p:sldId id="872" r:id="rId13"/>
    <p:sldId id="683" r:id="rId14"/>
    <p:sldId id="706" r:id="rId15"/>
    <p:sldId id="855" r:id="rId16"/>
    <p:sldId id="856" r:id="rId17"/>
    <p:sldId id="379" r:id="rId18"/>
    <p:sldId id="858" r:id="rId19"/>
    <p:sldId id="859" r:id="rId20"/>
    <p:sldId id="876" r:id="rId21"/>
    <p:sldId id="871" r:id="rId22"/>
    <p:sldId id="852" r:id="rId23"/>
    <p:sldId id="881" r:id="rId24"/>
    <p:sldId id="882" r:id="rId25"/>
    <p:sldId id="271" r:id="rId26"/>
    <p:sldId id="883" r:id="rId27"/>
    <p:sldId id="884" r:id="rId28"/>
    <p:sldId id="885" r:id="rId29"/>
    <p:sldId id="886" r:id="rId30"/>
    <p:sldId id="887" r:id="rId31"/>
    <p:sldId id="888" r:id="rId32"/>
    <p:sldId id="889" r:id="rId33"/>
    <p:sldId id="890" r:id="rId34"/>
    <p:sldId id="891" r:id="rId35"/>
    <p:sldId id="892" r:id="rId36"/>
    <p:sldId id="893" r:id="rId37"/>
    <p:sldId id="894" r:id="rId38"/>
    <p:sldId id="678" r:id="rId39"/>
    <p:sldId id="895" r:id="rId40"/>
    <p:sldId id="896" r:id="rId41"/>
    <p:sldId id="897" r:id="rId4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24A686A-28A1-4ADE-A9CE-8FD269763D40}" v="3" dt="2026-02-19T20:43:07.8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18" autoAdjust="0"/>
    <p:restoredTop sz="85518" autoAdjust="0"/>
  </p:normalViewPr>
  <p:slideViewPr>
    <p:cSldViewPr snapToGrid="0">
      <p:cViewPr varScale="1">
        <p:scale>
          <a:sx n="94" d="100"/>
          <a:sy n="94" d="100"/>
        </p:scale>
        <p:origin x="133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customXml" Target="../customXml/item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notesMaster" Target="notesMasters/notesMaster1.xml"/><Relationship Id="rId48" Type="http://schemas.microsoft.com/office/2015/10/relationships/revisionInfo" Target="revisionInfo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theme" Target="theme/theme1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0.xlsx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1.xlsx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2.xlsx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3.xlsx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4.xlsx"/><Relationship Id="rId2" Type="http://schemas.microsoft.com/office/2011/relationships/chartColorStyle" Target="colors25.xml"/><Relationship Id="rId1" Type="http://schemas.microsoft.com/office/2011/relationships/chartStyle" Target="style25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5.xlsx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6.xlsx"/><Relationship Id="rId2" Type="http://schemas.microsoft.com/office/2011/relationships/chartColorStyle" Target="colors27.xml"/><Relationship Id="rId1" Type="http://schemas.microsoft.com/office/2011/relationships/chartStyle" Target="style27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7.xlsx"/><Relationship Id="rId2" Type="http://schemas.microsoft.com/office/2011/relationships/chartColorStyle" Target="colors28.xml"/><Relationship Id="rId1" Type="http://schemas.microsoft.com/office/2011/relationships/chartStyle" Target="style28.xm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8.xlsx"/><Relationship Id="rId2" Type="http://schemas.microsoft.com/office/2011/relationships/chartColorStyle" Target="colors29.xml"/><Relationship Id="rId1" Type="http://schemas.microsoft.com/office/2011/relationships/chartStyle" Target="style29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9.xlsx"/><Relationship Id="rId2" Type="http://schemas.microsoft.com/office/2011/relationships/chartColorStyle" Target="colors30.xml"/><Relationship Id="rId1" Type="http://schemas.microsoft.com/office/2011/relationships/chartStyle" Target="style30.xml"/></Relationships>
</file>

<file path=ppt/charts/_rels/chart3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0.xlsx"/><Relationship Id="rId2" Type="http://schemas.microsoft.com/office/2011/relationships/chartColorStyle" Target="colors31.xml"/><Relationship Id="rId1" Type="http://schemas.microsoft.com/office/2011/relationships/chartStyle" Target="style31.xml"/></Relationships>
</file>

<file path=ppt/charts/_rels/chart3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1.xlsx"/><Relationship Id="rId2" Type="http://schemas.microsoft.com/office/2011/relationships/chartColorStyle" Target="colors32.xml"/><Relationship Id="rId1" Type="http://schemas.microsoft.com/office/2011/relationships/chartStyle" Target="style32.xml"/></Relationships>
</file>

<file path=ppt/charts/_rels/chart3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2.xlsx"/><Relationship Id="rId2" Type="http://schemas.microsoft.com/office/2011/relationships/chartColorStyle" Target="colors33.xml"/><Relationship Id="rId1" Type="http://schemas.microsoft.com/office/2011/relationships/chartStyle" Target="style33.xml"/></Relationships>
</file>

<file path=ppt/charts/_rels/chart3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3.xlsx"/><Relationship Id="rId2" Type="http://schemas.microsoft.com/office/2011/relationships/chartColorStyle" Target="colors34.xml"/><Relationship Id="rId1" Type="http://schemas.microsoft.com/office/2011/relationships/chartStyle" Target="style34.xml"/></Relationships>
</file>

<file path=ppt/charts/_rels/chart3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4.xlsx"/><Relationship Id="rId2" Type="http://schemas.microsoft.com/office/2011/relationships/chartColorStyle" Target="colors35.xml"/><Relationship Id="rId1" Type="http://schemas.microsoft.com/office/2011/relationships/chartStyle" Target="style35.xml"/></Relationships>
</file>

<file path=ppt/charts/_rels/chart3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5.xlsx"/><Relationship Id="rId2" Type="http://schemas.microsoft.com/office/2011/relationships/chartColorStyle" Target="colors36.xml"/><Relationship Id="rId1" Type="http://schemas.microsoft.com/office/2011/relationships/chartStyle" Target="style36.xml"/></Relationships>
</file>

<file path=ppt/charts/_rels/chart3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6.xlsx"/><Relationship Id="rId2" Type="http://schemas.microsoft.com/office/2011/relationships/chartColorStyle" Target="colors37.xml"/><Relationship Id="rId1" Type="http://schemas.microsoft.com/office/2011/relationships/chartStyle" Target="style37.xml"/></Relationships>
</file>

<file path=ppt/charts/_rels/chart3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7.xlsx"/><Relationship Id="rId2" Type="http://schemas.microsoft.com/office/2011/relationships/chartColorStyle" Target="colors38.xml"/><Relationship Id="rId1" Type="http://schemas.microsoft.com/office/2011/relationships/chartStyle" Target="style38.xml"/></Relationships>
</file>

<file path=ppt/charts/_rels/chart3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8.xlsx"/><Relationship Id="rId2" Type="http://schemas.microsoft.com/office/2011/relationships/chartColorStyle" Target="colors39.xml"/><Relationship Id="rId1" Type="http://schemas.microsoft.com/office/2011/relationships/chartStyle" Target="style39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4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9.xlsx"/><Relationship Id="rId2" Type="http://schemas.microsoft.com/office/2011/relationships/chartColorStyle" Target="colors40.xml"/><Relationship Id="rId1" Type="http://schemas.microsoft.com/office/2011/relationships/chartStyle" Target="style40.xml"/></Relationships>
</file>

<file path=ppt/charts/_rels/chart4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0.xlsx"/><Relationship Id="rId2" Type="http://schemas.microsoft.com/office/2011/relationships/chartColorStyle" Target="colors41.xml"/><Relationship Id="rId1" Type="http://schemas.microsoft.com/office/2011/relationships/chartStyle" Target="style41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 dirty="0">
                <a:solidFill>
                  <a:srgbClr val="0070C0"/>
                </a:solidFill>
              </a:rPr>
              <a:t>Assisted Living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Jan-23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Statewide</c:v>
                </c:pt>
              </c:strCache>
            </c:strRef>
          </c:cat>
          <c:val>
            <c:numRef>
              <c:f>Sheet1!$B$2</c:f>
              <c:numCache>
                <c:formatCode>0.0%</c:formatCode>
                <c:ptCount val="1"/>
                <c:pt idx="0">
                  <c:v>0.16889375684556407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C1-4028-9DBD-399D035EA7D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Jan-24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5E9-4009-9988-253644E9DE6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Statewide</c:v>
                </c:pt>
              </c:strCache>
            </c:strRef>
          </c:cat>
          <c:val>
            <c:numRef>
              <c:f>Sheet1!$C$2</c:f>
              <c:numCache>
                <c:formatCode>0.0%</c:formatCode>
                <c:ptCount val="1"/>
                <c:pt idx="0">
                  <c:v>0.156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C1-4028-9DBD-399D035EA7D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Jan-25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Statewide</c:v>
                </c:pt>
              </c:strCache>
            </c:strRef>
          </c:cat>
          <c:val>
            <c:numRef>
              <c:f>Sheet1!$D$2</c:f>
              <c:numCache>
                <c:formatCode>0.0%</c:formatCode>
                <c:ptCount val="1"/>
                <c:pt idx="0">
                  <c:v>7.5999999999999998E-2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BF02-4E08-864D-B3CFBBBBAC1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Jan-26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Statewide</c:v>
                </c:pt>
              </c:strCache>
            </c:strRef>
          </c:cat>
          <c:val>
            <c:numRef>
              <c:f>Sheet1!$E$2</c:f>
              <c:numCache>
                <c:formatCode>0.0%</c:formatCode>
                <c:ptCount val="1"/>
                <c:pt idx="0">
                  <c:v>8.1000000000000003E-2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F128-4F90-85C8-59E6E68190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20"/>
        <c:axId val="400658175"/>
        <c:axId val="400659839"/>
      </c:barChart>
      <c:catAx>
        <c:axId val="40065817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low"/>
        <c:crossAx val="400659839"/>
        <c:crosses val="autoZero"/>
        <c:auto val="0"/>
        <c:lblAlgn val="ctr"/>
        <c:lblOffset val="100"/>
        <c:noMultiLvlLbl val="0"/>
      </c:catAx>
      <c:valAx>
        <c:axId val="400659839"/>
        <c:scaling>
          <c:orientation val="minMax"/>
          <c:max val="0.30000000000000004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Percent Unfilled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065817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NARs/ULPs/TMAs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January 2022</c:v>
                </c:pt>
                <c:pt idx="1">
                  <c:v>January 2024</c:v>
                </c:pt>
                <c:pt idx="2">
                  <c:v>January 2025</c:v>
                </c:pt>
                <c:pt idx="3">
                  <c:v>January 2026</c:v>
                </c:pt>
              </c:strCache>
            </c:strRef>
          </c:cat>
          <c:val>
            <c:numRef>
              <c:f>Sheet1!$B$2:$E$2</c:f>
              <c:numCache>
                <c:formatCode>#,##0</c:formatCode>
                <c:ptCount val="4"/>
                <c:pt idx="0">
                  <c:v>16049</c:v>
                </c:pt>
                <c:pt idx="1">
                  <c:v>12338</c:v>
                </c:pt>
                <c:pt idx="2">
                  <c:v>8049</c:v>
                </c:pt>
                <c:pt idx="3">
                  <c:v>7702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F91-4ABE-B5C8-88BC439340C6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LPNs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January 2022</c:v>
                </c:pt>
                <c:pt idx="1">
                  <c:v>January 2024</c:v>
                </c:pt>
                <c:pt idx="2">
                  <c:v>January 2025</c:v>
                </c:pt>
                <c:pt idx="3">
                  <c:v>January 2026</c:v>
                </c:pt>
              </c:strCache>
            </c:strRef>
          </c:cat>
          <c:val>
            <c:numRef>
              <c:f>Sheet1!$B$3:$E$3</c:f>
              <c:numCache>
                <c:formatCode>#,##0</c:formatCode>
                <c:ptCount val="4"/>
                <c:pt idx="0">
                  <c:v>1252</c:v>
                </c:pt>
                <c:pt idx="1">
                  <c:v>978</c:v>
                </c:pt>
                <c:pt idx="2">
                  <c:v>1165</c:v>
                </c:pt>
                <c:pt idx="3">
                  <c:v>515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F91-4ABE-B5C8-88BC439340C6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RNs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January 2022</c:v>
                </c:pt>
                <c:pt idx="1">
                  <c:v>January 2024</c:v>
                </c:pt>
                <c:pt idx="2">
                  <c:v>January 2025</c:v>
                </c:pt>
                <c:pt idx="3">
                  <c:v>January 2026</c:v>
                </c:pt>
              </c:strCache>
            </c:strRef>
          </c:cat>
          <c:val>
            <c:numRef>
              <c:f>Sheet1!$B$4:$E$4</c:f>
              <c:numCache>
                <c:formatCode>#,##0</c:formatCode>
                <c:ptCount val="4"/>
                <c:pt idx="0">
                  <c:v>1761</c:v>
                </c:pt>
                <c:pt idx="1">
                  <c:v>1474</c:v>
                </c:pt>
                <c:pt idx="2">
                  <c:v>1343</c:v>
                </c:pt>
                <c:pt idx="3">
                  <c:v>1359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F91-4ABE-B5C8-88BC439340C6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Dietary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January 2022</c:v>
                </c:pt>
                <c:pt idx="1">
                  <c:v>January 2024</c:v>
                </c:pt>
                <c:pt idx="2">
                  <c:v>January 2025</c:v>
                </c:pt>
                <c:pt idx="3">
                  <c:v>January 2026</c:v>
                </c:pt>
              </c:strCache>
            </c:strRef>
          </c:cat>
          <c:val>
            <c:numRef>
              <c:f>Sheet1!$B$5:$E$5</c:f>
              <c:numCache>
                <c:formatCode>#,##0</c:formatCode>
                <c:ptCount val="4"/>
                <c:pt idx="0">
                  <c:v>4461</c:v>
                </c:pt>
                <c:pt idx="1">
                  <c:v>3431</c:v>
                </c:pt>
                <c:pt idx="2">
                  <c:v>2031</c:v>
                </c:pt>
                <c:pt idx="3">
                  <c:v>2178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91-4ABE-B5C8-88BC439340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70240384"/>
        <c:axId val="70242048"/>
      </c:barChart>
      <c:catAx>
        <c:axId val="702403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rgbClr val="7030A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242048"/>
        <c:crosses val="autoZero"/>
        <c:auto val="1"/>
        <c:lblAlgn val="ctr"/>
        <c:lblOffset val="100"/>
        <c:noMultiLvlLbl val="0"/>
      </c:catAx>
      <c:valAx>
        <c:axId val="70242048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702403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1813725490196079"/>
          <c:y val="0.93428504060130468"/>
          <c:w val="0.63781418866759299"/>
          <c:h val="5.97269161807241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NARs/ULPs/TMAs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January 2022</c:v>
                </c:pt>
                <c:pt idx="1">
                  <c:v>January 2024</c:v>
                </c:pt>
                <c:pt idx="2">
                  <c:v>January 2025</c:v>
                </c:pt>
                <c:pt idx="3">
                  <c:v>January 2026</c:v>
                </c:pt>
              </c:strCache>
            </c:strRef>
          </c:cat>
          <c:val>
            <c:numRef>
              <c:f>Sheet1!$B$2:$E$2</c:f>
              <c:numCache>
                <c:formatCode>#,##0</c:formatCode>
                <c:ptCount val="4"/>
                <c:pt idx="0">
                  <c:v>16049</c:v>
                </c:pt>
                <c:pt idx="1">
                  <c:v>12338</c:v>
                </c:pt>
                <c:pt idx="2">
                  <c:v>8049</c:v>
                </c:pt>
                <c:pt idx="3">
                  <c:v>7702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6CF-453E-A139-4B26D288381B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LPNs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January 2022</c:v>
                </c:pt>
                <c:pt idx="1">
                  <c:v>January 2024</c:v>
                </c:pt>
                <c:pt idx="2">
                  <c:v>January 2025</c:v>
                </c:pt>
                <c:pt idx="3">
                  <c:v>January 2026</c:v>
                </c:pt>
              </c:strCache>
            </c:strRef>
          </c:cat>
          <c:val>
            <c:numRef>
              <c:f>Sheet1!$B$3:$E$3</c:f>
              <c:numCache>
                <c:formatCode>#,##0</c:formatCode>
                <c:ptCount val="4"/>
                <c:pt idx="0">
                  <c:v>1252</c:v>
                </c:pt>
                <c:pt idx="1">
                  <c:v>978</c:v>
                </c:pt>
                <c:pt idx="2">
                  <c:v>1165</c:v>
                </c:pt>
                <c:pt idx="3">
                  <c:v>515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6CF-453E-A139-4B26D288381B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RNs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January 2022</c:v>
                </c:pt>
                <c:pt idx="1">
                  <c:v>January 2024</c:v>
                </c:pt>
                <c:pt idx="2">
                  <c:v>January 2025</c:v>
                </c:pt>
                <c:pt idx="3">
                  <c:v>January 2026</c:v>
                </c:pt>
              </c:strCache>
            </c:strRef>
          </c:cat>
          <c:val>
            <c:numRef>
              <c:f>Sheet1!$B$4:$E$4</c:f>
              <c:numCache>
                <c:formatCode>#,##0</c:formatCode>
                <c:ptCount val="4"/>
                <c:pt idx="0">
                  <c:v>1761</c:v>
                </c:pt>
                <c:pt idx="1">
                  <c:v>1474</c:v>
                </c:pt>
                <c:pt idx="2">
                  <c:v>1343</c:v>
                </c:pt>
                <c:pt idx="3">
                  <c:v>1359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6CF-453E-A139-4B26D288381B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Dietary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January 2022</c:v>
                </c:pt>
                <c:pt idx="1">
                  <c:v>January 2024</c:v>
                </c:pt>
                <c:pt idx="2">
                  <c:v>January 2025</c:v>
                </c:pt>
                <c:pt idx="3">
                  <c:v>January 2026</c:v>
                </c:pt>
              </c:strCache>
            </c:strRef>
          </c:cat>
          <c:val>
            <c:numRef>
              <c:f>Sheet1!$B$5:$E$5</c:f>
              <c:numCache>
                <c:formatCode>#,##0</c:formatCode>
                <c:ptCount val="4"/>
                <c:pt idx="0">
                  <c:v>4461</c:v>
                </c:pt>
                <c:pt idx="1">
                  <c:v>3431</c:v>
                </c:pt>
                <c:pt idx="2">
                  <c:v>2031</c:v>
                </c:pt>
                <c:pt idx="3">
                  <c:v>2178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6CF-453E-A139-4B26D28838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70240384"/>
        <c:axId val="70242048"/>
      </c:barChart>
      <c:catAx>
        <c:axId val="702403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rgbClr val="7030A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242048"/>
        <c:crosses val="autoZero"/>
        <c:auto val="1"/>
        <c:lblAlgn val="ctr"/>
        <c:lblOffset val="100"/>
        <c:noMultiLvlLbl val="0"/>
      </c:catAx>
      <c:valAx>
        <c:axId val="70242048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702403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1813725490196079"/>
          <c:y val="0.93428504060130468"/>
          <c:w val="0.63781418866759299"/>
          <c:h val="5.97269161807241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2"/>
          <c:order val="2"/>
          <c:tx>
            <c:strRef>
              <c:f>Sheet1!$A$2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RN</c:v>
                </c:pt>
                <c:pt idx="1">
                  <c:v>LPN</c:v>
                </c:pt>
                <c:pt idx="2">
                  <c:v>Home Care Aide </c:v>
                </c:pt>
                <c:pt idx="3">
                  <c:v>Food Service Staff</c:v>
                </c:pt>
              </c:strCache>
            </c:strRef>
          </c:cat>
          <c:val>
            <c:numRef>
              <c:f>Sheet1!$B$2:$E$2</c:f>
              <c:numCache>
                <c:formatCode>0.0%</c:formatCode>
                <c:ptCount val="4"/>
                <c:pt idx="0">
                  <c:v>0.44700000000000001</c:v>
                </c:pt>
                <c:pt idx="1">
                  <c:v>0.432</c:v>
                </c:pt>
                <c:pt idx="2">
                  <c:v>0.65300000000000002</c:v>
                </c:pt>
                <c:pt idx="3">
                  <c:v>0.60899999999999999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BE7-4383-99EF-340BA9FE0CB0}"/>
            </c:ext>
          </c:extLst>
        </c:ser>
        <c:ser>
          <c:idx val="3"/>
          <c:order val="3"/>
          <c:tx>
            <c:strRef>
              <c:f>Sheet1!$A$3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RN</c:v>
                </c:pt>
                <c:pt idx="1">
                  <c:v>LPN</c:v>
                </c:pt>
                <c:pt idx="2">
                  <c:v>Home Care Aide </c:v>
                </c:pt>
                <c:pt idx="3">
                  <c:v>Food Service Staff</c:v>
                </c:pt>
              </c:strCache>
            </c:strRef>
          </c:cat>
          <c:val>
            <c:numRef>
              <c:f>Sheet1!$B$3:$E$3</c:f>
              <c:numCache>
                <c:formatCode>0.0%</c:formatCode>
                <c:ptCount val="4"/>
                <c:pt idx="0">
                  <c:v>0.32400000000000001</c:v>
                </c:pt>
                <c:pt idx="1">
                  <c:v>0.44700000000000001</c:v>
                </c:pt>
                <c:pt idx="2">
                  <c:v>0.70399999999999996</c:v>
                </c:pt>
                <c:pt idx="3">
                  <c:v>0.45400000000000001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AB-490A-B3A4-899ABA190F3B}"/>
            </c:ext>
          </c:extLst>
        </c:ser>
        <c:ser>
          <c:idx val="4"/>
          <c:order val="4"/>
          <c:tx>
            <c:strRef>
              <c:f>Sheet1!$A$4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RN</c:v>
                </c:pt>
                <c:pt idx="1">
                  <c:v>LPN</c:v>
                </c:pt>
                <c:pt idx="2">
                  <c:v>Home Care Aide </c:v>
                </c:pt>
                <c:pt idx="3">
                  <c:v>Food Service Staff</c:v>
                </c:pt>
              </c:strCache>
            </c:strRef>
          </c:cat>
          <c:val>
            <c:numRef>
              <c:f>Sheet1!$B$4:$E$4</c:f>
              <c:numCache>
                <c:formatCode>0.0%</c:formatCode>
                <c:ptCount val="4"/>
                <c:pt idx="0">
                  <c:v>0.316</c:v>
                </c:pt>
                <c:pt idx="1">
                  <c:v>0.35799999999999998</c:v>
                </c:pt>
                <c:pt idx="2">
                  <c:v>0.46800000000000003</c:v>
                </c:pt>
                <c:pt idx="3">
                  <c:v>0.70699999999999996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056-493C-A579-293CED71A43F}"/>
            </c:ext>
          </c:extLst>
        </c:ser>
        <c:ser>
          <c:idx val="5"/>
          <c:order val="5"/>
          <c:tx>
            <c:strRef>
              <c:f>Sheet1!$A$5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RN</c:v>
                </c:pt>
                <c:pt idx="1">
                  <c:v>LPN</c:v>
                </c:pt>
                <c:pt idx="2">
                  <c:v>Home Care Aide </c:v>
                </c:pt>
                <c:pt idx="3">
                  <c:v>Food Service Staff</c:v>
                </c:pt>
              </c:strCache>
            </c:strRef>
          </c:cat>
          <c:val>
            <c:numRef>
              <c:f>Sheet1!$B$5:$E$5</c:f>
              <c:numCache>
                <c:formatCode>0.0%</c:formatCode>
                <c:ptCount val="4"/>
                <c:pt idx="0">
                  <c:v>0.27300000000000002</c:v>
                </c:pt>
                <c:pt idx="1">
                  <c:v>0.36799999999999999</c:v>
                </c:pt>
                <c:pt idx="2">
                  <c:v>0.63900000000000001</c:v>
                </c:pt>
                <c:pt idx="3">
                  <c:v>0.501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01-4F37-B32E-97081EC17F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59489704"/>
        <c:axId val="359490032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Sheet1!#REF!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Sheet1!$B$1:$E$1</c15:sqref>
                        </c15:formulaRef>
                      </c:ext>
                    </c:extLst>
                    <c:strCache>
                      <c:ptCount val="4"/>
                      <c:pt idx="0">
                        <c:v>RN</c:v>
                      </c:pt>
                      <c:pt idx="1">
                        <c:v>LPN</c:v>
                      </c:pt>
                      <c:pt idx="2">
                        <c:v>Home Care Aide </c:v>
                      </c:pt>
                      <c:pt idx="3">
                        <c:v>Food Service Staff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Sheet1!#REF!</c15:sqref>
                        </c15:formulaRef>
                      </c:ext>
                    </c:extLst>
                    <c:numCache>
                      <c:formatCode>General</c:formatCode>
                      <c:ptCount val="1"/>
                      <c:pt idx="0">
                        <c:v>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0-0A7A-4256-9F99-33FDDAA7F9B6}"/>
                  </c:ext>
                </c:extLst>
              </c15:ser>
            </c15:filteredBarSeries>
            <c15:filteredBar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Sheet1!#REF!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Sheet1!$B$1:$E$1</c15:sqref>
                        </c15:formulaRef>
                      </c:ext>
                    </c:extLst>
                    <c:strCache>
                      <c:ptCount val="4"/>
                      <c:pt idx="0">
                        <c:v>RN</c:v>
                      </c:pt>
                      <c:pt idx="1">
                        <c:v>LPN</c:v>
                      </c:pt>
                      <c:pt idx="2">
                        <c:v>Home Care Aide </c:v>
                      </c:pt>
                      <c:pt idx="3">
                        <c:v>Food Service Staff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Sheet1!#REF!</c15:sqref>
                        </c15:formulaRef>
                      </c:ext>
                    </c:extLst>
                    <c:numCache>
                      <c:formatCode>General</c:formatCode>
                      <c:ptCount val="1"/>
                      <c:pt idx="0">
                        <c:v>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9BE7-4383-99EF-340BA9FE0CB0}"/>
                  </c:ext>
                </c:extLst>
              </c15:ser>
            </c15:filteredBarSeries>
          </c:ext>
        </c:extLst>
      </c:barChart>
      <c:catAx>
        <c:axId val="3594897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9490032"/>
        <c:crosses val="autoZero"/>
        <c:auto val="1"/>
        <c:lblAlgn val="ctr"/>
        <c:lblOffset val="100"/>
        <c:noMultiLvlLbl val="0"/>
      </c:catAx>
      <c:valAx>
        <c:axId val="359490032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94897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RN</c:v>
                </c:pt>
                <c:pt idx="1">
                  <c:v>LPN</c:v>
                </c:pt>
                <c:pt idx="2">
                  <c:v>CNA</c:v>
                </c:pt>
                <c:pt idx="3">
                  <c:v>Dietary Staff</c:v>
                </c:pt>
              </c:strCache>
            </c:strRef>
          </c:cat>
          <c:val>
            <c:numRef>
              <c:f>Sheet1!$B$2:$E$2</c:f>
              <c:numCache>
                <c:formatCode>0.0%</c:formatCode>
                <c:ptCount val="4"/>
                <c:pt idx="0">
                  <c:v>0.57599999999999996</c:v>
                </c:pt>
                <c:pt idx="1">
                  <c:v>0.44800000000000001</c:v>
                </c:pt>
                <c:pt idx="2">
                  <c:v>0.80600000000000005</c:v>
                </c:pt>
                <c:pt idx="3">
                  <c:v>0.64900000000000002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A7A-4256-9F99-33FDDAA7F9B6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RN</c:v>
                </c:pt>
                <c:pt idx="1">
                  <c:v>LPN</c:v>
                </c:pt>
                <c:pt idx="2">
                  <c:v>CNA</c:v>
                </c:pt>
                <c:pt idx="3">
                  <c:v>Dietary Staff</c:v>
                </c:pt>
              </c:strCache>
            </c:strRef>
          </c:cat>
          <c:val>
            <c:numRef>
              <c:f>Sheet1!$B$3:$E$3</c:f>
              <c:numCache>
                <c:formatCode>0.0%</c:formatCode>
                <c:ptCount val="4"/>
                <c:pt idx="0">
                  <c:v>0.33800000000000002</c:v>
                </c:pt>
                <c:pt idx="1">
                  <c:v>0.34100000000000003</c:v>
                </c:pt>
                <c:pt idx="2">
                  <c:v>0.55800000000000005</c:v>
                </c:pt>
                <c:pt idx="3">
                  <c:v>0.46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BE7-4383-99EF-340BA9FE0CB0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RN</c:v>
                </c:pt>
                <c:pt idx="1">
                  <c:v>LPN</c:v>
                </c:pt>
                <c:pt idx="2">
                  <c:v>CNA</c:v>
                </c:pt>
                <c:pt idx="3">
                  <c:v>Dietary Staff</c:v>
                </c:pt>
              </c:strCache>
            </c:strRef>
          </c:cat>
          <c:val>
            <c:numRef>
              <c:f>Sheet1!$B$4:$E$4</c:f>
              <c:numCache>
                <c:formatCode>0.0%</c:formatCode>
                <c:ptCount val="4"/>
                <c:pt idx="0">
                  <c:v>0.42299999999999999</c:v>
                </c:pt>
                <c:pt idx="1">
                  <c:v>0.42</c:v>
                </c:pt>
                <c:pt idx="2">
                  <c:v>0.52400000000000002</c:v>
                </c:pt>
                <c:pt idx="3">
                  <c:v>0.60699999999999998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75C-4546-B2DE-105875FFBB57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RN</c:v>
                </c:pt>
                <c:pt idx="1">
                  <c:v>LPN</c:v>
                </c:pt>
                <c:pt idx="2">
                  <c:v>CNA</c:v>
                </c:pt>
                <c:pt idx="3">
                  <c:v>Dietary Staff</c:v>
                </c:pt>
              </c:strCache>
            </c:strRef>
          </c:cat>
          <c:val>
            <c:numRef>
              <c:f>Sheet1!$B$5:$E$5</c:f>
              <c:numCache>
                <c:formatCode>0.0%</c:formatCode>
                <c:ptCount val="4"/>
                <c:pt idx="0">
                  <c:v>0.39400000000000002</c:v>
                </c:pt>
                <c:pt idx="1">
                  <c:v>0.39700000000000002</c:v>
                </c:pt>
                <c:pt idx="2">
                  <c:v>0.56999999999999995</c:v>
                </c:pt>
                <c:pt idx="3">
                  <c:v>0.58499999999999996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7B0-4BC9-8F89-34EA50A68C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59489704"/>
        <c:axId val="359490032"/>
      </c:barChart>
      <c:catAx>
        <c:axId val="3594897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9490032"/>
        <c:crosses val="autoZero"/>
        <c:auto val="1"/>
        <c:lblAlgn val="ctr"/>
        <c:lblOffset val="100"/>
        <c:noMultiLvlLbl val="0"/>
      </c:catAx>
      <c:valAx>
        <c:axId val="359490032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94897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9182833124120357E-2"/>
          <c:y val="3.4337943869219081E-2"/>
          <c:w val="0.92753214272129025"/>
          <c:h val="0.75983525067462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RN</c:v>
                </c:pt>
                <c:pt idx="1">
                  <c:v>LPN</c:v>
                </c:pt>
                <c:pt idx="2">
                  <c:v>Home Care Aide </c:v>
                </c:pt>
                <c:pt idx="3">
                  <c:v>Food Service Staff</c:v>
                </c:pt>
              </c:strCache>
            </c:strRef>
          </c:cat>
          <c:val>
            <c:numRef>
              <c:f>Sheet1!$B$2:$E$2</c:f>
              <c:numCache>
                <c:formatCode>0.0%</c:formatCode>
                <c:ptCount val="4"/>
                <c:pt idx="0">
                  <c:v>0.71699999999999997</c:v>
                </c:pt>
                <c:pt idx="1">
                  <c:v>0.74399999999999999</c:v>
                </c:pt>
                <c:pt idx="2">
                  <c:v>0.66200000000000003</c:v>
                </c:pt>
                <c:pt idx="3">
                  <c:v>0.63300000000000001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0-0A7A-4256-9F99-33FDDAA7F9B6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RN</c:v>
                </c:pt>
                <c:pt idx="1">
                  <c:v>LPN</c:v>
                </c:pt>
                <c:pt idx="2">
                  <c:v>Home Care Aide </c:v>
                </c:pt>
                <c:pt idx="3">
                  <c:v>Food Service Staff</c:v>
                </c:pt>
              </c:strCache>
            </c:strRef>
          </c:cat>
          <c:val>
            <c:numRef>
              <c:f>Sheet1!$B$3:$E$3</c:f>
              <c:numCache>
                <c:formatCode>0.0%</c:formatCode>
                <c:ptCount val="4"/>
                <c:pt idx="0">
                  <c:v>0.78300000000000003</c:v>
                </c:pt>
                <c:pt idx="1">
                  <c:v>0.72499999999999998</c:v>
                </c:pt>
                <c:pt idx="2">
                  <c:v>0.58899999999999997</c:v>
                </c:pt>
                <c:pt idx="3">
                  <c:v>0.64700000000000002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0B2-4ACB-A0CE-88B7822B5BFD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RN</c:v>
                </c:pt>
                <c:pt idx="1">
                  <c:v>LPN</c:v>
                </c:pt>
                <c:pt idx="2">
                  <c:v>Home Care Aide </c:v>
                </c:pt>
                <c:pt idx="3">
                  <c:v>Food Service Staff</c:v>
                </c:pt>
              </c:strCache>
            </c:strRef>
          </c:cat>
          <c:val>
            <c:numRef>
              <c:f>Sheet1!$B$4:$E$4</c:f>
              <c:numCache>
                <c:formatCode>0.0%</c:formatCode>
                <c:ptCount val="4"/>
                <c:pt idx="0">
                  <c:v>0.85799999999999998</c:v>
                </c:pt>
                <c:pt idx="1">
                  <c:v>0.74399999999999999</c:v>
                </c:pt>
                <c:pt idx="2">
                  <c:v>0.64400000000000002</c:v>
                </c:pt>
                <c:pt idx="3">
                  <c:v>0.747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0B2-4ACB-A0CE-88B7822B5BFD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RN</c:v>
                </c:pt>
                <c:pt idx="1">
                  <c:v>LPN</c:v>
                </c:pt>
                <c:pt idx="2">
                  <c:v>Home Care Aide </c:v>
                </c:pt>
                <c:pt idx="3">
                  <c:v>Food Service Staff</c:v>
                </c:pt>
              </c:strCache>
            </c:strRef>
          </c:cat>
          <c:val>
            <c:numRef>
              <c:f>Sheet1!$B$5:$E$5</c:f>
              <c:numCache>
                <c:formatCode>0.0%</c:formatCode>
                <c:ptCount val="4"/>
                <c:pt idx="0">
                  <c:v>0.77300000000000002</c:v>
                </c:pt>
                <c:pt idx="1">
                  <c:v>0.77800000000000002</c:v>
                </c:pt>
                <c:pt idx="2">
                  <c:v>0.66400000000000003</c:v>
                </c:pt>
                <c:pt idx="3">
                  <c:v>0.69799999999999995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0B2-4ACB-A0CE-88B7822B5B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59489704"/>
        <c:axId val="359490032"/>
        <c:extLst/>
      </c:barChart>
      <c:catAx>
        <c:axId val="3594897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9490032"/>
        <c:crosses val="autoZero"/>
        <c:auto val="1"/>
        <c:lblAlgn val="ctr"/>
        <c:lblOffset val="100"/>
        <c:noMultiLvlLbl val="0"/>
      </c:catAx>
      <c:valAx>
        <c:axId val="359490032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94897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9182833124120357E-2"/>
          <c:y val="3.4337943869219081E-2"/>
          <c:w val="0.92753214272129025"/>
          <c:h val="0.75983525067462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RN</c:v>
                </c:pt>
                <c:pt idx="1">
                  <c:v>LPN</c:v>
                </c:pt>
                <c:pt idx="2">
                  <c:v>Home Care Aide </c:v>
                </c:pt>
                <c:pt idx="3">
                  <c:v>Food Service Staff</c:v>
                </c:pt>
              </c:strCache>
            </c:strRef>
          </c:cat>
          <c:val>
            <c:numRef>
              <c:f>Sheet1!$B$2:$E$2</c:f>
              <c:numCache>
                <c:formatCode>0.0%</c:formatCode>
                <c:ptCount val="4"/>
                <c:pt idx="0">
                  <c:v>0.71199999999999997</c:v>
                </c:pt>
                <c:pt idx="1">
                  <c:v>0.76600000000000001</c:v>
                </c:pt>
                <c:pt idx="2">
                  <c:v>0.63800000000000001</c:v>
                </c:pt>
                <c:pt idx="3">
                  <c:v>0.69199999999999995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0-0A7A-4256-9F99-33FDDAA7F9B6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RN</c:v>
                </c:pt>
                <c:pt idx="1">
                  <c:v>LPN</c:v>
                </c:pt>
                <c:pt idx="2">
                  <c:v>Home Care Aide </c:v>
                </c:pt>
                <c:pt idx="3">
                  <c:v>Food Service Staff</c:v>
                </c:pt>
              </c:strCache>
            </c:strRef>
          </c:cat>
          <c:val>
            <c:numRef>
              <c:f>Sheet1!$B$3:$E$3</c:f>
              <c:numCache>
                <c:formatCode>0.0%</c:formatCode>
                <c:ptCount val="4"/>
                <c:pt idx="0">
                  <c:v>0.73</c:v>
                </c:pt>
                <c:pt idx="1">
                  <c:v>0.76800000000000002</c:v>
                </c:pt>
                <c:pt idx="2">
                  <c:v>0.66300000000000003</c:v>
                </c:pt>
                <c:pt idx="3">
                  <c:v>0.70399999999999996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3-9BE7-4383-99EF-340BA9FE0CB0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RN</c:v>
                </c:pt>
                <c:pt idx="1">
                  <c:v>LPN</c:v>
                </c:pt>
                <c:pt idx="2">
                  <c:v>Home Care Aide </c:v>
                </c:pt>
                <c:pt idx="3">
                  <c:v>Food Service Staff</c:v>
                </c:pt>
              </c:strCache>
            </c:strRef>
          </c:cat>
          <c:val>
            <c:numRef>
              <c:f>Sheet1!$B$4:$E$4</c:f>
              <c:numCache>
                <c:formatCode>0.0%</c:formatCode>
                <c:ptCount val="4"/>
                <c:pt idx="0">
                  <c:v>0.81599999999999995</c:v>
                </c:pt>
                <c:pt idx="1">
                  <c:v>0.78800000000000003</c:v>
                </c:pt>
                <c:pt idx="2">
                  <c:v>0.75600000000000001</c:v>
                </c:pt>
                <c:pt idx="3">
                  <c:v>0.79800000000000004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4-9BE7-4383-99EF-340BA9FE0CB0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RN</c:v>
                </c:pt>
                <c:pt idx="1">
                  <c:v>LPN</c:v>
                </c:pt>
                <c:pt idx="2">
                  <c:v>Home Care Aide </c:v>
                </c:pt>
                <c:pt idx="3">
                  <c:v>Food Service Staff</c:v>
                </c:pt>
              </c:strCache>
            </c:strRef>
          </c:cat>
          <c:val>
            <c:numRef>
              <c:f>Sheet1!$B$5:$E$5</c:f>
              <c:numCache>
                <c:formatCode>0.0%</c:formatCode>
                <c:ptCount val="4"/>
                <c:pt idx="0">
                  <c:v>0.71799999999999997</c:v>
                </c:pt>
                <c:pt idx="1">
                  <c:v>0.74</c:v>
                </c:pt>
                <c:pt idx="2">
                  <c:v>0.65500000000000003</c:v>
                </c:pt>
                <c:pt idx="3">
                  <c:v>0.65200000000000002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AB-490A-B3A4-899ABA190F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59489704"/>
        <c:axId val="359490032"/>
        <c:extLst/>
      </c:barChart>
      <c:catAx>
        <c:axId val="3594897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9490032"/>
        <c:crosses val="autoZero"/>
        <c:auto val="1"/>
        <c:lblAlgn val="ctr"/>
        <c:lblOffset val="100"/>
        <c:noMultiLvlLbl val="0"/>
      </c:catAx>
      <c:valAx>
        <c:axId val="359490032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94897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Difference Between Resignations and New Hires for all NF and AL Providers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Difference Between Resignations and New Hires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Sheet1!$B$1:$F$1</c:f>
              <c:strCache>
                <c:ptCount val="5"/>
                <c:pt idx="0">
                  <c:v>Aug-21</c:v>
                </c:pt>
                <c:pt idx="1">
                  <c:v>4th Quarter 2022 Monthly Average</c:v>
                </c:pt>
                <c:pt idx="2">
                  <c:v>4th Quarter 2023 Monthly Average</c:v>
                </c:pt>
                <c:pt idx="3">
                  <c:v>4th Quarter 2024 Monthly Average</c:v>
                </c:pt>
                <c:pt idx="4">
                  <c:v>4th Quarter 2025 Monthly Average</c:v>
                </c:pt>
              </c:strCache>
            </c:strRef>
          </c:cat>
          <c:val>
            <c:numRef>
              <c:f>Sheet1!$B$2:$F$2</c:f>
              <c:numCache>
                <c:formatCode>0</c:formatCode>
                <c:ptCount val="5"/>
                <c:pt idx="0">
                  <c:v>-2091</c:v>
                </c:pt>
                <c:pt idx="1">
                  <c:v>520.47</c:v>
                </c:pt>
                <c:pt idx="2">
                  <c:v>739</c:v>
                </c:pt>
                <c:pt idx="3">
                  <c:v>869</c:v>
                </c:pt>
                <c:pt idx="4">
                  <c:v>-5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A2-4A42-AE0E-5178F4D0EF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44378287"/>
        <c:axId val="2044379119"/>
      </c:barChart>
      <c:catAx>
        <c:axId val="20443782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44379119"/>
        <c:crosses val="autoZero"/>
        <c:auto val="1"/>
        <c:lblAlgn val="ctr"/>
        <c:lblOffset val="100"/>
        <c:noMultiLvlLbl val="0"/>
      </c:catAx>
      <c:valAx>
        <c:axId val="204437911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443782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Percent Using SNSA/</a:t>
            </a:r>
            <a:r>
              <a:rPr lang="en-US" baseline="0" dirty="0"/>
              <a:t>Pool Staff in 2025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Yes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Sheet1!$B$1:$C$1</c:f>
              <c:strCache>
                <c:ptCount val="2"/>
                <c:pt idx="0">
                  <c:v>Assisted Living Setting including Exempt Settings</c:v>
                </c:pt>
                <c:pt idx="1">
                  <c:v>Nursing Facility</c:v>
                </c:pt>
              </c:strCache>
            </c:strRef>
          </c:cat>
          <c:val>
            <c:numRef>
              <c:f>Sheet1!$B$2:$C$2</c:f>
              <c:numCache>
                <c:formatCode>0.00%</c:formatCode>
                <c:ptCount val="2"/>
                <c:pt idx="0">
                  <c:v>0.40799999999999997</c:v>
                </c:pt>
                <c:pt idx="1">
                  <c:v>0.76100000000000001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046-4BCA-9CCB-C8500675E3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37958879"/>
        <c:axId val="710767727"/>
      </c:barChart>
      <c:catAx>
        <c:axId val="10379588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10767727"/>
        <c:crosses val="autoZero"/>
        <c:auto val="1"/>
        <c:lblAlgn val="ctr"/>
        <c:lblOffset val="100"/>
        <c:noMultiLvlLbl val="0"/>
      </c:catAx>
      <c:valAx>
        <c:axId val="710767727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379588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b" anchorCtr="0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Why did your</a:t>
            </a:r>
            <a:r>
              <a:rPr lang="en-US" baseline="0" dirty="0"/>
              <a:t> setting not use pool?</a:t>
            </a:r>
            <a:endParaRPr lang="en-US" dirty="0"/>
          </a:p>
        </c:rich>
      </c:tx>
      <c:layout>
        <c:manualLayout>
          <c:xMode val="edge"/>
          <c:yMode val="edge"/>
          <c:x val="0.16932588389686584"/>
          <c:y val="0.9222910286445227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b" anchorCtr="0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Grand Total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090-44DE-9E1A-3D88123B7C4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728-40A2-9706-D4A77DF488E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090-44DE-9E1A-3D88123B7C43}"/>
              </c:ext>
            </c:extLst>
          </c:dPt>
          <c:dLbls>
            <c:dLbl>
              <c:idx val="0"/>
              <c:layout>
                <c:manualLayout>
                  <c:x val="0.19877875559672678"/>
                  <c:y val="6.5269349335767529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090-44DE-9E1A-3D88123B7C43}"/>
                </c:ext>
              </c:extLst>
            </c:dLbl>
            <c:dLbl>
              <c:idx val="1"/>
              <c:layout>
                <c:manualLayout>
                  <c:x val="1.9493206731511458E-2"/>
                  <c:y val="-0.20110917607411788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728-40A2-9706-D4A77DF488E5}"/>
                </c:ext>
              </c:extLst>
            </c:dLbl>
            <c:dLbl>
              <c:idx val="2"/>
              <c:layout>
                <c:manualLayout>
                  <c:x val="-0.26150108074725953"/>
                  <c:y val="6.8122494736101852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090-44DE-9E1A-3D88123B7C43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Concerns about quality</c:v>
                </c:pt>
                <c:pt idx="1">
                  <c:v>Did not need any</c:v>
                </c:pt>
                <c:pt idx="2">
                  <c:v>No SNSA staff available when needed</c:v>
                </c:pt>
              </c:strCache>
            </c:strRef>
          </c:cat>
          <c:val>
            <c:numRef>
              <c:f>Sheet1!$B$2:$B$4</c:f>
              <c:numCache>
                <c:formatCode>0.00%</c:formatCode>
                <c:ptCount val="3"/>
                <c:pt idx="0">
                  <c:v>7.2999999999999995E-2</c:v>
                </c:pt>
                <c:pt idx="1">
                  <c:v>0.91900000000000004</c:v>
                </c:pt>
                <c:pt idx="2">
                  <c:v>8.0000000000000002E-3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90-44DE-9E1A-3D88123B7C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Use</a:t>
            </a:r>
            <a:r>
              <a:rPr lang="en-US" baseline="0" dirty="0"/>
              <a:t> of SNSA/Pool Staff in 2025 Compared to 2024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About the Same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Sheet1!$B$1:$C$1</c:f>
              <c:strCache>
                <c:ptCount val="2"/>
                <c:pt idx="0">
                  <c:v>Assisted Living</c:v>
                </c:pt>
                <c:pt idx="1">
                  <c:v>Nursing Facility</c:v>
                </c:pt>
              </c:strCache>
            </c:strRef>
          </c:cat>
          <c:val>
            <c:numRef>
              <c:f>Sheet1!$B$2:$C$2</c:f>
              <c:numCache>
                <c:formatCode>0.00%</c:formatCode>
                <c:ptCount val="2"/>
                <c:pt idx="0">
                  <c:v>8.2000000000000003E-2</c:v>
                </c:pt>
                <c:pt idx="1">
                  <c:v>0.13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99-49C6-82C3-F0B3BFFB8F78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Fewer Hours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Sheet1!$B$1:$C$1</c:f>
              <c:strCache>
                <c:ptCount val="2"/>
                <c:pt idx="0">
                  <c:v>Assisted Living</c:v>
                </c:pt>
                <c:pt idx="1">
                  <c:v>Nursing Facility</c:v>
                </c:pt>
              </c:strCache>
            </c:strRef>
          </c:cat>
          <c:val>
            <c:numRef>
              <c:f>Sheet1!$B$3:$C$3</c:f>
              <c:numCache>
                <c:formatCode>0.00%</c:formatCode>
                <c:ptCount val="2"/>
                <c:pt idx="0">
                  <c:v>0.58899999999999997</c:v>
                </c:pt>
                <c:pt idx="1">
                  <c:v>0.51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D99-49C6-82C3-F0B3BFFB8F78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More Hours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Sheet1!$B$1:$C$1</c:f>
              <c:strCache>
                <c:ptCount val="2"/>
                <c:pt idx="0">
                  <c:v>Assisted Living</c:v>
                </c:pt>
                <c:pt idx="1">
                  <c:v>Nursing Facility</c:v>
                </c:pt>
              </c:strCache>
            </c:strRef>
          </c:cat>
          <c:val>
            <c:numRef>
              <c:f>Sheet1!$B$4:$C$4</c:f>
              <c:numCache>
                <c:formatCode>0.00%</c:formatCode>
                <c:ptCount val="2"/>
                <c:pt idx="0">
                  <c:v>0.32900000000000001</c:v>
                </c:pt>
                <c:pt idx="1">
                  <c:v>0.36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D99-49C6-82C3-F0B3BFFB8F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667042383"/>
        <c:axId val="1550188608"/>
      </c:barChart>
      <c:catAx>
        <c:axId val="6670423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50188608"/>
        <c:crosses val="autoZero"/>
        <c:auto val="1"/>
        <c:lblAlgn val="ctr"/>
        <c:lblOffset val="100"/>
        <c:noMultiLvlLbl val="0"/>
      </c:catAx>
      <c:valAx>
        <c:axId val="1550188608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70423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 dirty="0">
                <a:solidFill>
                  <a:srgbClr val="0070C0"/>
                </a:solidFill>
              </a:rPr>
              <a:t>Nursing Facilities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Jan-23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Statewide</c:v>
                </c:pt>
              </c:strCache>
            </c:strRef>
          </c:cat>
          <c:val>
            <c:numRef>
              <c:f>Sheet1!$B$2</c:f>
              <c:numCache>
                <c:formatCode>0.0%</c:formatCode>
                <c:ptCount val="1"/>
                <c:pt idx="0">
                  <c:v>0.24713584288052373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B44-41E8-84C4-FD97B64E123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Jan-24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 w="28575" cap="rnd">
                <a:noFill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66F9-4D28-8F25-3D0F08E072A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Statewide</c:v>
                </c:pt>
              </c:strCache>
            </c:strRef>
          </c:cat>
          <c:val>
            <c:numRef>
              <c:f>Sheet1!$C$2</c:f>
              <c:numCache>
                <c:formatCode>0.0%</c:formatCode>
                <c:ptCount val="1"/>
                <c:pt idx="0">
                  <c:v>0.20699999999999999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4B44-41E8-84C4-FD97B64E123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Jan-25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Statewide</c:v>
                </c:pt>
              </c:strCache>
            </c:strRef>
          </c:cat>
          <c:val>
            <c:numRef>
              <c:f>Sheet1!$D$2</c:f>
              <c:numCache>
                <c:formatCode>0.0%</c:formatCode>
                <c:ptCount val="1"/>
                <c:pt idx="0">
                  <c:v>0.154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8035-4AD6-9C82-1CEF0E35A9AE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Jan-26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Statewide</c:v>
                </c:pt>
              </c:strCache>
            </c:strRef>
          </c:cat>
          <c:val>
            <c:numRef>
              <c:f>Sheet1!$E$2</c:f>
              <c:numCache>
                <c:formatCode>0.0%</c:formatCode>
                <c:ptCount val="1"/>
                <c:pt idx="0">
                  <c:v>0.11899999999999999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9BF9-439A-A5DD-1961FB23B0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20"/>
        <c:axId val="400658175"/>
        <c:axId val="400659839"/>
      </c:barChart>
      <c:catAx>
        <c:axId val="40065817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low"/>
        <c:crossAx val="400659839"/>
        <c:crosses val="autoZero"/>
        <c:auto val="0"/>
        <c:lblAlgn val="ctr"/>
        <c:lblOffset val="100"/>
        <c:noMultiLvlLbl val="0"/>
      </c:catAx>
      <c:valAx>
        <c:axId val="400659839"/>
        <c:scaling>
          <c:orientation val="minMax"/>
          <c:max val="0.3000000000000000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Percent Unfilled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065817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The licensure of nurses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Sheet1!$B$1:$F$1</c:f>
              <c:strCache>
                <c:ptCount val="5"/>
                <c:pt idx="0">
                  <c:v>Assisted Living 2024</c:v>
                </c:pt>
                <c:pt idx="1">
                  <c:v>Assisted Living 2025</c:v>
                </c:pt>
                <c:pt idx="2">
                  <c:v>-</c:v>
                </c:pt>
                <c:pt idx="3">
                  <c:v>Nursing Facility 2024</c:v>
                </c:pt>
                <c:pt idx="4">
                  <c:v>Nursing Facility 2025</c:v>
                </c:pt>
              </c:strCache>
            </c:strRef>
          </c:cat>
          <c:val>
            <c:numRef>
              <c:f>Sheet1!$B$2:$F$2</c:f>
              <c:numCache>
                <c:formatCode>0.00%</c:formatCode>
                <c:ptCount val="5"/>
                <c:pt idx="0">
                  <c:v>1.89E-2</c:v>
                </c:pt>
                <c:pt idx="1">
                  <c:v>0.20899999999999999</c:v>
                </c:pt>
                <c:pt idx="3">
                  <c:v>0.22600000000000001</c:v>
                </c:pt>
                <c:pt idx="4">
                  <c:v>0.105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44-4101-BB01-2826F5C43D4E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The registration of nurse aides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Sheet1!$B$1:$F$1</c:f>
              <c:strCache>
                <c:ptCount val="5"/>
                <c:pt idx="0">
                  <c:v>Assisted Living 2024</c:v>
                </c:pt>
                <c:pt idx="1">
                  <c:v>Assisted Living 2025</c:v>
                </c:pt>
                <c:pt idx="2">
                  <c:v>-</c:v>
                </c:pt>
                <c:pt idx="3">
                  <c:v>Nursing Facility 2024</c:v>
                </c:pt>
                <c:pt idx="4">
                  <c:v>Nursing Facility 2025</c:v>
                </c:pt>
              </c:strCache>
            </c:strRef>
          </c:cat>
          <c:val>
            <c:numRef>
              <c:f>Sheet1!$B$3:$F$3</c:f>
              <c:numCache>
                <c:formatCode>0.00%</c:formatCode>
                <c:ptCount val="5"/>
                <c:pt idx="0">
                  <c:v>1.4200000000000001E-2</c:v>
                </c:pt>
                <c:pt idx="1">
                  <c:v>2.9000000000000001E-2</c:v>
                </c:pt>
                <c:pt idx="3">
                  <c:v>0.38800000000000001</c:v>
                </c:pt>
                <c:pt idx="4">
                  <c:v>0.193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444-4101-BB01-2826F5C43D4E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DHS background study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Sheet1!$B$1:$F$1</c:f>
              <c:strCache>
                <c:ptCount val="5"/>
                <c:pt idx="0">
                  <c:v>Assisted Living 2024</c:v>
                </c:pt>
                <c:pt idx="1">
                  <c:v>Assisted Living 2025</c:v>
                </c:pt>
                <c:pt idx="2">
                  <c:v>-</c:v>
                </c:pt>
                <c:pt idx="3">
                  <c:v>Nursing Facility 2024</c:v>
                </c:pt>
                <c:pt idx="4">
                  <c:v>Nursing Facility 2025</c:v>
                </c:pt>
              </c:strCache>
            </c:strRef>
          </c:cat>
          <c:val>
            <c:numRef>
              <c:f>Sheet1!$B$4:$F$4</c:f>
              <c:numCache>
                <c:formatCode>0.00%</c:formatCode>
                <c:ptCount val="5"/>
                <c:pt idx="0">
                  <c:v>0.66349999999999998</c:v>
                </c:pt>
                <c:pt idx="1">
                  <c:v>0.52900000000000003</c:v>
                </c:pt>
                <c:pt idx="3">
                  <c:v>0.57699999999999996</c:v>
                </c:pt>
                <c:pt idx="4">
                  <c:v>0.34200000000000003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444-4101-BB01-2826F5C43D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76849632"/>
        <c:axId val="1676852032"/>
      </c:barChart>
      <c:catAx>
        <c:axId val="16768496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76852032"/>
        <c:crosses val="autoZero"/>
        <c:auto val="1"/>
        <c:lblAlgn val="ctr"/>
        <c:lblOffset val="100"/>
        <c:noMultiLvlLbl val="0"/>
      </c:catAx>
      <c:valAx>
        <c:axId val="16768520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768496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Provider Experiencing Delays in the Previous 12-months with the Onboarding of New Employees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Assisted Living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</c:f>
              <c:strCache>
                <c:ptCount val="1"/>
                <c:pt idx="0">
                  <c:v> DHS background study</c:v>
                </c:pt>
              </c:strCache>
            </c:strRef>
          </c:cat>
          <c:val>
            <c:numRef>
              <c:f>Sheet1!$B$4</c:f>
              <c:numCache>
                <c:formatCode>0.00%</c:formatCode>
                <c:ptCount val="1"/>
                <c:pt idx="0">
                  <c:v>0.52900000000000003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32-411A-BC6A-3507D77474F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Nursing Facility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</c:f>
              <c:strCache>
                <c:ptCount val="1"/>
                <c:pt idx="0">
                  <c:v> DHS background study</c:v>
                </c:pt>
              </c:strCache>
            </c:strRef>
          </c:cat>
          <c:val>
            <c:numRef>
              <c:f>Sheet1!$C$4</c:f>
              <c:numCache>
                <c:formatCode>0.00%</c:formatCode>
                <c:ptCount val="1"/>
                <c:pt idx="0">
                  <c:v>0.34200000000000003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D32-411A-BC6A-3507D77474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18238464"/>
        <c:axId val="710828239"/>
      </c:barChart>
      <c:catAx>
        <c:axId val="1718238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10828239"/>
        <c:crosses val="autoZero"/>
        <c:auto val="1"/>
        <c:lblAlgn val="ctr"/>
        <c:lblOffset val="100"/>
        <c:noMultiLvlLbl val="0"/>
      </c:catAx>
      <c:valAx>
        <c:axId val="7108282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182384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Nursing Facility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</c:f>
              <c:strCache>
                <c:ptCount val="1"/>
                <c:pt idx="0">
                  <c:v>Percent Using Staffing App</c:v>
                </c:pt>
              </c:strCache>
            </c:strRef>
          </c:cat>
          <c:val>
            <c:numRef>
              <c:f>Sheet1!$B$2</c:f>
              <c:numCache>
                <c:formatCode>0.0%</c:formatCode>
                <c:ptCount val="1"/>
                <c:pt idx="0">
                  <c:v>0.39705882352941174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195-4312-80CE-2EAC828C59AC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Assisted Living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</c:f>
              <c:strCache>
                <c:ptCount val="1"/>
                <c:pt idx="0">
                  <c:v>Percent Using Staffing App</c:v>
                </c:pt>
              </c:strCache>
            </c:strRef>
          </c:cat>
          <c:val>
            <c:numRef>
              <c:f>Sheet1!$B$3</c:f>
              <c:numCache>
                <c:formatCode>0.0%</c:formatCode>
                <c:ptCount val="1"/>
                <c:pt idx="0">
                  <c:v>5.6701030927835051E-2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195-4312-80CE-2EAC828C59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0"/>
        <c:overlap val="-71"/>
        <c:axId val="835731519"/>
        <c:axId val="835733439"/>
      </c:barChart>
      <c:catAx>
        <c:axId val="8357315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5733439"/>
        <c:crosses val="autoZero"/>
        <c:auto val="1"/>
        <c:lblAlgn val="ctr"/>
        <c:lblOffset val="100"/>
        <c:noMultiLvlLbl val="0"/>
      </c:catAx>
      <c:valAx>
        <c:axId val="835733439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573151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Nursing Facilities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Hold on all new admissions</c:v>
                </c:pt>
                <c:pt idx="1">
                  <c:v>Currently admitting residents from hospitals</c:v>
                </c:pt>
                <c:pt idx="2">
                  <c:v>Maintain a waiting list for new admissions to your nursing facility</c:v>
                </c:pt>
              </c:strCache>
            </c:strRef>
          </c:cat>
          <c:val>
            <c:numRef>
              <c:f>Sheet1!$B$2:$D$2</c:f>
              <c:numCache>
                <c:formatCode>0.0%</c:formatCode>
                <c:ptCount val="3"/>
                <c:pt idx="0">
                  <c:v>4.4117647058823532E-2</c:v>
                </c:pt>
                <c:pt idx="1">
                  <c:v>0.97058823529411764</c:v>
                </c:pt>
                <c:pt idx="2">
                  <c:v>0.35294117647058826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83C-4820-AC27-9F468DF351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056048431"/>
        <c:axId val="1056050351"/>
      </c:barChart>
      <c:catAx>
        <c:axId val="105604843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56050351"/>
        <c:crosses val="autoZero"/>
        <c:auto val="1"/>
        <c:lblAlgn val="ctr"/>
        <c:lblOffset val="100"/>
        <c:noMultiLvlLbl val="0"/>
      </c:catAx>
      <c:valAx>
        <c:axId val="1056050351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5604843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Minnesota Nursing Facilities Reason for Denying</a:t>
            </a:r>
            <a:r>
              <a:rPr lang="en-US" baseline="0" dirty="0"/>
              <a:t> Admissions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Sheet1!$B$1:$F$1</c:f>
              <c:strCache>
                <c:ptCount val="5"/>
                <c:pt idx="0">
                  <c:v>Insufficient staffing</c:v>
                </c:pt>
                <c:pt idx="1">
                  <c:v>Ability to meet the specific needs of the new admission.</c:v>
                </c:pt>
                <c:pt idx="2">
                  <c:v>Potential admission must be reviewed by corporate staff</c:v>
                </c:pt>
                <c:pt idx="3">
                  <c:v>Admissions over the weekend are very difficult to process and staff to.</c:v>
                </c:pt>
                <c:pt idx="4">
                  <c:v>Other</c:v>
                </c:pt>
              </c:strCache>
            </c:strRef>
          </c:cat>
          <c:val>
            <c:numRef>
              <c:f>Sheet1!$B$2:$F$2</c:f>
              <c:numCache>
                <c:formatCode>0.0%</c:formatCode>
                <c:ptCount val="5"/>
                <c:pt idx="0">
                  <c:v>0.16911764705882354</c:v>
                </c:pt>
                <c:pt idx="1">
                  <c:v>0.93382352941176472</c:v>
                </c:pt>
                <c:pt idx="2">
                  <c:v>0.39705882352941174</c:v>
                </c:pt>
                <c:pt idx="3">
                  <c:v>0.24264705882352941</c:v>
                </c:pt>
                <c:pt idx="4">
                  <c:v>8.8235294117647065E-2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7AE-4124-A0DD-11747DA3DA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65945407"/>
        <c:axId val="1165944927"/>
      </c:barChart>
      <c:catAx>
        <c:axId val="11659454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65944927"/>
        <c:crosses val="autoZero"/>
        <c:auto val="1"/>
        <c:lblAlgn val="ctr"/>
        <c:lblOffset val="100"/>
        <c:noMultiLvlLbl val="0"/>
      </c:catAx>
      <c:valAx>
        <c:axId val="1165944927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6594540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October 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Sheet1!$B$1:$C$1</c:f>
              <c:strCache>
                <c:ptCount val="2"/>
                <c:pt idx="0">
                  <c:v>Nursing Facility</c:v>
                </c:pt>
                <c:pt idx="1">
                  <c:v>Assisted Living Facility</c:v>
                </c:pt>
              </c:strCache>
            </c:strRef>
          </c:cat>
          <c:val>
            <c:numRef>
              <c:f>Sheet1!$B$2:$C$2</c:f>
              <c:numCache>
                <c:formatCode>0.0</c:formatCode>
                <c:ptCount val="2"/>
                <c:pt idx="0">
                  <c:v>14.560810810810811</c:v>
                </c:pt>
                <c:pt idx="1">
                  <c:v>3.0806451612903225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BA6-46BA-B7CD-8D5B964C21FC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April 2023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Sheet1!$B$1:$C$1</c:f>
              <c:strCache>
                <c:ptCount val="2"/>
                <c:pt idx="0">
                  <c:v>Nursing Facility</c:v>
                </c:pt>
                <c:pt idx="1">
                  <c:v>Assisted Living Facility</c:v>
                </c:pt>
              </c:strCache>
            </c:strRef>
          </c:cat>
          <c:val>
            <c:numRef>
              <c:f>Sheet1!$B$3:$C$3</c:f>
              <c:numCache>
                <c:formatCode>General</c:formatCode>
                <c:ptCount val="2"/>
                <c:pt idx="0">
                  <c:v>21.1</c:v>
                </c:pt>
                <c:pt idx="1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555-4F71-B289-26261F42BB0E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December 2024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Sheet1!$B$1:$C$1</c:f>
              <c:strCache>
                <c:ptCount val="2"/>
                <c:pt idx="0">
                  <c:v>Nursing Facility</c:v>
                </c:pt>
                <c:pt idx="1">
                  <c:v>Assisted Living Facility</c:v>
                </c:pt>
              </c:strCache>
            </c:strRef>
          </c:cat>
          <c:val>
            <c:numRef>
              <c:f>Sheet1!$B$4:$C$4</c:f>
              <c:numCache>
                <c:formatCode>General</c:formatCode>
                <c:ptCount val="2"/>
                <c:pt idx="0">
                  <c:v>19</c:v>
                </c:pt>
                <c:pt idx="1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C51-4F0F-800C-37D208A7F55C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December 2025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Sheet1!$B$1:$C$1</c:f>
              <c:strCache>
                <c:ptCount val="2"/>
                <c:pt idx="0">
                  <c:v>Nursing Facility</c:v>
                </c:pt>
                <c:pt idx="1">
                  <c:v>Assisted Living Facility</c:v>
                </c:pt>
              </c:strCache>
            </c:strRef>
          </c:cat>
          <c:val>
            <c:numRef>
              <c:f>Sheet1!$B$5:$C$5</c:f>
              <c:numCache>
                <c:formatCode>General</c:formatCode>
                <c:ptCount val="2"/>
                <c:pt idx="0">
                  <c:v>13.3</c:v>
                </c:pt>
                <c:pt idx="1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91D-4A6A-982E-6762E9BC86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32448559"/>
        <c:axId val="932446479"/>
      </c:barChart>
      <c:catAx>
        <c:axId val="9324485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32446479"/>
        <c:crosses val="autoZero"/>
        <c:auto val="1"/>
        <c:lblAlgn val="ctr"/>
        <c:lblOffset val="100"/>
        <c:noMultiLvlLbl val="0"/>
      </c:catAx>
      <c:valAx>
        <c:axId val="93244647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3244855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Assisted Living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Significantly worse</c:v>
                </c:pt>
                <c:pt idx="1">
                  <c:v> Somewhat worse</c:v>
                </c:pt>
                <c:pt idx="2">
                  <c:v> About the same</c:v>
                </c:pt>
                <c:pt idx="3">
                  <c:v>Somewhat better</c:v>
                </c:pt>
                <c:pt idx="4">
                  <c:v>Significantly better</c:v>
                </c:pt>
              </c:strCache>
            </c:strRef>
          </c:cat>
          <c:val>
            <c:numRef>
              <c:f>Sheet1!$B$2:$B$6</c:f>
              <c:numCache>
                <c:formatCode>0.0%</c:formatCode>
                <c:ptCount val="5"/>
                <c:pt idx="0">
                  <c:v>0.13294797687861271</c:v>
                </c:pt>
                <c:pt idx="1">
                  <c:v>0.16184971098265896</c:v>
                </c:pt>
                <c:pt idx="2">
                  <c:v>0.23121387283236994</c:v>
                </c:pt>
                <c:pt idx="3">
                  <c:v>0.26011560693641617</c:v>
                </c:pt>
                <c:pt idx="4">
                  <c:v>0.2138728323699422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9E8-4D11-820B-820F32E4674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Nursing Facility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Significantly worse</c:v>
                </c:pt>
                <c:pt idx="1">
                  <c:v> Somewhat worse</c:v>
                </c:pt>
                <c:pt idx="2">
                  <c:v> About the same</c:v>
                </c:pt>
                <c:pt idx="3">
                  <c:v>Somewhat better</c:v>
                </c:pt>
                <c:pt idx="4">
                  <c:v>Significantly better</c:v>
                </c:pt>
              </c:strCache>
            </c:strRef>
          </c:cat>
          <c:val>
            <c:numRef>
              <c:f>Sheet1!$C$2:$C$6</c:f>
              <c:numCache>
                <c:formatCode>0.0%</c:formatCode>
                <c:ptCount val="5"/>
                <c:pt idx="0">
                  <c:v>0.14705882352941177</c:v>
                </c:pt>
                <c:pt idx="1">
                  <c:v>0.24264705882352941</c:v>
                </c:pt>
                <c:pt idx="2">
                  <c:v>0.21323529411764705</c:v>
                </c:pt>
                <c:pt idx="3">
                  <c:v>0.27941176470588236</c:v>
                </c:pt>
                <c:pt idx="4">
                  <c:v>0.11764705882352941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9E8-4D11-820B-820F32E467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25538704"/>
        <c:axId val="1625532944"/>
      </c:barChart>
      <c:catAx>
        <c:axId val="16255387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25532944"/>
        <c:crosses val="autoZero"/>
        <c:auto val="1"/>
        <c:lblAlgn val="ctr"/>
        <c:lblOffset val="100"/>
        <c:noMultiLvlLbl val="0"/>
      </c:catAx>
      <c:valAx>
        <c:axId val="1625532944"/>
        <c:scaling>
          <c:orientation val="minMax"/>
          <c:max val="0.60000000000000009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255387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Nursing Facility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Setting has reserves and does not currently have plans to access.</c:v>
                </c:pt>
                <c:pt idx="1">
                  <c:v>Setting has reserves and will begin using in the next 60 days.</c:v>
                </c:pt>
                <c:pt idx="2">
                  <c:v>Setting is using reserves but have not yet exhausted.</c:v>
                </c:pt>
                <c:pt idx="3">
                  <c:v>Setting has exhausted reserves.</c:v>
                </c:pt>
                <c:pt idx="4">
                  <c:v>Setting has never had reserves.</c:v>
                </c:pt>
              </c:strCache>
            </c:strRef>
          </c:cat>
          <c:val>
            <c:numRef>
              <c:f>Sheet1!$B$2:$B$6</c:f>
              <c:numCache>
                <c:formatCode>0.0%</c:formatCode>
                <c:ptCount val="5"/>
                <c:pt idx="0">
                  <c:v>0.58333333333333337</c:v>
                </c:pt>
                <c:pt idx="1">
                  <c:v>1.5151515151515152E-2</c:v>
                </c:pt>
                <c:pt idx="2">
                  <c:v>0.12878787878787878</c:v>
                </c:pt>
                <c:pt idx="3">
                  <c:v>3.0303030303030304E-2</c:v>
                </c:pt>
                <c:pt idx="4">
                  <c:v>0.24242424242424243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57-420D-8532-31BC690D970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Assisted Living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Setting has reserves and does not currently have plans to access.</c:v>
                </c:pt>
                <c:pt idx="1">
                  <c:v>Setting has reserves and will begin using in the next 60 days.</c:v>
                </c:pt>
                <c:pt idx="2">
                  <c:v>Setting is using reserves but have not yet exhausted.</c:v>
                </c:pt>
                <c:pt idx="3">
                  <c:v>Setting has exhausted reserves.</c:v>
                </c:pt>
                <c:pt idx="4">
                  <c:v>Setting has never had reserves.</c:v>
                </c:pt>
              </c:strCache>
            </c:strRef>
          </c:cat>
          <c:val>
            <c:numRef>
              <c:f>Sheet1!$C$2:$C$6</c:f>
              <c:numCache>
                <c:formatCode>0.0%</c:formatCode>
                <c:ptCount val="5"/>
                <c:pt idx="0">
                  <c:v>0.26623376623376621</c:v>
                </c:pt>
                <c:pt idx="1">
                  <c:v>1.2987012987012988E-2</c:v>
                </c:pt>
                <c:pt idx="2">
                  <c:v>0.20129870129870131</c:v>
                </c:pt>
                <c:pt idx="3">
                  <c:v>6.4935064935064929E-2</c:v>
                </c:pt>
                <c:pt idx="4">
                  <c:v>0.45454545454545453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A57-420D-8532-31BC690D97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84334768"/>
        <c:axId val="1084337168"/>
      </c:barChart>
      <c:catAx>
        <c:axId val="1084334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84337168"/>
        <c:crosses val="autoZero"/>
        <c:auto val="1"/>
        <c:lblAlgn val="ctr"/>
        <c:lblOffset val="100"/>
        <c:noMultiLvlLbl val="0"/>
      </c:catAx>
      <c:valAx>
        <c:axId val="1084337168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843347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Nursing Facility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Setting has Line of Credit or Other Forms of Borrowing and does not currently have plans to access.</c:v>
                </c:pt>
                <c:pt idx="1">
                  <c:v>Setting has Line of Credit or Other Forms of Borrowing and will begin using in the next 60 days.</c:v>
                </c:pt>
                <c:pt idx="2">
                  <c:v>Setting is using Line of Credit or Other Forms of Borrowing but have not yet exhausted.</c:v>
                </c:pt>
                <c:pt idx="3">
                  <c:v>Setting has exhausted Line of Credit or Other Forms of Borrowing.</c:v>
                </c:pt>
                <c:pt idx="4">
                  <c:v>Setting has never had Line of Credit or Other Forms of Borrowing.</c:v>
                </c:pt>
              </c:strCache>
            </c:strRef>
          </c:cat>
          <c:val>
            <c:numRef>
              <c:f>Sheet1!$B$2:$B$6</c:f>
              <c:numCache>
                <c:formatCode>0.0%</c:formatCode>
                <c:ptCount val="5"/>
                <c:pt idx="0">
                  <c:v>0.31395348837209303</c:v>
                </c:pt>
                <c:pt idx="1">
                  <c:v>1.1627906976744186E-2</c:v>
                </c:pt>
                <c:pt idx="2">
                  <c:v>0.12790697674418605</c:v>
                </c:pt>
                <c:pt idx="3">
                  <c:v>2.3255813953488372E-2</c:v>
                </c:pt>
                <c:pt idx="4">
                  <c:v>0.52325581395348841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6FD-408B-A7AA-96A3F18F08A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Assisted Living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Setting has Line of Credit or Other Forms of Borrowing and does not currently have plans to access.</c:v>
                </c:pt>
                <c:pt idx="1">
                  <c:v>Setting has Line of Credit or Other Forms of Borrowing and will begin using in the next 60 days.</c:v>
                </c:pt>
                <c:pt idx="2">
                  <c:v>Setting is using Line of Credit or Other Forms of Borrowing but have not yet exhausted.</c:v>
                </c:pt>
                <c:pt idx="3">
                  <c:v>Setting has exhausted Line of Credit or Other Forms of Borrowing.</c:v>
                </c:pt>
                <c:pt idx="4">
                  <c:v>Setting has never had Line of Credit or Other Forms of Borrowing.</c:v>
                </c:pt>
              </c:strCache>
            </c:strRef>
          </c:cat>
          <c:val>
            <c:numRef>
              <c:f>Sheet1!$C$2:$C$6</c:f>
              <c:numCache>
                <c:formatCode>0.0%</c:formatCode>
                <c:ptCount val="5"/>
                <c:pt idx="0">
                  <c:v>8.5526315789473686E-2</c:v>
                </c:pt>
                <c:pt idx="1">
                  <c:v>2.6315789473684209E-2</c:v>
                </c:pt>
                <c:pt idx="2">
                  <c:v>0.30921052631578949</c:v>
                </c:pt>
                <c:pt idx="3">
                  <c:v>1.3157894736842105E-2</c:v>
                </c:pt>
                <c:pt idx="4">
                  <c:v>0.56578947368421051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6FD-408B-A7AA-96A3F18F08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19133584"/>
        <c:axId val="1319134544"/>
      </c:barChart>
      <c:catAx>
        <c:axId val="1319133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19134544"/>
        <c:crosses val="autoZero"/>
        <c:auto val="1"/>
        <c:lblAlgn val="ctr"/>
        <c:lblOffset val="100"/>
        <c:noMultiLvlLbl val="0"/>
      </c:catAx>
      <c:valAx>
        <c:axId val="1319134544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191335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Yes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Sheet1!$B$1:$C$1</c:f>
              <c:strCache>
                <c:ptCount val="2"/>
                <c:pt idx="0">
                  <c:v>Assisted Living</c:v>
                </c:pt>
                <c:pt idx="1">
                  <c:v>Nursing Facility</c:v>
                </c:pt>
              </c:strCache>
            </c:strRef>
          </c:cat>
          <c:val>
            <c:numRef>
              <c:f>Sheet1!$B$2:$C$2</c:f>
              <c:numCache>
                <c:formatCode>0.00%</c:formatCode>
                <c:ptCount val="2"/>
                <c:pt idx="0">
                  <c:v>6.9364161849710976E-2</c:v>
                </c:pt>
                <c:pt idx="1">
                  <c:v>3.90625E-2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3A-4AB0-BA5E-7E06A8B3CA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00227056"/>
        <c:axId val="1300240016"/>
      </c:barChart>
      <c:catAx>
        <c:axId val="13002270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00240016"/>
        <c:crosses val="autoZero"/>
        <c:auto val="1"/>
        <c:lblAlgn val="ctr"/>
        <c:lblOffset val="100"/>
        <c:noMultiLvlLbl val="0"/>
      </c:catAx>
      <c:valAx>
        <c:axId val="1300240016"/>
        <c:scaling>
          <c:orientation val="minMax"/>
          <c:max val="0.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002270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 dirty="0">
                <a:solidFill>
                  <a:srgbClr val="0070C0"/>
                </a:solidFill>
              </a:rPr>
              <a:t>Assisted Living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Jan-23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Statewide</c:v>
                </c:pt>
              </c:strCache>
            </c:strRef>
          </c:cat>
          <c:val>
            <c:numRef>
              <c:f>Sheet1!$B$2</c:f>
              <c:numCache>
                <c:formatCode>0.0%</c:formatCode>
                <c:ptCount val="1"/>
                <c:pt idx="0">
                  <c:v>0.19642857142857142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C1-4028-9DBD-399D035EA7D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Jan-24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 w="28575" cap="rnd">
                <a:noFill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E7E0-40F6-84F9-9B8E15B6D66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Statewide</c:v>
                </c:pt>
              </c:strCache>
            </c:strRef>
          </c:cat>
          <c:val>
            <c:numRef>
              <c:f>Sheet1!$C$2</c:f>
              <c:numCache>
                <c:formatCode>0.0%</c:formatCode>
                <c:ptCount val="1"/>
                <c:pt idx="0">
                  <c:v>0.121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C1-4028-9DBD-399D035EA7D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Jan-25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Statewide</c:v>
                </c:pt>
              </c:strCache>
            </c:strRef>
          </c:cat>
          <c:val>
            <c:numRef>
              <c:f>Sheet1!$D$2</c:f>
              <c:numCache>
                <c:formatCode>0.0%</c:formatCode>
                <c:ptCount val="1"/>
                <c:pt idx="0">
                  <c:v>0.17299999999999999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90A4-40DD-8959-D6F4DF9F1BC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Jan-26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Statewide</c:v>
                </c:pt>
              </c:strCache>
            </c:strRef>
          </c:cat>
          <c:val>
            <c:numRef>
              <c:f>Sheet1!$E$2</c:f>
              <c:numCache>
                <c:formatCode>0.0%</c:formatCode>
                <c:ptCount val="1"/>
                <c:pt idx="0">
                  <c:v>2.5000000000000001E-2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76C0-4E7C-A030-320172EE23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20"/>
        <c:axId val="400658175"/>
        <c:axId val="400659839"/>
      </c:barChart>
      <c:catAx>
        <c:axId val="40065817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low"/>
        <c:crossAx val="400659839"/>
        <c:crosses val="autoZero"/>
        <c:auto val="0"/>
        <c:lblAlgn val="ctr"/>
        <c:lblOffset val="100"/>
        <c:noMultiLvlLbl val="0"/>
      </c:catAx>
      <c:valAx>
        <c:axId val="400659839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Percent Unfilled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065817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Yes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2.4502294726720312E-3"/>
                  <c:y val="6.373982654234340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020-48F9-AA6C-22BA1094E600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Sheet1!$B$1:$C$1</c:f>
              <c:strCache>
                <c:ptCount val="2"/>
                <c:pt idx="0">
                  <c:v>Assisted Living</c:v>
                </c:pt>
                <c:pt idx="1">
                  <c:v>Nursing Facility</c:v>
                </c:pt>
              </c:strCache>
            </c:strRef>
          </c:cat>
          <c:val>
            <c:numRef>
              <c:f>Sheet1!$B$2:$C$2</c:f>
              <c:numCache>
                <c:formatCode>0.00%</c:formatCode>
                <c:ptCount val="2"/>
                <c:pt idx="0">
                  <c:v>1.7241379310344827E-2</c:v>
                </c:pt>
                <c:pt idx="1">
                  <c:v>7.4074074074074077E-3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020-48F9-AA6C-22BA1094E6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48365648"/>
        <c:axId val="1048366128"/>
      </c:barChart>
      <c:catAx>
        <c:axId val="1048365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48366128"/>
        <c:crosses val="autoZero"/>
        <c:auto val="1"/>
        <c:lblAlgn val="ctr"/>
        <c:lblOffset val="100"/>
        <c:noMultiLvlLbl val="0"/>
      </c:catAx>
      <c:valAx>
        <c:axId val="1048366128"/>
        <c:scaling>
          <c:orientation val="minMax"/>
          <c:max val="0.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483656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Percent of Nursing Facilities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9B62-47D0-B2A5-061D2F1E641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B62-47D0-B2A5-061D2F1E641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B62-47D0-B2A5-061D2F1E6417}"/>
              </c:ext>
            </c:extLst>
          </c:dPt>
          <c:dLbls>
            <c:dLbl>
              <c:idx val="0"/>
              <c:layout>
                <c:manualLayout>
                  <c:x val="3.0193236714975844E-2"/>
                  <c:y val="2.918642495710514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0070C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B62-47D0-B2A5-061D2F1E6417}"/>
                </c:ext>
              </c:extLst>
            </c:dLbl>
            <c:dLbl>
              <c:idx val="1"/>
              <c:layout>
                <c:manualLayout>
                  <c:x val="2.2946859903381554E-2"/>
                  <c:y val="2.334913996568411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B62-47D0-B2A5-061D2F1E6417}"/>
                </c:ext>
              </c:extLst>
            </c:dLbl>
            <c:dLbl>
              <c:idx val="2"/>
              <c:layout>
                <c:manualLayout>
                  <c:x val="2.1739130434782608E-2"/>
                  <c:y val="-0.140094839794104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B62-47D0-B2A5-061D2F1E641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>
                        <a:lumMod val="6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1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Revenue Decreased</c:v>
                </c:pt>
                <c:pt idx="1">
                  <c:v>Revenue remained about the same</c:v>
                </c:pt>
                <c:pt idx="2">
                  <c:v>Revenue increased</c:v>
                </c:pt>
              </c:strCache>
            </c:strRef>
          </c:cat>
          <c:val>
            <c:numRef>
              <c:f>Sheet1!$B$2:$B$4</c:f>
              <c:numCache>
                <c:formatCode>0.0%</c:formatCode>
                <c:ptCount val="3"/>
                <c:pt idx="0">
                  <c:v>0.17460317460317459</c:v>
                </c:pt>
                <c:pt idx="1">
                  <c:v>0.37301587301587302</c:v>
                </c:pt>
                <c:pt idx="2">
                  <c:v>0.45238095238095238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62-47D0-B2A5-061D2F1E64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l"/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Lower than usual wage increases for staff not subject to the minimum wage standards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East Central</c:v>
                </c:pt>
                <c:pt idx="1">
                  <c:v>Northeast</c:v>
                </c:pt>
                <c:pt idx="2">
                  <c:v>Northwest</c:v>
                </c:pt>
                <c:pt idx="3">
                  <c:v>Southeast</c:v>
                </c:pt>
                <c:pt idx="4">
                  <c:v>Southwest</c:v>
                </c:pt>
                <c:pt idx="5">
                  <c:v>Twin Cities Metro</c:v>
                </c:pt>
                <c:pt idx="6">
                  <c:v>West Central</c:v>
                </c:pt>
                <c:pt idx="7">
                  <c:v>Statewide</c:v>
                </c:pt>
              </c:strCache>
            </c:strRef>
          </c:cat>
          <c:val>
            <c:numRef>
              <c:f>Sheet1!$B$2:$B$9</c:f>
              <c:numCache>
                <c:formatCode>0.0%</c:formatCode>
                <c:ptCount val="8"/>
                <c:pt idx="0">
                  <c:v>0.5625</c:v>
                </c:pt>
                <c:pt idx="1">
                  <c:v>0.84615384615384615</c:v>
                </c:pt>
                <c:pt idx="2">
                  <c:v>0.66666666666666663</c:v>
                </c:pt>
                <c:pt idx="3">
                  <c:v>0.70588235294117652</c:v>
                </c:pt>
                <c:pt idx="4">
                  <c:v>0.44444444444444442</c:v>
                </c:pt>
                <c:pt idx="5">
                  <c:v>0.8125</c:v>
                </c:pt>
                <c:pt idx="6">
                  <c:v>0.7</c:v>
                </c:pt>
                <c:pt idx="7">
                  <c:v>0.71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3AB-4330-B489-6B394BC493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78068703"/>
        <c:axId val="1778071103"/>
      </c:barChart>
      <c:catAx>
        <c:axId val="17780687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78071103"/>
        <c:crosses val="autoZero"/>
        <c:auto val="1"/>
        <c:lblAlgn val="ctr"/>
        <c:lblOffset val="100"/>
        <c:noMultiLvlLbl val="0"/>
      </c:catAx>
      <c:valAx>
        <c:axId val="1778071103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780687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Reduction in staff hours in caregiving departments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East Central</c:v>
                </c:pt>
                <c:pt idx="1">
                  <c:v>Northeast</c:v>
                </c:pt>
                <c:pt idx="2">
                  <c:v>Northwest</c:v>
                </c:pt>
                <c:pt idx="3">
                  <c:v>Southeast</c:v>
                </c:pt>
                <c:pt idx="4">
                  <c:v>Southwest</c:v>
                </c:pt>
                <c:pt idx="5">
                  <c:v>Twin Cities Metro</c:v>
                </c:pt>
                <c:pt idx="6">
                  <c:v>West Central</c:v>
                </c:pt>
                <c:pt idx="7">
                  <c:v>Statewide</c:v>
                </c:pt>
              </c:strCache>
            </c:strRef>
          </c:cat>
          <c:val>
            <c:numRef>
              <c:f>Sheet1!$B$2:$B$9</c:f>
              <c:numCache>
                <c:formatCode>0.0%</c:formatCode>
                <c:ptCount val="8"/>
                <c:pt idx="0">
                  <c:v>0.375</c:v>
                </c:pt>
                <c:pt idx="1">
                  <c:v>0.23076923076923078</c:v>
                </c:pt>
                <c:pt idx="2">
                  <c:v>0.66666666666666663</c:v>
                </c:pt>
                <c:pt idx="3">
                  <c:v>0.23529411764705882</c:v>
                </c:pt>
                <c:pt idx="4">
                  <c:v>0.1111111111111111</c:v>
                </c:pt>
                <c:pt idx="5">
                  <c:v>0</c:v>
                </c:pt>
                <c:pt idx="6">
                  <c:v>0.2</c:v>
                </c:pt>
                <c:pt idx="7">
                  <c:v>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3AB-4330-B489-6B394BC493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78068703"/>
        <c:axId val="1778071103"/>
      </c:barChart>
      <c:catAx>
        <c:axId val="17780687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78071103"/>
        <c:crosses val="autoZero"/>
        <c:auto val="1"/>
        <c:lblAlgn val="ctr"/>
        <c:lblOffset val="100"/>
        <c:noMultiLvlLbl val="0"/>
      </c:catAx>
      <c:valAx>
        <c:axId val="1778071103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780687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Reduction in staff hours in administrative departments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B08-4299-8920-65DB878D590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East Central</c:v>
                </c:pt>
                <c:pt idx="1">
                  <c:v>Northeast</c:v>
                </c:pt>
                <c:pt idx="2">
                  <c:v>Northwest</c:v>
                </c:pt>
                <c:pt idx="3">
                  <c:v>Southeast</c:v>
                </c:pt>
                <c:pt idx="4">
                  <c:v>Southwest</c:v>
                </c:pt>
                <c:pt idx="5">
                  <c:v>Twin Cities Metro</c:v>
                </c:pt>
                <c:pt idx="6">
                  <c:v>West Central</c:v>
                </c:pt>
                <c:pt idx="7">
                  <c:v>Statewide</c:v>
                </c:pt>
              </c:strCache>
            </c:strRef>
          </c:cat>
          <c:val>
            <c:numRef>
              <c:f>Sheet1!$B$2:$B$9</c:f>
              <c:numCache>
                <c:formatCode>0.0%</c:formatCode>
                <c:ptCount val="8"/>
                <c:pt idx="0">
                  <c:v>0.3125</c:v>
                </c:pt>
                <c:pt idx="1">
                  <c:v>0.38461538461538464</c:v>
                </c:pt>
                <c:pt idx="2">
                  <c:v>1</c:v>
                </c:pt>
                <c:pt idx="3">
                  <c:v>0.29411764705882354</c:v>
                </c:pt>
                <c:pt idx="4">
                  <c:v>0.1111111111111111</c:v>
                </c:pt>
                <c:pt idx="5">
                  <c:v>0</c:v>
                </c:pt>
                <c:pt idx="6">
                  <c:v>0.4</c:v>
                </c:pt>
                <c:pt idx="7">
                  <c:v>0.23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3AB-4330-B489-6B394BC493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78068703"/>
        <c:axId val="1778071103"/>
      </c:barChart>
      <c:catAx>
        <c:axId val="17780687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78071103"/>
        <c:crosses val="autoZero"/>
        <c:auto val="1"/>
        <c:lblAlgn val="ctr"/>
        <c:lblOffset val="100"/>
        <c:noMultiLvlLbl val="0"/>
      </c:catAx>
      <c:valAx>
        <c:axId val="1778071103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780687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Reduce non-staffing costs in areas with resident impact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B08-4299-8920-65DB878D590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East Central</c:v>
                </c:pt>
                <c:pt idx="1">
                  <c:v>Northeast</c:v>
                </c:pt>
                <c:pt idx="2">
                  <c:v>Northwest</c:v>
                </c:pt>
                <c:pt idx="3">
                  <c:v>Southeast</c:v>
                </c:pt>
                <c:pt idx="4">
                  <c:v>Southwest</c:v>
                </c:pt>
                <c:pt idx="5">
                  <c:v>Twin Cities Metro</c:v>
                </c:pt>
                <c:pt idx="6">
                  <c:v>West Central</c:v>
                </c:pt>
                <c:pt idx="7">
                  <c:v>Statewide</c:v>
                </c:pt>
              </c:strCache>
            </c:strRef>
          </c:cat>
          <c:val>
            <c:numRef>
              <c:f>Sheet1!$B$2:$B$9</c:f>
              <c:numCache>
                <c:formatCode>0.0%</c:formatCode>
                <c:ptCount val="8"/>
                <c:pt idx="0">
                  <c:v>0.625</c:v>
                </c:pt>
                <c:pt idx="1">
                  <c:v>0.61538461538461542</c:v>
                </c:pt>
                <c:pt idx="2">
                  <c:v>0.33333333333333331</c:v>
                </c:pt>
                <c:pt idx="3">
                  <c:v>0.70588235294117652</c:v>
                </c:pt>
                <c:pt idx="4">
                  <c:v>0.44444444444444442</c:v>
                </c:pt>
                <c:pt idx="5">
                  <c:v>0.78125</c:v>
                </c:pt>
                <c:pt idx="6">
                  <c:v>0.5</c:v>
                </c:pt>
                <c:pt idx="7">
                  <c:v>0.65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3AB-4330-B489-6B394BC493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78068703"/>
        <c:axId val="1778071103"/>
      </c:barChart>
      <c:catAx>
        <c:axId val="17780687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78071103"/>
        <c:crosses val="autoZero"/>
        <c:auto val="1"/>
        <c:lblAlgn val="ctr"/>
        <c:lblOffset val="100"/>
        <c:noMultiLvlLbl val="0"/>
      </c:catAx>
      <c:valAx>
        <c:axId val="1778071103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780687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Reduce non-wage staff benefits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B08-4299-8920-65DB878D590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East Central</c:v>
                </c:pt>
                <c:pt idx="1">
                  <c:v>Northeast</c:v>
                </c:pt>
                <c:pt idx="2">
                  <c:v>Northwest</c:v>
                </c:pt>
                <c:pt idx="3">
                  <c:v>Southeast</c:v>
                </c:pt>
                <c:pt idx="4">
                  <c:v>Southwest</c:v>
                </c:pt>
                <c:pt idx="5">
                  <c:v>Twin Cities Metro</c:v>
                </c:pt>
                <c:pt idx="6">
                  <c:v>West Central</c:v>
                </c:pt>
                <c:pt idx="7">
                  <c:v>Statewide</c:v>
                </c:pt>
              </c:strCache>
            </c:strRef>
          </c:cat>
          <c:val>
            <c:numRef>
              <c:f>Sheet1!$B$2:$B$9</c:f>
              <c:numCache>
                <c:formatCode>0.0%</c:formatCode>
                <c:ptCount val="8"/>
                <c:pt idx="0">
                  <c:v>0.125</c:v>
                </c:pt>
                <c:pt idx="1">
                  <c:v>0.15384615384615385</c:v>
                </c:pt>
                <c:pt idx="2">
                  <c:v>0</c:v>
                </c:pt>
                <c:pt idx="3">
                  <c:v>0.11764705882352941</c:v>
                </c:pt>
                <c:pt idx="4">
                  <c:v>0</c:v>
                </c:pt>
                <c:pt idx="5">
                  <c:v>3.125E-2</c:v>
                </c:pt>
                <c:pt idx="6">
                  <c:v>0.4</c:v>
                </c:pt>
                <c:pt idx="7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3AB-4330-B489-6B394BC493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78068703"/>
        <c:axId val="1778071103"/>
      </c:barChart>
      <c:catAx>
        <c:axId val="17780687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78071103"/>
        <c:crosses val="autoZero"/>
        <c:auto val="1"/>
        <c:lblAlgn val="ctr"/>
        <c:lblOffset val="100"/>
        <c:noMultiLvlLbl val="0"/>
      </c:catAx>
      <c:valAx>
        <c:axId val="1778071103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780687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Delayed investment in facility infrastructure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B08-4299-8920-65DB878D590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East Central</c:v>
                </c:pt>
                <c:pt idx="1">
                  <c:v>Northeast</c:v>
                </c:pt>
                <c:pt idx="2">
                  <c:v>Northwest</c:v>
                </c:pt>
                <c:pt idx="3">
                  <c:v>Southeast</c:v>
                </c:pt>
                <c:pt idx="4">
                  <c:v>Southwest</c:v>
                </c:pt>
                <c:pt idx="5">
                  <c:v>Twin Cities Metro</c:v>
                </c:pt>
                <c:pt idx="6">
                  <c:v>West Central</c:v>
                </c:pt>
                <c:pt idx="7">
                  <c:v>Statewide</c:v>
                </c:pt>
              </c:strCache>
            </c:strRef>
          </c:cat>
          <c:val>
            <c:numRef>
              <c:f>Sheet1!$B$2:$B$9</c:f>
              <c:numCache>
                <c:formatCode>0.0%</c:formatCode>
                <c:ptCount val="8"/>
                <c:pt idx="0">
                  <c:v>0.66666666666666663</c:v>
                </c:pt>
                <c:pt idx="1">
                  <c:v>0.55555555555555558</c:v>
                </c:pt>
                <c:pt idx="2">
                  <c:v>0.5</c:v>
                </c:pt>
                <c:pt idx="3">
                  <c:v>0.36363636363636365</c:v>
                </c:pt>
                <c:pt idx="4">
                  <c:v>0.9285714285714286</c:v>
                </c:pt>
                <c:pt idx="5">
                  <c:v>0.5</c:v>
                </c:pt>
                <c:pt idx="6">
                  <c:v>0.5</c:v>
                </c:pt>
                <c:pt idx="7">
                  <c:v>0.59740259740259738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3AB-4330-B489-6B394BC493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78068703"/>
        <c:axId val="1778071103"/>
      </c:barChart>
      <c:catAx>
        <c:axId val="17780687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78071103"/>
        <c:crosses val="autoZero"/>
        <c:auto val="1"/>
        <c:lblAlgn val="ctr"/>
        <c:lblOffset val="100"/>
        <c:noMultiLvlLbl val="0"/>
      </c:catAx>
      <c:valAx>
        <c:axId val="1778071103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780687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Other Strategies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B08-4299-8920-65DB878D590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East Central</c:v>
                </c:pt>
                <c:pt idx="1">
                  <c:v>Northeast</c:v>
                </c:pt>
                <c:pt idx="2">
                  <c:v>Northwest</c:v>
                </c:pt>
                <c:pt idx="3">
                  <c:v>Southeast</c:v>
                </c:pt>
                <c:pt idx="4">
                  <c:v>Southwest</c:v>
                </c:pt>
                <c:pt idx="5">
                  <c:v>Twin Cities Metro</c:v>
                </c:pt>
                <c:pt idx="6">
                  <c:v>West Central</c:v>
                </c:pt>
                <c:pt idx="7">
                  <c:v>Statewide</c:v>
                </c:pt>
              </c:strCache>
            </c:strRef>
          </c:cat>
          <c:val>
            <c:numRef>
              <c:f>Sheet1!$B$2:$B$9</c:f>
              <c:numCache>
                <c:formatCode>0.0%</c:formatCode>
                <c:ptCount val="8"/>
                <c:pt idx="0">
                  <c:v>0.3125</c:v>
                </c:pt>
                <c:pt idx="1">
                  <c:v>0.38461538461538464</c:v>
                </c:pt>
                <c:pt idx="2">
                  <c:v>0</c:v>
                </c:pt>
                <c:pt idx="3">
                  <c:v>0.47058823529411764</c:v>
                </c:pt>
                <c:pt idx="4">
                  <c:v>0.6</c:v>
                </c:pt>
                <c:pt idx="5">
                  <c:v>0.75</c:v>
                </c:pt>
                <c:pt idx="6">
                  <c:v>0.2</c:v>
                </c:pt>
                <c:pt idx="7">
                  <c:v>0.49504950495049505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3AB-4330-B489-6B394BC493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78068703"/>
        <c:axId val="1778071103"/>
      </c:barChart>
      <c:catAx>
        <c:axId val="17780687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78071103"/>
        <c:crosses val="autoZero"/>
        <c:auto val="1"/>
        <c:lblAlgn val="ctr"/>
        <c:lblOffset val="100"/>
        <c:noMultiLvlLbl val="0"/>
      </c:catAx>
      <c:valAx>
        <c:axId val="1778071103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780687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Percent Receiving AL Services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East Central</c:v>
                </c:pt>
                <c:pt idx="1">
                  <c:v>Northeast</c:v>
                </c:pt>
                <c:pt idx="2">
                  <c:v>Northwest</c:v>
                </c:pt>
                <c:pt idx="3">
                  <c:v>Southeast</c:v>
                </c:pt>
                <c:pt idx="4">
                  <c:v>Southwest</c:v>
                </c:pt>
                <c:pt idx="5">
                  <c:v>Twin Cities Metro</c:v>
                </c:pt>
                <c:pt idx="6">
                  <c:v>West Central</c:v>
                </c:pt>
                <c:pt idx="7">
                  <c:v>Statewide</c:v>
                </c:pt>
              </c:strCache>
            </c:strRef>
          </c:cat>
          <c:val>
            <c:numRef>
              <c:f>Sheet1!$B$2:$B$9</c:f>
              <c:numCache>
                <c:formatCode>0.0%</c:formatCode>
                <c:ptCount val="8"/>
                <c:pt idx="0">
                  <c:v>0.83944954128440363</c:v>
                </c:pt>
                <c:pt idx="1">
                  <c:v>0.8099415204678363</c:v>
                </c:pt>
                <c:pt idx="2">
                  <c:v>0.59499999999999997</c:v>
                </c:pt>
                <c:pt idx="3">
                  <c:v>0.84679433805162363</c:v>
                </c:pt>
                <c:pt idx="4">
                  <c:v>0.86039886039886038</c:v>
                </c:pt>
                <c:pt idx="5">
                  <c:v>0.7250926531502071</c:v>
                </c:pt>
                <c:pt idx="6">
                  <c:v>0.7415730337078652</c:v>
                </c:pt>
                <c:pt idx="7">
                  <c:v>0.7673441580560918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A8A-4600-B9C9-1DA41A21AC5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Percent on EW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East Central</c:v>
                </c:pt>
                <c:pt idx="1">
                  <c:v>Northeast</c:v>
                </c:pt>
                <c:pt idx="2">
                  <c:v>Northwest</c:v>
                </c:pt>
                <c:pt idx="3">
                  <c:v>Southeast</c:v>
                </c:pt>
                <c:pt idx="4">
                  <c:v>Southwest</c:v>
                </c:pt>
                <c:pt idx="5">
                  <c:v>Twin Cities Metro</c:v>
                </c:pt>
                <c:pt idx="6">
                  <c:v>West Central</c:v>
                </c:pt>
                <c:pt idx="7">
                  <c:v>Statewide</c:v>
                </c:pt>
              </c:strCache>
            </c:strRef>
          </c:cat>
          <c:val>
            <c:numRef>
              <c:f>Sheet1!$C$2:$C$9</c:f>
              <c:numCache>
                <c:formatCode>0.0%</c:formatCode>
                <c:ptCount val="8"/>
                <c:pt idx="0">
                  <c:v>0.34403669724770641</c:v>
                </c:pt>
                <c:pt idx="1">
                  <c:v>0.21345029239766081</c:v>
                </c:pt>
                <c:pt idx="2">
                  <c:v>0.185</c:v>
                </c:pt>
                <c:pt idx="3">
                  <c:v>0.28059950041631976</c:v>
                </c:pt>
                <c:pt idx="4">
                  <c:v>0.23646723646723647</c:v>
                </c:pt>
                <c:pt idx="5">
                  <c:v>0.19424460431654678</c:v>
                </c:pt>
                <c:pt idx="6">
                  <c:v>0.20599250936329588</c:v>
                </c:pt>
                <c:pt idx="7">
                  <c:v>0.23231520381514703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A8A-4600-B9C9-1DA41A21AC5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Percent on CADI or BI Waiver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East Central</c:v>
                </c:pt>
                <c:pt idx="1">
                  <c:v>Northeast</c:v>
                </c:pt>
                <c:pt idx="2">
                  <c:v>Northwest</c:v>
                </c:pt>
                <c:pt idx="3">
                  <c:v>Southeast</c:v>
                </c:pt>
                <c:pt idx="4">
                  <c:v>Southwest</c:v>
                </c:pt>
                <c:pt idx="5">
                  <c:v>Twin Cities Metro</c:v>
                </c:pt>
                <c:pt idx="6">
                  <c:v>West Central</c:v>
                </c:pt>
                <c:pt idx="7">
                  <c:v>Statewide</c:v>
                </c:pt>
              </c:strCache>
            </c:strRef>
          </c:cat>
          <c:val>
            <c:numRef>
              <c:f>Sheet1!$D$2:$D$9</c:f>
              <c:numCache>
                <c:formatCode>0.0%</c:formatCode>
                <c:ptCount val="8"/>
                <c:pt idx="0">
                  <c:v>4.553734061930783E-2</c:v>
                </c:pt>
                <c:pt idx="1">
                  <c:v>0.12274368231046931</c:v>
                </c:pt>
                <c:pt idx="2">
                  <c:v>3.3613445378151259E-2</c:v>
                </c:pt>
                <c:pt idx="3">
                  <c:v>4.5231071779744343E-2</c:v>
                </c:pt>
                <c:pt idx="4">
                  <c:v>1.6556291390728478E-2</c:v>
                </c:pt>
                <c:pt idx="5">
                  <c:v>4.9007817197835236E-2</c:v>
                </c:pt>
                <c:pt idx="6">
                  <c:v>2.0202020202020204E-2</c:v>
                </c:pt>
                <c:pt idx="7">
                  <c:v>4.6611423498076357E-2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A8A-4600-B9C9-1DA41A21AC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85002655"/>
        <c:axId val="1085005983"/>
      </c:barChart>
      <c:catAx>
        <c:axId val="10850026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85005983"/>
        <c:crosses val="autoZero"/>
        <c:auto val="1"/>
        <c:lblAlgn val="ctr"/>
        <c:lblOffset val="100"/>
        <c:noMultiLvlLbl val="0"/>
      </c:catAx>
      <c:valAx>
        <c:axId val="1085005983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850026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 dirty="0">
                <a:solidFill>
                  <a:srgbClr val="0070C0"/>
                </a:solidFill>
              </a:rPr>
              <a:t>Nursing Facilities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Jan-23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Statewide</c:v>
                </c:pt>
              </c:strCache>
            </c:strRef>
          </c:cat>
          <c:val>
            <c:numRef>
              <c:f>Sheet1!$B$2</c:f>
              <c:numCache>
                <c:formatCode>0.0%</c:formatCode>
                <c:ptCount val="1"/>
                <c:pt idx="0">
                  <c:v>0.26681870011402509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B44-41E8-84C4-FD97B64E123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Jan-24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 w="28575" cap="rnd">
                <a:noFill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4B1A-4E1B-8FEA-9340328DADD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Statewide</c:v>
                </c:pt>
              </c:strCache>
            </c:strRef>
          </c:cat>
          <c:val>
            <c:numRef>
              <c:f>Sheet1!$C$2</c:f>
              <c:numCache>
                <c:formatCode>0.0%</c:formatCode>
                <c:ptCount val="1"/>
                <c:pt idx="0">
                  <c:v>0.193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4B44-41E8-84C4-FD97B64E123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Jan-25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Statewide</c:v>
                </c:pt>
              </c:strCache>
            </c:strRef>
          </c:cat>
          <c:val>
            <c:numRef>
              <c:f>Sheet1!$D$2</c:f>
              <c:numCache>
                <c:formatCode>0.0%</c:formatCode>
                <c:ptCount val="1"/>
                <c:pt idx="0">
                  <c:v>0.187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363C-4B1D-9E3D-C7134DB1DC44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Jan-26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Statewide</c:v>
                </c:pt>
              </c:strCache>
            </c:strRef>
          </c:cat>
          <c:val>
            <c:numRef>
              <c:f>Sheet1!$E$2</c:f>
              <c:numCache>
                <c:formatCode>0.0%</c:formatCode>
                <c:ptCount val="1"/>
                <c:pt idx="0">
                  <c:v>0.16500000000000001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1AD5-4359-8E76-42E4EDD368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20"/>
        <c:axId val="400658175"/>
        <c:axId val="400659839"/>
      </c:barChart>
      <c:catAx>
        <c:axId val="40065817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low"/>
        <c:crossAx val="400659839"/>
        <c:crosses val="autoZero"/>
        <c:auto val="0"/>
        <c:lblAlgn val="ctr"/>
        <c:lblOffset val="100"/>
        <c:noMultiLvlLbl val="0"/>
      </c:catAx>
      <c:valAx>
        <c:axId val="400659839"/>
        <c:scaling>
          <c:orientation val="minMax"/>
          <c:max val="0.3000000000000000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Percent Unfilled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065817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No, I do not expect to increase wages or add holidays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1739177983186884E-2"/>
                  <c:y val="-2.918642495710568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1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193779717752672"/>
                      <c:h val="0.2049470760487923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E963-45B0-B72D-4C43CAE703B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Statewide</c:v>
                </c:pt>
              </c:strCache>
            </c:strRef>
          </c:cat>
          <c:val>
            <c:numRef>
              <c:f>Sheet1!$B$2</c:f>
              <c:numCache>
                <c:formatCode>0.0%</c:formatCode>
                <c:ptCount val="1"/>
                <c:pt idx="0">
                  <c:v>6.7226890756302518E-2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963-45B0-B72D-4C43CAE703B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Yes, and I will have to raise private pay rates to afford these increases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4.428290228876519E-17"/>
                  <c:y val="-0.105071129845578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1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E963-45B0-B72D-4C43CAE703B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Statewide</c:v>
                </c:pt>
              </c:strCache>
            </c:strRef>
          </c:cat>
          <c:val>
            <c:numRef>
              <c:f>Sheet1!$C$2</c:f>
              <c:numCache>
                <c:formatCode>0.0%</c:formatCode>
                <c:ptCount val="1"/>
                <c:pt idx="0">
                  <c:v>0.49579831932773111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963-45B0-B72D-4C43CAE703B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Yes, I will need to, but I do not know at this point how we will pay for them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1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963-45B0-B72D-4C43CAE703B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Statewide</c:v>
                </c:pt>
              </c:strCache>
            </c:strRef>
          </c:cat>
          <c:val>
            <c:numRef>
              <c:f>Sheet1!$D$2</c:f>
              <c:numCache>
                <c:formatCode>0.0%</c:formatCode>
                <c:ptCount val="1"/>
                <c:pt idx="0">
                  <c:v>0.22689075630252101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963-45B0-B72D-4C43CAE703BC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Do not know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E963-45B0-B72D-4C43CAE703B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Statewide</c:v>
                </c:pt>
              </c:strCache>
            </c:strRef>
          </c:cat>
          <c:val>
            <c:numRef>
              <c:f>Sheet1!$E$2</c:f>
              <c:numCache>
                <c:formatCode>0.0%</c:formatCode>
                <c:ptCount val="1"/>
                <c:pt idx="0">
                  <c:v>0.21008403361344538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963-45B0-B72D-4C43CAE703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9"/>
        <c:overlap val="100"/>
        <c:axId val="1922901071"/>
        <c:axId val="1922902991"/>
      </c:barChart>
      <c:catAx>
        <c:axId val="1922901071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922902991"/>
        <c:crosses val="autoZero"/>
        <c:auto val="1"/>
        <c:lblAlgn val="ctr"/>
        <c:lblOffset val="100"/>
        <c:noMultiLvlLbl val="0"/>
      </c:catAx>
      <c:valAx>
        <c:axId val="1922902991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2290107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Statewide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Setting decreased an existing limit on the number of waiver clients we serve</c:v>
                </c:pt>
                <c:pt idx="1">
                  <c:v>Setting does not take waiver clients</c:v>
                </c:pt>
                <c:pt idx="2">
                  <c:v>Setting introduced a new limit on the number of waiver clients we serve</c:v>
                </c:pt>
                <c:pt idx="3">
                  <c:v>Setting practices have not changed</c:v>
                </c:pt>
              </c:strCache>
            </c:strRef>
          </c:cat>
          <c:val>
            <c:numRef>
              <c:f>Sheet1!$B$2:$E$2</c:f>
              <c:numCache>
                <c:formatCode>0.0%</c:formatCode>
                <c:ptCount val="4"/>
                <c:pt idx="0">
                  <c:v>2.3809523809523808E-2</c:v>
                </c:pt>
                <c:pt idx="1">
                  <c:v>1.7857142857142856E-2</c:v>
                </c:pt>
                <c:pt idx="2">
                  <c:v>3.5714285714285712E-2</c:v>
                </c:pt>
                <c:pt idx="3">
                  <c:v>0.92261904761904767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B8-4864-8E17-41847F462B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79146319"/>
        <c:axId val="1779156879"/>
      </c:barChart>
      <c:catAx>
        <c:axId val="17791463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79156879"/>
        <c:crosses val="autoZero"/>
        <c:auto val="1"/>
        <c:lblAlgn val="ctr"/>
        <c:lblOffset val="100"/>
        <c:noMultiLvlLbl val="0"/>
      </c:catAx>
      <c:valAx>
        <c:axId val="177915687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7914631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 dirty="0">
                <a:solidFill>
                  <a:srgbClr val="0070C0"/>
                </a:solidFill>
              </a:rPr>
              <a:t>Assisted Living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Jan-23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Statewide</c:v>
                </c:pt>
              </c:strCache>
            </c:strRef>
          </c:cat>
          <c:val>
            <c:numRef>
              <c:f>Sheet1!$B$2</c:f>
              <c:numCache>
                <c:formatCode>0.0%</c:formatCode>
                <c:ptCount val="1"/>
                <c:pt idx="0">
                  <c:v>0.15625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C1-4028-9DBD-399D035EA7D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Jan-24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 w="28575" cap="rnd">
                <a:noFill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0ADF-4ABD-BD02-1F9FB671A30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Statewide</c:v>
                </c:pt>
              </c:strCache>
            </c:strRef>
          </c:cat>
          <c:val>
            <c:numRef>
              <c:f>Sheet1!$C$2</c:f>
              <c:numCache>
                <c:formatCode>0.0%</c:formatCode>
                <c:ptCount val="1"/>
                <c:pt idx="0">
                  <c:v>0.15625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C1-4028-9DBD-399D035EA7D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Jan-25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Statewide</c:v>
                </c:pt>
              </c:strCache>
            </c:strRef>
          </c:cat>
          <c:val>
            <c:numRef>
              <c:f>Sheet1!$D$2</c:f>
              <c:numCache>
                <c:formatCode>0.0%</c:formatCode>
                <c:ptCount val="1"/>
                <c:pt idx="0">
                  <c:v>9.1999999999999998E-2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0A1D-4082-ACDA-27DEE79E4B44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Jan-26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Statewide</c:v>
                </c:pt>
              </c:strCache>
            </c:strRef>
          </c:cat>
          <c:val>
            <c:numRef>
              <c:f>Sheet1!$E$2</c:f>
              <c:numCache>
                <c:formatCode>0.0%</c:formatCode>
                <c:ptCount val="1"/>
                <c:pt idx="0">
                  <c:v>0.105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9B5A-4258-8E5C-5C0206058D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20"/>
        <c:axId val="400658175"/>
        <c:axId val="400659839"/>
      </c:barChart>
      <c:catAx>
        <c:axId val="40065817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low"/>
        <c:crossAx val="400659839"/>
        <c:crosses val="autoZero"/>
        <c:auto val="0"/>
        <c:lblAlgn val="ctr"/>
        <c:lblOffset val="100"/>
        <c:noMultiLvlLbl val="0"/>
      </c:catAx>
      <c:valAx>
        <c:axId val="400659839"/>
        <c:scaling>
          <c:orientation val="minMax"/>
          <c:max val="0.30000000000000004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Percent Unfilled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065817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 dirty="0">
                <a:solidFill>
                  <a:srgbClr val="0070C0"/>
                </a:solidFill>
              </a:rPr>
              <a:t>Nursing Facilities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Jan-23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Statewide</c:v>
                </c:pt>
              </c:strCache>
            </c:strRef>
          </c:cat>
          <c:val>
            <c:numRef>
              <c:f>Sheet1!$B$2</c:f>
              <c:numCache>
                <c:formatCode>0.0%</c:formatCode>
                <c:ptCount val="1"/>
                <c:pt idx="0">
                  <c:v>0.2196969696969697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B44-41E8-84C4-FD97B64E123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Jan-24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 w="28575" cap="rnd">
                <a:noFill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E089-4F23-9BFF-0FA350BA7A1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Statewide</c:v>
                </c:pt>
              </c:strCache>
            </c:strRef>
          </c:cat>
          <c:val>
            <c:numRef>
              <c:f>Sheet1!$C$2</c:f>
              <c:numCache>
                <c:formatCode>0.0%</c:formatCode>
                <c:ptCount val="1"/>
                <c:pt idx="0">
                  <c:v>0.20899999999999999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4B44-41E8-84C4-FD97B64E123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Jan-25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Statewide</c:v>
                </c:pt>
              </c:strCache>
            </c:strRef>
          </c:cat>
          <c:val>
            <c:numRef>
              <c:f>Sheet1!$D$2</c:f>
              <c:numCache>
                <c:formatCode>0.0%</c:formatCode>
                <c:ptCount val="1"/>
                <c:pt idx="0">
                  <c:v>0.13200000000000001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AEBA-4BB2-900B-3B9422FB2270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Jan-26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Statewide</c:v>
                </c:pt>
              </c:strCache>
            </c:strRef>
          </c:cat>
          <c:val>
            <c:numRef>
              <c:f>Sheet1!$E$2</c:f>
              <c:numCache>
                <c:formatCode>0.0%</c:formatCode>
                <c:ptCount val="1"/>
                <c:pt idx="0">
                  <c:v>0.161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D237-4035-BCC2-6F37D0D56E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20"/>
        <c:axId val="400658175"/>
        <c:axId val="400659839"/>
      </c:barChart>
      <c:catAx>
        <c:axId val="40065817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low"/>
        <c:crossAx val="400659839"/>
        <c:crosses val="autoZero"/>
        <c:auto val="0"/>
        <c:lblAlgn val="ctr"/>
        <c:lblOffset val="100"/>
        <c:noMultiLvlLbl val="0"/>
      </c:catAx>
      <c:valAx>
        <c:axId val="400659839"/>
        <c:scaling>
          <c:orientation val="minMax"/>
          <c:max val="0.3000000000000000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Percent Unfilled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065817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 dirty="0">
                <a:solidFill>
                  <a:srgbClr val="0070C0"/>
                </a:solidFill>
              </a:rPr>
              <a:t>Assisted Living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Jan-23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Statewide</c:v>
                </c:pt>
              </c:strCache>
            </c:strRef>
          </c:cat>
          <c:val>
            <c:numRef>
              <c:f>Sheet1!$B$2</c:f>
              <c:numCache>
                <c:formatCode>0.0%</c:formatCode>
                <c:ptCount val="1"/>
                <c:pt idx="0">
                  <c:v>0.14068884997081144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C1-4028-9DBD-399D035EA7D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Jan-24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 w="28575" cap="rnd">
                <a:noFill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4632-4AD2-A7CB-C9E18149C82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Statewide</c:v>
                </c:pt>
              </c:strCache>
            </c:strRef>
          </c:cat>
          <c:val>
            <c:numRef>
              <c:f>Sheet1!$C$2</c:f>
              <c:numCache>
                <c:formatCode>0.0%</c:formatCode>
                <c:ptCount val="1"/>
                <c:pt idx="0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C1-4028-9DBD-399D035EA7D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Jan-25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Statewide</c:v>
                </c:pt>
              </c:strCache>
            </c:strRef>
          </c:cat>
          <c:val>
            <c:numRef>
              <c:f>Sheet1!$D$2</c:f>
              <c:numCache>
                <c:formatCode>0.0%</c:formatCode>
                <c:ptCount val="1"/>
                <c:pt idx="0">
                  <c:v>4.7E-2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4079-47B3-B19A-306943B3A9F9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Jan-26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Statewide</c:v>
                </c:pt>
              </c:strCache>
            </c:strRef>
          </c:cat>
          <c:val>
            <c:numRef>
              <c:f>Sheet1!$E$2</c:f>
              <c:numCache>
                <c:formatCode>0.0%</c:formatCode>
                <c:ptCount val="1"/>
                <c:pt idx="0">
                  <c:v>7.2999999999999995E-2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783E-459A-B2A1-1526161693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400658175"/>
        <c:axId val="400659839"/>
      </c:barChart>
      <c:catAx>
        <c:axId val="40065817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low"/>
        <c:crossAx val="400659839"/>
        <c:crosses val="autoZero"/>
        <c:auto val="0"/>
        <c:lblAlgn val="ctr"/>
        <c:lblOffset val="100"/>
        <c:noMultiLvlLbl val="0"/>
      </c:catAx>
      <c:valAx>
        <c:axId val="400659839"/>
        <c:scaling>
          <c:orientation val="minMax"/>
          <c:max val="0.30000000000000004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Percent Unfilled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065817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 dirty="0">
                <a:solidFill>
                  <a:srgbClr val="0070C0"/>
                </a:solidFill>
              </a:rPr>
              <a:t>Nursing Facilities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Jan-23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Statewide</c:v>
                </c:pt>
              </c:strCache>
            </c:strRef>
          </c:cat>
          <c:val>
            <c:numRef>
              <c:f>Sheet1!$B$2</c:f>
              <c:numCache>
                <c:formatCode>0.0%</c:formatCode>
                <c:ptCount val="1"/>
                <c:pt idx="0">
                  <c:v>0.12772875058058522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B44-41E8-84C4-FD97B64E123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Jan-24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 w="28575" cap="rnd">
                <a:noFill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08C3-41AD-BB3A-4F082389124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Statewide</c:v>
                </c:pt>
              </c:strCache>
            </c:strRef>
          </c:cat>
          <c:val>
            <c:numRef>
              <c:f>Sheet1!$C$2</c:f>
              <c:numCache>
                <c:formatCode>0.0%</c:formatCode>
                <c:ptCount val="1"/>
                <c:pt idx="0">
                  <c:v>7.5999999999999998E-2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4B44-41E8-84C4-FD97B64E123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Jan-25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Statewide</c:v>
                </c:pt>
              </c:strCache>
            </c:strRef>
          </c:cat>
          <c:val>
            <c:numRef>
              <c:f>Sheet1!$D$2</c:f>
              <c:numCache>
                <c:formatCode>0.0%</c:formatCode>
                <c:ptCount val="1"/>
                <c:pt idx="0">
                  <c:v>5.5E-2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0FA0-4397-9488-8BED114AB130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Jan-26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Statewide</c:v>
                </c:pt>
              </c:strCache>
            </c:strRef>
          </c:cat>
          <c:val>
            <c:numRef>
              <c:f>Sheet1!$E$2</c:f>
              <c:numCache>
                <c:formatCode>0.0%</c:formatCode>
                <c:ptCount val="1"/>
                <c:pt idx="0">
                  <c:v>5.8000000000000003E-2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A0CD-4014-92DD-816D0FB5B6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400658175"/>
        <c:axId val="400659839"/>
      </c:barChart>
      <c:catAx>
        <c:axId val="40065817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low"/>
        <c:crossAx val="400659839"/>
        <c:crosses val="autoZero"/>
        <c:auto val="0"/>
        <c:lblAlgn val="ctr"/>
        <c:lblOffset val="100"/>
        <c:noMultiLvlLbl val="0"/>
      </c:catAx>
      <c:valAx>
        <c:axId val="400659839"/>
        <c:scaling>
          <c:orientation val="minMax"/>
          <c:max val="0.3000000000000000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Percent Unfilled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065817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January 2026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Assisted living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NARs/ULPs/TMAs</c:v>
                </c:pt>
                <c:pt idx="1">
                  <c:v>LPNs</c:v>
                </c:pt>
                <c:pt idx="2">
                  <c:v>RNs</c:v>
                </c:pt>
                <c:pt idx="3">
                  <c:v>Dietary</c:v>
                </c:pt>
              </c:strCache>
            </c:strRef>
          </c:cat>
          <c:val>
            <c:numRef>
              <c:f>Sheet1!$B$2:$B$5</c:f>
              <c:numCache>
                <c:formatCode>#,##0</c:formatCode>
                <c:ptCount val="4"/>
                <c:pt idx="0">
                  <c:v>5943</c:v>
                </c:pt>
                <c:pt idx="1">
                  <c:v>46</c:v>
                </c:pt>
                <c:pt idx="2">
                  <c:v>512</c:v>
                </c:pt>
                <c:pt idx="3">
                  <c:v>1776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76-4F2E-AD2A-F12E7733EF6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Nursing facility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NARs/ULPs/TMAs</c:v>
                </c:pt>
                <c:pt idx="1">
                  <c:v>LPNs</c:v>
                </c:pt>
                <c:pt idx="2">
                  <c:v>RNs</c:v>
                </c:pt>
                <c:pt idx="3">
                  <c:v>Dietary</c:v>
                </c:pt>
              </c:strCache>
            </c:strRef>
          </c:cat>
          <c:val>
            <c:numRef>
              <c:f>Sheet1!$C$2:$C$5</c:f>
              <c:numCache>
                <c:formatCode>#,##0</c:formatCode>
                <c:ptCount val="4"/>
                <c:pt idx="0">
                  <c:v>1759</c:v>
                </c:pt>
                <c:pt idx="1">
                  <c:v>469</c:v>
                </c:pt>
                <c:pt idx="2">
                  <c:v>847</c:v>
                </c:pt>
                <c:pt idx="3">
                  <c:v>402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376-4F2E-AD2A-F12E7733EF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89640112"/>
        <c:axId val="789650928"/>
      </c:barChart>
      <c:catAx>
        <c:axId val="7896401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89650928"/>
        <c:crosses val="autoZero"/>
        <c:auto val="1"/>
        <c:lblAlgn val="ctr"/>
        <c:lblOffset val="100"/>
        <c:noMultiLvlLbl val="0"/>
      </c:catAx>
      <c:valAx>
        <c:axId val="7896509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896401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C52FE7-11B0-4FEF-925C-13BFC2EE6C52}" type="doc">
      <dgm:prSet loTypeId="urn:microsoft.com/office/officeart/2005/8/layout/hierarchy2" loCatId="hierarchy" qsTypeId="urn:microsoft.com/office/officeart/2005/8/quickstyle/simple4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BF58E20C-FBE3-4EC3-8828-0C31D18081DE}">
      <dgm:prSet/>
      <dgm:spPr/>
      <dgm:t>
        <a:bodyPr/>
        <a:lstStyle/>
        <a:p>
          <a:r>
            <a:rPr lang="en-US" dirty="0"/>
            <a:t>87% had available applicants to fill the position in a timely manner.</a:t>
          </a:r>
        </a:p>
      </dgm:t>
    </dgm:pt>
    <dgm:pt modelId="{38FFA058-20BC-4C21-A897-451EAB278823}" type="parTrans" cxnId="{7D2BE5E7-184D-4F40-A770-0628E878DB42}">
      <dgm:prSet/>
      <dgm:spPr/>
      <dgm:t>
        <a:bodyPr/>
        <a:lstStyle/>
        <a:p>
          <a:endParaRPr lang="en-US"/>
        </a:p>
      </dgm:t>
    </dgm:pt>
    <dgm:pt modelId="{87FDB766-D45C-442E-8314-0503F831252A}" type="sibTrans" cxnId="{7D2BE5E7-184D-4F40-A770-0628E878DB42}">
      <dgm:prSet/>
      <dgm:spPr/>
      <dgm:t>
        <a:bodyPr/>
        <a:lstStyle/>
        <a:p>
          <a:endParaRPr lang="en-US"/>
        </a:p>
      </dgm:t>
    </dgm:pt>
    <dgm:pt modelId="{5D9980D6-1C1B-43FA-9A84-6B8B143DB648}">
      <dgm:prSet/>
      <dgm:spPr/>
      <dgm:t>
        <a:bodyPr/>
        <a:lstStyle/>
        <a:p>
          <a:r>
            <a:rPr lang="en-US" dirty="0"/>
            <a:t>Of those 35% filled the LALD position with an interim.</a:t>
          </a:r>
        </a:p>
      </dgm:t>
    </dgm:pt>
    <dgm:pt modelId="{8310FCD0-885A-4E06-823F-93CDE9B95056}" type="parTrans" cxnId="{A4BE73A1-6E89-4FA0-A83F-9D9F930BF349}">
      <dgm:prSet/>
      <dgm:spPr/>
      <dgm:t>
        <a:bodyPr/>
        <a:lstStyle/>
        <a:p>
          <a:endParaRPr lang="en-US"/>
        </a:p>
      </dgm:t>
    </dgm:pt>
    <dgm:pt modelId="{BD7DF3D6-80A8-43E1-B0D8-262F82A87F42}" type="sibTrans" cxnId="{A4BE73A1-6E89-4FA0-A83F-9D9F930BF349}">
      <dgm:prSet/>
      <dgm:spPr/>
      <dgm:t>
        <a:bodyPr/>
        <a:lstStyle/>
        <a:p>
          <a:endParaRPr lang="en-US"/>
        </a:p>
      </dgm:t>
    </dgm:pt>
    <dgm:pt modelId="{813947B2-397B-4240-A485-8477707FC611}">
      <dgm:prSet/>
      <dgm:spPr/>
      <dgm:t>
        <a:bodyPr/>
        <a:lstStyle/>
        <a:p>
          <a:r>
            <a:rPr lang="en-US" dirty="0"/>
            <a:t>Interim was filled with:</a:t>
          </a:r>
        </a:p>
      </dgm:t>
    </dgm:pt>
    <dgm:pt modelId="{149D0C07-D259-48BD-8443-579C1AE83FBB}" type="parTrans" cxnId="{26394D5B-60E8-44B4-90AA-5EEC0394F566}">
      <dgm:prSet/>
      <dgm:spPr/>
      <dgm:t>
        <a:bodyPr/>
        <a:lstStyle/>
        <a:p>
          <a:endParaRPr lang="en-US"/>
        </a:p>
      </dgm:t>
    </dgm:pt>
    <dgm:pt modelId="{B842E726-5691-4F8A-89AF-BF25FB519C4E}" type="sibTrans" cxnId="{26394D5B-60E8-44B4-90AA-5EEC0394F566}">
      <dgm:prSet/>
      <dgm:spPr/>
      <dgm:t>
        <a:bodyPr/>
        <a:lstStyle/>
        <a:p>
          <a:endParaRPr lang="en-US"/>
        </a:p>
      </dgm:t>
    </dgm:pt>
    <dgm:pt modelId="{85AAF0DD-47F1-4C93-AE15-DBFC78A5ABFC}">
      <dgm:prSet/>
      <dgm:spPr/>
      <dgm:t>
        <a:bodyPr/>
        <a:lstStyle/>
        <a:p>
          <a:r>
            <a:rPr lang="en-US" dirty="0"/>
            <a:t>ALDIR  - hired and working toward licensure, 20.00%</a:t>
          </a:r>
        </a:p>
      </dgm:t>
    </dgm:pt>
    <dgm:pt modelId="{C750B8FC-A75D-4E26-898A-B22FEFA0CC01}" type="parTrans" cxnId="{E5273D6E-59F7-4007-B61B-B3FED603A09A}">
      <dgm:prSet/>
      <dgm:spPr/>
      <dgm:t>
        <a:bodyPr/>
        <a:lstStyle/>
        <a:p>
          <a:endParaRPr lang="en-US"/>
        </a:p>
      </dgm:t>
    </dgm:pt>
    <dgm:pt modelId="{59158979-33E9-4ED1-BC36-BE036E0CE00A}" type="sibTrans" cxnId="{E5273D6E-59F7-4007-B61B-B3FED603A09A}">
      <dgm:prSet/>
      <dgm:spPr/>
      <dgm:t>
        <a:bodyPr/>
        <a:lstStyle/>
        <a:p>
          <a:endParaRPr lang="en-US"/>
        </a:p>
      </dgm:t>
    </dgm:pt>
    <dgm:pt modelId="{B5212ED7-1559-446F-8C2D-4C7F90DA61A8}">
      <dgm:prSet/>
      <dgm:spPr/>
      <dgm:t>
        <a:bodyPr/>
        <a:lstStyle/>
        <a:p>
          <a:r>
            <a:rPr lang="en-US" dirty="0"/>
            <a:t>Contracted consultant with license, 33.33%</a:t>
          </a:r>
        </a:p>
      </dgm:t>
    </dgm:pt>
    <dgm:pt modelId="{DBC81EE8-1ED0-4D06-95F4-9CD1B7F3D92F}" type="parTrans" cxnId="{E40A0F38-14F8-4952-835B-5391C455ED89}">
      <dgm:prSet/>
      <dgm:spPr/>
      <dgm:t>
        <a:bodyPr/>
        <a:lstStyle/>
        <a:p>
          <a:endParaRPr lang="en-US"/>
        </a:p>
      </dgm:t>
    </dgm:pt>
    <dgm:pt modelId="{360638AD-B9C7-4430-B49B-9699B2D632F6}" type="sibTrans" cxnId="{E40A0F38-14F8-4952-835B-5391C455ED89}">
      <dgm:prSet/>
      <dgm:spPr/>
      <dgm:t>
        <a:bodyPr/>
        <a:lstStyle/>
        <a:p>
          <a:endParaRPr lang="en-US"/>
        </a:p>
      </dgm:t>
    </dgm:pt>
    <dgm:pt modelId="{8C337A78-DE39-49AB-A8EE-ACD1268BF4C7}">
      <dgm:prSet/>
      <dgm:spPr/>
      <dgm:t>
        <a:bodyPr/>
        <a:lstStyle/>
        <a:p>
          <a:r>
            <a:rPr lang="en-US" dirty="0"/>
            <a:t>Shared director, 46.67%</a:t>
          </a:r>
        </a:p>
      </dgm:t>
    </dgm:pt>
    <dgm:pt modelId="{B55ECB55-F7A5-47CB-9C75-6F91A70E2EDF}" type="parTrans" cxnId="{E42F1B00-0976-4B12-A916-F3E803FC3813}">
      <dgm:prSet/>
      <dgm:spPr/>
      <dgm:t>
        <a:bodyPr/>
        <a:lstStyle/>
        <a:p>
          <a:endParaRPr lang="en-US"/>
        </a:p>
      </dgm:t>
    </dgm:pt>
    <dgm:pt modelId="{38CCFC35-D8B7-488A-9048-6031F3C34CED}" type="sibTrans" cxnId="{E42F1B00-0976-4B12-A916-F3E803FC3813}">
      <dgm:prSet/>
      <dgm:spPr/>
      <dgm:t>
        <a:bodyPr/>
        <a:lstStyle/>
        <a:p>
          <a:endParaRPr lang="en-US"/>
        </a:p>
      </dgm:t>
    </dgm:pt>
    <dgm:pt modelId="{C127D7C4-674E-49A3-A496-8A07474F03F8}" type="pres">
      <dgm:prSet presAssocID="{4BC52FE7-11B0-4FEF-925C-13BFC2EE6C52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1C24E28D-7CD1-4437-97D9-D39877DB5D24}" type="pres">
      <dgm:prSet presAssocID="{BF58E20C-FBE3-4EC3-8828-0C31D18081DE}" presName="root1" presStyleCnt="0"/>
      <dgm:spPr/>
    </dgm:pt>
    <dgm:pt modelId="{A9F4E74A-96B7-446E-976A-0581DB51388A}" type="pres">
      <dgm:prSet presAssocID="{BF58E20C-FBE3-4EC3-8828-0C31D18081DE}" presName="LevelOneTextNode" presStyleLbl="node0" presStyleIdx="0" presStyleCnt="3">
        <dgm:presLayoutVars>
          <dgm:chPref val="3"/>
        </dgm:presLayoutVars>
      </dgm:prSet>
      <dgm:spPr/>
    </dgm:pt>
    <dgm:pt modelId="{DFB9AA4C-8675-4966-B293-B7AECB0F74FD}" type="pres">
      <dgm:prSet presAssocID="{BF58E20C-FBE3-4EC3-8828-0C31D18081DE}" presName="level2hierChild" presStyleCnt="0"/>
      <dgm:spPr/>
    </dgm:pt>
    <dgm:pt modelId="{F9D9516E-8B23-45E7-B503-1FA6736DBBB5}" type="pres">
      <dgm:prSet presAssocID="{5D9980D6-1C1B-43FA-9A84-6B8B143DB648}" presName="root1" presStyleCnt="0"/>
      <dgm:spPr/>
    </dgm:pt>
    <dgm:pt modelId="{4EF0BBCA-B003-4A1F-92A1-BDEC831F93B7}" type="pres">
      <dgm:prSet presAssocID="{5D9980D6-1C1B-43FA-9A84-6B8B143DB648}" presName="LevelOneTextNode" presStyleLbl="node0" presStyleIdx="1" presStyleCnt="3">
        <dgm:presLayoutVars>
          <dgm:chPref val="3"/>
        </dgm:presLayoutVars>
      </dgm:prSet>
      <dgm:spPr/>
    </dgm:pt>
    <dgm:pt modelId="{7C4589CD-5BB8-467F-94F0-CD32EDB43EE1}" type="pres">
      <dgm:prSet presAssocID="{5D9980D6-1C1B-43FA-9A84-6B8B143DB648}" presName="level2hierChild" presStyleCnt="0"/>
      <dgm:spPr/>
    </dgm:pt>
    <dgm:pt modelId="{4B2D65E7-9967-48B5-B840-E050B972C4C5}" type="pres">
      <dgm:prSet presAssocID="{813947B2-397B-4240-A485-8477707FC611}" presName="root1" presStyleCnt="0"/>
      <dgm:spPr/>
    </dgm:pt>
    <dgm:pt modelId="{4505472E-E417-4C12-8C6F-EB03EF7EF5D0}" type="pres">
      <dgm:prSet presAssocID="{813947B2-397B-4240-A485-8477707FC611}" presName="LevelOneTextNode" presStyleLbl="node0" presStyleIdx="2" presStyleCnt="3">
        <dgm:presLayoutVars>
          <dgm:chPref val="3"/>
        </dgm:presLayoutVars>
      </dgm:prSet>
      <dgm:spPr/>
    </dgm:pt>
    <dgm:pt modelId="{BFDA1D6A-FEA8-45EB-BD93-5540B3D17120}" type="pres">
      <dgm:prSet presAssocID="{813947B2-397B-4240-A485-8477707FC611}" presName="level2hierChild" presStyleCnt="0"/>
      <dgm:spPr/>
    </dgm:pt>
    <dgm:pt modelId="{EEAA5286-C947-48B5-B6CD-1AAF3DC2D044}" type="pres">
      <dgm:prSet presAssocID="{C750B8FC-A75D-4E26-898A-B22FEFA0CC01}" presName="conn2-1" presStyleLbl="parChTrans1D2" presStyleIdx="0" presStyleCnt="3"/>
      <dgm:spPr/>
    </dgm:pt>
    <dgm:pt modelId="{DF29974F-A8C3-4615-BB53-BA25E59D3389}" type="pres">
      <dgm:prSet presAssocID="{C750B8FC-A75D-4E26-898A-B22FEFA0CC01}" presName="connTx" presStyleLbl="parChTrans1D2" presStyleIdx="0" presStyleCnt="3"/>
      <dgm:spPr/>
    </dgm:pt>
    <dgm:pt modelId="{74A18789-37CD-4D7A-BB28-9C1E3ACAE390}" type="pres">
      <dgm:prSet presAssocID="{85AAF0DD-47F1-4C93-AE15-DBFC78A5ABFC}" presName="root2" presStyleCnt="0"/>
      <dgm:spPr/>
    </dgm:pt>
    <dgm:pt modelId="{8CA4A757-EF85-40DA-8E44-E5D09D6B37EB}" type="pres">
      <dgm:prSet presAssocID="{85AAF0DD-47F1-4C93-AE15-DBFC78A5ABFC}" presName="LevelTwoTextNode" presStyleLbl="node2" presStyleIdx="0" presStyleCnt="3">
        <dgm:presLayoutVars>
          <dgm:chPref val="3"/>
        </dgm:presLayoutVars>
      </dgm:prSet>
      <dgm:spPr/>
    </dgm:pt>
    <dgm:pt modelId="{D3CD3FF8-F0DA-4487-8F8F-9F913EE62533}" type="pres">
      <dgm:prSet presAssocID="{85AAF0DD-47F1-4C93-AE15-DBFC78A5ABFC}" presName="level3hierChild" presStyleCnt="0"/>
      <dgm:spPr/>
    </dgm:pt>
    <dgm:pt modelId="{78D69A14-29E1-4E93-9D7A-28CAF9F04C58}" type="pres">
      <dgm:prSet presAssocID="{DBC81EE8-1ED0-4D06-95F4-9CD1B7F3D92F}" presName="conn2-1" presStyleLbl="parChTrans1D2" presStyleIdx="1" presStyleCnt="3"/>
      <dgm:spPr/>
    </dgm:pt>
    <dgm:pt modelId="{9E050515-8324-4826-ADD3-04D578DD7519}" type="pres">
      <dgm:prSet presAssocID="{DBC81EE8-1ED0-4D06-95F4-9CD1B7F3D92F}" presName="connTx" presStyleLbl="parChTrans1D2" presStyleIdx="1" presStyleCnt="3"/>
      <dgm:spPr/>
    </dgm:pt>
    <dgm:pt modelId="{B981D4EA-C934-4130-89EB-E3E8E5CE8145}" type="pres">
      <dgm:prSet presAssocID="{B5212ED7-1559-446F-8C2D-4C7F90DA61A8}" presName="root2" presStyleCnt="0"/>
      <dgm:spPr/>
    </dgm:pt>
    <dgm:pt modelId="{691956F5-003E-45A3-9385-47D6BAB5BB94}" type="pres">
      <dgm:prSet presAssocID="{B5212ED7-1559-446F-8C2D-4C7F90DA61A8}" presName="LevelTwoTextNode" presStyleLbl="node2" presStyleIdx="1" presStyleCnt="3">
        <dgm:presLayoutVars>
          <dgm:chPref val="3"/>
        </dgm:presLayoutVars>
      </dgm:prSet>
      <dgm:spPr/>
    </dgm:pt>
    <dgm:pt modelId="{3FFD48C3-8FF9-491F-8162-7CB2A9A3396A}" type="pres">
      <dgm:prSet presAssocID="{B5212ED7-1559-446F-8C2D-4C7F90DA61A8}" presName="level3hierChild" presStyleCnt="0"/>
      <dgm:spPr/>
    </dgm:pt>
    <dgm:pt modelId="{C2C8D9FC-2EE0-450D-A8EA-DDB00421390B}" type="pres">
      <dgm:prSet presAssocID="{B55ECB55-F7A5-47CB-9C75-6F91A70E2EDF}" presName="conn2-1" presStyleLbl="parChTrans1D2" presStyleIdx="2" presStyleCnt="3"/>
      <dgm:spPr/>
    </dgm:pt>
    <dgm:pt modelId="{633C419F-0C99-4B79-820C-FCDCFE89FCB2}" type="pres">
      <dgm:prSet presAssocID="{B55ECB55-F7A5-47CB-9C75-6F91A70E2EDF}" presName="connTx" presStyleLbl="parChTrans1D2" presStyleIdx="2" presStyleCnt="3"/>
      <dgm:spPr/>
    </dgm:pt>
    <dgm:pt modelId="{93400A67-C182-4430-8266-20950B74209F}" type="pres">
      <dgm:prSet presAssocID="{8C337A78-DE39-49AB-A8EE-ACD1268BF4C7}" presName="root2" presStyleCnt="0"/>
      <dgm:spPr/>
    </dgm:pt>
    <dgm:pt modelId="{3ED3FA1B-9D15-4C68-A413-685745CE71F4}" type="pres">
      <dgm:prSet presAssocID="{8C337A78-DE39-49AB-A8EE-ACD1268BF4C7}" presName="LevelTwoTextNode" presStyleLbl="node2" presStyleIdx="2" presStyleCnt="3">
        <dgm:presLayoutVars>
          <dgm:chPref val="3"/>
        </dgm:presLayoutVars>
      </dgm:prSet>
      <dgm:spPr/>
    </dgm:pt>
    <dgm:pt modelId="{2CFEF9EE-B3D8-4C1F-AF50-ACE1F4A7009A}" type="pres">
      <dgm:prSet presAssocID="{8C337A78-DE39-49AB-A8EE-ACD1268BF4C7}" presName="level3hierChild" presStyleCnt="0"/>
      <dgm:spPr/>
    </dgm:pt>
  </dgm:ptLst>
  <dgm:cxnLst>
    <dgm:cxn modelId="{E42F1B00-0976-4B12-A916-F3E803FC3813}" srcId="{813947B2-397B-4240-A485-8477707FC611}" destId="{8C337A78-DE39-49AB-A8EE-ACD1268BF4C7}" srcOrd="2" destOrd="0" parTransId="{B55ECB55-F7A5-47CB-9C75-6F91A70E2EDF}" sibTransId="{38CCFC35-D8B7-488A-9048-6031F3C34CED}"/>
    <dgm:cxn modelId="{BDEF6B2D-AEFA-4D32-84DE-BAC55CEE17C6}" type="presOf" srcId="{B55ECB55-F7A5-47CB-9C75-6F91A70E2EDF}" destId="{C2C8D9FC-2EE0-450D-A8EA-DDB00421390B}" srcOrd="0" destOrd="0" presId="urn:microsoft.com/office/officeart/2005/8/layout/hierarchy2"/>
    <dgm:cxn modelId="{E40A0F38-14F8-4952-835B-5391C455ED89}" srcId="{813947B2-397B-4240-A485-8477707FC611}" destId="{B5212ED7-1559-446F-8C2D-4C7F90DA61A8}" srcOrd="1" destOrd="0" parTransId="{DBC81EE8-1ED0-4D06-95F4-9CD1B7F3D92F}" sibTransId="{360638AD-B9C7-4430-B49B-9699B2D632F6}"/>
    <dgm:cxn modelId="{26394D5B-60E8-44B4-90AA-5EEC0394F566}" srcId="{4BC52FE7-11B0-4FEF-925C-13BFC2EE6C52}" destId="{813947B2-397B-4240-A485-8477707FC611}" srcOrd="2" destOrd="0" parTransId="{149D0C07-D259-48BD-8443-579C1AE83FBB}" sibTransId="{B842E726-5691-4F8A-89AF-BF25FB519C4E}"/>
    <dgm:cxn modelId="{18C2EC64-6A63-4CB7-B978-0EDAB8BCB082}" type="presOf" srcId="{4BC52FE7-11B0-4FEF-925C-13BFC2EE6C52}" destId="{C127D7C4-674E-49A3-A496-8A07474F03F8}" srcOrd="0" destOrd="0" presId="urn:microsoft.com/office/officeart/2005/8/layout/hierarchy2"/>
    <dgm:cxn modelId="{E0293868-737B-47B8-848B-B7A2C8203087}" type="presOf" srcId="{BF58E20C-FBE3-4EC3-8828-0C31D18081DE}" destId="{A9F4E74A-96B7-446E-976A-0581DB51388A}" srcOrd="0" destOrd="0" presId="urn:microsoft.com/office/officeart/2005/8/layout/hierarchy2"/>
    <dgm:cxn modelId="{E364396A-1035-4F18-8B5F-BB3FBF944E68}" type="presOf" srcId="{C750B8FC-A75D-4E26-898A-B22FEFA0CC01}" destId="{EEAA5286-C947-48B5-B6CD-1AAF3DC2D044}" srcOrd="0" destOrd="0" presId="urn:microsoft.com/office/officeart/2005/8/layout/hierarchy2"/>
    <dgm:cxn modelId="{023AA46B-9466-4544-8DF3-F64FA339CED5}" type="presOf" srcId="{C750B8FC-A75D-4E26-898A-B22FEFA0CC01}" destId="{DF29974F-A8C3-4615-BB53-BA25E59D3389}" srcOrd="1" destOrd="0" presId="urn:microsoft.com/office/officeart/2005/8/layout/hierarchy2"/>
    <dgm:cxn modelId="{A5FD564D-EF4D-45D2-9664-0823188F3D87}" type="presOf" srcId="{5D9980D6-1C1B-43FA-9A84-6B8B143DB648}" destId="{4EF0BBCA-B003-4A1F-92A1-BDEC831F93B7}" srcOrd="0" destOrd="0" presId="urn:microsoft.com/office/officeart/2005/8/layout/hierarchy2"/>
    <dgm:cxn modelId="{E5273D6E-59F7-4007-B61B-B3FED603A09A}" srcId="{813947B2-397B-4240-A485-8477707FC611}" destId="{85AAF0DD-47F1-4C93-AE15-DBFC78A5ABFC}" srcOrd="0" destOrd="0" parTransId="{C750B8FC-A75D-4E26-898A-B22FEFA0CC01}" sibTransId="{59158979-33E9-4ED1-BC36-BE036E0CE00A}"/>
    <dgm:cxn modelId="{B3746454-10CE-44FF-9634-CDA4C3216192}" type="presOf" srcId="{B55ECB55-F7A5-47CB-9C75-6F91A70E2EDF}" destId="{633C419F-0C99-4B79-820C-FCDCFE89FCB2}" srcOrd="1" destOrd="0" presId="urn:microsoft.com/office/officeart/2005/8/layout/hierarchy2"/>
    <dgm:cxn modelId="{A4F29092-5022-4F1D-BB73-676B97A77D4B}" type="presOf" srcId="{813947B2-397B-4240-A485-8477707FC611}" destId="{4505472E-E417-4C12-8C6F-EB03EF7EF5D0}" srcOrd="0" destOrd="0" presId="urn:microsoft.com/office/officeart/2005/8/layout/hierarchy2"/>
    <dgm:cxn modelId="{8581F69B-AD52-4AC4-A683-33B693D300B3}" type="presOf" srcId="{85AAF0DD-47F1-4C93-AE15-DBFC78A5ABFC}" destId="{8CA4A757-EF85-40DA-8E44-E5D09D6B37EB}" srcOrd="0" destOrd="0" presId="urn:microsoft.com/office/officeart/2005/8/layout/hierarchy2"/>
    <dgm:cxn modelId="{A4BE73A1-6E89-4FA0-A83F-9D9F930BF349}" srcId="{4BC52FE7-11B0-4FEF-925C-13BFC2EE6C52}" destId="{5D9980D6-1C1B-43FA-9A84-6B8B143DB648}" srcOrd="1" destOrd="0" parTransId="{8310FCD0-885A-4E06-823F-93CDE9B95056}" sibTransId="{BD7DF3D6-80A8-43E1-B0D8-262F82A87F42}"/>
    <dgm:cxn modelId="{535B32A8-4EA1-4ADC-9C14-F64D73F6CD89}" type="presOf" srcId="{DBC81EE8-1ED0-4D06-95F4-9CD1B7F3D92F}" destId="{78D69A14-29E1-4E93-9D7A-28CAF9F04C58}" srcOrd="0" destOrd="0" presId="urn:microsoft.com/office/officeart/2005/8/layout/hierarchy2"/>
    <dgm:cxn modelId="{1E69FDB9-F6C2-4C63-BDF4-611686AD0706}" type="presOf" srcId="{DBC81EE8-1ED0-4D06-95F4-9CD1B7F3D92F}" destId="{9E050515-8324-4826-ADD3-04D578DD7519}" srcOrd="1" destOrd="0" presId="urn:microsoft.com/office/officeart/2005/8/layout/hierarchy2"/>
    <dgm:cxn modelId="{ABCB11C5-B9D5-4D65-AD80-365ED2971389}" type="presOf" srcId="{8C337A78-DE39-49AB-A8EE-ACD1268BF4C7}" destId="{3ED3FA1B-9D15-4C68-A413-685745CE71F4}" srcOrd="0" destOrd="0" presId="urn:microsoft.com/office/officeart/2005/8/layout/hierarchy2"/>
    <dgm:cxn modelId="{7D2BE5E7-184D-4F40-A770-0628E878DB42}" srcId="{4BC52FE7-11B0-4FEF-925C-13BFC2EE6C52}" destId="{BF58E20C-FBE3-4EC3-8828-0C31D18081DE}" srcOrd="0" destOrd="0" parTransId="{38FFA058-20BC-4C21-A897-451EAB278823}" sibTransId="{87FDB766-D45C-442E-8314-0503F831252A}"/>
    <dgm:cxn modelId="{E41F5EF1-E6AD-453F-9C96-6B7BA8F02290}" type="presOf" srcId="{B5212ED7-1559-446F-8C2D-4C7F90DA61A8}" destId="{691956F5-003E-45A3-9385-47D6BAB5BB94}" srcOrd="0" destOrd="0" presId="urn:microsoft.com/office/officeart/2005/8/layout/hierarchy2"/>
    <dgm:cxn modelId="{1C6BB816-E877-428B-880C-10CAC7FEA78C}" type="presParOf" srcId="{C127D7C4-674E-49A3-A496-8A07474F03F8}" destId="{1C24E28D-7CD1-4437-97D9-D39877DB5D24}" srcOrd="0" destOrd="0" presId="urn:microsoft.com/office/officeart/2005/8/layout/hierarchy2"/>
    <dgm:cxn modelId="{26EC14BF-E0FF-4491-B923-40ED88710253}" type="presParOf" srcId="{1C24E28D-7CD1-4437-97D9-D39877DB5D24}" destId="{A9F4E74A-96B7-446E-976A-0581DB51388A}" srcOrd="0" destOrd="0" presId="urn:microsoft.com/office/officeart/2005/8/layout/hierarchy2"/>
    <dgm:cxn modelId="{6CD24081-6C20-4D97-B521-80643187CBF6}" type="presParOf" srcId="{1C24E28D-7CD1-4437-97D9-D39877DB5D24}" destId="{DFB9AA4C-8675-4966-B293-B7AECB0F74FD}" srcOrd="1" destOrd="0" presId="urn:microsoft.com/office/officeart/2005/8/layout/hierarchy2"/>
    <dgm:cxn modelId="{5CA6D41A-685B-49D6-935D-7801D4A4250B}" type="presParOf" srcId="{C127D7C4-674E-49A3-A496-8A07474F03F8}" destId="{F9D9516E-8B23-45E7-B503-1FA6736DBBB5}" srcOrd="1" destOrd="0" presId="urn:microsoft.com/office/officeart/2005/8/layout/hierarchy2"/>
    <dgm:cxn modelId="{DB606A5F-6C01-4090-AFF7-F7B00EE42324}" type="presParOf" srcId="{F9D9516E-8B23-45E7-B503-1FA6736DBBB5}" destId="{4EF0BBCA-B003-4A1F-92A1-BDEC831F93B7}" srcOrd="0" destOrd="0" presId="urn:microsoft.com/office/officeart/2005/8/layout/hierarchy2"/>
    <dgm:cxn modelId="{06BBE812-4591-4723-951A-AE88C9E9A20D}" type="presParOf" srcId="{F9D9516E-8B23-45E7-B503-1FA6736DBBB5}" destId="{7C4589CD-5BB8-467F-94F0-CD32EDB43EE1}" srcOrd="1" destOrd="0" presId="urn:microsoft.com/office/officeart/2005/8/layout/hierarchy2"/>
    <dgm:cxn modelId="{57DBE80D-ADE3-4983-812A-F4405787C4B0}" type="presParOf" srcId="{C127D7C4-674E-49A3-A496-8A07474F03F8}" destId="{4B2D65E7-9967-48B5-B840-E050B972C4C5}" srcOrd="2" destOrd="0" presId="urn:microsoft.com/office/officeart/2005/8/layout/hierarchy2"/>
    <dgm:cxn modelId="{0C635CD7-2AE6-4C43-AC08-89FFB3B20873}" type="presParOf" srcId="{4B2D65E7-9967-48B5-B840-E050B972C4C5}" destId="{4505472E-E417-4C12-8C6F-EB03EF7EF5D0}" srcOrd="0" destOrd="0" presId="urn:microsoft.com/office/officeart/2005/8/layout/hierarchy2"/>
    <dgm:cxn modelId="{84BD671F-C2C5-4B33-B8A1-0C3DAA1AA1E0}" type="presParOf" srcId="{4B2D65E7-9967-48B5-B840-E050B972C4C5}" destId="{BFDA1D6A-FEA8-45EB-BD93-5540B3D17120}" srcOrd="1" destOrd="0" presId="urn:microsoft.com/office/officeart/2005/8/layout/hierarchy2"/>
    <dgm:cxn modelId="{BCCFB7DE-4078-426B-9D11-AE004598BBCB}" type="presParOf" srcId="{BFDA1D6A-FEA8-45EB-BD93-5540B3D17120}" destId="{EEAA5286-C947-48B5-B6CD-1AAF3DC2D044}" srcOrd="0" destOrd="0" presId="urn:microsoft.com/office/officeart/2005/8/layout/hierarchy2"/>
    <dgm:cxn modelId="{D20726B2-B038-4F22-A6A1-225E34272DEE}" type="presParOf" srcId="{EEAA5286-C947-48B5-B6CD-1AAF3DC2D044}" destId="{DF29974F-A8C3-4615-BB53-BA25E59D3389}" srcOrd="0" destOrd="0" presId="urn:microsoft.com/office/officeart/2005/8/layout/hierarchy2"/>
    <dgm:cxn modelId="{90B02294-5F3C-40CF-B8AC-65F8186E9DE3}" type="presParOf" srcId="{BFDA1D6A-FEA8-45EB-BD93-5540B3D17120}" destId="{74A18789-37CD-4D7A-BB28-9C1E3ACAE390}" srcOrd="1" destOrd="0" presId="urn:microsoft.com/office/officeart/2005/8/layout/hierarchy2"/>
    <dgm:cxn modelId="{E61C27EB-7D07-41B7-AECD-91495A65F113}" type="presParOf" srcId="{74A18789-37CD-4D7A-BB28-9C1E3ACAE390}" destId="{8CA4A757-EF85-40DA-8E44-E5D09D6B37EB}" srcOrd="0" destOrd="0" presId="urn:microsoft.com/office/officeart/2005/8/layout/hierarchy2"/>
    <dgm:cxn modelId="{2585EA7C-0516-4536-A965-2D01078F9217}" type="presParOf" srcId="{74A18789-37CD-4D7A-BB28-9C1E3ACAE390}" destId="{D3CD3FF8-F0DA-4487-8F8F-9F913EE62533}" srcOrd="1" destOrd="0" presId="urn:microsoft.com/office/officeart/2005/8/layout/hierarchy2"/>
    <dgm:cxn modelId="{850F038F-BB03-4222-8A9D-3A8BBB65969B}" type="presParOf" srcId="{BFDA1D6A-FEA8-45EB-BD93-5540B3D17120}" destId="{78D69A14-29E1-4E93-9D7A-28CAF9F04C58}" srcOrd="2" destOrd="0" presId="urn:microsoft.com/office/officeart/2005/8/layout/hierarchy2"/>
    <dgm:cxn modelId="{2BBDE233-E7E1-4F61-BC5A-F4AA1342DF4A}" type="presParOf" srcId="{78D69A14-29E1-4E93-9D7A-28CAF9F04C58}" destId="{9E050515-8324-4826-ADD3-04D578DD7519}" srcOrd="0" destOrd="0" presId="urn:microsoft.com/office/officeart/2005/8/layout/hierarchy2"/>
    <dgm:cxn modelId="{C66BE61C-DD3C-4BF1-BEB5-64FF7BE187B9}" type="presParOf" srcId="{BFDA1D6A-FEA8-45EB-BD93-5540B3D17120}" destId="{B981D4EA-C934-4130-89EB-E3E8E5CE8145}" srcOrd="3" destOrd="0" presId="urn:microsoft.com/office/officeart/2005/8/layout/hierarchy2"/>
    <dgm:cxn modelId="{B99C2886-A046-46BD-844C-52719E7779FA}" type="presParOf" srcId="{B981D4EA-C934-4130-89EB-E3E8E5CE8145}" destId="{691956F5-003E-45A3-9385-47D6BAB5BB94}" srcOrd="0" destOrd="0" presId="urn:microsoft.com/office/officeart/2005/8/layout/hierarchy2"/>
    <dgm:cxn modelId="{09C544F4-6457-4569-BD7D-287905541EC2}" type="presParOf" srcId="{B981D4EA-C934-4130-89EB-E3E8E5CE8145}" destId="{3FFD48C3-8FF9-491F-8162-7CB2A9A3396A}" srcOrd="1" destOrd="0" presId="urn:microsoft.com/office/officeart/2005/8/layout/hierarchy2"/>
    <dgm:cxn modelId="{700D9E6B-343E-4310-A2CE-F8D3426670AB}" type="presParOf" srcId="{BFDA1D6A-FEA8-45EB-BD93-5540B3D17120}" destId="{C2C8D9FC-2EE0-450D-A8EA-DDB00421390B}" srcOrd="4" destOrd="0" presId="urn:microsoft.com/office/officeart/2005/8/layout/hierarchy2"/>
    <dgm:cxn modelId="{1787A5ED-D6E1-4193-AC5B-87FC18D5734B}" type="presParOf" srcId="{C2C8D9FC-2EE0-450D-A8EA-DDB00421390B}" destId="{633C419F-0C99-4B79-820C-FCDCFE89FCB2}" srcOrd="0" destOrd="0" presId="urn:microsoft.com/office/officeart/2005/8/layout/hierarchy2"/>
    <dgm:cxn modelId="{FDA4398B-C7BD-4502-A1CC-CBD7B2DF8C8D}" type="presParOf" srcId="{BFDA1D6A-FEA8-45EB-BD93-5540B3D17120}" destId="{93400A67-C182-4430-8266-20950B74209F}" srcOrd="5" destOrd="0" presId="urn:microsoft.com/office/officeart/2005/8/layout/hierarchy2"/>
    <dgm:cxn modelId="{503EFA0F-367D-4F7D-9752-04B4776C57A8}" type="presParOf" srcId="{93400A67-C182-4430-8266-20950B74209F}" destId="{3ED3FA1B-9D15-4C68-A413-685745CE71F4}" srcOrd="0" destOrd="0" presId="urn:microsoft.com/office/officeart/2005/8/layout/hierarchy2"/>
    <dgm:cxn modelId="{76804567-2ECF-487F-ABD0-D4F9CDE44CD1}" type="presParOf" srcId="{93400A67-C182-4430-8266-20950B74209F}" destId="{2CFEF9EE-B3D8-4C1F-AF50-ACE1F4A7009A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F4E74A-96B7-446E-976A-0581DB51388A}">
      <dsp:nvSpPr>
        <dsp:cNvPr id="0" name=""/>
        <dsp:cNvSpPr/>
      </dsp:nvSpPr>
      <dsp:spPr>
        <a:xfrm>
          <a:off x="2912156" y="1062"/>
          <a:ext cx="1954702" cy="9773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87% had available applicants to fill the position in a timely manner.</a:t>
          </a:r>
        </a:p>
      </dsp:txBody>
      <dsp:txXfrm>
        <a:off x="2940782" y="29688"/>
        <a:ext cx="1897450" cy="920099"/>
      </dsp:txXfrm>
    </dsp:sp>
    <dsp:sp modelId="{4EF0BBCA-B003-4A1F-92A1-BDEC831F93B7}">
      <dsp:nvSpPr>
        <dsp:cNvPr id="0" name=""/>
        <dsp:cNvSpPr/>
      </dsp:nvSpPr>
      <dsp:spPr>
        <a:xfrm>
          <a:off x="2912156" y="1125016"/>
          <a:ext cx="1954702" cy="9773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Of those 35% filled the LALD position with an interim.</a:t>
          </a:r>
        </a:p>
      </dsp:txBody>
      <dsp:txXfrm>
        <a:off x="2940782" y="1153642"/>
        <a:ext cx="1897450" cy="920099"/>
      </dsp:txXfrm>
    </dsp:sp>
    <dsp:sp modelId="{4505472E-E417-4C12-8C6F-EB03EF7EF5D0}">
      <dsp:nvSpPr>
        <dsp:cNvPr id="0" name=""/>
        <dsp:cNvSpPr/>
      </dsp:nvSpPr>
      <dsp:spPr>
        <a:xfrm>
          <a:off x="2912156" y="2248970"/>
          <a:ext cx="1954702" cy="9773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Interim was filled with:</a:t>
          </a:r>
        </a:p>
      </dsp:txBody>
      <dsp:txXfrm>
        <a:off x="2940782" y="2277596"/>
        <a:ext cx="1897450" cy="920099"/>
      </dsp:txXfrm>
    </dsp:sp>
    <dsp:sp modelId="{EEAA5286-C947-48B5-B6CD-1AAF3DC2D044}">
      <dsp:nvSpPr>
        <dsp:cNvPr id="0" name=""/>
        <dsp:cNvSpPr/>
      </dsp:nvSpPr>
      <dsp:spPr>
        <a:xfrm rot="18289469">
          <a:off x="4573217" y="2155454"/>
          <a:ext cx="1369164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369164" y="20214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223570" y="2141439"/>
        <a:ext cx="68458" cy="68458"/>
      </dsp:txXfrm>
    </dsp:sp>
    <dsp:sp modelId="{8CA4A757-EF85-40DA-8E44-E5D09D6B37EB}">
      <dsp:nvSpPr>
        <dsp:cNvPr id="0" name=""/>
        <dsp:cNvSpPr/>
      </dsp:nvSpPr>
      <dsp:spPr>
        <a:xfrm>
          <a:off x="5648740" y="1125016"/>
          <a:ext cx="1954702" cy="9773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ALDIR  - hired and working toward licensure, 20.00%</a:t>
          </a:r>
        </a:p>
      </dsp:txBody>
      <dsp:txXfrm>
        <a:off x="5677366" y="1153642"/>
        <a:ext cx="1897450" cy="920099"/>
      </dsp:txXfrm>
    </dsp:sp>
    <dsp:sp modelId="{78D69A14-29E1-4E93-9D7A-28CAF9F04C58}">
      <dsp:nvSpPr>
        <dsp:cNvPr id="0" name=""/>
        <dsp:cNvSpPr/>
      </dsp:nvSpPr>
      <dsp:spPr>
        <a:xfrm>
          <a:off x="4866859" y="2717431"/>
          <a:ext cx="781881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781881" y="20214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238252" y="2718098"/>
        <a:ext cx="39094" cy="39094"/>
      </dsp:txXfrm>
    </dsp:sp>
    <dsp:sp modelId="{691956F5-003E-45A3-9385-47D6BAB5BB94}">
      <dsp:nvSpPr>
        <dsp:cNvPr id="0" name=""/>
        <dsp:cNvSpPr/>
      </dsp:nvSpPr>
      <dsp:spPr>
        <a:xfrm>
          <a:off x="5648740" y="2248970"/>
          <a:ext cx="1954702" cy="9773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Contracted consultant with license, 33.33%</a:t>
          </a:r>
        </a:p>
      </dsp:txBody>
      <dsp:txXfrm>
        <a:off x="5677366" y="2277596"/>
        <a:ext cx="1897450" cy="920099"/>
      </dsp:txXfrm>
    </dsp:sp>
    <dsp:sp modelId="{C2C8D9FC-2EE0-450D-A8EA-DDB00421390B}">
      <dsp:nvSpPr>
        <dsp:cNvPr id="0" name=""/>
        <dsp:cNvSpPr/>
      </dsp:nvSpPr>
      <dsp:spPr>
        <a:xfrm rot="3310531">
          <a:off x="4573217" y="3279408"/>
          <a:ext cx="1369164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369164" y="20214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223570" y="3265393"/>
        <a:ext cx="68458" cy="68458"/>
      </dsp:txXfrm>
    </dsp:sp>
    <dsp:sp modelId="{3ED3FA1B-9D15-4C68-A413-685745CE71F4}">
      <dsp:nvSpPr>
        <dsp:cNvPr id="0" name=""/>
        <dsp:cNvSpPr/>
      </dsp:nvSpPr>
      <dsp:spPr>
        <a:xfrm>
          <a:off x="5648740" y="3372924"/>
          <a:ext cx="1954702" cy="9773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Shared director, 46.67%</a:t>
          </a:r>
        </a:p>
      </dsp:txBody>
      <dsp:txXfrm>
        <a:off x="5677366" y="3401550"/>
        <a:ext cx="1897450" cy="9200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A98A24-A06F-47A3-BC7E-2F576761F715}" type="datetimeFigureOut">
              <a:rPr lang="en-US" smtClean="0"/>
              <a:t>3/25/2026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D45EAB-0483-4951-ACED-E5C00E617D6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9871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8407970-0535-45DE-B6BE-B3769EE159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4394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6ABBA9-173B-4453-97C4-70F46DE7F99C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35433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D45EAB-0483-4951-ACED-E5C00E617D6E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64032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D45EAB-0483-4951-ACED-E5C00E617D6E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1782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06ABBA9-173B-4453-97C4-70F46DE7F99C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6272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D45EAB-0483-4951-ACED-E5C00E617D6E}" type="slidenum">
              <a:rPr lang="en-US" smtClean="0"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93128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D45EAB-0483-4951-ACED-E5C00E617D6E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98051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D45EAB-0483-4951-ACED-E5C00E617D6E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9030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D45EAB-0483-4951-ACED-E5C00E617D6E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3428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D45EAB-0483-4951-ACED-E5C00E617D6E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36170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D45EAB-0483-4951-ACED-E5C00E617D6E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15245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6ABBA9-173B-4453-97C4-70F46DE7F99C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1660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6ABBA9-173B-4453-97C4-70F46DE7F99C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1660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6ABBA9-173B-4453-97C4-70F46DE7F99C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5719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34297-C43B-49B9-AB6D-A7B42543D8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A892BF-9530-4D79-A916-9894D28763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F4C7B3-C680-4DB9-8CBF-3D9E74475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2-18-2026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59D2A6-EC17-444D-BC18-42EAAE72B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Source: 2026 LTC Imperative Workforce Survey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350114-FAD1-4914-8842-FBF374464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24410-E03F-4E33-92E8-076DBED524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7244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B95B0E-D37A-442B-9CBC-1D203F906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6366A0-8DFE-46FF-8253-588EAB6FCB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42471D-5178-42D9-A66C-1877ED4E1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2-18-2026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E6F17C-1503-4EA6-AC73-73DC8A7E6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Source: 2026 LTC Imperative Workforce Survey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03704D-6A6D-4284-9794-4D90C8708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24410-E03F-4E33-92E8-076DBED524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644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F56C48-B3F1-4F19-9329-067F3A4F4B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3CC508-BC00-4C9D-9E46-7CE6FE4AC3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65D033-3128-41EB-AA36-73115EE6C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2-18-2026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60E064-4A86-414E-9A0B-B2E89FC96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Source: 2026 LTC Imperative Workforce Survey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114731-851B-43B3-96CC-015110214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24410-E03F-4E33-92E8-076DBED524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3097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58CFB3-012B-486D-A8CE-F582E3C21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5C1621-1860-4E82-8B11-23DDCAB9AD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517895-0B19-4260-AE0E-D83BABF6D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2-18-2026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65D9A8-C38E-42E8-B05E-B06FB65E2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100"/>
            </a:lvl1pPr>
          </a:lstStyle>
          <a:p>
            <a:r>
              <a:rPr lang="en-US" dirty="0"/>
              <a:t>Source: 2026 LTC Imperative Workforce Survey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8B31F4-1712-4934-9445-BE49FC5B1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24410-E03F-4E33-92E8-076DBED524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4012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AB02D-CB14-4228-B461-D8A4CEF0F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0DA209-7572-44C4-8923-352494CD9D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54536A-5FF4-4723-90A7-5CC45C605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2-18-2026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5B1971-06BA-4CEA-B77F-3EB0ED7E7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Source: 2026 LTC Imperative Workforce Survey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B03854-29FC-4F8A-839F-5ADEAB469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24410-E03F-4E33-92E8-076DBED524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8704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CE823-B6A7-4E89-AC51-9F6CB09E8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2E8716-8F61-4B52-909A-0614E8826C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19A343-C614-4F45-A068-8789456AD1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F66BF8-28EC-497C-B972-93B11BAEF5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2-18-2026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32E977-A158-45FA-862C-4816E7ACD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Source: 2026 LTC Imperative Workforce Survey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B29BF5-8D3F-4E40-BE57-BCFC4BD58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24410-E03F-4E33-92E8-076DBED524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7557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F2B79-3975-414E-AA57-61A6C0F58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48C2B4-D52C-4DE2-938B-CB0AB37B98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4998C7-76AC-4711-937E-E1CFF96D56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71E87B-E19B-422C-A163-B8C61345BD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FE54C2-9818-48F5-BC90-39C90D29E1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F7B35D-7264-489E-8FA9-8895C5D9C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2-18-2026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8BA1620-9AF4-4515-9120-59AF70E1D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Source: 2026 LTC Imperative Workforce Survey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BC58BC-7ACF-4EE7-B6A3-67068486C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24410-E03F-4E33-92E8-076DBED524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6171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629E4-52EB-4F2F-BF75-10CBEDF3F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74DDDD-D41B-4FDB-8630-D30923B69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2-18-2026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BA1B68-9C40-45BE-A79B-EB4CBF0D7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Source: 2026 LTC Imperative Workforce Survey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E9CA33-4E32-44C7-83E5-A0A48187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24410-E03F-4E33-92E8-076DBED524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863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4EF9B9-365C-498D-9684-8F0C43B81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2-18-2026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435298-9E3F-4872-A305-6F883D981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Source: 2026 LTC Imperative Workforce Survey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E1FCCE-E9EF-4C92-9A70-6D74B6295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24410-E03F-4E33-92E8-076DBED524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888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C8C9B5-2A63-4406-9B19-1087EF7488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DB286B-2D75-48BA-86F5-1E96269C68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C63CEB-75CC-41AE-BA33-7E1C14EFCA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425A5C-3654-4A82-BE24-9BE81BDF8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2-18-2026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7228F9-F833-4A61-87DC-1583CC96D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Source: 2026 LTC Imperative Workforce Survey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F3E8D4-C2F7-4916-A9A5-4BB790E20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24410-E03F-4E33-92E8-076DBED524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1050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AF410-1D7C-484C-B2DA-9147D7412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19763E-EA69-42CB-B45D-19E9DD5FD9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DB122F-B1D8-4393-85E8-32CBF46C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172747-2798-4829-BF31-AB8586A5A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2-18-2026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08EA75-8BBA-4AE7-82F6-3BB83EFAC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Source: 2026 LTC Imperative Workforce Survey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46E890-3E2E-4B6E-8A54-56F0C18AF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24410-E03F-4E33-92E8-076DBED524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279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4FBC36-34B5-4AA7-B1B2-0B55ED58F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F54B29-B1B9-4D68-92C7-C7E1A0CEB3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24F5AB-BEE0-4016-B282-4CECFC5414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2-18-2026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9722DD-3B9C-4D11-AFB1-1152F8FDA3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Source: 2026 LTC Imperative Workforce Survey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68C42A-4C5B-4DCE-BD07-33F5105ABF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824410-E03F-4E33-92E8-076DBED5243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FD7796F-EA7F-4C35-B087-12988FB269B7}"/>
              </a:ext>
            </a:extLst>
          </p:cNvPr>
          <p:cNvCxnSpPr/>
          <p:nvPr userDrawn="1"/>
        </p:nvCxnSpPr>
        <p:spPr>
          <a:xfrm>
            <a:off x="838200" y="6257925"/>
            <a:ext cx="105156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screenshot of a cell phone&#10;&#10;Description automatically generated">
            <a:extLst>
              <a:ext uri="{FF2B5EF4-FFF2-40B4-BE49-F238E27FC236}">
                <a16:creationId xmlns:a16="http://schemas.microsoft.com/office/drawing/2014/main" id="{6CCFE5E0-90F1-404A-ACFB-AEA92497C23E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425" y="6319451"/>
            <a:ext cx="1246908" cy="45720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953D5FBF-8500-47F7-B4EF-66647458CC3F}"/>
              </a:ext>
            </a:extLst>
          </p:cNvPr>
          <p:cNvSpPr/>
          <p:nvPr userDrawn="1"/>
        </p:nvSpPr>
        <p:spPr>
          <a:xfrm>
            <a:off x="76200" y="0"/>
            <a:ext cx="104775" cy="685799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1525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0.xml"/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8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4.xml"/><Relationship Id="rId1" Type="http://schemas.openxmlformats.org/officeDocument/2006/relationships/slideLayout" Target="../slideLayouts/slideLayout8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5.xml"/><Relationship Id="rId1" Type="http://schemas.openxmlformats.org/officeDocument/2006/relationships/slideLayout" Target="../slideLayouts/slideLayout8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6.xml"/><Relationship Id="rId1" Type="http://schemas.openxmlformats.org/officeDocument/2006/relationships/slideLayout" Target="../slideLayouts/slideLayout8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7.xml"/><Relationship Id="rId1" Type="http://schemas.openxmlformats.org/officeDocument/2006/relationships/slideLayout" Target="../slideLayouts/slideLayout8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8.xml"/><Relationship Id="rId1" Type="http://schemas.openxmlformats.org/officeDocument/2006/relationships/slideLayout" Target="../slideLayouts/slideLayout8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0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7300" b="1" dirty="0"/>
              <a:t>2026 LTC Imperative Workforce And Financial Survey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033A2F-8016-48CE-BEEA-393E34F239A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February 18,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600" dirty="0"/>
              <a:t>AL Turnover Rates Stable for Nurses, but Increased for Aides and Dropped for Dietary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420805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06EE6F-6FEF-ACB9-28F6-866372FCC4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2-18-2026</a:t>
            </a: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0FFF9CB-3EE8-7AE7-9F2C-2C83E8BDD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24410-E03F-4E33-92E8-076DBED52438}" type="slidenum">
              <a:rPr lang="en-US" smtClean="0"/>
              <a:t>10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E800CDB-3D3E-414F-FBC0-0BAD86D51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Source: 2026 LTC Imperative Workforce Survey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43857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600" dirty="0"/>
              <a:t>Statewide Nursing Facility Staff Turnover Down Slightly in 2025 Except for CNAs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2109843"/>
              </p:ext>
            </p:extLst>
          </p:nvPr>
        </p:nvGraphicFramePr>
        <p:xfrm>
          <a:off x="838200" y="1396181"/>
          <a:ext cx="10515600" cy="47807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A0926E-C4D9-C64D-3678-F4DE6228C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2-18-2026</a:t>
            </a: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A547D372-F0D7-2627-72D5-D69E83692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24410-E03F-4E33-92E8-076DBED52438}" type="slidenum">
              <a:rPr lang="en-US" smtClean="0"/>
              <a:t>11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3A77F10-0799-77A5-CCAF-0DA1AB083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Source: 2026 LTC Imperative Workforce Survey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86084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600" dirty="0"/>
              <a:t>AL Retention Rate Showed Drop for RNs but Improvement for Aides in 2025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316642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F49872-0879-2EE6-A8C8-ECB0A68F4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2-18-2026</a:t>
            </a: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5F1D29A-14CF-7D78-AA20-D099FB236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24410-E03F-4E33-92E8-076DBED52438}" type="slidenum">
              <a:rPr lang="en-US" smtClean="0"/>
              <a:t>12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608B2B1-D168-3F86-7E49-CD3F2E50B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Source: 2026 LTC Imperative Workforce Survey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9353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600" dirty="0"/>
              <a:t>Nursing Facility Retention Rate fell for all Positions in 2025, with only LPNs having a Minor Decrease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825592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67EA8F28-0190-9C74-673C-93F8505042B9}"/>
              </a:ext>
            </a:extLst>
          </p:cNvPr>
          <p:cNvSpPr/>
          <p:nvPr/>
        </p:nvSpPr>
        <p:spPr>
          <a:xfrm>
            <a:off x="6695768" y="5388077"/>
            <a:ext cx="1622322" cy="3342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CNA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F52784-EC65-F8FC-943C-7C62EC1F9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2-18-2026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C5C9C1-EFB6-632D-BD36-0F6D6590C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24410-E03F-4E33-92E8-076DBED52438}" type="slidenum">
              <a:rPr lang="en-US" smtClean="0"/>
              <a:t>13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9519CEF-E9D5-722D-7775-694C99052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Source: 2026 LTC Imperative Workforce Survey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14041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6EFA87-21C2-42C0-950E-A821DD8186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/>
              <a:t>LTC Providers Saw Slight Decrease in Staffing Driven by Assisted Living Providers losing Staff in 2025</a:t>
            </a:r>
            <a:endParaRPr lang="en-US" sz="6000" i="1" dirty="0">
              <a:solidFill>
                <a:schemeClr val="tx1"/>
              </a:solidFill>
            </a:endParaRP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4B2C90CF-A375-3E65-3FE1-5D8CA477536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273220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C471E7-A534-3EEA-70DE-5B1BF8663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2-18-2026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7D8D54-E54A-24AD-5479-E1987D46E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24410-E03F-4E33-92E8-076DBED52438}" type="slidenum">
              <a:rPr lang="en-US" smtClean="0"/>
              <a:t>14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C52052-98C6-24A5-652A-30F43A80E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Source: 2026 LTC Imperative Workforce Survey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85555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0BFF7-153C-9741-3F95-1EF22E286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200" dirty="0"/>
              <a:t>Nursing Facilities Much More Likely to Use Pool, but all Providers slightly less likely to use in 2025</a:t>
            </a: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9855EE5A-9D52-654D-E434-2D184ECA093E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562934232"/>
              </p:ext>
            </p:extLst>
          </p:nvPr>
        </p:nvGraphicFramePr>
        <p:xfrm>
          <a:off x="838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Content Placeholder 12">
            <a:extLst>
              <a:ext uri="{FF2B5EF4-FFF2-40B4-BE49-F238E27FC236}">
                <a16:creationId xmlns:a16="http://schemas.microsoft.com/office/drawing/2014/main" id="{5BCA8BBC-1D6E-7C12-A459-93F794807FB8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971826397"/>
              </p:ext>
            </p:extLst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01B7C1-2588-9DFB-BDFE-486F4A744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2-18-2026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2AEBDE-61C9-1D72-6995-CF653618D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24410-E03F-4E33-92E8-076DBED52438}" type="slidenum">
              <a:rPr lang="en-US" smtClean="0"/>
              <a:t>15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BEE775A-6E7B-8410-11EE-72B669EBF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Source: 2026 LTC Imperative Workforce Survey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7762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60B8E964-0A97-ACB8-73F1-73171F6A8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Use of Pool Staff Declined in 2025 for a Majority of Providers</a:t>
            </a:r>
          </a:p>
        </p:txBody>
      </p:sp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C8D0D704-9749-9AE3-C627-9E7CFC7F638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412892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29930A-FC59-E44B-FFAF-88EC5A87E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2-18-2026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EF6B093-7CCB-D9E4-E2A0-0A0239F60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24410-E03F-4E33-92E8-076DBED52438}" type="slidenum">
              <a:rPr lang="en-US" smtClean="0"/>
              <a:t>16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82D0369E-EEE4-EB0F-A098-55DCDB7E8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Source: 2026 LTC Imperative Workforce Survey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50432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3D158A-E9BB-41D3-5A6E-AE7BE3E832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6E5DC-47C2-5C12-2E02-BD6E04903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Providers Report Continued Delay in Onboarding New Staff With Background Study Biggest Issue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D7834E-8424-7348-4EB1-E5242E215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2-18-2026</a:t>
            </a:r>
            <a:endParaRPr lang="en-US" dirty="0"/>
          </a:p>
        </p:txBody>
      </p: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D6B61BED-E113-62B8-226A-3F3BEB0107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306358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762FBA-0BDF-927B-4C6D-F0AC09FAB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24410-E03F-4E33-92E8-076DBED52438}" type="slidenum">
              <a:rPr lang="en-US" smtClean="0"/>
              <a:t>17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E05875-1358-7002-5F77-76D62F6BF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Source: 2026 LTC Imperative Workforce Survey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32750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8E5F4C-B79F-4242-0857-EDD1230D53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40F8F8-C131-1E6B-E86B-9FE767549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Providers Report the Delay in Onboarding New Staff Due to DHS Background Study Issues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18C50663-51D9-268E-D1F7-2B453CF425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859305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21D1D5-8257-D2B1-FE2A-5067BFF9C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2-18-2026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3F5E5B-BAAD-8455-208B-FDA40D8D5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24410-E03F-4E33-92E8-076DBED52438}" type="slidenum">
              <a:rPr lang="en-US" smtClean="0"/>
              <a:t>18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D7E474-6B2F-B26A-ECDD-15DCB6B07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Source: 2026 LTC Imperative Workforce Survey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3334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C826F-DF3F-0B52-25AA-1577496171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Roughly forty percent of Nursing facilities use  staffing app</a:t>
            </a:r>
          </a:p>
        </p:txBody>
      </p: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0503A4BC-337F-E871-B665-2F8C9BDCCA7C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685223232"/>
              </p:ext>
            </p:extLst>
          </p:nvPr>
        </p:nvGraphicFramePr>
        <p:xfrm>
          <a:off x="838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20C5DA4-32AF-48AB-2887-3942BBE1E33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Higher Level of Reported Use</a:t>
            </a:r>
          </a:p>
          <a:p>
            <a:pPr lvl="1"/>
            <a:r>
              <a:rPr lang="en-US" dirty="0"/>
              <a:t>ClipBoard Health</a:t>
            </a:r>
          </a:p>
          <a:p>
            <a:pPr lvl="1"/>
            <a:r>
              <a:rPr lang="en-US" dirty="0"/>
              <a:t>ShiftKey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201006-9779-2F47-AB08-717996EA2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2-18-2026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161696-3FAE-F49C-6095-FD6A5531C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Source: 2026 LTC Imperative Workforce Survey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EE245F-FC5A-6515-FF23-53A7DBE37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24410-E03F-4E33-92E8-076DBED52438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740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610834E-C5C8-4590-96CD-71CA15B1C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06B8D59-9FBE-41A6-8D49-FF39D5977C0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Survey was emailed to assisted living settings on January 15, 2026</a:t>
            </a:r>
          </a:p>
          <a:p>
            <a:r>
              <a:rPr lang="en-US" dirty="0"/>
              <a:t>Survey closed February 13, 2026</a:t>
            </a:r>
          </a:p>
          <a:p>
            <a:r>
              <a:rPr lang="en-US" dirty="0"/>
              <a:t>194 assisted living settings</a:t>
            </a:r>
          </a:p>
          <a:p>
            <a:r>
              <a:rPr lang="en-US" dirty="0"/>
              <a:t>136 nursing facilities</a:t>
            </a:r>
          </a:p>
        </p:txBody>
      </p:sp>
      <p:pic>
        <p:nvPicPr>
          <p:cNvPr id="8" name="Content Placeholder 7" descr="A screenshot of a cell phone&#10;&#10;Description automatically generated">
            <a:extLst>
              <a:ext uri="{FF2B5EF4-FFF2-40B4-BE49-F238E27FC236}">
                <a16:creationId xmlns:a16="http://schemas.microsoft.com/office/drawing/2014/main" id="{3B8A1DCA-2005-4C93-8870-F51602FB7C2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7721" y="2263934"/>
            <a:ext cx="4576079" cy="1737360"/>
          </a:xfr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DC82255-8013-4B51-A3E3-3144B28CC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Source: 2026 LTC Imperative Workforce Survey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52ED867-9F3A-4F65-B385-674A1FE57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24410-E03F-4E33-92E8-076DBED52438}" type="slidenum">
              <a:rPr lang="en-US" smtClean="0"/>
              <a:t>2</a:t>
            </a:fld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216A854F-93E9-13CC-82F1-855EE9BEE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2-18-2026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6985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7407775F-95E2-7517-03B4-568E7A73D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003280" cy="1325563"/>
          </a:xfrm>
        </p:spPr>
        <p:txBody>
          <a:bodyPr>
            <a:noAutofit/>
          </a:bodyPr>
          <a:lstStyle/>
          <a:p>
            <a:r>
              <a:rPr lang="en-US" sz="3200" dirty="0"/>
              <a:t>35% of Minnesota Nursing Facilities Currently Have a Waiting List</a:t>
            </a:r>
          </a:p>
        </p:txBody>
      </p:sp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AA7B7674-20AA-B984-BE56-F55BF1C719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399391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734C67-20AF-98C8-4FE3-6B76D3A5A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2-18-2026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D059414-9002-B469-22A3-929E0C6A7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Source: 2026 LTC Imperative Workforce Survey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FA5CD7-FCA7-D3F5-8D6A-161F1B7C5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24410-E03F-4E33-92E8-076DBED52438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7675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8737C8-2EC6-3A3F-EA8C-D420CC609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Ability to meet the needs of potential admission, staffing, and weekends often inform the decision to accept or not accept an admission from a hospital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32CE703D-A082-51D7-9B15-8E5D3D7D575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649926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C1C8D1-9C63-F6F8-FECF-77DDB15BF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2-18-2026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E37372-694C-65CE-94E1-095FC95EB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24410-E03F-4E33-92E8-076DBED52438}" type="slidenum">
              <a:rPr lang="en-US" smtClean="0"/>
              <a:t>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F81CD6-5403-1EFA-A926-F7849C91D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Source: 2026 LTC Imperative Workforce Survey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94150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A9744145-3871-F6A0-B28E-3B695EC5F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Average Nursing Facility Declines 13.3 Admissions Each Month</a:t>
            </a:r>
          </a:p>
        </p:txBody>
      </p:sp>
      <p:graphicFrame>
        <p:nvGraphicFramePr>
          <p:cNvPr id="14" name="Content Placeholder 13">
            <a:extLst>
              <a:ext uri="{FF2B5EF4-FFF2-40B4-BE49-F238E27FC236}">
                <a16:creationId xmlns:a16="http://schemas.microsoft.com/office/drawing/2014/main" id="{7480DB77-9C33-7D42-C9BC-63481CC199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793722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7F7B75-F8B8-C543-8EDB-852080AF9A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2-18-2026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6FD68EC-9357-A2CF-D8E1-2E5AF489F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24410-E03F-4E33-92E8-076DBED52438}" type="slidenum">
              <a:rPr lang="en-US" smtClean="0"/>
              <a:t>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F04025-2C14-2D77-3535-A64214057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Source: 2026 LTC Imperative Workforce Survey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9982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9F14B0-0694-9295-8AAA-B20FF1B84D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30961F-6588-DAE3-22A8-616130C07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dirty="0"/>
              <a:t>Assisted Living Operating Margin for 2025 Slightly Better than Nursing Facilities when Comparing to 2024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1F54E108-CBD5-D185-8262-08FE331AD5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089725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251CD9-2609-721D-FEC9-8D79298351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2-18-2026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7EA26C-5155-05D8-19AB-E5070625B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24410-E03F-4E33-92E8-076DBED52438}" type="slidenum">
              <a:rPr lang="en-US" smtClean="0"/>
              <a:t>23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8A4C87A-8A25-FA69-3F88-2B7A58E0B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Source: 2026 LTC Imperative Workforce Survey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3111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837271-3708-3534-056C-250EA9DC0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Over 25 percent of nursing facilities and 50 percent of assisted living facilities have exhausted or never had reserves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985A75F0-2E62-30A3-91C4-9504ADA8802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057846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8A07D3-9D34-5029-7643-A1CFA1B7C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2-18-2026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9AFE75-EB25-D26F-A684-AE8F7F3DA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Source: 2026 LTC Imperative Workforce Survey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184DA7-DEAD-7DF4-309E-1B0BF134C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24410-E03F-4E33-92E8-076DBED52438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4864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9EF132-6AA1-2AF8-D2B8-89D0281E3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 half of Nursing Facilities and Assisted Living Do Not Have Line of Credit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F13AA51A-18B6-5BD2-0352-605AE07E7B8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567143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612E67-46EE-088D-1F54-076A39FA7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2-18-2026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4F787A-AFEA-A501-50BF-E658F2DA0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Source: 2026 LTC Imperative Workforce Survey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EFB7E4-C5A1-A936-C0A6-2B2450F88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24410-E03F-4E33-92E8-076DBED52438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3989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A4ADD0FD-B7AD-8FA6-F378-9B9E3EB9E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Providers Considering Sale than Closure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05EB77B-21FC-4945-FBDB-4743FB378E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Are you considering the sale of your setting?</a:t>
            </a:r>
          </a:p>
        </p:txBody>
      </p:sp>
      <p:graphicFrame>
        <p:nvGraphicFramePr>
          <p:cNvPr id="14" name="Content Placeholder 13">
            <a:extLst>
              <a:ext uri="{FF2B5EF4-FFF2-40B4-BE49-F238E27FC236}">
                <a16:creationId xmlns:a16="http://schemas.microsoft.com/office/drawing/2014/main" id="{A855B6CD-08BA-136C-BC8F-7BC63A537D51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74872769"/>
              </p:ext>
            </p:extLst>
          </p:nvPr>
        </p:nvGraphicFramePr>
        <p:xfrm>
          <a:off x="839788" y="2505075"/>
          <a:ext cx="5157787" cy="3684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BD060D3-9615-A2A9-0B0A-FDA6422C06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Are you considering the closure of your setting?</a:t>
            </a:r>
          </a:p>
        </p:txBody>
      </p:sp>
      <p:graphicFrame>
        <p:nvGraphicFramePr>
          <p:cNvPr id="17" name="Content Placeholder 16">
            <a:extLst>
              <a:ext uri="{FF2B5EF4-FFF2-40B4-BE49-F238E27FC236}">
                <a16:creationId xmlns:a16="http://schemas.microsoft.com/office/drawing/2014/main" id="{2119DB3B-EC67-083E-95B3-41FD00370FDF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953379224"/>
              </p:ext>
            </p:extLst>
          </p:nvPr>
        </p:nvGraphicFramePr>
        <p:xfrm>
          <a:off x="6172200" y="2505075"/>
          <a:ext cx="5183188" cy="3684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E9305C-84A5-43B0-64DA-5AE91A8B0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2-18-2026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ACC318-1C5C-D5F4-BC0F-20F9DAEE7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Source: 2026 LTC Imperative Workforce Survey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B4440F-9232-C05E-F6FD-74D51C853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24410-E03F-4E33-92E8-076DBED52438}" type="slidenum">
              <a:rPr lang="en-US" smtClean="0"/>
              <a:t>26</a:t>
            </a:fld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A326328-13C9-7EE0-43F3-5A35D88AA361}"/>
              </a:ext>
            </a:extLst>
          </p:cNvPr>
          <p:cNvSpPr txBox="1"/>
          <p:nvPr/>
        </p:nvSpPr>
        <p:spPr>
          <a:xfrm>
            <a:off x="9492792" y="4206215"/>
            <a:ext cx="2414294" cy="738664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9% of Nursing Facilities are considering bed layaway and/or bed closure.</a:t>
            </a:r>
          </a:p>
        </p:txBody>
      </p:sp>
    </p:spTree>
    <p:extLst>
      <p:ext uri="{BB962C8B-B14F-4D97-AF65-F5344CB8AC3E}">
        <p14:creationId xmlns:p14="http://schemas.microsoft.com/office/powerpoint/2010/main" val="422134475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9669B86C-BAF3-9C96-BBD0-2C45102A0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Nursing Facility October 1, 2025 Transition to PDPM Nursing Case Mix had Mixed Results on Revenue</a:t>
            </a:r>
          </a:p>
        </p:txBody>
      </p:sp>
      <p:graphicFrame>
        <p:nvGraphicFramePr>
          <p:cNvPr id="14" name="Content Placeholder 13">
            <a:extLst>
              <a:ext uri="{FF2B5EF4-FFF2-40B4-BE49-F238E27FC236}">
                <a16:creationId xmlns:a16="http://schemas.microsoft.com/office/drawing/2014/main" id="{B5C35E7C-5733-4847-B361-1C5EC4B20B1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244930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915BEAD-A595-7FAA-FCED-B350C2703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2-18-2026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D71651-5E48-33A0-5499-559447F9F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Source: 2026 LTC Imperative Workforce Survey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DEB596-D43D-57EA-62AF-9A151F486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24410-E03F-4E33-92E8-076DBED52438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294694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472260EA-CF77-3E61-339D-E24D77239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6616" y="457200"/>
            <a:ext cx="4597972" cy="1600200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Budgetary strategies due to the implementation of the operating rate caps under VBR</a:t>
            </a:r>
          </a:p>
        </p:txBody>
      </p:sp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80C42655-97C8-A19B-C21D-2FD65601A3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1210098"/>
              </p:ext>
            </p:extLst>
          </p:nvPr>
        </p:nvGraphicFramePr>
        <p:xfrm>
          <a:off x="5524500" y="457200"/>
          <a:ext cx="6172200" cy="5411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1708A5C-2B82-B556-FD28-1FF4754AFE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56616" y="2544762"/>
            <a:ext cx="4415409" cy="3324226"/>
          </a:xfrm>
        </p:spPr>
        <p:txBody>
          <a:bodyPr/>
          <a:lstStyle/>
          <a:p>
            <a:endParaRPr lang="en-US" dirty="0"/>
          </a:p>
          <a:p>
            <a:r>
              <a:rPr lang="en-US" sz="2800" dirty="0"/>
              <a:t>Over 70% of nursing facilities will need to lower typical wage increases to staff not included in minimum wage standards.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8A37D6-F0BE-BEFC-A319-B786EA524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2-18-2026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089161-FDA6-2943-F10C-3E79F2FC2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Source: 2026 LTC Imperative Workforce Survey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919572-6B0C-2041-976F-7B4CA4F64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24410-E03F-4E33-92E8-076DBED52438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8738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08DC46-9CDD-4734-F22F-D21074105C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5FA37725-F8EE-2F4B-3063-0F345CDCF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6616" y="457200"/>
            <a:ext cx="4597972" cy="1600200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Budgetary strategies due to the implementation of the operating rate caps under VBR</a:t>
            </a:r>
          </a:p>
        </p:txBody>
      </p:sp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D9C5C433-8C62-F677-E35D-82BD215B3DD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5363022"/>
              </p:ext>
            </p:extLst>
          </p:nvPr>
        </p:nvGraphicFramePr>
        <p:xfrm>
          <a:off x="5524500" y="457200"/>
          <a:ext cx="6172200" cy="5411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4B1CDFF-1C85-52F8-4A01-A8CC7638C6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56616" y="2544762"/>
            <a:ext cx="4415409" cy="3324226"/>
          </a:xfrm>
        </p:spPr>
        <p:txBody>
          <a:bodyPr/>
          <a:lstStyle/>
          <a:p>
            <a:endParaRPr lang="en-US" dirty="0"/>
          </a:p>
          <a:p>
            <a:r>
              <a:rPr lang="en-US" sz="2800" dirty="0"/>
              <a:t>Greater Minnesota nursing facilities expect to reduce staff hours in caregiving departments.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043FC4-0736-812E-4545-C7C0B760E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2-18-2026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EB33C9-C264-1A3E-F770-C720B89707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Source: 2026 LTC Imperative Workforce Survey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DFA1EE-231F-ACB4-7975-105E74CFE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24410-E03F-4E33-92E8-076DBED52438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486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D4928-A16A-40AC-8327-355CAD3F22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7957"/>
            <a:ext cx="10515600" cy="1325563"/>
          </a:xfrm>
        </p:spPr>
        <p:txBody>
          <a:bodyPr/>
          <a:lstStyle/>
          <a:p>
            <a:r>
              <a:rPr lang="en-US" dirty="0"/>
              <a:t>Key Takeaways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5D0C99-3212-419E-B07B-049FD3FD1A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49680"/>
            <a:ext cx="10515600" cy="4927283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Workforce indicators mostly stable, with vacancies down to the lowest level since the pandemic, but still more than 11,000 statewide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Pool use is edging down, with slightly fewer providers using any and those who are using fewer hours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Operating margins still showing improvement but assisted living doing better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Providers considering sale or closure down to very low levels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Impact of operating rate caps and minimum wage rule to be significant, with nursing facilities planning lower wage increases for other workers and other cutbacks in response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Most assisted living providers expect to have to implement wage increases in response to the minimum wage rule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F6E049-44A1-BDA5-58D1-40C1895EE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2-18-2026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B2278D-5F96-7493-2E21-9A132B882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Source: 2026 LTC Imperative Workforce Survey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C8CE21A-B6C1-C6DB-4806-F5F04678A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24410-E03F-4E33-92E8-076DBED5243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83965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2333DC-FE18-2FE2-A3B8-190D4F25B6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C8037A2A-4644-1608-2CB1-FA28E2697B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6616" y="457200"/>
            <a:ext cx="4597972" cy="1600200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Budgetary strategies due to the implementation of the operating rate caps under VBR</a:t>
            </a:r>
          </a:p>
        </p:txBody>
      </p:sp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DF104ED4-C39B-FE3E-F591-562FC580746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5412141"/>
              </p:ext>
            </p:extLst>
          </p:nvPr>
        </p:nvGraphicFramePr>
        <p:xfrm>
          <a:off x="5524500" y="457200"/>
          <a:ext cx="6172200" cy="5411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0EF609E-92B4-F5C6-D067-7D7E1F91FE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56616" y="2544762"/>
            <a:ext cx="4415409" cy="3324226"/>
          </a:xfrm>
        </p:spPr>
        <p:txBody>
          <a:bodyPr/>
          <a:lstStyle/>
          <a:p>
            <a:endParaRPr lang="en-US" dirty="0"/>
          </a:p>
          <a:p>
            <a:r>
              <a:rPr lang="en-US" sz="2800" dirty="0"/>
              <a:t>Greater Minnesota nursing facilities expect to reduce staff hours in administrative departments.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8C66F4-F1A2-7B9B-DCF4-FFE555050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2-18-2026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BBE032-736E-6BAC-8B0F-A3F249ED0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Source: 2026 LTC Imperative Workforce Survey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E90CCF-35C8-AA70-6C25-C4BC80E17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24410-E03F-4E33-92E8-076DBED52438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403106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8A5689-2659-76EE-47FE-F04E7E7CD9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A520A59A-D258-F18E-E82F-1255ED371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6616" y="457200"/>
            <a:ext cx="4597972" cy="1600200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Budgetary strategies due to the implementation of the operating rate caps under VBR</a:t>
            </a:r>
          </a:p>
        </p:txBody>
      </p:sp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FA3B0162-074D-4BD7-62A7-910C3C0461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8535533"/>
              </p:ext>
            </p:extLst>
          </p:nvPr>
        </p:nvGraphicFramePr>
        <p:xfrm>
          <a:off x="5524500" y="457200"/>
          <a:ext cx="6172200" cy="5411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D18022F-AAEB-AA51-018F-DA6C98FEC6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56616" y="2544762"/>
            <a:ext cx="4415409" cy="3324226"/>
          </a:xfrm>
        </p:spPr>
        <p:txBody>
          <a:bodyPr/>
          <a:lstStyle/>
          <a:p>
            <a:endParaRPr lang="en-US" dirty="0"/>
          </a:p>
          <a:p>
            <a:r>
              <a:rPr lang="en-US" sz="2800" dirty="0"/>
              <a:t>65% of Minnesota nursing facilities plan to reduce non-staffing costs in areas impacting residents.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086E33-9534-DC7E-D0C6-A5E56680D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2-18-2026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5FAD41-B473-DBFD-3A37-685327E5F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Source: 2026 LTC Imperative Workforce Survey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66C27-784F-E768-4A75-00664DAA8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24410-E03F-4E33-92E8-076DBED52438}" type="slidenum">
              <a:rPr lang="en-US" smtClean="0"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67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6E9534-631A-FD9A-F769-E6CD52C83C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BB800520-DB80-6DC0-9B2B-5360AD047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6616" y="457200"/>
            <a:ext cx="4597972" cy="1600200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Budgetary strategies due to the implementation of the operating rate caps under VBR</a:t>
            </a:r>
          </a:p>
        </p:txBody>
      </p:sp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B5AA5F87-B4BA-E3EE-A9F8-95D3CE65F62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9451275"/>
              </p:ext>
            </p:extLst>
          </p:nvPr>
        </p:nvGraphicFramePr>
        <p:xfrm>
          <a:off x="5524500" y="457200"/>
          <a:ext cx="6172200" cy="5411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A9DC0A5-E3CD-3A6D-0FC4-32A51B8DEE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56616" y="2544762"/>
            <a:ext cx="4415409" cy="3324226"/>
          </a:xfrm>
        </p:spPr>
        <p:txBody>
          <a:bodyPr/>
          <a:lstStyle/>
          <a:p>
            <a:endParaRPr lang="en-US" dirty="0"/>
          </a:p>
          <a:p>
            <a:r>
              <a:rPr lang="en-US" sz="2800" dirty="0"/>
              <a:t>Few Minnesota nursing facilities will reduce non-wage staff benefits due to operating rate caps.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EECAC2-4B36-6399-206A-5C4C87F8B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2-18-2026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5E8982-D221-049E-C7DA-1BB4425FC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Source: 2026 LTC Imperative Workforce Survey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3E0DF7-5963-5245-ACA7-20391603A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24410-E03F-4E33-92E8-076DBED52438}" type="slidenum">
              <a:rPr lang="en-US" smtClean="0"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97017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A3B517-7978-CCD0-D085-E1665D9BEC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C5327C6-DAF0-4F37-CEA7-A3802C9C2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6616" y="457200"/>
            <a:ext cx="4597972" cy="1600200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Budgetary strategies due to the implementation of the operating rate caps under VBR</a:t>
            </a:r>
          </a:p>
        </p:txBody>
      </p:sp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1C45F74E-8A09-C260-29B3-7D072B9ED01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5809777"/>
              </p:ext>
            </p:extLst>
          </p:nvPr>
        </p:nvGraphicFramePr>
        <p:xfrm>
          <a:off x="5524500" y="457200"/>
          <a:ext cx="6172200" cy="5411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4E9EA1C-5A69-526E-7190-EA0CCF63FB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56616" y="2544762"/>
            <a:ext cx="4415409" cy="3324226"/>
          </a:xfrm>
        </p:spPr>
        <p:txBody>
          <a:bodyPr/>
          <a:lstStyle/>
          <a:p>
            <a:endParaRPr lang="en-US" dirty="0"/>
          </a:p>
          <a:p>
            <a:r>
              <a:rPr lang="en-US" sz="2800" dirty="0"/>
              <a:t>Delayed investment in facility infrastructure to be used by many nursing facilities, including 93% of those in the southwest region of Minnesota.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552853-E46B-46C9-E51E-BCC78B66A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2-18-2026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53755D-58BC-6289-6C45-63B59F725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Source: 2026 LTC Imperative Workforce Survey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11FF66-4869-E21E-214A-5D7DC0BED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24410-E03F-4E33-92E8-076DBED52438}" type="slidenum">
              <a:rPr lang="en-US" smtClean="0"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082742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B17645-F9E0-74FE-F8BA-504550859D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C331422A-46B1-C5E1-E1A1-08C8756139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6616" y="457200"/>
            <a:ext cx="4597972" cy="1600200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Budgetary strategies due to the implementation of the operating rate caps under VBR</a:t>
            </a:r>
          </a:p>
        </p:txBody>
      </p:sp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657687D6-6E1C-4CFC-5610-4F90FD92D7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3129859"/>
              </p:ext>
            </p:extLst>
          </p:nvPr>
        </p:nvGraphicFramePr>
        <p:xfrm>
          <a:off x="5524500" y="457200"/>
          <a:ext cx="6172200" cy="5411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04BA170-9C5B-094C-57A3-C0603DC3DA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56616" y="2057400"/>
            <a:ext cx="4415409" cy="3811588"/>
          </a:xfrm>
        </p:spPr>
        <p:txBody>
          <a:bodyPr/>
          <a:lstStyle/>
          <a:p>
            <a:r>
              <a:rPr lang="en-US" sz="2400" dirty="0"/>
              <a:t>Other strategies include: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Closed nursing facility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Evaluations are occurring via building specifics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Still evaluating options that would not affect patient care or employees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Reduce sign on bonuses</a:t>
            </a:r>
          </a:p>
          <a:p>
            <a:endParaRPr lang="en-US" sz="28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5B82BF-E48C-659D-B027-13EF2F9D4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2-18-2026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78721B-00CF-6F90-2A8A-D3E866184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Source: 2026 LTC Imperative Workforce Survey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9F37A9-5B84-FE64-FADC-39BCCFC0C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24410-E03F-4E33-92E8-076DBED52438}" type="slidenum">
              <a:rPr lang="en-US" smtClean="0"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70496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Most AL Residents Receiving Services, EW Highest in Rural Areas, Disability Waivers Highest in Northeast</a:t>
            </a: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99400E00-49C6-BC24-32BF-337BB2E38E2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932678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629F6D49-D965-8E92-A939-8316A7569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2-18-2026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77888B-CCB2-2692-7994-5073ED66D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24410-E03F-4E33-92E8-076DBED52438}" type="slidenum">
              <a:rPr lang="en-US" smtClean="0"/>
              <a:t>35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852B96F9-C28D-08D7-60AF-8A69FEEA6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Source: 2026 LTC Imperative Workforce Survey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856216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9AE9A1DC-5629-E2EC-EDB6-C3DE823E2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0533"/>
            <a:ext cx="10515600" cy="1325563"/>
          </a:xfrm>
        </p:spPr>
        <p:txBody>
          <a:bodyPr>
            <a:noAutofit/>
          </a:bodyPr>
          <a:lstStyle/>
          <a:p>
            <a:r>
              <a:rPr lang="en-US" sz="3200" dirty="0"/>
              <a:t>Almost 80% of Assisted Living Settings Have Heard about the Two Wage and Compensation Rules Promulgated by the Nursing Home Workforce Standards Board.</a:t>
            </a:r>
          </a:p>
        </p:txBody>
      </p:sp>
      <p:graphicFrame>
        <p:nvGraphicFramePr>
          <p:cNvPr id="13" name="Content Placeholder 12">
            <a:extLst>
              <a:ext uri="{FF2B5EF4-FFF2-40B4-BE49-F238E27FC236}">
                <a16:creationId xmlns:a16="http://schemas.microsoft.com/office/drawing/2014/main" id="{8BAECF2A-2813-7DB6-A7FA-8FA518A978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396743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46737-4761-0501-8F05-292A11EF7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2-18-2026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146848-A540-1398-34E4-C267E1F03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Source: 2026 LTC Imperative Workforce Survey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D62870-3FD3-87BE-5F1B-ABC66E89C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24410-E03F-4E33-92E8-076DBED52438}" type="slidenum">
              <a:rPr lang="en-US" smtClean="0"/>
              <a:t>36</a:t>
            </a:fld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6F2FE2D-6A2A-D9A7-CF43-4D11EFA53F0E}"/>
              </a:ext>
            </a:extLst>
          </p:cNvPr>
          <p:cNvSpPr txBox="1"/>
          <p:nvPr/>
        </p:nvSpPr>
        <p:spPr>
          <a:xfrm>
            <a:off x="1600200" y="1831594"/>
            <a:ext cx="51663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accent2"/>
                </a:solidFill>
              </a:rPr>
              <a:t>Of those who have heard about the standards, 50% will need to raise private pay rates.</a:t>
            </a:r>
          </a:p>
        </p:txBody>
      </p:sp>
    </p:spTree>
    <p:extLst>
      <p:ext uri="{BB962C8B-B14F-4D97-AF65-F5344CB8AC3E}">
        <p14:creationId xmlns:p14="http://schemas.microsoft.com/office/powerpoint/2010/main" val="145846377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9DF1EF-7432-D52A-21FA-9DBFE2BC8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en-US" sz="3700" dirty="0"/>
              <a:t>19% of Assisted Living Facilities had a change of Their Licensed Assisted Living Director or LALD during 2025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D7E42C-397F-69D8-E130-74E47D287B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2-18-2026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3C736F-E89F-4A6C-53ED-2A0A01476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Source: 2026 LTC Imperative Workforce Survey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5FCA23-0DAE-9047-D2F5-250291220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F6824410-E03F-4E33-92E8-076DBED52438}" type="slidenum">
              <a:rPr lang="en-US" smtClean="0"/>
              <a:pPr>
                <a:spcAft>
                  <a:spcPts val="600"/>
                </a:spcAft>
              </a:pPr>
              <a:t>37</a:t>
            </a:fld>
            <a:endParaRPr lang="en-US" dirty="0"/>
          </a:p>
        </p:txBody>
      </p:sp>
      <p:graphicFrame>
        <p:nvGraphicFramePr>
          <p:cNvPr id="18" name="Content Placeholder 2">
            <a:extLst>
              <a:ext uri="{FF2B5EF4-FFF2-40B4-BE49-F238E27FC236}">
                <a16:creationId xmlns:a16="http://schemas.microsoft.com/office/drawing/2014/main" id="{AA38E967-8733-33A4-6E4C-A5B5F80DD1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299958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8964561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F4917-92A9-0199-DBE2-5ADD820A0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Few Assisted Living Facilities Have Altered Waiver Practices Due to Low Reimbursement Rates and/or Issues Working with Counties and Health Plans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5AB7EF4A-53CB-4E58-879D-E4D6E032318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648071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4CB3C5-B6F2-56A9-D9FD-789A8A051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2-18-2026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7672B5-B30A-9395-689E-6C0DE2BA9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Source: 2026 LTC Imperative Workforce Survey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44E7E6-4F93-84BB-7A36-3A19DB0AB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24410-E03F-4E33-92E8-076DBED52438}" type="slidenum">
              <a:rPr lang="en-US" smtClean="0"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7527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C7A25-7E2C-4B3E-A43B-1DBF02CE1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200" dirty="0"/>
              <a:t>Caregiver (CNA and ULP) Vacancy Rate Continues to Drop for Nursing Facilities with Slight Increase for Assisted Living</a:t>
            </a:r>
          </a:p>
        </p:txBody>
      </p:sp>
      <p:graphicFrame>
        <p:nvGraphicFramePr>
          <p:cNvPr id="22" name="Content Placeholder 21">
            <a:extLst>
              <a:ext uri="{FF2B5EF4-FFF2-40B4-BE49-F238E27FC236}">
                <a16:creationId xmlns:a16="http://schemas.microsoft.com/office/drawing/2014/main" id="{63CF1454-21DA-4639-8323-53014CCB9DEC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501789997"/>
              </p:ext>
            </p:extLst>
          </p:nvPr>
        </p:nvGraphicFramePr>
        <p:xfrm>
          <a:off x="838200" y="1690688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3" name="Content Placeholder 21">
            <a:extLst>
              <a:ext uri="{FF2B5EF4-FFF2-40B4-BE49-F238E27FC236}">
                <a16:creationId xmlns:a16="http://schemas.microsoft.com/office/drawing/2014/main" id="{5A579882-6BAF-419E-A953-B4BEF00EDE6D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703384569"/>
              </p:ext>
            </p:extLst>
          </p:nvPr>
        </p:nvGraphicFramePr>
        <p:xfrm>
          <a:off x="6172200" y="1690688"/>
          <a:ext cx="5181600" cy="4486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9274D9-4223-3C5D-02A1-F6691C56C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2-18-2026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3D453F-93F3-5154-D6AF-A29DCB471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24410-E03F-4E33-92E8-076DBED52438}" type="slidenum">
              <a:rPr lang="en-US" smtClean="0"/>
              <a:t>4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352F386-7161-5FAE-5B8A-B9ED30238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Source: 2026 LTC Imperative Workforce Survey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1641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C7A25-7E2C-4B3E-A43B-1DBF02CE1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dirty="0"/>
              <a:t>LPN Vacancy Rate Continuing to Move Down Especially in Assisted Living</a:t>
            </a:r>
          </a:p>
        </p:txBody>
      </p:sp>
      <p:graphicFrame>
        <p:nvGraphicFramePr>
          <p:cNvPr id="22" name="Content Placeholder 21">
            <a:extLst>
              <a:ext uri="{FF2B5EF4-FFF2-40B4-BE49-F238E27FC236}">
                <a16:creationId xmlns:a16="http://schemas.microsoft.com/office/drawing/2014/main" id="{63CF1454-21DA-4639-8323-53014CCB9DEC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98416836"/>
              </p:ext>
            </p:extLst>
          </p:nvPr>
        </p:nvGraphicFramePr>
        <p:xfrm>
          <a:off x="838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3" name="Content Placeholder 21">
            <a:extLst>
              <a:ext uri="{FF2B5EF4-FFF2-40B4-BE49-F238E27FC236}">
                <a16:creationId xmlns:a16="http://schemas.microsoft.com/office/drawing/2014/main" id="{5A579882-6BAF-419E-A953-B4BEF00EDE6D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55966825"/>
              </p:ext>
            </p:extLst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EF87A4-7584-7379-B4EF-99AA7CD68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2-18-2026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F26D5D-5747-7A33-8B3D-E941B732B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24410-E03F-4E33-92E8-076DBED52438}" type="slidenum">
              <a:rPr lang="en-US" smtClean="0"/>
              <a:t>5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4AB4E959-4196-897B-9AEE-EE5752826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Source: 2026 LTC Imperative Workforce Survey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4675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C7A25-7E2C-4B3E-A43B-1DBF02CE1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800" dirty="0"/>
              <a:t>RN Vacancy Rates Increases Slightly for Nursing Facilities and Assisted Living, but not back to Earlier Levels</a:t>
            </a:r>
          </a:p>
        </p:txBody>
      </p:sp>
      <p:graphicFrame>
        <p:nvGraphicFramePr>
          <p:cNvPr id="22" name="Content Placeholder 21">
            <a:extLst>
              <a:ext uri="{FF2B5EF4-FFF2-40B4-BE49-F238E27FC236}">
                <a16:creationId xmlns:a16="http://schemas.microsoft.com/office/drawing/2014/main" id="{63CF1454-21DA-4639-8323-53014CCB9DEC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059031480"/>
              </p:ext>
            </p:extLst>
          </p:nvPr>
        </p:nvGraphicFramePr>
        <p:xfrm>
          <a:off x="838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3" name="Content Placeholder 21">
            <a:extLst>
              <a:ext uri="{FF2B5EF4-FFF2-40B4-BE49-F238E27FC236}">
                <a16:creationId xmlns:a16="http://schemas.microsoft.com/office/drawing/2014/main" id="{5A579882-6BAF-419E-A953-B4BEF00EDE6D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216431666"/>
              </p:ext>
            </p:extLst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19CABC-E6EC-76C3-EEBB-FFDB6B267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2-18-2026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8099FF-3CC9-1F4F-96FB-882DD533F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24410-E03F-4E33-92E8-076DBED52438}" type="slidenum">
              <a:rPr lang="en-US" smtClean="0"/>
              <a:t>6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F908B30-690A-FBF4-F7F6-5DB31A705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Source: 2026 LTC Imperative Workforce Survey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20198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C7A25-7E2C-4B3E-A43B-1DBF02CE1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700" dirty="0"/>
              <a:t>Dietary Position Vacancy Rate Continues a Steep Decline for both NFs and ALs</a:t>
            </a:r>
          </a:p>
        </p:txBody>
      </p:sp>
      <p:graphicFrame>
        <p:nvGraphicFramePr>
          <p:cNvPr id="22" name="Content Placeholder 21">
            <a:extLst>
              <a:ext uri="{FF2B5EF4-FFF2-40B4-BE49-F238E27FC236}">
                <a16:creationId xmlns:a16="http://schemas.microsoft.com/office/drawing/2014/main" id="{63CF1454-21DA-4639-8323-53014CCB9DEC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179460184"/>
              </p:ext>
            </p:extLst>
          </p:nvPr>
        </p:nvGraphicFramePr>
        <p:xfrm>
          <a:off x="838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3" name="Content Placeholder 21">
            <a:extLst>
              <a:ext uri="{FF2B5EF4-FFF2-40B4-BE49-F238E27FC236}">
                <a16:creationId xmlns:a16="http://schemas.microsoft.com/office/drawing/2014/main" id="{5A579882-6BAF-419E-A953-B4BEF00EDE6D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846385333"/>
              </p:ext>
            </p:extLst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8946CD-D8A9-69D0-A233-771E93157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2-18-2026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885175-7B61-FA43-3DCC-5E4016CD6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24410-E03F-4E33-92E8-076DBED52438}" type="slidenum">
              <a:rPr lang="en-US" smtClean="0"/>
              <a:t>7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800A1082-B05F-EBE4-E9DC-55FB97A90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Source: 2026 LTC Imperative Workforce Survey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20190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33431F-2B42-4C84-8664-C7DE4E4CE3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700" dirty="0"/>
              <a:t>Vacancies in Key LTC Employee Positions about 11,750 Statewide in January 2026, down further after big Drop in 2025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D0D7E158-8B33-43A2-8F74-92459B205C7C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111857805"/>
              </p:ext>
            </p:extLst>
          </p:nvPr>
        </p:nvGraphicFramePr>
        <p:xfrm>
          <a:off x="838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Content Placeholder 12">
            <a:extLst>
              <a:ext uri="{FF2B5EF4-FFF2-40B4-BE49-F238E27FC236}">
                <a16:creationId xmlns:a16="http://schemas.microsoft.com/office/drawing/2014/main" id="{5DB524B8-5D53-4AB7-B160-E39A25EBBF3E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673767167"/>
              </p:ext>
            </p:extLst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91CFB5-5EE1-1998-E638-85572787AC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2-18-2026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D68DC0-F1D4-EE1C-111F-2FCF92B6E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24410-E03F-4E33-92E8-076DBED52438}" type="slidenum">
              <a:rPr lang="en-US" smtClean="0"/>
              <a:t>8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8DAB034-AFF5-5D21-57D1-5BC2D1E80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Source: 2026 LTC Imperative Workforce Survey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6684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9A2775-34B2-4469-380B-9C698E83F7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A28234-9221-D53B-6978-F448640CE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700" dirty="0"/>
              <a:t>Vacancies in Key LTC Employee Positions about 11,750 Statewide in January 2026, Decline in last year due to Caregivers and LPNs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D359F3-3668-81AB-C9E1-80987E199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2-18-2026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094148-93EE-C97A-6434-002A5392B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24410-E03F-4E33-92E8-076DBED52438}" type="slidenum">
              <a:rPr lang="en-US" smtClean="0"/>
              <a:t>9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96ACB12-D9D4-8446-3D07-D218768CC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Source: 2026 LTC Imperative Workforce Survey</a:t>
            </a:r>
            <a:endParaRPr lang="en-US" dirty="0"/>
          </a:p>
        </p:txBody>
      </p:sp>
      <p:graphicFrame>
        <p:nvGraphicFramePr>
          <p:cNvPr id="9" name="Content Placeholder 12">
            <a:extLst>
              <a:ext uri="{FF2B5EF4-FFF2-40B4-BE49-F238E27FC236}">
                <a16:creationId xmlns:a16="http://schemas.microsoft.com/office/drawing/2014/main" id="{3EE796A2-68C4-10A4-2A80-C29F191969A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7240834"/>
              </p:ext>
            </p:extLst>
          </p:nvPr>
        </p:nvGraphicFramePr>
        <p:xfrm>
          <a:off x="1219200" y="1825625"/>
          <a:ext cx="10134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537137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933A9EFD36EE41A25B1674FB9DA6E8" ma:contentTypeVersion="46" ma:contentTypeDescription="Create a new document." ma:contentTypeScope="" ma:versionID="060d7a2c2a3c66ef10b5c5e4436674d5">
  <xsd:schema xmlns:xsd="http://www.w3.org/2001/XMLSchema" xmlns:xs="http://www.w3.org/2001/XMLSchema" xmlns:p="http://schemas.microsoft.com/office/2006/metadata/properties" xmlns:ns2="3e947e20-8ca1-454c-9d3f-246657e3e366" xmlns:ns3="107111f2-7b01-4dfe-97dd-b72142a72c2d" targetNamespace="http://schemas.microsoft.com/office/2006/metadata/properties" ma:root="true" ma:fieldsID="ea0a35277ff113a37e2f79f7d9a672ce" ns2:_="" ns3:_="">
    <xsd:import namespace="3e947e20-8ca1-454c-9d3f-246657e3e366"/>
    <xsd:import namespace="107111f2-7b01-4dfe-97dd-b72142a72c2d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DateTaken" minOccurs="0"/>
                <xsd:element ref="ns2:TaxCatchAll" minOccurs="0"/>
                <xsd:element ref="ns3:lcf76f155ced4ddcb4097134ff3c332f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947e20-8ca1-454c-9d3f-246657e3e366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15" nillable="true" ma:displayName="Taxonomy Catch All Column" ma:hidden="true" ma:list="{1e06cb62-50dd-45d8-b223-cba7189f8c8a}" ma:internalName="TaxCatchAll" ma:showField="CatchAllData" ma:web="3e947e20-8ca1-454c-9d3f-246657e3e36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7111f2-7b01-4dfe-97dd-b72142a72c2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6" nillable="true" ma:displayName="Image Tags_0" ma:hidden="true" ma:internalName="lcf76f155ced4ddcb4097134ff3c332f">
      <xsd:simpleType>
        <xsd:restriction base="dms:Note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e947e20-8ca1-454c-9d3f-246657e3e366" xsi:nil="true"/>
    <lcf76f155ced4ddcb4097134ff3c332f xmlns="107111f2-7b01-4dfe-97dd-b72142a72c2d" xsi:nil="true"/>
    <_dlc_DocId xmlns="3e947e20-8ca1-454c-9d3f-246657e3e366">FP6T3STV7NHW-1263815089-1932</_dlc_DocId>
    <_dlc_DocIdUrl xmlns="3e947e20-8ca1-454c-9d3f-246657e3e366">
      <Url>https://leadingagemn.sharepoint.com/sites/Communications/_layouts/15/DocIdRedir.aspx?ID=FP6T3STV7NHW-1263815089-1932</Url>
      <Description>FP6T3STV7NHW-1263815089-1932</Description>
    </_dlc_DocIdUrl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C9914643-CBD4-42FE-AF87-7072A7D90F5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2B25983-2E51-4FD7-A87B-CF25370E1854}"/>
</file>

<file path=customXml/itemProps3.xml><?xml version="1.0" encoding="utf-8"?>
<ds:datastoreItem xmlns:ds="http://schemas.openxmlformats.org/officeDocument/2006/customXml" ds:itemID="{D9C6F8A2-F2B9-4C7C-8164-219981E63B25}">
  <ds:schemaRefs>
    <ds:schemaRef ds:uri="http://purl.org/dc/terms/"/>
    <ds:schemaRef ds:uri="http://purl.org/dc/dcmitype/"/>
    <ds:schemaRef ds:uri="http://schemas.microsoft.com/office/2006/metadata/properties"/>
    <ds:schemaRef ds:uri="http://www.w3.org/XML/1998/namespace"/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0ac40ca7-11f5-4119-8ebe-ac82d0ca0331"/>
    <ds:schemaRef ds:uri="ed2b67e5-11bb-4b47-b61a-396de9ea4ad8"/>
    <ds:schemaRef ds:uri="aac8676a-f598-4fa5-bd74-062eff41aa03"/>
    <ds:schemaRef ds:uri="2ce555c2-cda5-48ed-ad24-81f01579d0bf"/>
    <ds:schemaRef ds:uri="3f5f5153-b005-42f0-960b-be9b19cf937e"/>
  </ds:schemaRefs>
</ds:datastoreItem>
</file>

<file path=customXml/itemProps4.xml><?xml version="1.0" encoding="utf-8"?>
<ds:datastoreItem xmlns:ds="http://schemas.openxmlformats.org/officeDocument/2006/customXml" ds:itemID="{F10E4E77-134C-4A37-B3D4-DE5C59B4D1F1}"/>
</file>

<file path=docProps/app.xml><?xml version="1.0" encoding="utf-8"?>
<Properties xmlns="http://schemas.openxmlformats.org/officeDocument/2006/extended-properties" xmlns:vt="http://schemas.openxmlformats.org/officeDocument/2006/docPropsVTypes">
  <TotalTime>11636</TotalTime>
  <Words>1384</Words>
  <Application>Microsoft Office PowerPoint</Application>
  <PresentationFormat>Widescreen</PresentationFormat>
  <Paragraphs>237</Paragraphs>
  <Slides>38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3" baseType="lpstr">
      <vt:lpstr>Arial</vt:lpstr>
      <vt:lpstr>Calibri</vt:lpstr>
      <vt:lpstr>Calibri Light</vt:lpstr>
      <vt:lpstr>Wingdings</vt:lpstr>
      <vt:lpstr>Office Theme</vt:lpstr>
      <vt:lpstr>2026 LTC Imperative Workforce And Financial Survey</vt:lpstr>
      <vt:lpstr>Background</vt:lpstr>
      <vt:lpstr>Key Takeaways</vt:lpstr>
      <vt:lpstr>Caregiver (CNA and ULP) Vacancy Rate Continues to Drop for Nursing Facilities with Slight Increase for Assisted Living</vt:lpstr>
      <vt:lpstr>LPN Vacancy Rate Continuing to Move Down Especially in Assisted Living</vt:lpstr>
      <vt:lpstr>RN Vacancy Rates Increases Slightly for Nursing Facilities and Assisted Living, but not back to Earlier Levels</vt:lpstr>
      <vt:lpstr>Dietary Position Vacancy Rate Continues a Steep Decline for both NFs and ALs</vt:lpstr>
      <vt:lpstr>Vacancies in Key LTC Employee Positions about 11,750 Statewide in January 2026, down further after big Drop in 2025</vt:lpstr>
      <vt:lpstr>Vacancies in Key LTC Employee Positions about 11,750 Statewide in January 2026, Decline in last year due to Caregivers and LPNs</vt:lpstr>
      <vt:lpstr>AL Turnover Rates Stable for Nurses, but Increased for Aides and Dropped for Dietary</vt:lpstr>
      <vt:lpstr>Statewide Nursing Facility Staff Turnover Down Slightly in 2025 Except for CNAs</vt:lpstr>
      <vt:lpstr>AL Retention Rate Showed Drop for RNs but Improvement for Aides in 2025</vt:lpstr>
      <vt:lpstr>Nursing Facility Retention Rate fell for all Positions in 2025, with only LPNs having a Minor Decrease</vt:lpstr>
      <vt:lpstr>LTC Providers Saw Slight Decrease in Staffing Driven by Assisted Living Providers losing Staff in 2025</vt:lpstr>
      <vt:lpstr>Nursing Facilities Much More Likely to Use Pool, but all Providers slightly less likely to use in 2025</vt:lpstr>
      <vt:lpstr>Use of Pool Staff Declined in 2025 for a Majority of Providers</vt:lpstr>
      <vt:lpstr>Providers Report Continued Delay in Onboarding New Staff With Background Study Biggest Issue</vt:lpstr>
      <vt:lpstr>Providers Report the Delay in Onboarding New Staff Due to DHS Background Study Issues</vt:lpstr>
      <vt:lpstr>Roughly forty percent of Nursing facilities use  staffing app</vt:lpstr>
      <vt:lpstr>35% of Minnesota Nursing Facilities Currently Have a Waiting List</vt:lpstr>
      <vt:lpstr>Ability to meet the needs of potential admission, staffing, and weekends often inform the decision to accept or not accept an admission from a hospital</vt:lpstr>
      <vt:lpstr>Average Nursing Facility Declines 13.3 Admissions Each Month</vt:lpstr>
      <vt:lpstr>Assisted Living Operating Margin for 2025 Slightly Better than Nursing Facilities when Comparing to 2024</vt:lpstr>
      <vt:lpstr>Over 25 percent of nursing facilities and 50 percent of assisted living facilities have exhausted or never had reserves</vt:lpstr>
      <vt:lpstr>Over half of Nursing Facilities and Assisted Living Do Not Have Line of Credit</vt:lpstr>
      <vt:lpstr>More Providers Considering Sale than Closure</vt:lpstr>
      <vt:lpstr>Nursing Facility October 1, 2025 Transition to PDPM Nursing Case Mix had Mixed Results on Revenue</vt:lpstr>
      <vt:lpstr>Budgetary strategies due to the implementation of the operating rate caps under VBR</vt:lpstr>
      <vt:lpstr>Budgetary strategies due to the implementation of the operating rate caps under VBR</vt:lpstr>
      <vt:lpstr>Budgetary strategies due to the implementation of the operating rate caps under VBR</vt:lpstr>
      <vt:lpstr>Budgetary strategies due to the implementation of the operating rate caps under VBR</vt:lpstr>
      <vt:lpstr>Budgetary strategies due to the implementation of the operating rate caps under VBR</vt:lpstr>
      <vt:lpstr>Budgetary strategies due to the implementation of the operating rate caps under VBR</vt:lpstr>
      <vt:lpstr>Budgetary strategies due to the implementation of the operating rate caps under VBR</vt:lpstr>
      <vt:lpstr>Most AL Residents Receiving Services, EW Highest in Rural Areas, Disability Waivers Highest in Northeast</vt:lpstr>
      <vt:lpstr>Almost 80% of Assisted Living Settings Have Heard about the Two Wage and Compensation Rules Promulgated by the Nursing Home Workforce Standards Board.</vt:lpstr>
      <vt:lpstr>19% of Assisted Living Facilities had a change of Their Licensed Assisted Living Director or LALD during 2025</vt:lpstr>
      <vt:lpstr>Few Assisted Living Facilities Have Altered Waiver Practices Due to Low Reimbursement Rates and/or Issues Working with Counties and Health Plans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Long-Term Care Rapid Survey Data Collection</dc:title>
  <dc:creator>Todd Bergstrom</dc:creator>
  <cp:lastModifiedBy>Jeff Bostic</cp:lastModifiedBy>
  <cp:revision>179</cp:revision>
  <dcterms:created xsi:type="dcterms:W3CDTF">2020-12-14T19:41:18Z</dcterms:created>
  <dcterms:modified xsi:type="dcterms:W3CDTF">2026-03-25T15:18:46Z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0x01010020933A9EFD36EE41A25B1674FB9DA6E8</vt:lpwstr>
  </property>
  <property fmtid="{D5CDD505-2E9C-101B-9397-08002B2CF9AE}" pid="3" name="MediaServiceImageTags">
    <vt:lpwstr/>
  </property>
  <property fmtid="{D5CDD505-2E9C-101B-9397-08002B2CF9AE}" pid="4" name="_dlc_DocIdItemGuid">
    <vt:lpwstr>b431a65d-b25d-4561-847a-d3ae7fe88ffc</vt:lpwstr>
  </property>
</Properties>
</file>