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836" r:id="rId2"/>
  </p:sldMasterIdLst>
  <p:notesMasterIdLst>
    <p:notesMasterId r:id="rId32"/>
  </p:notesMasterIdLst>
  <p:handoutMasterIdLst>
    <p:handoutMasterId r:id="rId33"/>
  </p:handoutMasterIdLst>
  <p:sldIdLst>
    <p:sldId id="256" r:id="rId3"/>
    <p:sldId id="262" r:id="rId4"/>
    <p:sldId id="278" r:id="rId5"/>
    <p:sldId id="268" r:id="rId6"/>
    <p:sldId id="259" r:id="rId7"/>
    <p:sldId id="260" r:id="rId8"/>
    <p:sldId id="261" r:id="rId9"/>
    <p:sldId id="263" r:id="rId10"/>
    <p:sldId id="266" r:id="rId11"/>
    <p:sldId id="283" r:id="rId12"/>
    <p:sldId id="264" r:id="rId13"/>
    <p:sldId id="265" r:id="rId14"/>
    <p:sldId id="267" r:id="rId15"/>
    <p:sldId id="282" r:id="rId16"/>
    <p:sldId id="277" r:id="rId17"/>
    <p:sldId id="269" r:id="rId18"/>
    <p:sldId id="270" r:id="rId19"/>
    <p:sldId id="285" r:id="rId20"/>
    <p:sldId id="286" r:id="rId21"/>
    <p:sldId id="287" r:id="rId22"/>
    <p:sldId id="288" r:id="rId23"/>
    <p:sldId id="289" r:id="rId24"/>
    <p:sldId id="284" r:id="rId25"/>
    <p:sldId id="271" r:id="rId26"/>
    <p:sldId id="272" r:id="rId27"/>
    <p:sldId id="273" r:id="rId28"/>
    <p:sldId id="274" r:id="rId29"/>
    <p:sldId id="275" r:id="rId30"/>
    <p:sldId id="281" r:id="rId3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8C3F"/>
    <a:srgbClr val="75777A"/>
    <a:srgbClr val="008000"/>
    <a:srgbClr val="0B8187"/>
    <a:srgbClr val="009E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69" autoAdjust="0"/>
    <p:restoredTop sz="93000" autoAdjust="0"/>
  </p:normalViewPr>
  <p:slideViewPr>
    <p:cSldViewPr>
      <p:cViewPr varScale="1">
        <p:scale>
          <a:sx n="79" d="100"/>
          <a:sy n="79" d="100"/>
        </p:scale>
        <p:origin x="131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3" d="100"/>
          <a:sy n="83" d="100"/>
        </p:scale>
        <p:origin x="-26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38"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2" name="Rectangle 4"/>
          <p:cNvSpPr>
            <a:spLocks noGrp="1" noChangeArrowheads="1"/>
          </p:cNvSpPr>
          <p:nvPr>
            <p:ph type="ftr" sz="quarter" idx="2"/>
          </p:nvPr>
        </p:nvSpPr>
        <p:spPr bwMode="auto">
          <a:xfrm>
            <a:off x="228600" y="8534400"/>
            <a:ext cx="3886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100" b="0">
                <a:latin typeface="Helvetica" pitchFamily="34" charset="0"/>
              </a:defRPr>
            </a:lvl1pPr>
          </a:lstStyle>
          <a:p>
            <a:pPr>
              <a:defRPr/>
            </a:pPr>
            <a:r>
              <a:rPr lang="en-US" dirty="0" err="1"/>
              <a:t>LeadingAge</a:t>
            </a:r>
            <a:r>
              <a:rPr lang="en-US" dirty="0"/>
              <a:t> Minnesota</a:t>
            </a:r>
          </a:p>
          <a:p>
            <a:pPr>
              <a:defRPr/>
            </a:pPr>
            <a:r>
              <a:rPr lang="en-US" dirty="0"/>
              <a:t>2550 University Avenue West, Suite 350 South</a:t>
            </a:r>
          </a:p>
          <a:p>
            <a:pPr>
              <a:defRPr/>
            </a:pPr>
            <a:r>
              <a:rPr lang="en-US" dirty="0"/>
              <a:t>Saint Paul, Minnesota 55114</a:t>
            </a:r>
          </a:p>
          <a:p>
            <a:pPr>
              <a:defRPr/>
            </a:pPr>
            <a:r>
              <a:rPr lang="en-US" dirty="0"/>
              <a:t>www.leadingagemn.org </a:t>
            </a:r>
          </a:p>
        </p:txBody>
      </p:sp>
      <p:sp>
        <p:nvSpPr>
          <p:cNvPr id="7173" name="Rectangle 5"/>
          <p:cNvSpPr>
            <a:spLocks noGrp="1" noChangeArrowheads="1"/>
          </p:cNvSpPr>
          <p:nvPr>
            <p:ph type="sldNum" sz="quarter" idx="3"/>
          </p:nvPr>
        </p:nvSpPr>
        <p:spPr bwMode="auto">
          <a:xfrm>
            <a:off x="5487988" y="8534400"/>
            <a:ext cx="1217612"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B4C35372-0A70-41CE-9DE0-F4E46A9F0FDB}" type="slidenum">
              <a:rPr lang="en-US"/>
              <a:pPr>
                <a:defRPr/>
              </a:pPr>
              <a:t>‹#›</a:t>
            </a:fld>
            <a:endParaRPr lang="en-US" dirty="0"/>
          </a:p>
        </p:txBody>
      </p:sp>
      <p:pic>
        <p:nvPicPr>
          <p:cNvPr id="5" name="Picture 4" descr="LA.Minnesota.RGB.jpg"/>
          <p:cNvPicPr>
            <a:picLocks noChangeAspect="1"/>
          </p:cNvPicPr>
          <p:nvPr/>
        </p:nvPicPr>
        <p:blipFill>
          <a:blip r:embed="rId2" cstate="print"/>
          <a:stretch>
            <a:fillRect/>
          </a:stretch>
        </p:blipFill>
        <p:spPr>
          <a:xfrm>
            <a:off x="4419600" y="76200"/>
            <a:ext cx="1905000" cy="708700"/>
          </a:xfrm>
          <a:prstGeom prst="rect">
            <a:avLst/>
          </a:prstGeom>
        </p:spPr>
      </p:pic>
    </p:spTree>
    <p:extLst>
      <p:ext uri="{BB962C8B-B14F-4D97-AF65-F5344CB8AC3E}">
        <p14:creationId xmlns:p14="http://schemas.microsoft.com/office/powerpoint/2010/main" val="10783102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A2219D52-C3A4-474A-B50C-E2AC8CEB58DB}" type="datetimeFigureOut">
              <a:rPr lang="en-US"/>
              <a:pPr>
                <a:defRPr/>
              </a:pPr>
              <a:t>8/10/2017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46EFD2AE-A3C3-4696-A029-311CCA4BAF78}" type="slidenum">
              <a:rPr lang="en-US"/>
              <a:pPr>
                <a:defRPr/>
              </a:pPr>
              <a:t>‹#›</a:t>
            </a:fld>
            <a:endParaRPr lang="en-US"/>
          </a:p>
        </p:txBody>
      </p:sp>
    </p:spTree>
    <p:extLst>
      <p:ext uri="{BB962C8B-B14F-4D97-AF65-F5344CB8AC3E}">
        <p14:creationId xmlns:p14="http://schemas.microsoft.com/office/powerpoint/2010/main" val="17410137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xfrm>
            <a:off x="1219200" y="762000"/>
            <a:ext cx="4572000" cy="3429000"/>
          </a:xfrm>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15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CB4CE3E-BCA3-4AFF-B665-BE1B9083CB46}" type="slidenum">
              <a:rPr lang="en-US" smtClean="0"/>
              <a:pPr/>
              <a:t>1</a:t>
            </a:fld>
            <a:endParaRPr lang="en-US"/>
          </a:p>
        </p:txBody>
      </p:sp>
    </p:spTree>
    <p:extLst>
      <p:ext uri="{BB962C8B-B14F-4D97-AF65-F5344CB8AC3E}">
        <p14:creationId xmlns:p14="http://schemas.microsoft.com/office/powerpoint/2010/main" val="4091322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those of you who answered that you were in compliance on the lease, you will now need to update the lease or supporting documents</a:t>
            </a:r>
          </a:p>
        </p:txBody>
      </p:sp>
      <p:sp>
        <p:nvSpPr>
          <p:cNvPr id="4" name="Slide Number Placeholder 3"/>
          <p:cNvSpPr>
            <a:spLocks noGrp="1"/>
          </p:cNvSpPr>
          <p:nvPr>
            <p:ph type="sldNum" sz="quarter" idx="10"/>
          </p:nvPr>
        </p:nvSpPr>
        <p:spPr/>
        <p:txBody>
          <a:bodyPr/>
          <a:lstStyle/>
          <a:p>
            <a:pPr>
              <a:defRPr/>
            </a:pPr>
            <a:fld id="{46EFD2AE-A3C3-4696-A029-311CCA4BAF78}" type="slidenum">
              <a:rPr lang="en-US" smtClean="0"/>
              <a:pPr>
                <a:defRPr/>
              </a:pPr>
              <a:t>15</a:t>
            </a:fld>
            <a:endParaRPr lang="en-US"/>
          </a:p>
        </p:txBody>
      </p:sp>
    </p:spTree>
    <p:extLst>
      <p:ext uri="{BB962C8B-B14F-4D97-AF65-F5344CB8AC3E}">
        <p14:creationId xmlns:p14="http://schemas.microsoft.com/office/powerpoint/2010/main" val="32881036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DHS rep at SLN last week – main message that DHS does not want to lose providers and will assist to help providers get into compliance if possible.</a:t>
            </a:r>
          </a:p>
        </p:txBody>
      </p:sp>
      <p:sp>
        <p:nvSpPr>
          <p:cNvPr id="4" name="Slide Number Placeholder 3"/>
          <p:cNvSpPr>
            <a:spLocks noGrp="1"/>
          </p:cNvSpPr>
          <p:nvPr>
            <p:ph type="sldNum" sz="quarter" idx="10"/>
          </p:nvPr>
        </p:nvSpPr>
        <p:spPr/>
        <p:txBody>
          <a:bodyPr/>
          <a:lstStyle/>
          <a:p>
            <a:pPr>
              <a:defRPr/>
            </a:pPr>
            <a:fld id="{46EFD2AE-A3C3-4696-A029-311CCA4BAF78}" type="slidenum">
              <a:rPr lang="en-US" smtClean="0"/>
              <a:pPr>
                <a:defRPr/>
              </a:pPr>
              <a:t>24</a:t>
            </a:fld>
            <a:endParaRPr lang="en-US"/>
          </a:p>
        </p:txBody>
      </p:sp>
    </p:spTree>
    <p:extLst>
      <p:ext uri="{BB962C8B-B14F-4D97-AF65-F5344CB8AC3E}">
        <p14:creationId xmlns:p14="http://schemas.microsoft.com/office/powerpoint/2010/main" val="36505840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be aware that there will also be an annual, Person’s Experience Survey, conducted by their case manager.  </a:t>
            </a:r>
          </a:p>
        </p:txBody>
      </p:sp>
      <p:sp>
        <p:nvSpPr>
          <p:cNvPr id="4" name="Slide Number Placeholder 3"/>
          <p:cNvSpPr>
            <a:spLocks noGrp="1"/>
          </p:cNvSpPr>
          <p:nvPr>
            <p:ph type="sldNum" sz="quarter" idx="10"/>
          </p:nvPr>
        </p:nvSpPr>
        <p:spPr/>
        <p:txBody>
          <a:bodyPr/>
          <a:lstStyle/>
          <a:p>
            <a:pPr>
              <a:defRPr/>
            </a:pPr>
            <a:fld id="{46EFD2AE-A3C3-4696-A029-311CCA4BAF78}" type="slidenum">
              <a:rPr lang="en-US" smtClean="0"/>
              <a:pPr>
                <a:defRPr/>
              </a:pPr>
              <a:t>26</a:t>
            </a:fld>
            <a:endParaRPr lang="en-US"/>
          </a:p>
        </p:txBody>
      </p:sp>
    </p:spTree>
    <p:extLst>
      <p:ext uri="{BB962C8B-B14F-4D97-AF65-F5344CB8AC3E}">
        <p14:creationId xmlns:p14="http://schemas.microsoft.com/office/powerpoint/2010/main" val="41018572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Additional information, forms, and FAQ on the DHS website</a:t>
            </a:r>
          </a:p>
          <a:p>
            <a:endParaRPr lang="en-US" dirty="0"/>
          </a:p>
        </p:txBody>
      </p:sp>
      <p:sp>
        <p:nvSpPr>
          <p:cNvPr id="4" name="Slide Number Placeholder 3"/>
          <p:cNvSpPr>
            <a:spLocks noGrp="1"/>
          </p:cNvSpPr>
          <p:nvPr>
            <p:ph type="sldNum" sz="quarter" idx="10"/>
          </p:nvPr>
        </p:nvSpPr>
        <p:spPr/>
        <p:txBody>
          <a:bodyPr/>
          <a:lstStyle/>
          <a:p>
            <a:pPr>
              <a:defRPr/>
            </a:pPr>
            <a:fld id="{46EFD2AE-A3C3-4696-A029-311CCA4BAF78}" type="slidenum">
              <a:rPr lang="en-US" smtClean="0"/>
              <a:pPr>
                <a:defRPr/>
              </a:pPr>
              <a:t>27</a:t>
            </a:fld>
            <a:endParaRPr lang="en-US"/>
          </a:p>
        </p:txBody>
      </p:sp>
    </p:spTree>
    <p:extLst>
      <p:ext uri="{BB962C8B-B14F-4D97-AF65-F5344CB8AC3E}">
        <p14:creationId xmlns:p14="http://schemas.microsoft.com/office/powerpoint/2010/main" val="38650304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57020" indent="-291161" eaLnBrk="0" hangingPunct="0">
              <a:defRPr>
                <a:solidFill>
                  <a:schemeClr val="tx1"/>
                </a:solidFill>
                <a:latin typeface="Arial" panose="020B0604020202020204" pitchFamily="34" charset="0"/>
                <a:cs typeface="Arial" panose="020B0604020202020204" pitchFamily="34" charset="0"/>
              </a:defRPr>
            </a:lvl2pPr>
            <a:lvl3pPr marL="1164646" indent="-232929" eaLnBrk="0" hangingPunct="0">
              <a:defRPr>
                <a:solidFill>
                  <a:schemeClr val="tx1"/>
                </a:solidFill>
                <a:latin typeface="Arial" panose="020B0604020202020204" pitchFamily="34" charset="0"/>
                <a:cs typeface="Arial" panose="020B0604020202020204" pitchFamily="34" charset="0"/>
              </a:defRPr>
            </a:lvl3pPr>
            <a:lvl4pPr marL="1630504" indent="-232929" eaLnBrk="0" hangingPunct="0">
              <a:defRPr>
                <a:solidFill>
                  <a:schemeClr val="tx1"/>
                </a:solidFill>
                <a:latin typeface="Arial" panose="020B0604020202020204" pitchFamily="34" charset="0"/>
                <a:cs typeface="Arial" panose="020B0604020202020204" pitchFamily="34" charset="0"/>
              </a:defRPr>
            </a:lvl4pPr>
            <a:lvl5pPr marL="2096363" indent="-232929" eaLnBrk="0" hangingPunct="0">
              <a:defRPr>
                <a:solidFill>
                  <a:schemeClr val="tx1"/>
                </a:solidFill>
                <a:latin typeface="Arial" panose="020B0604020202020204" pitchFamily="34" charset="0"/>
                <a:cs typeface="Arial" panose="020B0604020202020204" pitchFamily="34" charset="0"/>
              </a:defRPr>
            </a:lvl5pPr>
            <a:lvl6pPr marL="2562222" indent="-232929"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28080" indent="-232929"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93939" indent="-232929"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59797" indent="-232929"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1EE81D8-9B70-4991-998A-772AF51F9A64}" type="slidenum">
              <a:rPr kumimoji="0" lang="en-US" altLang="en-US"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29</a:t>
            </a:fld>
            <a:endPar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903832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State received initial approval of the MN State Transition plan.  CMS also extended the final deadline for full compliance for all states but because there is much work to do, the Federal extension did not affect the State progression.</a:t>
            </a:r>
          </a:p>
          <a:p>
            <a:r>
              <a:rPr lang="en-US" dirty="0"/>
              <a:t>Attestations were due by 4/30 with full compliance due by 9-1 unless a hardship waiver is requested which extends the compliance date to the end of the year.</a:t>
            </a:r>
          </a:p>
        </p:txBody>
      </p:sp>
      <p:sp>
        <p:nvSpPr>
          <p:cNvPr id="4" name="Slide Number Placeholder 3"/>
          <p:cNvSpPr>
            <a:spLocks noGrp="1"/>
          </p:cNvSpPr>
          <p:nvPr>
            <p:ph type="sldNum" sz="quarter" idx="10"/>
          </p:nvPr>
        </p:nvSpPr>
        <p:spPr/>
        <p:txBody>
          <a:bodyPr/>
          <a:lstStyle/>
          <a:p>
            <a:pPr>
              <a:defRPr/>
            </a:pPr>
            <a:fld id="{46EFD2AE-A3C3-4696-A029-311CCA4BAF78}" type="slidenum">
              <a:rPr lang="en-US" smtClean="0"/>
              <a:pPr>
                <a:defRPr/>
              </a:pPr>
              <a:t>3</a:t>
            </a:fld>
            <a:endParaRPr lang="en-US"/>
          </a:p>
        </p:txBody>
      </p:sp>
    </p:spTree>
    <p:extLst>
      <p:ext uri="{BB962C8B-B14F-4D97-AF65-F5344CB8AC3E}">
        <p14:creationId xmlns:p14="http://schemas.microsoft.com/office/powerpoint/2010/main" val="33146060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phase 2</a:t>
            </a:r>
          </a:p>
        </p:txBody>
      </p:sp>
      <p:sp>
        <p:nvSpPr>
          <p:cNvPr id="4" name="Slide Number Placeholder 3"/>
          <p:cNvSpPr>
            <a:spLocks noGrp="1"/>
          </p:cNvSpPr>
          <p:nvPr>
            <p:ph type="sldNum" sz="quarter" idx="10"/>
          </p:nvPr>
        </p:nvSpPr>
        <p:spPr/>
        <p:txBody>
          <a:bodyPr/>
          <a:lstStyle/>
          <a:p>
            <a:pPr>
              <a:defRPr/>
            </a:pPr>
            <a:fld id="{46EFD2AE-A3C3-4696-A029-311CCA4BAF78}" type="slidenum">
              <a:rPr lang="en-US" smtClean="0"/>
              <a:pPr>
                <a:defRPr/>
              </a:pPr>
              <a:t>4</a:t>
            </a:fld>
            <a:endParaRPr lang="en-US"/>
          </a:p>
        </p:txBody>
      </p:sp>
    </p:spTree>
    <p:extLst>
      <p:ext uri="{BB962C8B-B14F-4D97-AF65-F5344CB8AC3E}">
        <p14:creationId xmlns:p14="http://schemas.microsoft.com/office/powerpoint/2010/main" val="6061325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t>Tools on the DHS HCBS setting rule page - Links to these tools are also in Advantage</a:t>
            </a:r>
          </a:p>
        </p:txBody>
      </p:sp>
      <p:sp>
        <p:nvSpPr>
          <p:cNvPr id="225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4223EBA-3D9A-4D43-94A9-DF7450599602}" type="slidenum">
              <a:rPr lang="en-US" smtClean="0"/>
              <a:pPr/>
              <a:t>5</a:t>
            </a:fld>
            <a:endParaRPr lang="en-US"/>
          </a:p>
        </p:txBody>
      </p:sp>
    </p:spTree>
    <p:extLst>
      <p:ext uri="{BB962C8B-B14F-4D97-AF65-F5344CB8AC3E}">
        <p14:creationId xmlns:p14="http://schemas.microsoft.com/office/powerpoint/2010/main" val="2273260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We know there are errors on the list – so let us or DHS know if you are contacted incorrectly.</a:t>
            </a:r>
          </a:p>
          <a:p>
            <a:endParaRPr lang="en-US" dirty="0"/>
          </a:p>
        </p:txBody>
      </p:sp>
      <p:sp>
        <p:nvSpPr>
          <p:cNvPr id="4" name="Slide Number Placeholder 3"/>
          <p:cNvSpPr>
            <a:spLocks noGrp="1"/>
          </p:cNvSpPr>
          <p:nvPr>
            <p:ph type="sldNum" sz="quarter" idx="10"/>
          </p:nvPr>
        </p:nvSpPr>
        <p:spPr/>
        <p:txBody>
          <a:bodyPr/>
          <a:lstStyle/>
          <a:p>
            <a:pPr>
              <a:defRPr/>
            </a:pPr>
            <a:fld id="{46EFD2AE-A3C3-4696-A029-311CCA4BAF78}" type="slidenum">
              <a:rPr lang="en-US" smtClean="0"/>
              <a:pPr>
                <a:defRPr/>
              </a:pPr>
              <a:t>6</a:t>
            </a:fld>
            <a:endParaRPr lang="en-US"/>
          </a:p>
        </p:txBody>
      </p:sp>
    </p:spTree>
    <p:extLst>
      <p:ext uri="{BB962C8B-B14F-4D97-AF65-F5344CB8AC3E}">
        <p14:creationId xmlns:p14="http://schemas.microsoft.com/office/powerpoint/2010/main" val="1753413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Process for updating--</a:t>
            </a:r>
          </a:p>
        </p:txBody>
      </p:sp>
      <p:sp>
        <p:nvSpPr>
          <p:cNvPr id="4" name="Slide Number Placeholder 3"/>
          <p:cNvSpPr>
            <a:spLocks noGrp="1"/>
          </p:cNvSpPr>
          <p:nvPr>
            <p:ph type="sldNum" sz="quarter" idx="10"/>
          </p:nvPr>
        </p:nvSpPr>
        <p:spPr/>
        <p:txBody>
          <a:bodyPr/>
          <a:lstStyle/>
          <a:p>
            <a:pPr>
              <a:defRPr/>
            </a:pPr>
            <a:fld id="{46EFD2AE-A3C3-4696-A029-311CCA4BAF78}" type="slidenum">
              <a:rPr lang="en-US" smtClean="0"/>
              <a:pPr>
                <a:defRPr/>
              </a:pPr>
              <a:t>7</a:t>
            </a:fld>
            <a:endParaRPr lang="en-US"/>
          </a:p>
        </p:txBody>
      </p:sp>
    </p:spTree>
    <p:extLst>
      <p:ext uri="{BB962C8B-B14F-4D97-AF65-F5344CB8AC3E}">
        <p14:creationId xmlns:p14="http://schemas.microsoft.com/office/powerpoint/2010/main" val="22227079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Question that had the fewest folks in compliance – was Employment – confusion on how this applied and what our responsibilities are.</a:t>
            </a:r>
          </a:p>
        </p:txBody>
      </p:sp>
      <p:sp>
        <p:nvSpPr>
          <p:cNvPr id="4" name="Slide Number Placeholder 3"/>
          <p:cNvSpPr>
            <a:spLocks noGrp="1"/>
          </p:cNvSpPr>
          <p:nvPr>
            <p:ph type="sldNum" sz="quarter" idx="10"/>
          </p:nvPr>
        </p:nvSpPr>
        <p:spPr/>
        <p:txBody>
          <a:bodyPr/>
          <a:lstStyle/>
          <a:p>
            <a:pPr>
              <a:defRPr/>
            </a:pPr>
            <a:fld id="{46EFD2AE-A3C3-4696-A029-311CCA4BAF78}" type="slidenum">
              <a:rPr lang="en-US" smtClean="0"/>
              <a:pPr>
                <a:defRPr/>
              </a:pPr>
              <a:t>8</a:t>
            </a:fld>
            <a:endParaRPr lang="en-US"/>
          </a:p>
        </p:txBody>
      </p:sp>
    </p:spTree>
    <p:extLst>
      <p:ext uri="{BB962C8B-B14F-4D97-AF65-F5344CB8AC3E}">
        <p14:creationId xmlns:p14="http://schemas.microsoft.com/office/powerpoint/2010/main" val="26478927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Most common outstanding item related to Employment – so we have sample policies available for this item.</a:t>
            </a:r>
          </a:p>
        </p:txBody>
      </p:sp>
      <p:sp>
        <p:nvSpPr>
          <p:cNvPr id="4" name="Slide Number Placeholder 3"/>
          <p:cNvSpPr>
            <a:spLocks noGrp="1"/>
          </p:cNvSpPr>
          <p:nvPr>
            <p:ph type="sldNum" sz="quarter" idx="10"/>
          </p:nvPr>
        </p:nvSpPr>
        <p:spPr/>
        <p:txBody>
          <a:bodyPr/>
          <a:lstStyle/>
          <a:p>
            <a:pPr>
              <a:defRPr/>
            </a:pPr>
            <a:fld id="{46EFD2AE-A3C3-4696-A029-311CCA4BAF78}" type="slidenum">
              <a:rPr lang="en-US" smtClean="0"/>
              <a:pPr>
                <a:defRPr/>
              </a:pPr>
              <a:t>9</a:t>
            </a:fld>
            <a:endParaRPr lang="en-US"/>
          </a:p>
        </p:txBody>
      </p:sp>
    </p:spTree>
    <p:extLst>
      <p:ext uri="{BB962C8B-B14F-4D97-AF65-F5344CB8AC3E}">
        <p14:creationId xmlns:p14="http://schemas.microsoft.com/office/powerpoint/2010/main" val="41224150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everyone has a right to a lockable door, they also have a right to free movement so a modification is needed if someone needs a secure unit.</a:t>
            </a:r>
          </a:p>
        </p:txBody>
      </p:sp>
      <p:sp>
        <p:nvSpPr>
          <p:cNvPr id="4" name="Slide Number Placeholder 3"/>
          <p:cNvSpPr>
            <a:spLocks noGrp="1"/>
          </p:cNvSpPr>
          <p:nvPr>
            <p:ph type="sldNum" sz="quarter" idx="10"/>
          </p:nvPr>
        </p:nvSpPr>
        <p:spPr/>
        <p:txBody>
          <a:bodyPr/>
          <a:lstStyle/>
          <a:p>
            <a:pPr>
              <a:defRPr/>
            </a:pPr>
            <a:fld id="{46EFD2AE-A3C3-4696-A029-311CCA4BAF78}" type="slidenum">
              <a:rPr lang="en-US" smtClean="0"/>
              <a:pPr>
                <a:defRPr/>
              </a:pPr>
              <a:t>12</a:t>
            </a:fld>
            <a:endParaRPr lang="en-US"/>
          </a:p>
        </p:txBody>
      </p:sp>
    </p:spTree>
    <p:extLst>
      <p:ext uri="{BB962C8B-B14F-4D97-AF65-F5344CB8AC3E}">
        <p14:creationId xmlns:p14="http://schemas.microsoft.com/office/powerpoint/2010/main" val="418429126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1" name="Picture 10" descr="Heart-Solid-Cool-Gray-40.png"/>
          <p:cNvPicPr>
            <a:picLocks noChangeAspect="1"/>
          </p:cNvPicPr>
          <p:nvPr userDrawn="1"/>
        </p:nvPicPr>
        <p:blipFill>
          <a:blip r:embed="rId2" cstate="print"/>
          <a:stretch>
            <a:fillRect/>
          </a:stretch>
        </p:blipFill>
        <p:spPr>
          <a:xfrm>
            <a:off x="6248400" y="4038600"/>
            <a:ext cx="2871920" cy="3048000"/>
          </a:xfrm>
          <a:prstGeom prst="rect">
            <a:avLst/>
          </a:prstGeom>
        </p:spPr>
      </p:pic>
      <p:sp>
        <p:nvSpPr>
          <p:cNvPr id="9" name="Rectangle 8"/>
          <p:cNvSpPr/>
          <p:nvPr userDrawn="1"/>
        </p:nvSpPr>
        <p:spPr>
          <a:xfrm>
            <a:off x="0" y="0"/>
            <a:ext cx="9144000" cy="1905000"/>
          </a:xfrm>
          <a:prstGeom prst="rect">
            <a:avLst/>
          </a:prstGeom>
          <a:solidFill>
            <a:srgbClr val="708C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75" name="Rectangle 3"/>
          <p:cNvSpPr>
            <a:spLocks noGrp="1" noChangeArrowheads="1"/>
          </p:cNvSpPr>
          <p:nvPr>
            <p:ph type="ctrTitle"/>
          </p:nvPr>
        </p:nvSpPr>
        <p:spPr>
          <a:xfrm>
            <a:off x="381000" y="457200"/>
            <a:ext cx="8458200" cy="1470025"/>
          </a:xfrm>
        </p:spPr>
        <p:txBody>
          <a:bodyPr/>
          <a:lstStyle>
            <a:lvl1pPr>
              <a:defRPr>
                <a:solidFill>
                  <a:schemeClr val="bg1"/>
                </a:solidFill>
              </a:defRPr>
            </a:lvl1pPr>
          </a:lstStyle>
          <a:p>
            <a:r>
              <a:rPr lang="en-US"/>
              <a:t>Click to edit Master title style</a:t>
            </a:r>
            <a:endParaRPr lang="en-US" dirty="0"/>
          </a:p>
        </p:txBody>
      </p:sp>
      <p:sp>
        <p:nvSpPr>
          <p:cNvPr id="3076" name="Rectangle 4"/>
          <p:cNvSpPr>
            <a:spLocks noGrp="1" noChangeArrowheads="1"/>
          </p:cNvSpPr>
          <p:nvPr>
            <p:ph type="subTitle" idx="1"/>
          </p:nvPr>
        </p:nvSpPr>
        <p:spPr>
          <a:xfrm>
            <a:off x="838200" y="2133600"/>
            <a:ext cx="6400800" cy="1752600"/>
          </a:xfrm>
        </p:spPr>
        <p:txBody>
          <a:bodyPr/>
          <a:lstStyle>
            <a:lvl1pPr marL="0" indent="0" algn="r">
              <a:buFontTx/>
              <a:buNone/>
              <a:defRPr sz="2800" b="1" i="1">
                <a:solidFill>
                  <a:srgbClr val="75777A"/>
                </a:solidFill>
              </a:defRPr>
            </a:lvl1pPr>
          </a:lstStyle>
          <a:p>
            <a:r>
              <a:rPr lang="en-US"/>
              <a:t>Click to edit Master subtitle style</a:t>
            </a:r>
            <a:endParaRPr lang="en-US" dirty="0"/>
          </a:p>
        </p:txBody>
      </p:sp>
      <p:sp>
        <p:nvSpPr>
          <p:cNvPr id="6" name="Rectangle 6"/>
          <p:cNvSpPr>
            <a:spLocks noGrp="1" noChangeArrowheads="1"/>
          </p:cNvSpPr>
          <p:nvPr>
            <p:ph type="sldNum" sz="quarter" idx="10"/>
          </p:nvPr>
        </p:nvSpPr>
        <p:spPr>
          <a:xfrm>
            <a:off x="6553200" y="6245225"/>
            <a:ext cx="2133600" cy="476250"/>
          </a:xfrm>
        </p:spPr>
        <p:txBody>
          <a:bodyPr/>
          <a:lstStyle>
            <a:lvl1pPr>
              <a:defRPr/>
            </a:lvl1pPr>
          </a:lstStyle>
          <a:p>
            <a:pPr>
              <a:defRPr/>
            </a:pPr>
            <a:fld id="{2110F81E-114A-446D-B947-484B09AB9B3B}" type="slidenum">
              <a:rPr lang="en-US"/>
              <a:pPr>
                <a:defRPr/>
              </a:pPr>
              <a:t>‹#›</a:t>
            </a:fld>
            <a:endParaRPr lang="en-US"/>
          </a:p>
        </p:txBody>
      </p:sp>
      <p:pic>
        <p:nvPicPr>
          <p:cNvPr id="7" name="Picture 6" descr="LA.Minnesota.RGB.jpg"/>
          <p:cNvPicPr>
            <a:picLocks noChangeAspect="1"/>
          </p:cNvPicPr>
          <p:nvPr userDrawn="1"/>
        </p:nvPicPr>
        <p:blipFill>
          <a:blip r:embed="rId3" cstate="print"/>
          <a:stretch>
            <a:fillRect/>
          </a:stretch>
        </p:blipFill>
        <p:spPr>
          <a:xfrm>
            <a:off x="838200" y="4572000"/>
            <a:ext cx="4419600" cy="1644184"/>
          </a:xfrm>
          <a:prstGeom prst="rect">
            <a:avLst/>
          </a:prstGeom>
        </p:spPr>
      </p:pic>
      <p:sp>
        <p:nvSpPr>
          <p:cNvPr id="12" name="Rectangle 11"/>
          <p:cNvSpPr/>
          <p:nvPr userDrawn="1"/>
        </p:nvSpPr>
        <p:spPr>
          <a:xfrm>
            <a:off x="0" y="1905000"/>
            <a:ext cx="9144000" cy="76200"/>
          </a:xfrm>
          <a:prstGeom prst="rect">
            <a:avLst/>
          </a:prstGeom>
          <a:solidFill>
            <a:srgbClr val="757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4267200" y="6381750"/>
            <a:ext cx="2895600" cy="476250"/>
          </a:xfrm>
          <a:prstGeom prst="rect">
            <a:avLst/>
          </a:prstGeom>
        </p:spPr>
        <p:txBody>
          <a:bodyPr/>
          <a:lstStyle>
            <a:lvl1pPr>
              <a:defRPr/>
            </a:lvl1pPr>
          </a:lstStyle>
          <a:p>
            <a:pPr>
              <a:defRPr/>
            </a:pPr>
            <a:endParaRPr lang="en-US"/>
          </a:p>
        </p:txBody>
      </p:sp>
      <p:sp>
        <p:nvSpPr>
          <p:cNvPr id="3" name="Rectangle 6"/>
          <p:cNvSpPr>
            <a:spLocks noGrp="1" noChangeArrowheads="1"/>
          </p:cNvSpPr>
          <p:nvPr>
            <p:ph type="sldNum" sz="quarter" idx="11"/>
          </p:nvPr>
        </p:nvSpPr>
        <p:spPr/>
        <p:txBody>
          <a:bodyPr/>
          <a:lstStyle>
            <a:lvl1pPr>
              <a:defRPr/>
            </a:lvl1pPr>
          </a:lstStyle>
          <a:p>
            <a:pPr>
              <a:defRPr/>
            </a:pPr>
            <a:fld id="{48E0AE56-80BB-4CBF-A8BD-52CCCD4B722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5"/>
          <p:cNvSpPr>
            <a:spLocks noGrp="1" noChangeArrowheads="1"/>
          </p:cNvSpPr>
          <p:nvPr>
            <p:ph type="ftr" sz="quarter" idx="10"/>
          </p:nvPr>
        </p:nvSpPr>
        <p:spPr>
          <a:xfrm>
            <a:off x="4267200" y="6381750"/>
            <a:ext cx="2895600" cy="476250"/>
          </a:xfrm>
          <a:prstGeom prst="rect">
            <a:avLst/>
          </a:prstGeom>
        </p:spPr>
        <p:txBody>
          <a:bodyPr/>
          <a:lstStyle>
            <a:lvl1pPr>
              <a:defRPr/>
            </a:lvl1pPr>
          </a:lstStyle>
          <a:p>
            <a:pPr>
              <a:defRPr/>
            </a:pPr>
            <a:endParaRPr lang="en-US"/>
          </a:p>
        </p:txBody>
      </p:sp>
      <p:sp>
        <p:nvSpPr>
          <p:cNvPr id="6" name="Rectangle 6"/>
          <p:cNvSpPr>
            <a:spLocks noGrp="1" noChangeArrowheads="1"/>
          </p:cNvSpPr>
          <p:nvPr>
            <p:ph type="sldNum" sz="quarter" idx="11"/>
          </p:nvPr>
        </p:nvSpPr>
        <p:spPr/>
        <p:txBody>
          <a:bodyPr/>
          <a:lstStyle>
            <a:lvl1pPr>
              <a:defRPr/>
            </a:lvl1pPr>
          </a:lstStyle>
          <a:p>
            <a:pPr>
              <a:defRPr/>
            </a:pPr>
            <a:fld id="{061EE68F-C317-43DA-B226-DAA8F2A3136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5"/>
          <p:cNvSpPr>
            <a:spLocks noGrp="1" noChangeArrowheads="1"/>
          </p:cNvSpPr>
          <p:nvPr>
            <p:ph type="ftr" sz="quarter" idx="10"/>
          </p:nvPr>
        </p:nvSpPr>
        <p:spPr>
          <a:xfrm>
            <a:off x="4267200" y="6381750"/>
            <a:ext cx="2895600" cy="476250"/>
          </a:xfrm>
          <a:prstGeom prst="rect">
            <a:avLst/>
          </a:prstGeom>
        </p:spPr>
        <p:txBody>
          <a:bodyPr/>
          <a:lstStyle>
            <a:lvl1pPr>
              <a:defRPr/>
            </a:lvl1pPr>
          </a:lstStyle>
          <a:p>
            <a:pPr>
              <a:defRPr/>
            </a:pPr>
            <a:endParaRPr lang="en-US"/>
          </a:p>
        </p:txBody>
      </p:sp>
      <p:sp>
        <p:nvSpPr>
          <p:cNvPr id="6" name="Rectangle 6"/>
          <p:cNvSpPr>
            <a:spLocks noGrp="1" noChangeArrowheads="1"/>
          </p:cNvSpPr>
          <p:nvPr>
            <p:ph type="sldNum" sz="quarter" idx="11"/>
          </p:nvPr>
        </p:nvSpPr>
        <p:spPr/>
        <p:txBody>
          <a:bodyPr/>
          <a:lstStyle>
            <a:lvl1pPr>
              <a:defRPr/>
            </a:lvl1pPr>
          </a:lstStyle>
          <a:p>
            <a:pPr>
              <a:defRPr/>
            </a:pPr>
            <a:fld id="{FD9345E6-3F51-4FD1-8ADC-8D584EC2B674}"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4267200" y="6381750"/>
            <a:ext cx="2895600" cy="476250"/>
          </a:xfrm>
          <a:prstGeom prst="rect">
            <a:avLst/>
          </a:prstGeom>
        </p:spPr>
        <p:txBody>
          <a:bodyPr/>
          <a:lstStyle>
            <a:lvl1pPr>
              <a:defRPr/>
            </a:lvl1pPr>
          </a:lstStyle>
          <a:p>
            <a:pPr>
              <a:defRPr/>
            </a:pPr>
            <a:endParaRPr lang="en-US"/>
          </a:p>
        </p:txBody>
      </p:sp>
      <p:sp>
        <p:nvSpPr>
          <p:cNvPr id="5" name="Rectangle 6"/>
          <p:cNvSpPr>
            <a:spLocks noGrp="1" noChangeArrowheads="1"/>
          </p:cNvSpPr>
          <p:nvPr>
            <p:ph type="sldNum" sz="quarter" idx="11"/>
          </p:nvPr>
        </p:nvSpPr>
        <p:spPr/>
        <p:txBody>
          <a:bodyPr/>
          <a:lstStyle>
            <a:lvl1pPr>
              <a:defRPr/>
            </a:lvl1pPr>
          </a:lstStyle>
          <a:p>
            <a:pPr>
              <a:defRPr/>
            </a:pPr>
            <a:fld id="{08214E1B-9A05-496F-BFD6-29FA1D4F9292}"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4267200" y="6381750"/>
            <a:ext cx="2895600" cy="476250"/>
          </a:xfrm>
          <a:prstGeom prst="rect">
            <a:avLst/>
          </a:prstGeom>
        </p:spPr>
        <p:txBody>
          <a:bodyPr/>
          <a:lstStyle>
            <a:lvl1pPr>
              <a:defRPr/>
            </a:lvl1pPr>
          </a:lstStyle>
          <a:p>
            <a:pPr>
              <a:defRPr/>
            </a:pPr>
            <a:endParaRPr lang="en-US"/>
          </a:p>
        </p:txBody>
      </p:sp>
      <p:sp>
        <p:nvSpPr>
          <p:cNvPr id="5" name="Rectangle 6"/>
          <p:cNvSpPr>
            <a:spLocks noGrp="1" noChangeArrowheads="1"/>
          </p:cNvSpPr>
          <p:nvPr>
            <p:ph type="sldNum" sz="quarter" idx="11"/>
          </p:nvPr>
        </p:nvSpPr>
        <p:spPr/>
        <p:txBody>
          <a:bodyPr/>
          <a:lstStyle>
            <a:lvl1pPr>
              <a:defRPr/>
            </a:lvl1pPr>
          </a:lstStyle>
          <a:p>
            <a:pPr>
              <a:defRPr/>
            </a:pPr>
            <a:fld id="{CF8240B7-5F64-49C1-A9FB-C0D42BCF03E1}"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1" name="Picture 10" descr="Heart-Solid-Cool-Gray-40.png"/>
          <p:cNvPicPr>
            <a:picLocks noChangeAspect="1"/>
          </p:cNvPicPr>
          <p:nvPr userDrawn="1"/>
        </p:nvPicPr>
        <p:blipFill>
          <a:blip r:embed="rId2" cstate="print"/>
          <a:stretch>
            <a:fillRect/>
          </a:stretch>
        </p:blipFill>
        <p:spPr>
          <a:xfrm>
            <a:off x="6248401" y="4038600"/>
            <a:ext cx="2871920" cy="3048000"/>
          </a:xfrm>
          <a:prstGeom prst="rect">
            <a:avLst/>
          </a:prstGeom>
        </p:spPr>
      </p:pic>
      <p:sp>
        <p:nvSpPr>
          <p:cNvPr id="9" name="Rectangle 8"/>
          <p:cNvSpPr/>
          <p:nvPr userDrawn="1"/>
        </p:nvSpPr>
        <p:spPr>
          <a:xfrm>
            <a:off x="0" y="0"/>
            <a:ext cx="9144000" cy="1905000"/>
          </a:xfrm>
          <a:prstGeom prst="rect">
            <a:avLst/>
          </a:prstGeom>
          <a:solidFill>
            <a:srgbClr val="708C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075" name="Rectangle 3"/>
          <p:cNvSpPr>
            <a:spLocks noGrp="1" noChangeArrowheads="1"/>
          </p:cNvSpPr>
          <p:nvPr>
            <p:ph type="ctrTitle"/>
          </p:nvPr>
        </p:nvSpPr>
        <p:spPr>
          <a:xfrm>
            <a:off x="381000" y="457202"/>
            <a:ext cx="8458200" cy="1470025"/>
          </a:xfrm>
        </p:spPr>
        <p:txBody>
          <a:bodyPr/>
          <a:lstStyle>
            <a:lvl1pPr>
              <a:defRPr>
                <a:solidFill>
                  <a:schemeClr val="bg1"/>
                </a:solidFill>
              </a:defRPr>
            </a:lvl1pPr>
          </a:lstStyle>
          <a:p>
            <a:endParaRPr lang="en-US" dirty="0"/>
          </a:p>
        </p:txBody>
      </p:sp>
      <p:sp>
        <p:nvSpPr>
          <p:cNvPr id="3076" name="Rectangle 4"/>
          <p:cNvSpPr>
            <a:spLocks noGrp="1" noChangeArrowheads="1"/>
          </p:cNvSpPr>
          <p:nvPr>
            <p:ph type="subTitle" idx="1"/>
          </p:nvPr>
        </p:nvSpPr>
        <p:spPr>
          <a:xfrm>
            <a:off x="838200" y="2133600"/>
            <a:ext cx="6400800" cy="1752600"/>
          </a:xfrm>
        </p:spPr>
        <p:txBody>
          <a:bodyPr/>
          <a:lstStyle>
            <a:lvl1pPr marL="0" indent="0" algn="r">
              <a:buFontTx/>
              <a:buNone/>
              <a:defRPr sz="2100" b="1" i="1" baseline="0">
                <a:solidFill>
                  <a:srgbClr val="75777A"/>
                </a:solidFill>
              </a:defRPr>
            </a:lvl1pPr>
          </a:lstStyle>
          <a:p>
            <a:endParaRPr lang="en-US" dirty="0"/>
          </a:p>
        </p:txBody>
      </p:sp>
      <p:sp>
        <p:nvSpPr>
          <p:cNvPr id="6" name="Rectangle 6"/>
          <p:cNvSpPr>
            <a:spLocks noGrp="1" noChangeArrowheads="1"/>
          </p:cNvSpPr>
          <p:nvPr>
            <p:ph type="sldNum" sz="quarter" idx="10"/>
          </p:nvPr>
        </p:nvSpPr>
        <p:spPr>
          <a:xfrm>
            <a:off x="6553200" y="6245225"/>
            <a:ext cx="2133600" cy="476250"/>
          </a:xfrm>
        </p:spPr>
        <p:txBody>
          <a:bodyPr/>
          <a:lstStyle>
            <a:lvl1pPr>
              <a:defRPr/>
            </a:lvl1pPr>
          </a:lstStyle>
          <a:p>
            <a:pPr>
              <a:defRPr/>
            </a:pPr>
            <a:fld id="{2110F81E-114A-446D-B947-484B09AB9B3B}" type="slidenum">
              <a:rPr lang="en-US"/>
              <a:pPr>
                <a:defRPr/>
              </a:pPr>
              <a:t>‹#›</a:t>
            </a:fld>
            <a:endParaRPr lang="en-US" dirty="0"/>
          </a:p>
        </p:txBody>
      </p:sp>
      <p:pic>
        <p:nvPicPr>
          <p:cNvPr id="7" name="Picture 6" descr="LA.Minnesota.RGB.jpg"/>
          <p:cNvPicPr>
            <a:picLocks noChangeAspect="1"/>
          </p:cNvPicPr>
          <p:nvPr userDrawn="1"/>
        </p:nvPicPr>
        <p:blipFill>
          <a:blip r:embed="rId3" cstate="print"/>
          <a:stretch>
            <a:fillRect/>
          </a:stretch>
        </p:blipFill>
        <p:spPr>
          <a:xfrm>
            <a:off x="838200" y="4572000"/>
            <a:ext cx="4419600" cy="1644184"/>
          </a:xfrm>
          <a:prstGeom prst="rect">
            <a:avLst/>
          </a:prstGeom>
        </p:spPr>
      </p:pic>
      <p:sp>
        <p:nvSpPr>
          <p:cNvPr id="12" name="Rectangle 11"/>
          <p:cNvSpPr/>
          <p:nvPr userDrawn="1"/>
        </p:nvSpPr>
        <p:spPr>
          <a:xfrm>
            <a:off x="0" y="1905000"/>
            <a:ext cx="9144000" cy="76200"/>
          </a:xfrm>
          <a:prstGeom prst="rect">
            <a:avLst/>
          </a:prstGeom>
          <a:solidFill>
            <a:srgbClr val="757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Tree>
    <p:extLst>
      <p:ext uri="{BB962C8B-B14F-4D97-AF65-F5344CB8AC3E}">
        <p14:creationId xmlns:p14="http://schemas.microsoft.com/office/powerpoint/2010/main" val="17406431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rgbClr val="708C3F"/>
                </a:solidFill>
              </a:defRPr>
            </a:lvl1pPr>
          </a:lstStyle>
          <a:p>
            <a:r>
              <a:rPr lang="en-US"/>
              <a:t>Click to edit Master title style</a:t>
            </a:r>
            <a:endParaRPr lang="en-US" dirty="0"/>
          </a:p>
        </p:txBody>
      </p:sp>
      <p:sp>
        <p:nvSpPr>
          <p:cNvPr id="3" name="Rectangle 5"/>
          <p:cNvSpPr>
            <a:spLocks noGrp="1" noChangeArrowheads="1"/>
          </p:cNvSpPr>
          <p:nvPr>
            <p:ph type="ftr" sz="quarter" idx="10"/>
          </p:nvPr>
        </p:nvSpPr>
        <p:spPr>
          <a:xfrm>
            <a:off x="4267200" y="6381750"/>
            <a:ext cx="2895600" cy="476250"/>
          </a:xfrm>
          <a:prstGeom prst="rect">
            <a:avLst/>
          </a:prstGeom>
        </p:spPr>
        <p:txBody>
          <a:bodyPr/>
          <a:lstStyle>
            <a:lvl1pPr>
              <a:defRPr/>
            </a:lvl1pPr>
          </a:lstStyle>
          <a:p>
            <a:pPr>
              <a:defRPr/>
            </a:pPr>
            <a:endParaRPr lang="en-US" dirty="0"/>
          </a:p>
        </p:txBody>
      </p:sp>
      <p:sp>
        <p:nvSpPr>
          <p:cNvPr id="4" name="Rectangle 6"/>
          <p:cNvSpPr>
            <a:spLocks noGrp="1" noChangeArrowheads="1"/>
          </p:cNvSpPr>
          <p:nvPr>
            <p:ph type="sldNum" sz="quarter" idx="11"/>
          </p:nvPr>
        </p:nvSpPr>
        <p:spPr/>
        <p:txBody>
          <a:bodyPr/>
          <a:lstStyle>
            <a:lvl1pPr>
              <a:defRPr/>
            </a:lvl1pPr>
          </a:lstStyle>
          <a:p>
            <a:pPr>
              <a:defRPr/>
            </a:pPr>
            <a:fld id="{6B6F6614-96A4-494A-B165-C3C42AA69607}" type="slidenum">
              <a:rPr lang="en-US"/>
              <a:pPr>
                <a:defRPr/>
              </a:pPr>
              <a:t>‹#›</a:t>
            </a:fld>
            <a:endParaRPr lang="en-US" dirty="0"/>
          </a:p>
        </p:txBody>
      </p:sp>
    </p:spTree>
    <p:extLst>
      <p:ext uri="{BB962C8B-B14F-4D97-AF65-F5344CB8AC3E}">
        <p14:creationId xmlns:p14="http://schemas.microsoft.com/office/powerpoint/2010/main" val="16176177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863AEE09-AF37-4235-AA8E-DB85F4492766}" type="slidenum">
              <a:rPr lang="en-US"/>
              <a:pPr>
                <a:defRPr/>
              </a:pPr>
              <a:t>‹#›</a:t>
            </a:fld>
            <a:endParaRPr lang="en-US" dirty="0"/>
          </a:p>
        </p:txBody>
      </p:sp>
    </p:spTree>
    <p:extLst>
      <p:ext uri="{BB962C8B-B14F-4D97-AF65-F5344CB8AC3E}">
        <p14:creationId xmlns:p14="http://schemas.microsoft.com/office/powerpoint/2010/main" val="29557196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3"/>
          <p:cNvSpPr>
            <a:spLocks noGrp="1" noChangeArrowheads="1"/>
          </p:cNvSpPr>
          <p:nvPr>
            <p:ph type="sldNum" sz="quarter" idx="10"/>
          </p:nvPr>
        </p:nvSpPr>
        <p:spPr>
          <a:xfrm>
            <a:off x="8382000" y="6553200"/>
            <a:ext cx="685800" cy="228600"/>
          </a:xfrm>
        </p:spPr>
        <p:txBody>
          <a:bodyPr/>
          <a:lstStyle>
            <a:lvl1pPr>
              <a:defRPr sz="900">
                <a:latin typeface="Cambria" pitchFamily="18" charset="0"/>
              </a:defRPr>
            </a:lvl1pPr>
          </a:lstStyle>
          <a:p>
            <a:pPr>
              <a:defRPr/>
            </a:pPr>
            <a:fld id="{9B230076-B498-4F8A-8924-29844C69F8BE}" type="slidenum">
              <a:rPr lang="en-US"/>
              <a:pPr>
                <a:defRPr/>
              </a:pPr>
              <a:t>‹#›</a:t>
            </a:fld>
            <a:endParaRPr lang="en-US" dirty="0"/>
          </a:p>
        </p:txBody>
      </p:sp>
    </p:spTree>
    <p:extLst>
      <p:ext uri="{BB962C8B-B14F-4D97-AF65-F5344CB8AC3E}">
        <p14:creationId xmlns:p14="http://schemas.microsoft.com/office/powerpoint/2010/main" val="18929506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5"/>
          <p:cNvSpPr>
            <a:spLocks noGrp="1" noChangeArrowheads="1"/>
          </p:cNvSpPr>
          <p:nvPr>
            <p:ph type="ftr" sz="quarter" idx="10"/>
          </p:nvPr>
        </p:nvSpPr>
        <p:spPr>
          <a:xfrm>
            <a:off x="4267200" y="6381750"/>
            <a:ext cx="2895600" cy="476250"/>
          </a:xfrm>
          <a:prstGeom prst="rect">
            <a:avLst/>
          </a:prstGeom>
        </p:spPr>
        <p:txBody>
          <a:bodyPr/>
          <a:lstStyle>
            <a:lvl1pPr>
              <a:defRPr/>
            </a:lvl1pPr>
          </a:lstStyle>
          <a:p>
            <a:pPr>
              <a:defRPr/>
            </a:pPr>
            <a:endParaRPr lang="en-US" dirty="0"/>
          </a:p>
        </p:txBody>
      </p:sp>
      <p:sp>
        <p:nvSpPr>
          <p:cNvPr id="5" name="Rectangle 6"/>
          <p:cNvSpPr>
            <a:spLocks noGrp="1" noChangeArrowheads="1"/>
          </p:cNvSpPr>
          <p:nvPr>
            <p:ph type="sldNum" sz="quarter" idx="11"/>
          </p:nvPr>
        </p:nvSpPr>
        <p:spPr/>
        <p:txBody>
          <a:bodyPr/>
          <a:lstStyle>
            <a:lvl1pPr>
              <a:defRPr/>
            </a:lvl1pPr>
          </a:lstStyle>
          <a:p>
            <a:pPr>
              <a:defRPr/>
            </a:pPr>
            <a:fld id="{7F5D212B-E908-4DBB-B007-68441FB392B7}" type="slidenum">
              <a:rPr lang="en-US"/>
              <a:pPr>
                <a:defRPr/>
              </a:pPr>
              <a:t>‹#›</a:t>
            </a:fld>
            <a:endParaRPr lang="en-US" dirty="0"/>
          </a:p>
        </p:txBody>
      </p:sp>
    </p:spTree>
    <p:extLst>
      <p:ext uri="{BB962C8B-B14F-4D97-AF65-F5344CB8AC3E}">
        <p14:creationId xmlns:p14="http://schemas.microsoft.com/office/powerpoint/2010/main" val="2887109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rgbClr val="708C3F"/>
                </a:solidFill>
              </a:defRPr>
            </a:lvl1pPr>
          </a:lstStyle>
          <a:p>
            <a:r>
              <a:rPr lang="en-US"/>
              <a:t>Click to edit Master title style</a:t>
            </a:r>
            <a:endParaRPr lang="en-US" dirty="0"/>
          </a:p>
        </p:txBody>
      </p:sp>
      <p:sp>
        <p:nvSpPr>
          <p:cNvPr id="3" name="Rectangle 5"/>
          <p:cNvSpPr>
            <a:spLocks noGrp="1" noChangeArrowheads="1"/>
          </p:cNvSpPr>
          <p:nvPr>
            <p:ph type="ftr" sz="quarter" idx="10"/>
          </p:nvPr>
        </p:nvSpPr>
        <p:spPr>
          <a:xfrm>
            <a:off x="4267200" y="6381750"/>
            <a:ext cx="2895600" cy="476250"/>
          </a:xfrm>
          <a:prstGeom prst="rect">
            <a:avLst/>
          </a:prstGeom>
        </p:spPr>
        <p:txBody>
          <a:bodyPr/>
          <a:lstStyle>
            <a:lvl1pPr>
              <a:defRPr/>
            </a:lvl1pPr>
          </a:lstStyle>
          <a:p>
            <a:pPr>
              <a:defRPr/>
            </a:pPr>
            <a:endParaRPr lang="en-US" dirty="0"/>
          </a:p>
        </p:txBody>
      </p:sp>
      <p:sp>
        <p:nvSpPr>
          <p:cNvPr id="4" name="Rectangle 6"/>
          <p:cNvSpPr>
            <a:spLocks noGrp="1" noChangeArrowheads="1"/>
          </p:cNvSpPr>
          <p:nvPr>
            <p:ph type="sldNum" sz="quarter" idx="11"/>
          </p:nvPr>
        </p:nvSpPr>
        <p:spPr/>
        <p:txBody>
          <a:bodyPr/>
          <a:lstStyle>
            <a:lvl1pPr>
              <a:defRPr/>
            </a:lvl1pPr>
          </a:lstStyle>
          <a:p>
            <a:pPr>
              <a:defRPr/>
            </a:pPr>
            <a:fld id="{6B6F6614-96A4-494A-B165-C3C42AA69607}"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xfrm>
            <a:off x="4267200" y="6381750"/>
            <a:ext cx="2895600" cy="476250"/>
          </a:xfrm>
          <a:prstGeom prst="rect">
            <a:avLst/>
          </a:prstGeom>
        </p:spPr>
        <p:txBody>
          <a:bodyPr/>
          <a:lstStyle>
            <a:lvl1pPr>
              <a:defRPr/>
            </a:lvl1pPr>
          </a:lstStyle>
          <a:p>
            <a:pPr>
              <a:defRPr/>
            </a:pPr>
            <a:endParaRPr lang="en-US" dirty="0"/>
          </a:p>
        </p:txBody>
      </p:sp>
      <p:sp>
        <p:nvSpPr>
          <p:cNvPr id="6" name="Rectangle 6"/>
          <p:cNvSpPr>
            <a:spLocks noGrp="1" noChangeArrowheads="1"/>
          </p:cNvSpPr>
          <p:nvPr>
            <p:ph type="sldNum" sz="quarter" idx="11"/>
          </p:nvPr>
        </p:nvSpPr>
        <p:spPr/>
        <p:txBody>
          <a:bodyPr/>
          <a:lstStyle>
            <a:lvl1pPr>
              <a:defRPr/>
            </a:lvl1pPr>
          </a:lstStyle>
          <a:p>
            <a:pPr>
              <a:defRPr/>
            </a:pPr>
            <a:fld id="{ED90A791-7CA0-4813-84C8-0E6E6C43A5E5}" type="slidenum">
              <a:rPr lang="en-US"/>
              <a:pPr>
                <a:defRPr/>
              </a:pPr>
              <a:t>‹#›</a:t>
            </a:fld>
            <a:endParaRPr lang="en-US" dirty="0"/>
          </a:p>
        </p:txBody>
      </p:sp>
    </p:spTree>
    <p:extLst>
      <p:ext uri="{BB962C8B-B14F-4D97-AF65-F5344CB8AC3E}">
        <p14:creationId xmlns:p14="http://schemas.microsoft.com/office/powerpoint/2010/main" val="15263796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4267200" y="6381750"/>
            <a:ext cx="2895600" cy="476250"/>
          </a:xfrm>
          <a:prstGeom prst="rect">
            <a:avLst/>
          </a:prstGeom>
        </p:spPr>
        <p:txBody>
          <a:bodyPr/>
          <a:lstStyle>
            <a:lvl1pPr>
              <a:defRPr/>
            </a:lvl1pPr>
          </a:lstStyle>
          <a:p>
            <a:pPr>
              <a:defRPr/>
            </a:pPr>
            <a:endParaRPr lang="en-US" dirty="0"/>
          </a:p>
        </p:txBody>
      </p:sp>
      <p:sp>
        <p:nvSpPr>
          <p:cNvPr id="8" name="Rectangle 6"/>
          <p:cNvSpPr>
            <a:spLocks noGrp="1" noChangeArrowheads="1"/>
          </p:cNvSpPr>
          <p:nvPr>
            <p:ph type="sldNum" sz="quarter" idx="11"/>
          </p:nvPr>
        </p:nvSpPr>
        <p:spPr/>
        <p:txBody>
          <a:bodyPr/>
          <a:lstStyle>
            <a:lvl1pPr>
              <a:defRPr/>
            </a:lvl1pPr>
          </a:lstStyle>
          <a:p>
            <a:pPr>
              <a:defRPr/>
            </a:pPr>
            <a:fld id="{16FA0219-ABF1-41F4-AF45-D90DD932E130}" type="slidenum">
              <a:rPr lang="en-US"/>
              <a:pPr>
                <a:defRPr/>
              </a:pPr>
              <a:t>‹#›</a:t>
            </a:fld>
            <a:endParaRPr lang="en-US" dirty="0"/>
          </a:p>
        </p:txBody>
      </p:sp>
    </p:spTree>
    <p:extLst>
      <p:ext uri="{BB962C8B-B14F-4D97-AF65-F5344CB8AC3E}">
        <p14:creationId xmlns:p14="http://schemas.microsoft.com/office/powerpoint/2010/main" val="20247295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4267200" y="6381750"/>
            <a:ext cx="2895600" cy="476250"/>
          </a:xfrm>
          <a:prstGeom prst="rect">
            <a:avLst/>
          </a:prstGeom>
        </p:spPr>
        <p:txBody>
          <a:bodyPr/>
          <a:lstStyle>
            <a:lvl1pPr>
              <a:defRPr/>
            </a:lvl1pPr>
          </a:lstStyle>
          <a:p>
            <a:pPr>
              <a:defRPr/>
            </a:pPr>
            <a:endParaRPr lang="en-US" dirty="0"/>
          </a:p>
        </p:txBody>
      </p:sp>
      <p:sp>
        <p:nvSpPr>
          <p:cNvPr id="4" name="Rectangle 6"/>
          <p:cNvSpPr>
            <a:spLocks noGrp="1" noChangeArrowheads="1"/>
          </p:cNvSpPr>
          <p:nvPr>
            <p:ph type="sldNum" sz="quarter" idx="11"/>
          </p:nvPr>
        </p:nvSpPr>
        <p:spPr/>
        <p:txBody>
          <a:bodyPr/>
          <a:lstStyle>
            <a:lvl1pPr>
              <a:defRPr/>
            </a:lvl1pPr>
          </a:lstStyle>
          <a:p>
            <a:pPr>
              <a:defRPr/>
            </a:pPr>
            <a:fld id="{EE83BF5F-148F-4899-A9D7-CF7123E78134}" type="slidenum">
              <a:rPr lang="en-US"/>
              <a:pPr>
                <a:defRPr/>
              </a:pPr>
              <a:t>‹#›</a:t>
            </a:fld>
            <a:endParaRPr lang="en-US" dirty="0"/>
          </a:p>
        </p:txBody>
      </p:sp>
    </p:spTree>
    <p:extLst>
      <p:ext uri="{BB962C8B-B14F-4D97-AF65-F5344CB8AC3E}">
        <p14:creationId xmlns:p14="http://schemas.microsoft.com/office/powerpoint/2010/main" val="194387673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4267200" y="6381750"/>
            <a:ext cx="2895600" cy="476250"/>
          </a:xfrm>
          <a:prstGeom prst="rect">
            <a:avLst/>
          </a:prstGeom>
        </p:spPr>
        <p:txBody>
          <a:bodyPr/>
          <a:lstStyle>
            <a:lvl1pPr>
              <a:defRPr/>
            </a:lvl1pPr>
          </a:lstStyle>
          <a:p>
            <a:pPr>
              <a:defRPr/>
            </a:pPr>
            <a:endParaRPr lang="en-US" dirty="0"/>
          </a:p>
        </p:txBody>
      </p:sp>
      <p:sp>
        <p:nvSpPr>
          <p:cNvPr id="3" name="Rectangle 6"/>
          <p:cNvSpPr>
            <a:spLocks noGrp="1" noChangeArrowheads="1"/>
          </p:cNvSpPr>
          <p:nvPr>
            <p:ph type="sldNum" sz="quarter" idx="11"/>
          </p:nvPr>
        </p:nvSpPr>
        <p:spPr/>
        <p:txBody>
          <a:bodyPr/>
          <a:lstStyle>
            <a:lvl1pPr>
              <a:defRPr/>
            </a:lvl1pPr>
          </a:lstStyle>
          <a:p>
            <a:pPr>
              <a:defRPr/>
            </a:pPr>
            <a:fld id="{48E0AE56-80BB-4CBF-A8BD-52CCCD4B7225}" type="slidenum">
              <a:rPr lang="en-US"/>
              <a:pPr>
                <a:defRPr/>
              </a:pPr>
              <a:t>‹#›</a:t>
            </a:fld>
            <a:endParaRPr lang="en-US" dirty="0"/>
          </a:p>
        </p:txBody>
      </p:sp>
    </p:spTree>
    <p:extLst>
      <p:ext uri="{BB962C8B-B14F-4D97-AF65-F5344CB8AC3E}">
        <p14:creationId xmlns:p14="http://schemas.microsoft.com/office/powerpoint/2010/main" val="36456613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5"/>
          <p:cNvSpPr>
            <a:spLocks noGrp="1" noChangeArrowheads="1"/>
          </p:cNvSpPr>
          <p:nvPr>
            <p:ph type="ftr" sz="quarter" idx="10"/>
          </p:nvPr>
        </p:nvSpPr>
        <p:spPr>
          <a:xfrm>
            <a:off x="4267200" y="6381750"/>
            <a:ext cx="2895600" cy="476250"/>
          </a:xfrm>
          <a:prstGeom prst="rect">
            <a:avLst/>
          </a:prstGeom>
        </p:spPr>
        <p:txBody>
          <a:bodyPr/>
          <a:lstStyle>
            <a:lvl1pPr>
              <a:defRPr/>
            </a:lvl1pPr>
          </a:lstStyle>
          <a:p>
            <a:pPr>
              <a:defRPr/>
            </a:pPr>
            <a:endParaRPr lang="en-US" dirty="0"/>
          </a:p>
        </p:txBody>
      </p:sp>
      <p:sp>
        <p:nvSpPr>
          <p:cNvPr id="6" name="Rectangle 6"/>
          <p:cNvSpPr>
            <a:spLocks noGrp="1" noChangeArrowheads="1"/>
          </p:cNvSpPr>
          <p:nvPr>
            <p:ph type="sldNum" sz="quarter" idx="11"/>
          </p:nvPr>
        </p:nvSpPr>
        <p:spPr/>
        <p:txBody>
          <a:bodyPr/>
          <a:lstStyle>
            <a:lvl1pPr>
              <a:defRPr/>
            </a:lvl1pPr>
          </a:lstStyle>
          <a:p>
            <a:pPr>
              <a:defRPr/>
            </a:pPr>
            <a:fld id="{061EE68F-C317-43DA-B226-DAA8F2A31367}" type="slidenum">
              <a:rPr lang="en-US"/>
              <a:pPr>
                <a:defRPr/>
              </a:pPr>
              <a:t>‹#›</a:t>
            </a:fld>
            <a:endParaRPr lang="en-US" dirty="0"/>
          </a:p>
        </p:txBody>
      </p:sp>
    </p:spTree>
    <p:extLst>
      <p:ext uri="{BB962C8B-B14F-4D97-AF65-F5344CB8AC3E}">
        <p14:creationId xmlns:p14="http://schemas.microsoft.com/office/powerpoint/2010/main" val="90069920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5"/>
          <p:cNvSpPr>
            <a:spLocks noGrp="1" noChangeArrowheads="1"/>
          </p:cNvSpPr>
          <p:nvPr>
            <p:ph type="ftr" sz="quarter" idx="10"/>
          </p:nvPr>
        </p:nvSpPr>
        <p:spPr>
          <a:xfrm>
            <a:off x="4267200" y="6381750"/>
            <a:ext cx="2895600" cy="476250"/>
          </a:xfrm>
          <a:prstGeom prst="rect">
            <a:avLst/>
          </a:prstGeom>
        </p:spPr>
        <p:txBody>
          <a:bodyPr/>
          <a:lstStyle>
            <a:lvl1pPr>
              <a:defRPr/>
            </a:lvl1pPr>
          </a:lstStyle>
          <a:p>
            <a:pPr>
              <a:defRPr/>
            </a:pPr>
            <a:endParaRPr lang="en-US" dirty="0"/>
          </a:p>
        </p:txBody>
      </p:sp>
      <p:sp>
        <p:nvSpPr>
          <p:cNvPr id="6" name="Rectangle 6"/>
          <p:cNvSpPr>
            <a:spLocks noGrp="1" noChangeArrowheads="1"/>
          </p:cNvSpPr>
          <p:nvPr>
            <p:ph type="sldNum" sz="quarter" idx="11"/>
          </p:nvPr>
        </p:nvSpPr>
        <p:spPr/>
        <p:txBody>
          <a:bodyPr/>
          <a:lstStyle>
            <a:lvl1pPr>
              <a:defRPr/>
            </a:lvl1pPr>
          </a:lstStyle>
          <a:p>
            <a:pPr>
              <a:defRPr/>
            </a:pPr>
            <a:fld id="{FD9345E6-3F51-4FD1-8ADC-8D584EC2B674}" type="slidenum">
              <a:rPr lang="en-US"/>
              <a:pPr>
                <a:defRPr/>
              </a:pPr>
              <a:t>‹#›</a:t>
            </a:fld>
            <a:endParaRPr lang="en-US" dirty="0"/>
          </a:p>
        </p:txBody>
      </p:sp>
    </p:spTree>
    <p:extLst>
      <p:ext uri="{BB962C8B-B14F-4D97-AF65-F5344CB8AC3E}">
        <p14:creationId xmlns:p14="http://schemas.microsoft.com/office/powerpoint/2010/main" val="36409401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4267200" y="6381750"/>
            <a:ext cx="2895600" cy="476250"/>
          </a:xfrm>
          <a:prstGeom prst="rect">
            <a:avLst/>
          </a:prstGeom>
        </p:spPr>
        <p:txBody>
          <a:bodyPr/>
          <a:lstStyle>
            <a:lvl1pPr>
              <a:defRPr/>
            </a:lvl1pPr>
          </a:lstStyle>
          <a:p>
            <a:pPr>
              <a:defRPr/>
            </a:pPr>
            <a:endParaRPr lang="en-US" dirty="0"/>
          </a:p>
        </p:txBody>
      </p:sp>
      <p:sp>
        <p:nvSpPr>
          <p:cNvPr id="5" name="Rectangle 6"/>
          <p:cNvSpPr>
            <a:spLocks noGrp="1" noChangeArrowheads="1"/>
          </p:cNvSpPr>
          <p:nvPr>
            <p:ph type="sldNum" sz="quarter" idx="11"/>
          </p:nvPr>
        </p:nvSpPr>
        <p:spPr/>
        <p:txBody>
          <a:bodyPr/>
          <a:lstStyle>
            <a:lvl1pPr>
              <a:defRPr/>
            </a:lvl1pPr>
          </a:lstStyle>
          <a:p>
            <a:pPr>
              <a:defRPr/>
            </a:pPr>
            <a:fld id="{08214E1B-9A05-496F-BFD6-29FA1D4F9292}" type="slidenum">
              <a:rPr lang="en-US"/>
              <a:pPr>
                <a:defRPr/>
              </a:pPr>
              <a:t>‹#›</a:t>
            </a:fld>
            <a:endParaRPr lang="en-US" dirty="0"/>
          </a:p>
        </p:txBody>
      </p:sp>
    </p:spTree>
    <p:extLst>
      <p:ext uri="{BB962C8B-B14F-4D97-AF65-F5344CB8AC3E}">
        <p14:creationId xmlns:p14="http://schemas.microsoft.com/office/powerpoint/2010/main" val="183628700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4267200" y="6381750"/>
            <a:ext cx="2895600" cy="476250"/>
          </a:xfrm>
          <a:prstGeom prst="rect">
            <a:avLst/>
          </a:prstGeom>
        </p:spPr>
        <p:txBody>
          <a:bodyPr/>
          <a:lstStyle>
            <a:lvl1pPr>
              <a:defRPr/>
            </a:lvl1pPr>
          </a:lstStyle>
          <a:p>
            <a:pPr>
              <a:defRPr/>
            </a:pPr>
            <a:endParaRPr lang="en-US" dirty="0"/>
          </a:p>
        </p:txBody>
      </p:sp>
      <p:sp>
        <p:nvSpPr>
          <p:cNvPr id="5" name="Rectangle 6"/>
          <p:cNvSpPr>
            <a:spLocks noGrp="1" noChangeArrowheads="1"/>
          </p:cNvSpPr>
          <p:nvPr>
            <p:ph type="sldNum" sz="quarter" idx="11"/>
          </p:nvPr>
        </p:nvSpPr>
        <p:spPr/>
        <p:txBody>
          <a:bodyPr/>
          <a:lstStyle>
            <a:lvl1pPr>
              <a:defRPr/>
            </a:lvl1pPr>
          </a:lstStyle>
          <a:p>
            <a:pPr>
              <a:defRPr/>
            </a:pPr>
            <a:fld id="{CF8240B7-5F64-49C1-A9FB-C0D42BCF03E1}" type="slidenum">
              <a:rPr lang="en-US"/>
              <a:pPr>
                <a:defRPr/>
              </a:pPr>
              <a:t>‹#›</a:t>
            </a:fld>
            <a:endParaRPr lang="en-US" dirty="0"/>
          </a:p>
        </p:txBody>
      </p:sp>
    </p:spTree>
    <p:extLst>
      <p:ext uri="{BB962C8B-B14F-4D97-AF65-F5344CB8AC3E}">
        <p14:creationId xmlns:p14="http://schemas.microsoft.com/office/powerpoint/2010/main" val="825218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EA18A-7E8A-478C-86B8-E6BF6C061E24}"/>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E76A643D-F29B-4FA8-B6F4-AE19EBDF3C88}"/>
              </a:ext>
            </a:extLst>
          </p:cNvPr>
          <p:cNvSpPr>
            <a:spLocks noGrp="1"/>
          </p:cNvSpPr>
          <p:nvPr>
            <p:ph type="sldNum" sz="quarter" idx="10"/>
          </p:nvPr>
        </p:nvSpPr>
        <p:spPr/>
        <p:txBody>
          <a:bodyPr/>
          <a:lstStyle/>
          <a:p>
            <a:pPr>
              <a:defRPr/>
            </a:pPr>
            <a:fld id="{88CDE233-5E47-404D-A3E5-86E6AC1717DD}" type="slidenum">
              <a:rPr lang="en-US" smtClean="0"/>
              <a:pPr>
                <a:defRPr/>
              </a:pPr>
              <a:t>‹#›</a:t>
            </a:fld>
            <a:endParaRPr lang="en-US"/>
          </a:p>
        </p:txBody>
      </p:sp>
    </p:spTree>
    <p:extLst>
      <p:ext uri="{BB962C8B-B14F-4D97-AF65-F5344CB8AC3E}">
        <p14:creationId xmlns:p14="http://schemas.microsoft.com/office/powerpoint/2010/main" val="2387023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863AEE09-AF37-4235-AA8E-DB85F449276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3"/>
          <p:cNvSpPr>
            <a:spLocks noGrp="1" noChangeArrowheads="1"/>
          </p:cNvSpPr>
          <p:nvPr>
            <p:ph type="sldNum" sz="quarter" idx="10"/>
          </p:nvPr>
        </p:nvSpPr>
        <p:spPr>
          <a:xfrm>
            <a:off x="8382000" y="6553200"/>
            <a:ext cx="685800" cy="228600"/>
          </a:xfrm>
        </p:spPr>
        <p:txBody>
          <a:bodyPr/>
          <a:lstStyle>
            <a:lvl1pPr>
              <a:defRPr sz="1200">
                <a:latin typeface="Cambria" pitchFamily="18" charset="0"/>
              </a:defRPr>
            </a:lvl1pPr>
          </a:lstStyle>
          <a:p>
            <a:pPr>
              <a:defRPr/>
            </a:pPr>
            <a:fld id="{9B230076-B498-4F8A-8924-29844C69F8B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Rectangle 5"/>
          <p:cNvSpPr>
            <a:spLocks noGrp="1" noChangeArrowheads="1"/>
          </p:cNvSpPr>
          <p:nvPr>
            <p:ph type="ftr" sz="quarter" idx="10"/>
          </p:nvPr>
        </p:nvSpPr>
        <p:spPr>
          <a:xfrm>
            <a:off x="4267200" y="6381750"/>
            <a:ext cx="2895600" cy="476250"/>
          </a:xfrm>
          <a:prstGeom prst="rect">
            <a:avLst/>
          </a:prstGeom>
        </p:spPr>
        <p:txBody>
          <a:bodyPr/>
          <a:lstStyle>
            <a:lvl1pPr>
              <a:defRPr/>
            </a:lvl1pPr>
          </a:lstStyle>
          <a:p>
            <a:pPr>
              <a:defRPr/>
            </a:pPr>
            <a:endParaRPr lang="en-US"/>
          </a:p>
        </p:txBody>
      </p:sp>
      <p:sp>
        <p:nvSpPr>
          <p:cNvPr id="5" name="Rectangle 6"/>
          <p:cNvSpPr>
            <a:spLocks noGrp="1" noChangeArrowheads="1"/>
          </p:cNvSpPr>
          <p:nvPr>
            <p:ph type="sldNum" sz="quarter" idx="11"/>
          </p:nvPr>
        </p:nvSpPr>
        <p:spPr/>
        <p:txBody>
          <a:bodyPr/>
          <a:lstStyle>
            <a:lvl1pPr>
              <a:defRPr/>
            </a:lvl1pPr>
          </a:lstStyle>
          <a:p>
            <a:pPr>
              <a:defRPr/>
            </a:pPr>
            <a:fld id="{7F5D212B-E908-4DBB-B007-68441FB392B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xfrm>
            <a:off x="4267200" y="6381750"/>
            <a:ext cx="2895600" cy="476250"/>
          </a:xfrm>
          <a:prstGeom prst="rect">
            <a:avLst/>
          </a:prstGeom>
        </p:spPr>
        <p:txBody>
          <a:bodyPr/>
          <a:lstStyle>
            <a:lvl1pPr>
              <a:defRPr/>
            </a:lvl1pPr>
          </a:lstStyle>
          <a:p>
            <a:pPr>
              <a:defRPr/>
            </a:pPr>
            <a:endParaRPr lang="en-US"/>
          </a:p>
        </p:txBody>
      </p:sp>
      <p:sp>
        <p:nvSpPr>
          <p:cNvPr id="6" name="Rectangle 6"/>
          <p:cNvSpPr>
            <a:spLocks noGrp="1" noChangeArrowheads="1"/>
          </p:cNvSpPr>
          <p:nvPr>
            <p:ph type="sldNum" sz="quarter" idx="11"/>
          </p:nvPr>
        </p:nvSpPr>
        <p:spPr/>
        <p:txBody>
          <a:bodyPr/>
          <a:lstStyle>
            <a:lvl1pPr>
              <a:defRPr/>
            </a:lvl1pPr>
          </a:lstStyle>
          <a:p>
            <a:pPr>
              <a:defRPr/>
            </a:pPr>
            <a:fld id="{ED90A791-7CA0-4813-84C8-0E6E6C43A5E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4267200" y="6381750"/>
            <a:ext cx="2895600" cy="476250"/>
          </a:xfrm>
          <a:prstGeom prst="rect">
            <a:avLst/>
          </a:prstGeom>
        </p:spPr>
        <p:txBody>
          <a:bodyPr/>
          <a:lstStyle>
            <a:lvl1pPr>
              <a:defRPr/>
            </a:lvl1pPr>
          </a:lstStyle>
          <a:p>
            <a:pPr>
              <a:defRPr/>
            </a:pPr>
            <a:endParaRPr lang="en-US"/>
          </a:p>
        </p:txBody>
      </p:sp>
      <p:sp>
        <p:nvSpPr>
          <p:cNvPr id="8" name="Rectangle 6"/>
          <p:cNvSpPr>
            <a:spLocks noGrp="1" noChangeArrowheads="1"/>
          </p:cNvSpPr>
          <p:nvPr>
            <p:ph type="sldNum" sz="quarter" idx="11"/>
          </p:nvPr>
        </p:nvSpPr>
        <p:spPr/>
        <p:txBody>
          <a:bodyPr/>
          <a:lstStyle>
            <a:lvl1pPr>
              <a:defRPr/>
            </a:lvl1pPr>
          </a:lstStyle>
          <a:p>
            <a:pPr>
              <a:defRPr/>
            </a:pPr>
            <a:fld id="{16FA0219-ABF1-41F4-AF45-D90DD932E13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4267200" y="6381750"/>
            <a:ext cx="2895600" cy="476250"/>
          </a:xfrm>
          <a:prstGeom prst="rect">
            <a:avLst/>
          </a:prstGeom>
        </p:spPr>
        <p:txBody>
          <a:bodyPr/>
          <a:lstStyle>
            <a:lvl1pPr>
              <a:defRPr/>
            </a:lvl1pPr>
          </a:lstStyle>
          <a:p>
            <a:pPr>
              <a:defRPr/>
            </a:pPr>
            <a:endParaRPr lang="en-US"/>
          </a:p>
        </p:txBody>
      </p:sp>
      <p:sp>
        <p:nvSpPr>
          <p:cNvPr id="4" name="Rectangle 6"/>
          <p:cNvSpPr>
            <a:spLocks noGrp="1" noChangeArrowheads="1"/>
          </p:cNvSpPr>
          <p:nvPr>
            <p:ph type="sldNum" sz="quarter" idx="11"/>
          </p:nvPr>
        </p:nvSpPr>
        <p:spPr/>
        <p:txBody>
          <a:bodyPr/>
          <a:lstStyle>
            <a:lvl1pPr>
              <a:defRPr/>
            </a:lvl1pPr>
          </a:lstStyle>
          <a:p>
            <a:pPr>
              <a:defRPr/>
            </a:pPr>
            <a:fld id="{EE83BF5F-148F-4899-A9D7-CF7123E7813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457200" y="6096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028" name="Rectangle 3"/>
          <p:cNvSpPr>
            <a:spLocks noGrp="1" noChangeArrowheads="1"/>
          </p:cNvSpPr>
          <p:nvPr>
            <p:ph type="body" idx="1"/>
          </p:nvPr>
        </p:nvSpPr>
        <p:spPr bwMode="auto">
          <a:xfrm>
            <a:off x="457200" y="1600200"/>
            <a:ext cx="8229600" cy="434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30" name="Rectangle 6"/>
          <p:cNvSpPr>
            <a:spLocks noGrp="1" noChangeArrowheads="1"/>
          </p:cNvSpPr>
          <p:nvPr>
            <p:ph type="sldNum" sz="quarter" idx="4"/>
          </p:nvPr>
        </p:nvSpPr>
        <p:spPr bwMode="auto">
          <a:xfrm>
            <a:off x="8382000" y="6381750"/>
            <a:ext cx="685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88CDE233-5E47-404D-A3E5-86E6AC1717DD}" type="slidenum">
              <a:rPr lang="en-US"/>
              <a:pPr>
                <a:defRPr/>
              </a:pPr>
              <a:t>‹#›</a:t>
            </a:fld>
            <a:endParaRPr lang="en-US"/>
          </a:p>
        </p:txBody>
      </p:sp>
      <p:sp>
        <p:nvSpPr>
          <p:cNvPr id="8" name="Rectangle 7"/>
          <p:cNvSpPr/>
          <p:nvPr/>
        </p:nvSpPr>
        <p:spPr>
          <a:xfrm>
            <a:off x="0" y="0"/>
            <a:ext cx="9144000" cy="533400"/>
          </a:xfrm>
          <a:prstGeom prst="rect">
            <a:avLst/>
          </a:prstGeom>
          <a:solidFill>
            <a:srgbClr val="708C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533400"/>
            <a:ext cx="9144000" cy="76200"/>
          </a:xfrm>
          <a:prstGeom prst="rect">
            <a:avLst/>
          </a:prstGeom>
          <a:solidFill>
            <a:srgbClr val="757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Heart-Solid-Cool-Gray-40.png"/>
          <p:cNvPicPr>
            <a:picLocks noChangeAspect="1"/>
          </p:cNvPicPr>
          <p:nvPr/>
        </p:nvPicPr>
        <p:blipFill>
          <a:blip r:embed="rId16" cstate="print"/>
          <a:stretch>
            <a:fillRect/>
          </a:stretch>
        </p:blipFill>
        <p:spPr>
          <a:xfrm>
            <a:off x="152400" y="5971631"/>
            <a:ext cx="906962" cy="962569"/>
          </a:xfrm>
          <a:prstGeom prst="rect">
            <a:avLst/>
          </a:prstGeom>
        </p:spPr>
      </p:pic>
    </p:spTree>
  </p:cSld>
  <p:clrMap bg1="lt1" tx1="dk1" bg2="lt2" tx2="dk2" accent1="accent1" accent2="accent2" accent3="accent3" accent4="accent4" accent5="accent5" accent6="accent6" hlink="hlink" folHlink="folHlink"/>
  <p:sldLayoutIdLst>
    <p:sldLayoutId id="2147483823" r:id="rId1"/>
    <p:sldLayoutId id="2147483824" r:id="rId2"/>
    <p:sldLayoutId id="2147483835" r:id="rId3"/>
    <p:sldLayoutId id="2147483822" r:id="rId4"/>
    <p:sldLayoutId id="2147483825" r:id="rId5"/>
    <p:sldLayoutId id="2147483826" r:id="rId6"/>
    <p:sldLayoutId id="2147483827" r:id="rId7"/>
    <p:sldLayoutId id="2147483828" r:id="rId8"/>
    <p:sldLayoutId id="2147483829" r:id="rId9"/>
    <p:sldLayoutId id="2147483830" r:id="rId10"/>
    <p:sldLayoutId id="2147483831" r:id="rId11"/>
    <p:sldLayoutId id="2147483832" r:id="rId12"/>
    <p:sldLayoutId id="2147483833" r:id="rId13"/>
    <p:sldLayoutId id="2147483834" r:id="rId14"/>
  </p:sldLayoutIdLst>
  <p:txStyles>
    <p:titleStyle>
      <a:lvl1pPr algn="ctr" rtl="0" eaLnBrk="1" fontAlgn="base" hangingPunct="1">
        <a:spcBef>
          <a:spcPct val="0"/>
        </a:spcBef>
        <a:spcAft>
          <a:spcPct val="0"/>
        </a:spcAft>
        <a:defRPr sz="4400" b="1">
          <a:solidFill>
            <a:srgbClr val="708C3F"/>
          </a:solidFill>
          <a:latin typeface="+mj-lt"/>
          <a:ea typeface="+mj-ea"/>
          <a:cs typeface="+mj-cs"/>
        </a:defRPr>
      </a:lvl1pPr>
      <a:lvl2pPr algn="ctr" rtl="0" eaLnBrk="1" fontAlgn="base" hangingPunct="1">
        <a:spcBef>
          <a:spcPct val="0"/>
        </a:spcBef>
        <a:spcAft>
          <a:spcPct val="0"/>
        </a:spcAft>
        <a:defRPr sz="4400" b="1">
          <a:solidFill>
            <a:srgbClr val="009E00"/>
          </a:solidFill>
          <a:latin typeface="Helvetica" pitchFamily="34" charset="0"/>
        </a:defRPr>
      </a:lvl2pPr>
      <a:lvl3pPr algn="ctr" rtl="0" eaLnBrk="1" fontAlgn="base" hangingPunct="1">
        <a:spcBef>
          <a:spcPct val="0"/>
        </a:spcBef>
        <a:spcAft>
          <a:spcPct val="0"/>
        </a:spcAft>
        <a:defRPr sz="4400" b="1">
          <a:solidFill>
            <a:srgbClr val="009E00"/>
          </a:solidFill>
          <a:latin typeface="Helvetica" pitchFamily="34" charset="0"/>
        </a:defRPr>
      </a:lvl3pPr>
      <a:lvl4pPr algn="ctr" rtl="0" eaLnBrk="1" fontAlgn="base" hangingPunct="1">
        <a:spcBef>
          <a:spcPct val="0"/>
        </a:spcBef>
        <a:spcAft>
          <a:spcPct val="0"/>
        </a:spcAft>
        <a:defRPr sz="4400" b="1">
          <a:solidFill>
            <a:srgbClr val="009E00"/>
          </a:solidFill>
          <a:latin typeface="Helvetica" pitchFamily="34" charset="0"/>
        </a:defRPr>
      </a:lvl4pPr>
      <a:lvl5pPr algn="ctr" rtl="0" eaLnBrk="1" fontAlgn="base" hangingPunct="1">
        <a:spcBef>
          <a:spcPct val="0"/>
        </a:spcBef>
        <a:spcAft>
          <a:spcPct val="0"/>
        </a:spcAft>
        <a:defRPr sz="4400" b="1">
          <a:solidFill>
            <a:srgbClr val="009E00"/>
          </a:solidFill>
          <a:latin typeface="Helvetica" pitchFamily="34" charset="0"/>
        </a:defRPr>
      </a:lvl5pPr>
      <a:lvl6pPr marL="457200" algn="ctr" rtl="0" eaLnBrk="1" fontAlgn="base" hangingPunct="1">
        <a:spcBef>
          <a:spcPct val="0"/>
        </a:spcBef>
        <a:spcAft>
          <a:spcPct val="0"/>
        </a:spcAft>
        <a:defRPr sz="4400" b="1">
          <a:solidFill>
            <a:srgbClr val="009E00"/>
          </a:solidFill>
          <a:latin typeface="Helvetica" pitchFamily="34" charset="0"/>
        </a:defRPr>
      </a:lvl6pPr>
      <a:lvl7pPr marL="914400" algn="ctr" rtl="0" eaLnBrk="1" fontAlgn="base" hangingPunct="1">
        <a:spcBef>
          <a:spcPct val="0"/>
        </a:spcBef>
        <a:spcAft>
          <a:spcPct val="0"/>
        </a:spcAft>
        <a:defRPr sz="4400" b="1">
          <a:solidFill>
            <a:srgbClr val="009E00"/>
          </a:solidFill>
          <a:latin typeface="Helvetica" pitchFamily="34" charset="0"/>
        </a:defRPr>
      </a:lvl7pPr>
      <a:lvl8pPr marL="1371600" algn="ctr" rtl="0" eaLnBrk="1" fontAlgn="base" hangingPunct="1">
        <a:spcBef>
          <a:spcPct val="0"/>
        </a:spcBef>
        <a:spcAft>
          <a:spcPct val="0"/>
        </a:spcAft>
        <a:defRPr sz="4400" b="1">
          <a:solidFill>
            <a:srgbClr val="009E00"/>
          </a:solidFill>
          <a:latin typeface="Helvetica" pitchFamily="34" charset="0"/>
        </a:defRPr>
      </a:lvl8pPr>
      <a:lvl9pPr marL="1828800" algn="ctr" rtl="0" eaLnBrk="1" fontAlgn="base" hangingPunct="1">
        <a:spcBef>
          <a:spcPct val="0"/>
        </a:spcBef>
        <a:spcAft>
          <a:spcPct val="0"/>
        </a:spcAft>
        <a:defRPr sz="4400" b="1">
          <a:solidFill>
            <a:srgbClr val="009E00"/>
          </a:solidFill>
          <a:latin typeface="Helvetica" pitchFamily="34" charset="0"/>
        </a:defRPr>
      </a:lvl9pPr>
    </p:titleStyle>
    <p:bodyStyle>
      <a:lvl1pPr marL="342900" indent="-342900" algn="l" rtl="0" eaLnBrk="1" fontAlgn="base" hangingPunct="1">
        <a:spcBef>
          <a:spcPct val="20000"/>
        </a:spcBef>
        <a:spcAft>
          <a:spcPct val="0"/>
        </a:spcAft>
        <a:buClr>
          <a:srgbClr val="708C3F"/>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lr>
          <a:srgbClr val="75777A"/>
        </a:buClr>
        <a:buChar char="–"/>
        <a:defRPr sz="2800">
          <a:solidFill>
            <a:schemeClr val="tx1"/>
          </a:solidFill>
          <a:latin typeface="+mn-lt"/>
        </a:defRPr>
      </a:lvl2pPr>
      <a:lvl3pPr marL="1143000" indent="-228600" algn="l" rtl="0" eaLnBrk="1" fontAlgn="base" hangingPunct="1">
        <a:spcBef>
          <a:spcPct val="20000"/>
        </a:spcBef>
        <a:spcAft>
          <a:spcPct val="0"/>
        </a:spcAft>
        <a:buClr>
          <a:srgbClr val="E45B50"/>
        </a:buClr>
        <a:buChar char="•"/>
        <a:defRPr sz="2400">
          <a:solidFill>
            <a:schemeClr val="tx1"/>
          </a:solidFill>
          <a:latin typeface="+mn-lt"/>
        </a:defRPr>
      </a:lvl3pPr>
      <a:lvl4pPr marL="1600200" indent="-228600" algn="l" rtl="0" eaLnBrk="1" fontAlgn="base" hangingPunct="1">
        <a:spcBef>
          <a:spcPct val="20000"/>
        </a:spcBef>
        <a:spcAft>
          <a:spcPct val="0"/>
        </a:spcAft>
        <a:buClr>
          <a:srgbClr val="2E98B6"/>
        </a:buClr>
        <a:buChar char="–"/>
        <a:defRPr sz="2000">
          <a:solidFill>
            <a:schemeClr val="tx1"/>
          </a:solidFill>
          <a:latin typeface="+mn-lt"/>
        </a:defRPr>
      </a:lvl4pPr>
      <a:lvl5pPr marL="2057400" indent="-228600" algn="l" rtl="0" eaLnBrk="1" fontAlgn="base" hangingPunct="1">
        <a:spcBef>
          <a:spcPct val="20000"/>
        </a:spcBef>
        <a:spcAft>
          <a:spcPct val="0"/>
        </a:spcAft>
        <a:buClr>
          <a:srgbClr val="49BE88"/>
        </a:buClr>
        <a:buChar char="»"/>
        <a:defRPr sz="2000">
          <a:solidFill>
            <a:schemeClr val="tx1"/>
          </a:solidFill>
          <a:latin typeface="+mn-lt"/>
        </a:defRPr>
      </a:lvl5pPr>
      <a:lvl6pPr marL="2514600" indent="-228600" algn="l" rtl="0" eaLnBrk="1" fontAlgn="base" hangingPunct="1">
        <a:spcBef>
          <a:spcPct val="20000"/>
        </a:spcBef>
        <a:spcAft>
          <a:spcPct val="0"/>
        </a:spcAft>
        <a:buClr>
          <a:srgbClr val="0B8187"/>
        </a:buClr>
        <a:buChar char="»"/>
        <a:defRPr sz="2000">
          <a:solidFill>
            <a:schemeClr val="tx1"/>
          </a:solidFill>
          <a:latin typeface="+mn-lt"/>
        </a:defRPr>
      </a:lvl6pPr>
      <a:lvl7pPr marL="2971800" indent="-228600" algn="l" rtl="0" eaLnBrk="1" fontAlgn="base" hangingPunct="1">
        <a:spcBef>
          <a:spcPct val="20000"/>
        </a:spcBef>
        <a:spcAft>
          <a:spcPct val="0"/>
        </a:spcAft>
        <a:buClr>
          <a:srgbClr val="0B8187"/>
        </a:buClr>
        <a:buChar char="»"/>
        <a:defRPr sz="2000">
          <a:solidFill>
            <a:schemeClr val="tx1"/>
          </a:solidFill>
          <a:latin typeface="+mn-lt"/>
        </a:defRPr>
      </a:lvl7pPr>
      <a:lvl8pPr marL="3429000" indent="-228600" algn="l" rtl="0" eaLnBrk="1" fontAlgn="base" hangingPunct="1">
        <a:spcBef>
          <a:spcPct val="20000"/>
        </a:spcBef>
        <a:spcAft>
          <a:spcPct val="0"/>
        </a:spcAft>
        <a:buClr>
          <a:srgbClr val="0B8187"/>
        </a:buClr>
        <a:buChar char="»"/>
        <a:defRPr sz="2000">
          <a:solidFill>
            <a:schemeClr val="tx1"/>
          </a:solidFill>
          <a:latin typeface="+mn-lt"/>
        </a:defRPr>
      </a:lvl8pPr>
      <a:lvl9pPr marL="3886200" indent="-228600" algn="l" rtl="0" eaLnBrk="1" fontAlgn="base" hangingPunct="1">
        <a:spcBef>
          <a:spcPct val="20000"/>
        </a:spcBef>
        <a:spcAft>
          <a:spcPct val="0"/>
        </a:spcAft>
        <a:buClr>
          <a:srgbClr val="0B8187"/>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457200" y="6096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8" name="Rectangle 3"/>
          <p:cNvSpPr>
            <a:spLocks noGrp="1" noChangeArrowheads="1"/>
          </p:cNvSpPr>
          <p:nvPr>
            <p:ph type="body" idx="1"/>
          </p:nvPr>
        </p:nvSpPr>
        <p:spPr bwMode="auto">
          <a:xfrm>
            <a:off x="457200" y="1600200"/>
            <a:ext cx="8229600" cy="434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30" name="Rectangle 6"/>
          <p:cNvSpPr>
            <a:spLocks noGrp="1" noChangeArrowheads="1"/>
          </p:cNvSpPr>
          <p:nvPr>
            <p:ph type="sldNum" sz="quarter" idx="4"/>
          </p:nvPr>
        </p:nvSpPr>
        <p:spPr bwMode="auto">
          <a:xfrm>
            <a:off x="8382000" y="6381750"/>
            <a:ext cx="685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50">
                <a:latin typeface="Arial" charset="0"/>
              </a:defRPr>
            </a:lvl1pPr>
          </a:lstStyle>
          <a:p>
            <a:pPr>
              <a:defRPr/>
            </a:pPr>
            <a:fld id="{88CDE233-5E47-404D-A3E5-86E6AC1717DD}" type="slidenum">
              <a:rPr lang="en-US"/>
              <a:pPr>
                <a:defRPr/>
              </a:pPr>
              <a:t>‹#›</a:t>
            </a:fld>
            <a:endParaRPr lang="en-US" dirty="0"/>
          </a:p>
        </p:txBody>
      </p:sp>
      <p:sp>
        <p:nvSpPr>
          <p:cNvPr id="8" name="Rectangle 7"/>
          <p:cNvSpPr/>
          <p:nvPr/>
        </p:nvSpPr>
        <p:spPr>
          <a:xfrm>
            <a:off x="0" y="0"/>
            <a:ext cx="9144000" cy="533400"/>
          </a:xfrm>
          <a:prstGeom prst="rect">
            <a:avLst/>
          </a:prstGeom>
          <a:solidFill>
            <a:srgbClr val="708C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1" name="Rectangle 10"/>
          <p:cNvSpPr/>
          <p:nvPr/>
        </p:nvSpPr>
        <p:spPr>
          <a:xfrm>
            <a:off x="0" y="533400"/>
            <a:ext cx="9144000" cy="76200"/>
          </a:xfrm>
          <a:prstGeom prst="rect">
            <a:avLst/>
          </a:prstGeom>
          <a:solidFill>
            <a:srgbClr val="757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Tree>
    <p:extLst>
      <p:ext uri="{BB962C8B-B14F-4D97-AF65-F5344CB8AC3E}">
        <p14:creationId xmlns:p14="http://schemas.microsoft.com/office/powerpoint/2010/main" val="3436217663"/>
      </p:ext>
    </p:extLst>
  </p:cSld>
  <p:clrMap bg1="lt1" tx1="dk1" bg2="lt2" tx2="dk2" accent1="accent1" accent2="accent2" accent3="accent3" accent4="accent4" accent5="accent5" accent6="accent6" hlink="hlink" folHlink="folHlink"/>
  <p:sldLayoutIdLst>
    <p:sldLayoutId id="2147483837" r:id="rId1"/>
    <p:sldLayoutId id="2147483838" r:id="rId2"/>
    <p:sldLayoutId id="2147483839" r:id="rId3"/>
    <p:sldLayoutId id="2147483840" r:id="rId4"/>
    <p:sldLayoutId id="2147483841" r:id="rId5"/>
    <p:sldLayoutId id="2147483842" r:id="rId6"/>
    <p:sldLayoutId id="2147483843" r:id="rId7"/>
    <p:sldLayoutId id="2147483844" r:id="rId8"/>
    <p:sldLayoutId id="2147483845" r:id="rId9"/>
    <p:sldLayoutId id="2147483846" r:id="rId10"/>
    <p:sldLayoutId id="2147483847" r:id="rId11"/>
    <p:sldLayoutId id="2147483848" r:id="rId12"/>
    <p:sldLayoutId id="2147483849" r:id="rId13"/>
  </p:sldLayoutIdLst>
  <p:txStyles>
    <p:titleStyle>
      <a:lvl1pPr algn="ctr" rtl="0" eaLnBrk="1" fontAlgn="base" hangingPunct="1">
        <a:spcBef>
          <a:spcPct val="0"/>
        </a:spcBef>
        <a:spcAft>
          <a:spcPct val="0"/>
        </a:spcAft>
        <a:defRPr sz="3300" b="1">
          <a:solidFill>
            <a:srgbClr val="708C3F"/>
          </a:solidFill>
          <a:latin typeface="+mj-lt"/>
          <a:ea typeface="+mj-ea"/>
          <a:cs typeface="+mj-cs"/>
        </a:defRPr>
      </a:lvl1pPr>
      <a:lvl2pPr algn="ctr" rtl="0" eaLnBrk="1" fontAlgn="base" hangingPunct="1">
        <a:spcBef>
          <a:spcPct val="0"/>
        </a:spcBef>
        <a:spcAft>
          <a:spcPct val="0"/>
        </a:spcAft>
        <a:defRPr sz="3300" b="1">
          <a:solidFill>
            <a:srgbClr val="009E00"/>
          </a:solidFill>
          <a:latin typeface="Helvetica" pitchFamily="34" charset="0"/>
        </a:defRPr>
      </a:lvl2pPr>
      <a:lvl3pPr algn="ctr" rtl="0" eaLnBrk="1" fontAlgn="base" hangingPunct="1">
        <a:spcBef>
          <a:spcPct val="0"/>
        </a:spcBef>
        <a:spcAft>
          <a:spcPct val="0"/>
        </a:spcAft>
        <a:defRPr sz="3300" b="1">
          <a:solidFill>
            <a:srgbClr val="009E00"/>
          </a:solidFill>
          <a:latin typeface="Helvetica" pitchFamily="34" charset="0"/>
        </a:defRPr>
      </a:lvl3pPr>
      <a:lvl4pPr algn="ctr" rtl="0" eaLnBrk="1" fontAlgn="base" hangingPunct="1">
        <a:spcBef>
          <a:spcPct val="0"/>
        </a:spcBef>
        <a:spcAft>
          <a:spcPct val="0"/>
        </a:spcAft>
        <a:defRPr sz="3300" b="1">
          <a:solidFill>
            <a:srgbClr val="009E00"/>
          </a:solidFill>
          <a:latin typeface="Helvetica" pitchFamily="34" charset="0"/>
        </a:defRPr>
      </a:lvl4pPr>
      <a:lvl5pPr algn="ctr" rtl="0" eaLnBrk="1" fontAlgn="base" hangingPunct="1">
        <a:spcBef>
          <a:spcPct val="0"/>
        </a:spcBef>
        <a:spcAft>
          <a:spcPct val="0"/>
        </a:spcAft>
        <a:defRPr sz="3300" b="1">
          <a:solidFill>
            <a:srgbClr val="009E00"/>
          </a:solidFill>
          <a:latin typeface="Helvetica" pitchFamily="34" charset="0"/>
        </a:defRPr>
      </a:lvl5pPr>
      <a:lvl6pPr marL="342900" algn="ctr" rtl="0" eaLnBrk="1" fontAlgn="base" hangingPunct="1">
        <a:spcBef>
          <a:spcPct val="0"/>
        </a:spcBef>
        <a:spcAft>
          <a:spcPct val="0"/>
        </a:spcAft>
        <a:defRPr sz="3300" b="1">
          <a:solidFill>
            <a:srgbClr val="009E00"/>
          </a:solidFill>
          <a:latin typeface="Helvetica" pitchFamily="34" charset="0"/>
        </a:defRPr>
      </a:lvl6pPr>
      <a:lvl7pPr marL="685800" algn="ctr" rtl="0" eaLnBrk="1" fontAlgn="base" hangingPunct="1">
        <a:spcBef>
          <a:spcPct val="0"/>
        </a:spcBef>
        <a:spcAft>
          <a:spcPct val="0"/>
        </a:spcAft>
        <a:defRPr sz="3300" b="1">
          <a:solidFill>
            <a:srgbClr val="009E00"/>
          </a:solidFill>
          <a:latin typeface="Helvetica" pitchFamily="34" charset="0"/>
        </a:defRPr>
      </a:lvl7pPr>
      <a:lvl8pPr marL="1028700" algn="ctr" rtl="0" eaLnBrk="1" fontAlgn="base" hangingPunct="1">
        <a:spcBef>
          <a:spcPct val="0"/>
        </a:spcBef>
        <a:spcAft>
          <a:spcPct val="0"/>
        </a:spcAft>
        <a:defRPr sz="3300" b="1">
          <a:solidFill>
            <a:srgbClr val="009E00"/>
          </a:solidFill>
          <a:latin typeface="Helvetica" pitchFamily="34" charset="0"/>
        </a:defRPr>
      </a:lvl8pPr>
      <a:lvl9pPr marL="1371600" algn="ctr" rtl="0" eaLnBrk="1" fontAlgn="base" hangingPunct="1">
        <a:spcBef>
          <a:spcPct val="0"/>
        </a:spcBef>
        <a:spcAft>
          <a:spcPct val="0"/>
        </a:spcAft>
        <a:defRPr sz="3300" b="1">
          <a:solidFill>
            <a:srgbClr val="009E00"/>
          </a:solidFill>
          <a:latin typeface="Helvetica" pitchFamily="34" charset="0"/>
        </a:defRPr>
      </a:lvl9pPr>
    </p:titleStyle>
    <p:bodyStyle>
      <a:lvl1pPr marL="257175" indent="-257175" algn="l" rtl="0" eaLnBrk="1" fontAlgn="base" hangingPunct="1">
        <a:spcBef>
          <a:spcPct val="20000"/>
        </a:spcBef>
        <a:spcAft>
          <a:spcPct val="0"/>
        </a:spcAft>
        <a:buClr>
          <a:srgbClr val="708C3F"/>
        </a:buClr>
        <a:buChar char="•"/>
        <a:defRPr sz="2400">
          <a:solidFill>
            <a:schemeClr val="tx1"/>
          </a:solidFill>
          <a:latin typeface="+mn-lt"/>
          <a:ea typeface="+mn-ea"/>
          <a:cs typeface="+mn-cs"/>
        </a:defRPr>
      </a:lvl1pPr>
      <a:lvl2pPr marL="557213" indent="-214313" algn="l" rtl="0" eaLnBrk="1" fontAlgn="base" hangingPunct="1">
        <a:spcBef>
          <a:spcPct val="20000"/>
        </a:spcBef>
        <a:spcAft>
          <a:spcPct val="0"/>
        </a:spcAft>
        <a:buClr>
          <a:srgbClr val="75777A"/>
        </a:buClr>
        <a:buChar char="–"/>
        <a:defRPr sz="2100">
          <a:solidFill>
            <a:schemeClr val="tx1"/>
          </a:solidFill>
          <a:latin typeface="+mn-lt"/>
        </a:defRPr>
      </a:lvl2pPr>
      <a:lvl3pPr marL="857250" indent="-171450" algn="l" rtl="0" eaLnBrk="1" fontAlgn="base" hangingPunct="1">
        <a:spcBef>
          <a:spcPct val="20000"/>
        </a:spcBef>
        <a:spcAft>
          <a:spcPct val="0"/>
        </a:spcAft>
        <a:buClr>
          <a:srgbClr val="E45B50"/>
        </a:buClr>
        <a:buChar char="•"/>
        <a:defRPr sz="1800">
          <a:solidFill>
            <a:schemeClr val="tx1"/>
          </a:solidFill>
          <a:latin typeface="+mn-lt"/>
        </a:defRPr>
      </a:lvl3pPr>
      <a:lvl4pPr marL="1200150" indent="-171450" algn="l" rtl="0" eaLnBrk="1" fontAlgn="base" hangingPunct="1">
        <a:spcBef>
          <a:spcPct val="20000"/>
        </a:spcBef>
        <a:spcAft>
          <a:spcPct val="0"/>
        </a:spcAft>
        <a:buClr>
          <a:srgbClr val="2E98B6"/>
        </a:buClr>
        <a:buChar char="–"/>
        <a:defRPr sz="1500">
          <a:solidFill>
            <a:schemeClr val="tx1"/>
          </a:solidFill>
          <a:latin typeface="+mn-lt"/>
        </a:defRPr>
      </a:lvl4pPr>
      <a:lvl5pPr marL="1543050" indent="-171450" algn="l" rtl="0" eaLnBrk="1" fontAlgn="base" hangingPunct="1">
        <a:spcBef>
          <a:spcPct val="20000"/>
        </a:spcBef>
        <a:spcAft>
          <a:spcPct val="0"/>
        </a:spcAft>
        <a:buClr>
          <a:srgbClr val="49BE88"/>
        </a:buClr>
        <a:buChar char="»"/>
        <a:defRPr sz="1500">
          <a:solidFill>
            <a:schemeClr val="tx1"/>
          </a:solidFill>
          <a:latin typeface="+mn-lt"/>
        </a:defRPr>
      </a:lvl5pPr>
      <a:lvl6pPr marL="1885950" indent="-171450" algn="l" rtl="0" eaLnBrk="1" fontAlgn="base" hangingPunct="1">
        <a:spcBef>
          <a:spcPct val="20000"/>
        </a:spcBef>
        <a:spcAft>
          <a:spcPct val="0"/>
        </a:spcAft>
        <a:buClr>
          <a:srgbClr val="0B8187"/>
        </a:buClr>
        <a:buChar char="»"/>
        <a:defRPr sz="1500">
          <a:solidFill>
            <a:schemeClr val="tx1"/>
          </a:solidFill>
          <a:latin typeface="+mn-lt"/>
        </a:defRPr>
      </a:lvl6pPr>
      <a:lvl7pPr marL="2228850" indent="-171450" algn="l" rtl="0" eaLnBrk="1" fontAlgn="base" hangingPunct="1">
        <a:spcBef>
          <a:spcPct val="20000"/>
        </a:spcBef>
        <a:spcAft>
          <a:spcPct val="0"/>
        </a:spcAft>
        <a:buClr>
          <a:srgbClr val="0B8187"/>
        </a:buClr>
        <a:buChar char="»"/>
        <a:defRPr sz="1500">
          <a:solidFill>
            <a:schemeClr val="tx1"/>
          </a:solidFill>
          <a:latin typeface="+mn-lt"/>
        </a:defRPr>
      </a:lvl7pPr>
      <a:lvl8pPr marL="2571750" indent="-171450" algn="l" rtl="0" eaLnBrk="1" fontAlgn="base" hangingPunct="1">
        <a:spcBef>
          <a:spcPct val="20000"/>
        </a:spcBef>
        <a:spcAft>
          <a:spcPct val="0"/>
        </a:spcAft>
        <a:buClr>
          <a:srgbClr val="0B8187"/>
        </a:buClr>
        <a:buChar char="»"/>
        <a:defRPr sz="1500">
          <a:solidFill>
            <a:schemeClr val="tx1"/>
          </a:solidFill>
          <a:latin typeface="+mn-lt"/>
        </a:defRPr>
      </a:lvl8pPr>
      <a:lvl9pPr marL="2914650" indent="-171450" algn="l" rtl="0" eaLnBrk="1" fontAlgn="base" hangingPunct="1">
        <a:spcBef>
          <a:spcPct val="20000"/>
        </a:spcBef>
        <a:spcAft>
          <a:spcPct val="0"/>
        </a:spcAft>
        <a:buClr>
          <a:srgbClr val="0B8187"/>
        </a:buClr>
        <a:buChar char="»"/>
        <a:defRPr sz="15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bguidry@leadingagemn.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hyperlink" Target="https://mn.gov/dhs/partners-and-providers/news-initiatives-reports-workgroups/long-term-services-and-supports/hcbs-transition/hcbs-faq.jsp"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hyperlink" Target="http://www.mn.gov/dhs/hcbs" TargetMode="External"/><Relationship Id="rId2" Type="http://schemas.openxmlformats.org/officeDocument/2006/relationships/hyperlink" Target="mailto:HCBS.settings@state.mn.us" TargetMode="Externa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file:///\\mccafs01\lam\Internal\Communication\Advantage\2017%20Articles\August%209,%202017\DHS-7176A-ENG%20HCBS%20Provider%20Attestation%20Hardship%20Extension%20Request%20(PDF)" TargetMode="External"/><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hyperlink" Target="https://www.youtube.com/watch?v=FpEFfKeMDJo"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edocs.dhs.state.mn.us/lfserver/Secure/DHS-7176-ENG" TargetMode="External"/><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p:txBody>
          <a:bodyPr/>
          <a:lstStyle/>
          <a:p>
            <a:pPr eaLnBrk="1" hangingPunct="1"/>
            <a:r>
              <a:rPr lang="en-US" dirty="0"/>
              <a:t>HCBS Settings Attestation Update</a:t>
            </a:r>
          </a:p>
        </p:txBody>
      </p:sp>
      <p:sp>
        <p:nvSpPr>
          <p:cNvPr id="14339" name="Rectangle 3"/>
          <p:cNvSpPr>
            <a:spLocks noGrp="1" noChangeArrowheads="1"/>
          </p:cNvSpPr>
          <p:nvPr>
            <p:ph type="subTitle" idx="1"/>
          </p:nvPr>
        </p:nvSpPr>
        <p:spPr>
          <a:xfrm>
            <a:off x="838200" y="2020888"/>
            <a:ext cx="6400800" cy="1384300"/>
          </a:xfrm>
        </p:spPr>
        <p:txBody>
          <a:bodyPr/>
          <a:lstStyle/>
          <a:p>
            <a:pPr eaLnBrk="1" hangingPunct="1"/>
            <a:r>
              <a:rPr lang="en-US" sz="1800" b="0" dirty="0">
                <a:solidFill>
                  <a:schemeClr val="tx1"/>
                </a:solidFill>
              </a:rPr>
              <a:t>August 10, 2017</a:t>
            </a:r>
          </a:p>
          <a:p>
            <a:pPr eaLnBrk="1" hangingPunct="1"/>
            <a:r>
              <a:rPr lang="en-US" sz="1800" b="0" dirty="0">
                <a:solidFill>
                  <a:schemeClr val="tx1"/>
                </a:solidFill>
              </a:rPr>
              <a:t>Bobbie Guidry, VP Housing and Community Based Services</a:t>
            </a:r>
          </a:p>
          <a:p>
            <a:pPr eaLnBrk="1" hangingPunct="1"/>
            <a:r>
              <a:rPr lang="en-US" sz="1800" b="0" dirty="0">
                <a:solidFill>
                  <a:schemeClr val="tx1"/>
                </a:solidFill>
                <a:hlinkClick r:id="rId3"/>
              </a:rPr>
              <a:t>bguidry@leadingagemn.org</a:t>
            </a:r>
            <a:endParaRPr lang="en-US" sz="1800" b="0" dirty="0">
              <a:solidFill>
                <a:schemeClr val="tx1"/>
              </a:solidFill>
            </a:endParaRPr>
          </a:p>
          <a:p>
            <a:pPr eaLnBrk="1" hangingPunct="1"/>
            <a:r>
              <a:rPr lang="en-US" sz="1800" b="0" dirty="0">
                <a:solidFill>
                  <a:schemeClr val="tx1"/>
                </a:solidFill>
              </a:rPr>
              <a:t>651-603-3508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4FC05-F4CB-4AF2-8693-39D1DCCC39AD}"/>
              </a:ext>
            </a:extLst>
          </p:cNvPr>
          <p:cNvSpPr>
            <a:spLocks noGrp="1"/>
          </p:cNvSpPr>
          <p:nvPr>
            <p:ph type="title"/>
          </p:nvPr>
        </p:nvSpPr>
        <p:spPr>
          <a:xfrm>
            <a:off x="457200" y="609600"/>
            <a:ext cx="8229600" cy="685800"/>
          </a:xfrm>
        </p:spPr>
        <p:txBody>
          <a:bodyPr/>
          <a:lstStyle/>
          <a:p>
            <a:r>
              <a:rPr lang="en-US" sz="2400" dirty="0"/>
              <a:t>LeadingAge MN sample policy - ADS</a:t>
            </a:r>
            <a:endParaRPr lang="en-US" dirty="0"/>
          </a:p>
        </p:txBody>
      </p:sp>
      <p:pic>
        <p:nvPicPr>
          <p:cNvPr id="4" name="Content Placeholder 3">
            <a:extLst>
              <a:ext uri="{FF2B5EF4-FFF2-40B4-BE49-F238E27FC236}">
                <a16:creationId xmlns:a16="http://schemas.microsoft.com/office/drawing/2014/main" id="{6BE31E48-5B2D-4360-BAB2-56326CFDB8CE}"/>
              </a:ext>
            </a:extLst>
          </p:cNvPr>
          <p:cNvPicPr>
            <a:picLocks noGrp="1" noChangeAspect="1"/>
          </p:cNvPicPr>
          <p:nvPr>
            <p:ph idx="1"/>
          </p:nvPr>
        </p:nvPicPr>
        <p:blipFill>
          <a:blip r:embed="rId2"/>
          <a:stretch>
            <a:fillRect/>
          </a:stretch>
        </p:blipFill>
        <p:spPr>
          <a:xfrm>
            <a:off x="457200" y="1447800"/>
            <a:ext cx="8458199" cy="5181600"/>
          </a:xfrm>
          <a:prstGeom prst="rect">
            <a:avLst/>
          </a:prstGeom>
        </p:spPr>
      </p:pic>
    </p:spTree>
    <p:extLst>
      <p:ext uri="{BB962C8B-B14F-4D97-AF65-F5344CB8AC3E}">
        <p14:creationId xmlns:p14="http://schemas.microsoft.com/office/powerpoint/2010/main" val="11464520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AE810C-E2FA-4397-9892-10EBABDA4CA8}"/>
              </a:ext>
            </a:extLst>
          </p:cNvPr>
          <p:cNvSpPr>
            <a:spLocks noGrp="1"/>
          </p:cNvSpPr>
          <p:nvPr>
            <p:ph type="title"/>
          </p:nvPr>
        </p:nvSpPr>
        <p:spPr/>
        <p:txBody>
          <a:bodyPr/>
          <a:lstStyle/>
          <a:p>
            <a:r>
              <a:rPr lang="en-US" sz="2400" dirty="0"/>
              <a:t>Attestation question 2- Lockable door: To meet this new requirement, providers need to:</a:t>
            </a:r>
            <a:br>
              <a:rPr lang="en-US" sz="2400" dirty="0"/>
            </a:br>
            <a:endParaRPr lang="en-US" sz="2400" dirty="0"/>
          </a:p>
        </p:txBody>
      </p:sp>
      <p:sp>
        <p:nvSpPr>
          <p:cNvPr id="3" name="Content Placeholder 2">
            <a:extLst>
              <a:ext uri="{FF2B5EF4-FFF2-40B4-BE49-F238E27FC236}">
                <a16:creationId xmlns:a16="http://schemas.microsoft.com/office/drawing/2014/main" id="{C2635ABF-965D-422D-B86D-86A9CCBDD0D9}"/>
              </a:ext>
            </a:extLst>
          </p:cNvPr>
          <p:cNvSpPr>
            <a:spLocks noGrp="1"/>
          </p:cNvSpPr>
          <p:nvPr>
            <p:ph idx="1"/>
          </p:nvPr>
        </p:nvSpPr>
        <p:spPr>
          <a:xfrm>
            <a:off x="457200" y="1524000"/>
            <a:ext cx="8229600" cy="5029200"/>
          </a:xfrm>
        </p:spPr>
        <p:txBody>
          <a:bodyPr/>
          <a:lstStyle/>
          <a:p>
            <a:pPr lvl="1">
              <a:buFont typeface="Arial" panose="020B0604020202020204" pitchFamily="34" charset="0"/>
              <a:buChar char="•"/>
            </a:pPr>
            <a:r>
              <a:rPr lang="en-US" sz="2200" dirty="0"/>
              <a:t>Ensure that each person has a lockable unit door.</a:t>
            </a:r>
          </a:p>
          <a:p>
            <a:pPr marL="457200" lvl="1" indent="0">
              <a:buNone/>
            </a:pPr>
            <a:endParaRPr lang="en-US" sz="2200" dirty="0"/>
          </a:p>
          <a:p>
            <a:pPr lvl="1">
              <a:buFont typeface="Arial" panose="020B0604020202020204" pitchFamily="34" charset="0"/>
              <a:buChar char="•"/>
            </a:pPr>
            <a:r>
              <a:rPr lang="en-US" sz="2200" dirty="0"/>
              <a:t>Use and upload with the online attestation form, a blank copy of the lease / housing with services contract which informs people of their rights to privacy, including a lockable unit door.</a:t>
            </a:r>
          </a:p>
          <a:p>
            <a:pPr marL="457200" lvl="1" indent="0">
              <a:buNone/>
            </a:pPr>
            <a:endParaRPr lang="en-US" sz="2200" dirty="0"/>
          </a:p>
          <a:p>
            <a:pPr lvl="1">
              <a:buFont typeface="Arial" panose="020B0604020202020204" pitchFamily="34" charset="0"/>
              <a:buChar char="•"/>
            </a:pPr>
            <a:r>
              <a:rPr lang="en-US" sz="2200" dirty="0"/>
              <a:t>Use and upload with the online attestation form, the Staff Orientation Record or Staff Annual Training Record showing staff are trained on people’s right to privacy. For example, staff will knock or request to enter a room and receive permission prior to entering. Staff will only access a person’s unit without their approval as needed for health and safety. </a:t>
            </a:r>
          </a:p>
          <a:p>
            <a:endParaRPr lang="en-US" sz="2400" dirty="0"/>
          </a:p>
        </p:txBody>
      </p:sp>
    </p:spTree>
    <p:extLst>
      <p:ext uri="{BB962C8B-B14F-4D97-AF65-F5344CB8AC3E}">
        <p14:creationId xmlns:p14="http://schemas.microsoft.com/office/powerpoint/2010/main" val="6436292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97118-13A9-4E16-A75F-629C5209A55E}"/>
              </a:ext>
            </a:extLst>
          </p:cNvPr>
          <p:cNvSpPr>
            <a:spLocks noGrp="1"/>
          </p:cNvSpPr>
          <p:nvPr>
            <p:ph type="title"/>
          </p:nvPr>
        </p:nvSpPr>
        <p:spPr>
          <a:xfrm>
            <a:off x="457200" y="609600"/>
            <a:ext cx="8229600" cy="609600"/>
          </a:xfrm>
        </p:spPr>
        <p:txBody>
          <a:bodyPr/>
          <a:lstStyle/>
          <a:p>
            <a:r>
              <a:rPr lang="en-US" sz="3200" dirty="0"/>
              <a:t>Memory Care</a:t>
            </a:r>
          </a:p>
        </p:txBody>
      </p:sp>
      <p:sp>
        <p:nvSpPr>
          <p:cNvPr id="3" name="Content Placeholder 2">
            <a:extLst>
              <a:ext uri="{FF2B5EF4-FFF2-40B4-BE49-F238E27FC236}">
                <a16:creationId xmlns:a16="http://schemas.microsoft.com/office/drawing/2014/main" id="{A2D0789F-064C-48DC-8AD4-5F1154D60DBA}"/>
              </a:ext>
            </a:extLst>
          </p:cNvPr>
          <p:cNvSpPr>
            <a:spLocks noGrp="1"/>
          </p:cNvSpPr>
          <p:nvPr>
            <p:ph idx="1"/>
          </p:nvPr>
        </p:nvSpPr>
        <p:spPr>
          <a:xfrm>
            <a:off x="457200" y="1219200"/>
            <a:ext cx="8229600" cy="5105400"/>
          </a:xfrm>
        </p:spPr>
        <p:txBody>
          <a:bodyPr/>
          <a:lstStyle/>
          <a:p>
            <a:r>
              <a:rPr lang="en-US" sz="2400" dirty="0"/>
              <a:t>For settings that are secured memory care, review the </a:t>
            </a:r>
            <a:r>
              <a:rPr lang="en-US" sz="2400" u="sng" dirty="0">
                <a:hlinkClick r:id="rId3"/>
              </a:rPr>
              <a:t>Frequently Asked Questions</a:t>
            </a:r>
            <a:r>
              <a:rPr lang="en-US" sz="2400" dirty="0"/>
              <a:t> webpage for the response to the common question, “Can we have a policy for secured memory care that everyone receives?” :</a:t>
            </a:r>
          </a:p>
          <a:p>
            <a:r>
              <a:rPr lang="en-US" sz="2400" dirty="0"/>
              <a:t>“No, you cannot have a blanket policy that covers everyone in that setting. Every person in that setting must have an assessment that shows his or her need for a secure environment. This modification must be written in every person’s support plan. See the Modifying/restricting HCBS standards section below for more information. If a person is able to come and go safely, then he or she needs a code or another way to move freely about the building.”</a:t>
            </a:r>
          </a:p>
          <a:p>
            <a:endParaRPr lang="en-US" dirty="0"/>
          </a:p>
        </p:txBody>
      </p:sp>
    </p:spTree>
    <p:extLst>
      <p:ext uri="{BB962C8B-B14F-4D97-AF65-F5344CB8AC3E}">
        <p14:creationId xmlns:p14="http://schemas.microsoft.com/office/powerpoint/2010/main" val="36105301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D0973-EDEC-47B8-AFE3-5948045864C0}"/>
              </a:ext>
            </a:extLst>
          </p:cNvPr>
          <p:cNvSpPr>
            <a:spLocks noGrp="1"/>
          </p:cNvSpPr>
          <p:nvPr>
            <p:ph type="title"/>
          </p:nvPr>
        </p:nvSpPr>
        <p:spPr>
          <a:xfrm>
            <a:off x="457200" y="609600"/>
            <a:ext cx="8229600" cy="838200"/>
          </a:xfrm>
        </p:spPr>
        <p:txBody>
          <a:bodyPr/>
          <a:lstStyle/>
          <a:p>
            <a:r>
              <a:rPr lang="en-US" dirty="0"/>
              <a:t>HCBS Standards</a:t>
            </a:r>
          </a:p>
        </p:txBody>
      </p:sp>
      <p:pic>
        <p:nvPicPr>
          <p:cNvPr id="4" name="Content Placeholder 12">
            <a:extLst>
              <a:ext uri="{FF2B5EF4-FFF2-40B4-BE49-F238E27FC236}">
                <a16:creationId xmlns:a16="http://schemas.microsoft.com/office/drawing/2014/main" id="{25F782DD-D191-4E46-B74E-AEB5DDE25FFB}"/>
              </a:ext>
            </a:extLst>
          </p:cNvPr>
          <p:cNvPicPr>
            <a:picLocks noGrp="1" noChangeAspect="1"/>
          </p:cNvPicPr>
          <p:nvPr>
            <p:ph idx="1"/>
          </p:nvPr>
        </p:nvPicPr>
        <p:blipFill>
          <a:blip r:embed="rId2"/>
          <a:stretch>
            <a:fillRect/>
          </a:stretch>
        </p:blipFill>
        <p:spPr>
          <a:xfrm>
            <a:off x="1143000" y="1447800"/>
            <a:ext cx="7238999" cy="4876800"/>
          </a:xfrm>
          <a:prstGeom prst="rect">
            <a:avLst/>
          </a:prstGeom>
        </p:spPr>
      </p:pic>
    </p:spTree>
    <p:extLst>
      <p:ext uri="{BB962C8B-B14F-4D97-AF65-F5344CB8AC3E}">
        <p14:creationId xmlns:p14="http://schemas.microsoft.com/office/powerpoint/2010/main" val="35981220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2C452-3CD8-4278-9346-BE4A93A52E78}"/>
              </a:ext>
            </a:extLst>
          </p:cNvPr>
          <p:cNvSpPr>
            <a:spLocks noGrp="1"/>
          </p:cNvSpPr>
          <p:nvPr>
            <p:ph type="title"/>
          </p:nvPr>
        </p:nvSpPr>
        <p:spPr>
          <a:xfrm>
            <a:off x="457200" y="609600"/>
            <a:ext cx="8229600" cy="609600"/>
          </a:xfrm>
        </p:spPr>
        <p:txBody>
          <a:bodyPr/>
          <a:lstStyle/>
          <a:p>
            <a:r>
              <a:rPr lang="en-US" dirty="0"/>
              <a:t>Modification of the Standards:</a:t>
            </a:r>
          </a:p>
        </p:txBody>
      </p:sp>
      <p:sp>
        <p:nvSpPr>
          <p:cNvPr id="3" name="Content Placeholder 2">
            <a:extLst>
              <a:ext uri="{FF2B5EF4-FFF2-40B4-BE49-F238E27FC236}">
                <a16:creationId xmlns:a16="http://schemas.microsoft.com/office/drawing/2014/main" id="{77D402BB-F37C-4730-BCDE-EA9C409E0B1A}"/>
              </a:ext>
            </a:extLst>
          </p:cNvPr>
          <p:cNvSpPr>
            <a:spLocks noGrp="1"/>
          </p:cNvSpPr>
          <p:nvPr>
            <p:ph idx="1"/>
          </p:nvPr>
        </p:nvSpPr>
        <p:spPr>
          <a:xfrm>
            <a:off x="457200" y="1219200"/>
            <a:ext cx="8229600" cy="5486400"/>
          </a:xfrm>
        </p:spPr>
        <p:txBody>
          <a:bodyPr/>
          <a:lstStyle/>
          <a:p>
            <a:r>
              <a:rPr lang="en-US" sz="2800" dirty="0"/>
              <a:t>The federal rule does allow for modifications to some of the requirements</a:t>
            </a:r>
          </a:p>
          <a:p>
            <a:r>
              <a:rPr lang="en-US" sz="2800" dirty="0"/>
              <a:t>Those that can be modified are the additional requirements of provider-owned or controlled residential settings, with the exception of the last bullet, as all settings must be physically accessible to the individual. </a:t>
            </a:r>
          </a:p>
          <a:p>
            <a:r>
              <a:rPr lang="en-US" sz="2800" dirty="0"/>
              <a:t>The modifications must be based on an individual’s documented support needs, and providers may not modify any of the standards in a way that would affect or restrict all individuals in a setting.  </a:t>
            </a:r>
          </a:p>
        </p:txBody>
      </p:sp>
    </p:spTree>
    <p:extLst>
      <p:ext uri="{BB962C8B-B14F-4D97-AF65-F5344CB8AC3E}">
        <p14:creationId xmlns:p14="http://schemas.microsoft.com/office/powerpoint/2010/main" val="28987185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2EA97-ED06-406D-A9E6-3FF7C9C8FD3F}"/>
              </a:ext>
            </a:extLst>
          </p:cNvPr>
          <p:cNvSpPr>
            <a:spLocks noGrp="1"/>
          </p:cNvSpPr>
          <p:nvPr>
            <p:ph type="title"/>
          </p:nvPr>
        </p:nvSpPr>
        <p:spPr/>
        <p:txBody>
          <a:bodyPr/>
          <a:lstStyle/>
          <a:p>
            <a:r>
              <a:rPr lang="en-US" sz="3600" dirty="0"/>
              <a:t>Legislative change to 144D HWS Contract Act</a:t>
            </a:r>
          </a:p>
        </p:txBody>
      </p:sp>
      <p:sp>
        <p:nvSpPr>
          <p:cNvPr id="3" name="Content Placeholder 2">
            <a:extLst>
              <a:ext uri="{FF2B5EF4-FFF2-40B4-BE49-F238E27FC236}">
                <a16:creationId xmlns:a16="http://schemas.microsoft.com/office/drawing/2014/main" id="{4E89D35B-F988-4300-B422-0E2ED12042BD}"/>
              </a:ext>
            </a:extLst>
          </p:cNvPr>
          <p:cNvSpPr>
            <a:spLocks noGrp="1"/>
          </p:cNvSpPr>
          <p:nvPr>
            <p:ph idx="1"/>
          </p:nvPr>
        </p:nvSpPr>
        <p:spPr>
          <a:xfrm>
            <a:off x="457200" y="1828800"/>
            <a:ext cx="8229600" cy="4724400"/>
          </a:xfrm>
        </p:spPr>
        <p:txBody>
          <a:bodyPr/>
          <a:lstStyle/>
          <a:p>
            <a:r>
              <a:rPr lang="en-US" sz="2800" b="1" dirty="0"/>
              <a:t>New Housing with Services Contract Requirements Related to Resident Rights effective May 31, 2017</a:t>
            </a:r>
          </a:p>
          <a:p>
            <a:r>
              <a:rPr lang="en-US" sz="2800" b="1" dirty="0"/>
              <a:t>The Minnesota Department of Health will enforce January 1, 2018.</a:t>
            </a:r>
          </a:p>
          <a:p>
            <a:r>
              <a:rPr lang="en-US" sz="2800" b="1" dirty="0"/>
              <a:t>DHS expects compliance by September 1, 2017, unless an extension request is submitted – extending the compliance deadline to December 31, 2017.</a:t>
            </a:r>
            <a:endParaRPr lang="en-US" sz="2800" dirty="0"/>
          </a:p>
          <a:p>
            <a:endParaRPr lang="en-US" dirty="0"/>
          </a:p>
        </p:txBody>
      </p:sp>
    </p:spTree>
    <p:extLst>
      <p:ext uri="{BB962C8B-B14F-4D97-AF65-F5344CB8AC3E}">
        <p14:creationId xmlns:p14="http://schemas.microsoft.com/office/powerpoint/2010/main" val="2605865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59213-2EA9-47CA-82D0-822399859BAF}"/>
              </a:ext>
            </a:extLst>
          </p:cNvPr>
          <p:cNvSpPr>
            <a:spLocks noGrp="1"/>
          </p:cNvSpPr>
          <p:nvPr>
            <p:ph type="title"/>
          </p:nvPr>
        </p:nvSpPr>
        <p:spPr/>
        <p:txBody>
          <a:bodyPr/>
          <a:lstStyle/>
          <a:p>
            <a:r>
              <a:rPr lang="en-US" sz="3200" dirty="0"/>
              <a:t>What changes were made to Chapter 144D (HWS Contract Act)?</a:t>
            </a:r>
          </a:p>
        </p:txBody>
      </p:sp>
      <p:sp>
        <p:nvSpPr>
          <p:cNvPr id="3" name="Content Placeholder 2">
            <a:extLst>
              <a:ext uri="{FF2B5EF4-FFF2-40B4-BE49-F238E27FC236}">
                <a16:creationId xmlns:a16="http://schemas.microsoft.com/office/drawing/2014/main" id="{6D2D6451-358C-4547-A989-B543C225B576}"/>
              </a:ext>
            </a:extLst>
          </p:cNvPr>
          <p:cNvSpPr>
            <a:spLocks noGrp="1"/>
          </p:cNvSpPr>
          <p:nvPr>
            <p:ph idx="1"/>
          </p:nvPr>
        </p:nvSpPr>
        <p:spPr>
          <a:xfrm>
            <a:off x="457200" y="1905000"/>
            <a:ext cx="8229600" cy="4648200"/>
          </a:xfrm>
        </p:spPr>
        <p:txBody>
          <a:bodyPr/>
          <a:lstStyle/>
          <a:p>
            <a:pPr marL="0" indent="0">
              <a:buNone/>
            </a:pPr>
            <a:r>
              <a:rPr lang="en-US" dirty="0"/>
              <a:t>Who will these changes apply to? </a:t>
            </a:r>
          </a:p>
          <a:p>
            <a:r>
              <a:rPr lang="en-US" dirty="0" err="1"/>
              <a:t>Subd</a:t>
            </a:r>
            <a:r>
              <a:rPr lang="en-US" dirty="0"/>
              <a:t>. 2a. </a:t>
            </a:r>
            <a:r>
              <a:rPr lang="en-US" b="1" dirty="0"/>
              <a:t>Additional contract requirements. </a:t>
            </a:r>
            <a:r>
              <a:rPr lang="en-US" dirty="0"/>
              <a:t>(a) For a resident receiving one or more health-related services from the establishment's arranged home care provider, as defined in section 144D.01, subdivision 6, the contract must include the requirements in paragraph(b)</a:t>
            </a:r>
          </a:p>
          <a:p>
            <a:endParaRPr lang="en-US" dirty="0"/>
          </a:p>
        </p:txBody>
      </p:sp>
    </p:spTree>
    <p:extLst>
      <p:ext uri="{BB962C8B-B14F-4D97-AF65-F5344CB8AC3E}">
        <p14:creationId xmlns:p14="http://schemas.microsoft.com/office/powerpoint/2010/main" val="13380734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322FE-DBA8-4D31-A874-DDAB7D4D5D2B}"/>
              </a:ext>
            </a:extLst>
          </p:cNvPr>
          <p:cNvSpPr>
            <a:spLocks noGrp="1"/>
          </p:cNvSpPr>
          <p:nvPr>
            <p:ph type="title"/>
          </p:nvPr>
        </p:nvSpPr>
        <p:spPr>
          <a:xfrm>
            <a:off x="457200" y="609600"/>
            <a:ext cx="8229600" cy="609600"/>
          </a:xfrm>
        </p:spPr>
        <p:txBody>
          <a:bodyPr/>
          <a:lstStyle/>
          <a:p>
            <a:r>
              <a:rPr lang="en-US" dirty="0"/>
              <a:t>Changes to 144D continued</a:t>
            </a:r>
          </a:p>
        </p:txBody>
      </p:sp>
      <p:sp>
        <p:nvSpPr>
          <p:cNvPr id="3" name="Content Placeholder 2">
            <a:extLst>
              <a:ext uri="{FF2B5EF4-FFF2-40B4-BE49-F238E27FC236}">
                <a16:creationId xmlns:a16="http://schemas.microsoft.com/office/drawing/2014/main" id="{6F81C0E6-250B-4BE6-863F-9DB60A34875A}"/>
              </a:ext>
            </a:extLst>
          </p:cNvPr>
          <p:cNvSpPr>
            <a:spLocks noGrp="1"/>
          </p:cNvSpPr>
          <p:nvPr>
            <p:ph idx="1"/>
          </p:nvPr>
        </p:nvSpPr>
        <p:spPr>
          <a:xfrm>
            <a:off x="457200" y="1371600"/>
            <a:ext cx="8229600" cy="5334000"/>
          </a:xfrm>
        </p:spPr>
        <p:txBody>
          <a:bodyPr/>
          <a:lstStyle/>
          <a:p>
            <a:pPr marL="228600" lvl="0" indent="0" fontAlgn="auto">
              <a:spcBef>
                <a:spcPts val="1000"/>
              </a:spcBef>
              <a:spcAft>
                <a:spcPts val="1000"/>
              </a:spcAft>
              <a:buClr>
                <a:srgbClr val="003865"/>
              </a:buClr>
              <a:buNone/>
            </a:pPr>
            <a:r>
              <a:rPr lang="en-US" sz="2000" b="1" kern="1200" dirty="0">
                <a:latin typeface="Calibri"/>
              </a:rPr>
              <a:t>(b) The contract must include a statement:</a:t>
            </a:r>
          </a:p>
          <a:p>
            <a:pPr marL="228600" lvl="0" indent="0" fontAlgn="auto">
              <a:spcBef>
                <a:spcPts val="1000"/>
              </a:spcBef>
              <a:spcAft>
                <a:spcPts val="1000"/>
              </a:spcAft>
              <a:buClr>
                <a:srgbClr val="003865"/>
              </a:buClr>
              <a:buNone/>
            </a:pPr>
            <a:r>
              <a:rPr lang="en-US" sz="2000" b="1" kern="1200" dirty="0">
                <a:latin typeface="Calibri"/>
              </a:rPr>
              <a:t>(1) regarding the ability of a resident to furnish and decorate the resident's unit within the terms of the lease; </a:t>
            </a:r>
          </a:p>
          <a:p>
            <a:pPr marL="228600" lvl="0" indent="0" fontAlgn="auto">
              <a:spcBef>
                <a:spcPts val="1000"/>
              </a:spcBef>
              <a:spcAft>
                <a:spcPts val="1000"/>
              </a:spcAft>
              <a:buClr>
                <a:srgbClr val="003865"/>
              </a:buClr>
              <a:buNone/>
            </a:pPr>
            <a:r>
              <a:rPr lang="en-US" sz="2000" b="1" kern="1200" dirty="0">
                <a:latin typeface="Calibri"/>
              </a:rPr>
              <a:t>(2) regarding the resident's right to access food at any time;</a:t>
            </a:r>
          </a:p>
          <a:p>
            <a:pPr marL="228600" lvl="0" indent="0" fontAlgn="auto">
              <a:spcBef>
                <a:spcPts val="1000"/>
              </a:spcBef>
              <a:spcAft>
                <a:spcPts val="1000"/>
              </a:spcAft>
              <a:buClr>
                <a:srgbClr val="003865"/>
              </a:buClr>
              <a:buNone/>
            </a:pPr>
            <a:r>
              <a:rPr lang="en-US" sz="2000" b="1" kern="1200" dirty="0">
                <a:latin typeface="Calibri"/>
              </a:rPr>
              <a:t>(3) regarding a resident's right to choose the resident's visitors and times of visits;</a:t>
            </a:r>
          </a:p>
          <a:p>
            <a:pPr marL="228600" lvl="0" indent="0" fontAlgn="auto">
              <a:spcBef>
                <a:spcPts val="1000"/>
              </a:spcBef>
              <a:spcAft>
                <a:spcPts val="1000"/>
              </a:spcAft>
              <a:buClr>
                <a:srgbClr val="003865"/>
              </a:buClr>
              <a:buNone/>
            </a:pPr>
            <a:r>
              <a:rPr lang="en-US" sz="2000" b="1" kern="1200" dirty="0">
                <a:latin typeface="Calibri"/>
              </a:rPr>
              <a:t>(4) regarding the resident's right to choose a roommate if sharing a unit; and</a:t>
            </a:r>
          </a:p>
          <a:p>
            <a:pPr marL="228600" lvl="0" indent="0" fontAlgn="auto">
              <a:spcBef>
                <a:spcPts val="1000"/>
              </a:spcBef>
              <a:spcAft>
                <a:spcPts val="1000"/>
              </a:spcAft>
              <a:buClr>
                <a:srgbClr val="003865"/>
              </a:buClr>
              <a:buNone/>
            </a:pPr>
            <a:r>
              <a:rPr lang="en-US" sz="2000" b="1" kern="1200" dirty="0">
                <a:latin typeface="Calibri"/>
              </a:rPr>
              <a:t>(5) notifying the resident of the resident's right to have and use a lockable door to the resident's unit. The landlord shall provide the locks on the unit. Only a staff member with a specific need to enter the unit shall have keys, and advance notice must be given to the resident before entrance, when possible.</a:t>
            </a:r>
            <a:endParaRPr lang="en-US" altLang="en-US" sz="2000" b="1" kern="1200" dirty="0">
              <a:latin typeface="Arial" panose="020B0604020202020204" pitchFamily="34" charset="0"/>
            </a:endParaRPr>
          </a:p>
          <a:p>
            <a:endParaRPr lang="en-US" dirty="0"/>
          </a:p>
        </p:txBody>
      </p:sp>
    </p:spTree>
    <p:extLst>
      <p:ext uri="{BB962C8B-B14F-4D97-AF65-F5344CB8AC3E}">
        <p14:creationId xmlns:p14="http://schemas.microsoft.com/office/powerpoint/2010/main" val="8959318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6DAFC-F934-441E-966B-179EABE49AA0}"/>
              </a:ext>
            </a:extLst>
          </p:cNvPr>
          <p:cNvSpPr>
            <a:spLocks noGrp="1"/>
          </p:cNvSpPr>
          <p:nvPr>
            <p:ph type="title"/>
          </p:nvPr>
        </p:nvSpPr>
        <p:spPr/>
        <p:txBody>
          <a:bodyPr/>
          <a:lstStyle/>
          <a:p>
            <a:r>
              <a:rPr lang="en-US" dirty="0"/>
              <a:t>The contract must include statements:</a:t>
            </a:r>
          </a:p>
        </p:txBody>
      </p:sp>
      <p:sp>
        <p:nvSpPr>
          <p:cNvPr id="3" name="Content Placeholder 2">
            <a:extLst>
              <a:ext uri="{FF2B5EF4-FFF2-40B4-BE49-F238E27FC236}">
                <a16:creationId xmlns:a16="http://schemas.microsoft.com/office/drawing/2014/main" id="{88A42A3B-2269-4E54-B6CD-4BECF8220153}"/>
              </a:ext>
            </a:extLst>
          </p:cNvPr>
          <p:cNvSpPr>
            <a:spLocks noGrp="1"/>
          </p:cNvSpPr>
          <p:nvPr>
            <p:ph idx="1"/>
          </p:nvPr>
        </p:nvSpPr>
        <p:spPr>
          <a:xfrm>
            <a:off x="457200" y="1981200"/>
            <a:ext cx="8229600" cy="4724400"/>
          </a:xfrm>
        </p:spPr>
        <p:txBody>
          <a:bodyPr/>
          <a:lstStyle/>
          <a:p>
            <a:r>
              <a:rPr lang="en-US" b="1" i="1" dirty="0"/>
              <a:t>regarding the ability of a resident to furnish and decorate the resident’s unit within the terms of the lease.</a:t>
            </a:r>
            <a:r>
              <a:rPr lang="en-US" b="1" dirty="0"/>
              <a:t> </a:t>
            </a:r>
            <a:br>
              <a:rPr lang="en-US" b="1" dirty="0"/>
            </a:br>
            <a:r>
              <a:rPr lang="en-US" dirty="0"/>
              <a:t>Implementation Guidance: This means that people can decorate their room or apartment, including choosing decorations, linens, furniture and other household items that are within the resident’s budget.</a:t>
            </a:r>
            <a:br>
              <a:rPr lang="en-US" dirty="0"/>
            </a:br>
            <a:endParaRPr lang="en-US" dirty="0"/>
          </a:p>
        </p:txBody>
      </p:sp>
    </p:spTree>
    <p:extLst>
      <p:ext uri="{BB962C8B-B14F-4D97-AF65-F5344CB8AC3E}">
        <p14:creationId xmlns:p14="http://schemas.microsoft.com/office/powerpoint/2010/main" val="7784419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81AC40-E5DE-4AE6-95FC-C66416CD3DD9}"/>
              </a:ext>
            </a:extLst>
          </p:cNvPr>
          <p:cNvSpPr>
            <a:spLocks noGrp="1"/>
          </p:cNvSpPr>
          <p:nvPr>
            <p:ph idx="4294967295"/>
          </p:nvPr>
        </p:nvSpPr>
        <p:spPr>
          <a:xfrm>
            <a:off x="609600" y="1143000"/>
            <a:ext cx="7848600" cy="5486400"/>
          </a:xfrm>
        </p:spPr>
        <p:txBody>
          <a:bodyPr/>
          <a:lstStyle/>
          <a:p>
            <a:r>
              <a:rPr lang="en-US" b="1" i="1" dirty="0"/>
              <a:t>regarding the resident’s right to access food at any time.</a:t>
            </a:r>
            <a:r>
              <a:rPr lang="en-US" b="1" dirty="0"/>
              <a:t> </a:t>
            </a:r>
            <a:br>
              <a:rPr lang="en-US" b="1" dirty="0"/>
            </a:br>
            <a:r>
              <a:rPr lang="en-US" dirty="0"/>
              <a:t>Implementation Guidance:</a:t>
            </a:r>
            <a:r>
              <a:rPr lang="en-US" b="1" dirty="0"/>
              <a:t> </a:t>
            </a:r>
            <a:r>
              <a:rPr lang="en-US" dirty="0"/>
              <a:t>This means that people can choose when, where, and with whom they would like to eat. If a person misses a meal due to an activity, they do not have to wait for the next meal to eat. People are allowed to store snacks in their unit or a designated area that is accessible to them at all times.</a:t>
            </a:r>
            <a:br>
              <a:rPr lang="en-US" dirty="0"/>
            </a:br>
            <a:endParaRPr lang="en-US" dirty="0"/>
          </a:p>
        </p:txBody>
      </p:sp>
    </p:spTree>
    <p:extLst>
      <p:ext uri="{BB962C8B-B14F-4D97-AF65-F5344CB8AC3E}">
        <p14:creationId xmlns:p14="http://schemas.microsoft.com/office/powerpoint/2010/main" val="1794365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7ACDD-3739-4DC5-9A5A-52E01443D50D}"/>
              </a:ext>
            </a:extLst>
          </p:cNvPr>
          <p:cNvSpPr>
            <a:spLocks noGrp="1"/>
          </p:cNvSpPr>
          <p:nvPr>
            <p:ph type="title"/>
          </p:nvPr>
        </p:nvSpPr>
        <p:spPr/>
        <p:txBody>
          <a:bodyPr/>
          <a:lstStyle/>
          <a:p>
            <a:r>
              <a:rPr lang="en-US" dirty="0"/>
              <a:t>Today’s Agenda</a:t>
            </a:r>
          </a:p>
        </p:txBody>
      </p:sp>
      <p:sp>
        <p:nvSpPr>
          <p:cNvPr id="3" name="Content Placeholder 2">
            <a:extLst>
              <a:ext uri="{FF2B5EF4-FFF2-40B4-BE49-F238E27FC236}">
                <a16:creationId xmlns:a16="http://schemas.microsoft.com/office/drawing/2014/main" id="{B8676F33-0628-493A-B393-712047A26E97}"/>
              </a:ext>
            </a:extLst>
          </p:cNvPr>
          <p:cNvSpPr>
            <a:spLocks noGrp="1"/>
          </p:cNvSpPr>
          <p:nvPr>
            <p:ph idx="1"/>
          </p:nvPr>
        </p:nvSpPr>
        <p:spPr>
          <a:xfrm>
            <a:off x="1143000" y="1905000"/>
            <a:ext cx="7543800" cy="4267200"/>
          </a:xfrm>
        </p:spPr>
        <p:txBody>
          <a:bodyPr/>
          <a:lstStyle/>
          <a:p>
            <a:r>
              <a:rPr lang="en-US" dirty="0"/>
              <a:t>Overall Progress</a:t>
            </a:r>
          </a:p>
          <a:p>
            <a:r>
              <a:rPr lang="en-US" dirty="0"/>
              <a:t>Updates to Initial Attestations</a:t>
            </a:r>
          </a:p>
          <a:p>
            <a:r>
              <a:rPr lang="en-US" dirty="0"/>
              <a:t>Reassurance from DHS</a:t>
            </a:r>
          </a:p>
          <a:p>
            <a:r>
              <a:rPr lang="en-US" dirty="0"/>
              <a:t>DHS Next Step Activity</a:t>
            </a:r>
          </a:p>
          <a:p>
            <a:r>
              <a:rPr lang="en-US" dirty="0"/>
              <a:t>Hardship Extension Request</a:t>
            </a:r>
          </a:p>
          <a:p>
            <a:r>
              <a:rPr lang="en-US" dirty="0"/>
              <a:t>HWS Lease Requirements – Changes and timelines</a:t>
            </a:r>
          </a:p>
          <a:p>
            <a:endParaRPr lang="en-US" dirty="0"/>
          </a:p>
        </p:txBody>
      </p:sp>
    </p:spTree>
    <p:extLst>
      <p:ext uri="{BB962C8B-B14F-4D97-AF65-F5344CB8AC3E}">
        <p14:creationId xmlns:p14="http://schemas.microsoft.com/office/powerpoint/2010/main" val="13071660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81AC40-E5DE-4AE6-95FC-C66416CD3DD9}"/>
              </a:ext>
            </a:extLst>
          </p:cNvPr>
          <p:cNvSpPr>
            <a:spLocks noGrp="1"/>
          </p:cNvSpPr>
          <p:nvPr>
            <p:ph idx="4294967295"/>
          </p:nvPr>
        </p:nvSpPr>
        <p:spPr>
          <a:xfrm>
            <a:off x="609600" y="1143000"/>
            <a:ext cx="7848600" cy="5486400"/>
          </a:xfrm>
        </p:spPr>
        <p:txBody>
          <a:bodyPr/>
          <a:lstStyle/>
          <a:p>
            <a:r>
              <a:rPr lang="en-US" b="1" i="1" dirty="0"/>
              <a:t>regarding a resident’s right to choose the resident’s visitors and times of visits.</a:t>
            </a:r>
            <a:r>
              <a:rPr lang="en-US" b="1" dirty="0"/>
              <a:t> </a:t>
            </a:r>
            <a:br>
              <a:rPr lang="en-US" b="1" dirty="0"/>
            </a:br>
            <a:r>
              <a:rPr lang="en-US" dirty="0"/>
              <a:t>Implementation Guidance: This means that people choose who their visitors are, and have privacy during the visits without any restrictions on the time of visits and where they visit their guests.</a:t>
            </a:r>
            <a:br>
              <a:rPr lang="en-US" dirty="0"/>
            </a:br>
            <a:br>
              <a:rPr lang="en-US" dirty="0"/>
            </a:br>
            <a:endParaRPr lang="en-US" dirty="0"/>
          </a:p>
        </p:txBody>
      </p:sp>
    </p:spTree>
    <p:extLst>
      <p:ext uri="{BB962C8B-B14F-4D97-AF65-F5344CB8AC3E}">
        <p14:creationId xmlns:p14="http://schemas.microsoft.com/office/powerpoint/2010/main" val="38686288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81AC40-E5DE-4AE6-95FC-C66416CD3DD9}"/>
              </a:ext>
            </a:extLst>
          </p:cNvPr>
          <p:cNvSpPr>
            <a:spLocks noGrp="1"/>
          </p:cNvSpPr>
          <p:nvPr>
            <p:ph idx="4294967295"/>
          </p:nvPr>
        </p:nvSpPr>
        <p:spPr>
          <a:xfrm>
            <a:off x="609600" y="1447800"/>
            <a:ext cx="7848600" cy="5181600"/>
          </a:xfrm>
        </p:spPr>
        <p:txBody>
          <a:bodyPr/>
          <a:lstStyle/>
          <a:p>
            <a:r>
              <a:rPr lang="en-US" b="1" i="1" dirty="0"/>
              <a:t>regarding the resident’s right to choose a roommate if sharing a unit.</a:t>
            </a:r>
            <a:r>
              <a:rPr lang="en-US" b="1" dirty="0"/>
              <a:t> </a:t>
            </a:r>
            <a:br>
              <a:rPr lang="en-US" b="1" dirty="0"/>
            </a:br>
            <a:r>
              <a:rPr lang="en-US" dirty="0"/>
              <a:t>Implementation Guidance: This means that people share a room with a person that they are compatible with and know how they can request a choice of or change in roommates.</a:t>
            </a:r>
            <a:br>
              <a:rPr lang="en-US" dirty="0"/>
            </a:br>
            <a:endParaRPr lang="en-US" dirty="0"/>
          </a:p>
        </p:txBody>
      </p:sp>
    </p:spTree>
    <p:extLst>
      <p:ext uri="{BB962C8B-B14F-4D97-AF65-F5344CB8AC3E}">
        <p14:creationId xmlns:p14="http://schemas.microsoft.com/office/powerpoint/2010/main" val="31758677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81AC40-E5DE-4AE6-95FC-C66416CD3DD9}"/>
              </a:ext>
            </a:extLst>
          </p:cNvPr>
          <p:cNvSpPr>
            <a:spLocks noGrp="1"/>
          </p:cNvSpPr>
          <p:nvPr>
            <p:ph idx="4294967295"/>
          </p:nvPr>
        </p:nvSpPr>
        <p:spPr>
          <a:xfrm>
            <a:off x="381000" y="838200"/>
            <a:ext cx="8382000" cy="5791200"/>
          </a:xfrm>
        </p:spPr>
        <p:txBody>
          <a:bodyPr/>
          <a:lstStyle/>
          <a:p>
            <a:r>
              <a:rPr lang="en-US" sz="2800" b="1" i="1" dirty="0"/>
              <a:t>notifying the resident of the resident’s right to have and use a lockable door to the resident’s unit. The landlord shall provide the locks on the unit. Only a staff member with a specific need to enter the unit shall have keys, and advance notice must be given to the resident before entrance, when possible.</a:t>
            </a:r>
            <a:r>
              <a:rPr lang="en-US" sz="2800" b="1" dirty="0"/>
              <a:t> </a:t>
            </a:r>
            <a:br>
              <a:rPr lang="en-US" sz="2800" b="1" dirty="0"/>
            </a:br>
            <a:r>
              <a:rPr lang="en-US" sz="2800" dirty="0"/>
              <a:t>Implementation Guidance: This means that staff will respect people’s privacy by knocking or requesting to enter a room and receive permission prior to entering. Staff only access a person’s unit without their approval as needed for health and safety.</a:t>
            </a:r>
          </a:p>
        </p:txBody>
      </p:sp>
    </p:spTree>
    <p:extLst>
      <p:ext uri="{BB962C8B-B14F-4D97-AF65-F5344CB8AC3E}">
        <p14:creationId xmlns:p14="http://schemas.microsoft.com/office/powerpoint/2010/main" val="31564129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5D19D-E673-4A2F-8A9E-0BD2A780A07A}"/>
              </a:ext>
            </a:extLst>
          </p:cNvPr>
          <p:cNvSpPr>
            <a:spLocks noGrp="1"/>
          </p:cNvSpPr>
          <p:nvPr>
            <p:ph type="title"/>
          </p:nvPr>
        </p:nvSpPr>
        <p:spPr>
          <a:xfrm>
            <a:off x="457200" y="609600"/>
            <a:ext cx="8229600" cy="990600"/>
          </a:xfrm>
        </p:spPr>
        <p:txBody>
          <a:bodyPr/>
          <a:lstStyle/>
          <a:p>
            <a:r>
              <a:rPr lang="en-US" dirty="0"/>
              <a:t>144D changes</a:t>
            </a:r>
          </a:p>
        </p:txBody>
      </p:sp>
      <p:sp>
        <p:nvSpPr>
          <p:cNvPr id="3" name="Content Placeholder 2">
            <a:extLst>
              <a:ext uri="{FF2B5EF4-FFF2-40B4-BE49-F238E27FC236}">
                <a16:creationId xmlns:a16="http://schemas.microsoft.com/office/drawing/2014/main" id="{E2376A30-FDF1-4251-9105-76401D2463B3}"/>
              </a:ext>
            </a:extLst>
          </p:cNvPr>
          <p:cNvSpPr>
            <a:spLocks noGrp="1"/>
          </p:cNvSpPr>
          <p:nvPr>
            <p:ph idx="1"/>
          </p:nvPr>
        </p:nvSpPr>
        <p:spPr>
          <a:xfrm>
            <a:off x="457200" y="1600200"/>
            <a:ext cx="8229600" cy="4572000"/>
          </a:xfrm>
        </p:spPr>
        <p:txBody>
          <a:bodyPr/>
          <a:lstStyle/>
          <a:p>
            <a:r>
              <a:rPr lang="en-US" dirty="0"/>
              <a:t>Apply to all residents (who receive one or more health related service)</a:t>
            </a:r>
          </a:p>
          <a:p>
            <a:r>
              <a:rPr lang="en-US" dirty="0"/>
              <a:t>A signature demonstrating receipt of the new rights is required from existing residents</a:t>
            </a:r>
          </a:p>
          <a:p>
            <a:r>
              <a:rPr lang="en-US" dirty="0"/>
              <a:t>A hardship extension can be requested</a:t>
            </a:r>
          </a:p>
          <a:p>
            <a:r>
              <a:rPr lang="en-US" dirty="0"/>
              <a:t>For HUD housing the changes could be in the form of “house rules”</a:t>
            </a:r>
          </a:p>
        </p:txBody>
      </p:sp>
    </p:spTree>
    <p:extLst>
      <p:ext uri="{BB962C8B-B14F-4D97-AF65-F5344CB8AC3E}">
        <p14:creationId xmlns:p14="http://schemas.microsoft.com/office/powerpoint/2010/main" val="19939900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03740-E0AE-4B6C-BF5C-FC43B37F048C}"/>
              </a:ext>
            </a:extLst>
          </p:cNvPr>
          <p:cNvSpPr>
            <a:spLocks noGrp="1"/>
          </p:cNvSpPr>
          <p:nvPr>
            <p:ph type="title"/>
          </p:nvPr>
        </p:nvSpPr>
        <p:spPr>
          <a:xfrm>
            <a:off x="457200" y="609600"/>
            <a:ext cx="8229600" cy="990600"/>
          </a:xfrm>
        </p:spPr>
        <p:txBody>
          <a:bodyPr/>
          <a:lstStyle/>
          <a:p>
            <a:r>
              <a:rPr lang="en-US" sz="3200" dirty="0"/>
              <a:t>What happens if you fall into the “presumed not to be HCBS?”</a:t>
            </a:r>
          </a:p>
        </p:txBody>
      </p:sp>
      <p:sp>
        <p:nvSpPr>
          <p:cNvPr id="6" name="Content Placeholder 5">
            <a:extLst>
              <a:ext uri="{FF2B5EF4-FFF2-40B4-BE49-F238E27FC236}">
                <a16:creationId xmlns:a16="http://schemas.microsoft.com/office/drawing/2014/main" id="{9E320036-8096-4416-84BD-1CC8B6E0E14E}"/>
              </a:ext>
            </a:extLst>
          </p:cNvPr>
          <p:cNvSpPr>
            <a:spLocks noGrp="1"/>
          </p:cNvSpPr>
          <p:nvPr>
            <p:ph idx="1"/>
          </p:nvPr>
        </p:nvSpPr>
        <p:spPr>
          <a:xfrm>
            <a:off x="609600" y="1600200"/>
            <a:ext cx="8229600" cy="5029200"/>
          </a:xfrm>
        </p:spPr>
        <p:txBody>
          <a:bodyPr/>
          <a:lstStyle/>
          <a:p>
            <a:pPr marL="0" lvl="0" indent="0" fontAlgn="auto">
              <a:spcBef>
                <a:spcPts val="1000"/>
              </a:spcBef>
              <a:spcAft>
                <a:spcPts val="1000"/>
              </a:spcAft>
              <a:buClr>
                <a:srgbClr val="003865"/>
              </a:buClr>
              <a:buNone/>
            </a:pPr>
            <a:r>
              <a:rPr lang="en-US" sz="2800" b="1" kern="1200" dirty="0">
                <a:latin typeface="Calibri"/>
              </a:rPr>
              <a:t>Those settings will trigger the heightened scrutiny process</a:t>
            </a:r>
          </a:p>
          <a:p>
            <a:pPr fontAlgn="auto">
              <a:spcBef>
                <a:spcPts val="1000"/>
              </a:spcBef>
              <a:spcAft>
                <a:spcPts val="1000"/>
              </a:spcAft>
              <a:buClr>
                <a:srgbClr val="003865"/>
              </a:buClr>
            </a:pPr>
            <a:r>
              <a:rPr lang="en-US" sz="2400" kern="1200" dirty="0">
                <a:latin typeface="Calibri"/>
              </a:rPr>
              <a:t>A state may overcome the presumption that a setting has institutional qualities by </a:t>
            </a:r>
            <a:r>
              <a:rPr lang="en-US" sz="2400" b="1" kern="1200" dirty="0">
                <a:latin typeface="Calibri"/>
              </a:rPr>
              <a:t>submitting evidence to CMS </a:t>
            </a:r>
            <a:r>
              <a:rPr lang="en-US" sz="2400" kern="1200" dirty="0">
                <a:latin typeface="Calibri"/>
              </a:rPr>
              <a:t>demonstrating the setting does not have the qualities of an institution AND that it does have the qualities of a home and community-based setting</a:t>
            </a:r>
          </a:p>
          <a:p>
            <a:pPr lvl="0" fontAlgn="auto">
              <a:spcBef>
                <a:spcPts val="1000"/>
              </a:spcBef>
              <a:spcAft>
                <a:spcPts val="1000"/>
              </a:spcAft>
              <a:buClr>
                <a:srgbClr val="003865"/>
              </a:buClr>
              <a:buFont typeface="Arial" panose="020B0604020202020204" pitchFamily="34" charset="0"/>
              <a:buChar char="•"/>
            </a:pPr>
            <a:r>
              <a:rPr lang="en-US" sz="2400" kern="1200" dirty="0">
                <a:latin typeface="Calibri"/>
              </a:rPr>
              <a:t>When the state submits this evidence to CMS, the state triggers a process known as </a:t>
            </a:r>
            <a:r>
              <a:rPr lang="en-US" sz="2400" b="1" kern="1200" dirty="0">
                <a:latin typeface="Calibri"/>
              </a:rPr>
              <a:t>“heightened scrutiny”</a:t>
            </a:r>
            <a:endParaRPr lang="en-US" sz="2400" kern="1200" dirty="0">
              <a:latin typeface="Calibri"/>
            </a:endParaRPr>
          </a:p>
          <a:p>
            <a:pPr lvl="0" fontAlgn="auto">
              <a:spcBef>
                <a:spcPts val="1000"/>
              </a:spcBef>
              <a:spcAft>
                <a:spcPts val="1000"/>
              </a:spcAft>
              <a:buClr>
                <a:srgbClr val="003865"/>
              </a:buClr>
              <a:buFont typeface="Arial" panose="020B0604020202020204" pitchFamily="34" charset="0"/>
              <a:buChar char="•"/>
            </a:pPr>
            <a:r>
              <a:rPr lang="en-US" sz="2400" kern="1200" dirty="0">
                <a:latin typeface="Calibri"/>
              </a:rPr>
              <a:t>Under the heightened scrutiny process, CMS reviews the evidence submitted by the state.</a:t>
            </a:r>
          </a:p>
          <a:p>
            <a:endParaRPr lang="en-US" dirty="0"/>
          </a:p>
        </p:txBody>
      </p:sp>
    </p:spTree>
    <p:extLst>
      <p:ext uri="{BB962C8B-B14F-4D97-AF65-F5344CB8AC3E}">
        <p14:creationId xmlns:p14="http://schemas.microsoft.com/office/powerpoint/2010/main" val="19827452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3CAD8-1AAA-44A0-982D-6C40CC3A3D78}"/>
              </a:ext>
            </a:extLst>
          </p:cNvPr>
          <p:cNvSpPr>
            <a:spLocks noGrp="1"/>
          </p:cNvSpPr>
          <p:nvPr>
            <p:ph type="title"/>
          </p:nvPr>
        </p:nvSpPr>
        <p:spPr>
          <a:xfrm>
            <a:off x="457200" y="685800"/>
            <a:ext cx="8229600" cy="1066800"/>
          </a:xfrm>
        </p:spPr>
        <p:txBody>
          <a:bodyPr/>
          <a:lstStyle/>
          <a:p>
            <a:r>
              <a:rPr lang="en-US" sz="3600" dirty="0"/>
              <a:t>The Evidence package may include:</a:t>
            </a:r>
            <a:br>
              <a:rPr lang="en-US" dirty="0"/>
            </a:br>
            <a:endParaRPr lang="en-US" dirty="0"/>
          </a:p>
        </p:txBody>
      </p:sp>
      <p:sp>
        <p:nvSpPr>
          <p:cNvPr id="3" name="Content Placeholder 2">
            <a:extLst>
              <a:ext uri="{FF2B5EF4-FFF2-40B4-BE49-F238E27FC236}">
                <a16:creationId xmlns:a16="http://schemas.microsoft.com/office/drawing/2014/main" id="{36858E50-801D-4955-B22C-B9B932297E11}"/>
              </a:ext>
            </a:extLst>
          </p:cNvPr>
          <p:cNvSpPr>
            <a:spLocks noGrp="1"/>
          </p:cNvSpPr>
          <p:nvPr>
            <p:ph idx="1"/>
          </p:nvPr>
        </p:nvSpPr>
        <p:spPr>
          <a:xfrm>
            <a:off x="457200" y="1524000"/>
            <a:ext cx="8229600" cy="4953000"/>
          </a:xfrm>
        </p:spPr>
        <p:txBody>
          <a:bodyPr/>
          <a:lstStyle/>
          <a:p>
            <a:pPr marL="220348" indent="-220348">
              <a:buFont typeface="+mj-lt"/>
              <a:buAutoNum type="arabicPeriod"/>
            </a:pPr>
            <a:r>
              <a:rPr lang="en-US" dirty="0"/>
              <a:t>Provider Attestation and supporting documentation</a:t>
            </a:r>
          </a:p>
          <a:p>
            <a:pPr marL="220348" indent="-220348">
              <a:buFont typeface="+mj-lt"/>
              <a:buAutoNum type="arabicPeriod"/>
            </a:pPr>
            <a:r>
              <a:rPr lang="en-US" dirty="0"/>
              <a:t>Provider Transition Plan – if needed</a:t>
            </a:r>
          </a:p>
          <a:p>
            <a:pPr marL="220348" indent="-220348">
              <a:buFont typeface="+mj-lt"/>
              <a:buAutoNum type="arabicPeriod"/>
            </a:pPr>
            <a:r>
              <a:rPr lang="en-US" dirty="0"/>
              <a:t>On-site Assessment – if needed</a:t>
            </a:r>
          </a:p>
          <a:p>
            <a:pPr marL="220348" indent="-220348">
              <a:buFont typeface="+mj-lt"/>
              <a:buAutoNum type="arabicPeriod"/>
            </a:pPr>
            <a:r>
              <a:rPr lang="en-US" dirty="0"/>
              <a:t>Submitted documentation from provider</a:t>
            </a:r>
          </a:p>
          <a:p>
            <a:pPr marL="220348" indent="-220348">
              <a:buFont typeface="+mj-lt"/>
              <a:buAutoNum type="arabicPeriod"/>
            </a:pPr>
            <a:r>
              <a:rPr lang="en-US" dirty="0"/>
              <a:t>Public Comments regarding the setting</a:t>
            </a:r>
          </a:p>
          <a:p>
            <a:pPr marL="220348" indent="-220348">
              <a:buFont typeface="+mj-lt"/>
              <a:buAutoNum type="arabicPeriod"/>
            </a:pPr>
            <a:r>
              <a:rPr lang="en-US" dirty="0"/>
              <a:t>Any evidence that will support the setting as HCBS compliant</a:t>
            </a:r>
          </a:p>
          <a:p>
            <a:endParaRPr lang="en-US" dirty="0"/>
          </a:p>
        </p:txBody>
      </p:sp>
    </p:spTree>
    <p:extLst>
      <p:ext uri="{BB962C8B-B14F-4D97-AF65-F5344CB8AC3E}">
        <p14:creationId xmlns:p14="http://schemas.microsoft.com/office/powerpoint/2010/main" val="9955275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36D6D-602B-47C9-BBB0-699633BD008F}"/>
              </a:ext>
            </a:extLst>
          </p:cNvPr>
          <p:cNvSpPr>
            <a:spLocks noGrp="1"/>
          </p:cNvSpPr>
          <p:nvPr>
            <p:ph type="title"/>
          </p:nvPr>
        </p:nvSpPr>
        <p:spPr>
          <a:xfrm>
            <a:off x="457200" y="1371600"/>
            <a:ext cx="8229600" cy="381000"/>
          </a:xfrm>
        </p:spPr>
        <p:txBody>
          <a:bodyPr/>
          <a:lstStyle/>
          <a:p>
            <a:r>
              <a:rPr lang="en-US" sz="3600" dirty="0"/>
              <a:t>How does a person’s experience fit into the HCBS settings rule?</a:t>
            </a:r>
            <a:br>
              <a:rPr lang="en-US" dirty="0"/>
            </a:br>
            <a:endParaRPr lang="en-US" dirty="0"/>
          </a:p>
        </p:txBody>
      </p:sp>
      <p:sp>
        <p:nvSpPr>
          <p:cNvPr id="3" name="Content Placeholder 2">
            <a:extLst>
              <a:ext uri="{FF2B5EF4-FFF2-40B4-BE49-F238E27FC236}">
                <a16:creationId xmlns:a16="http://schemas.microsoft.com/office/drawing/2014/main" id="{F09EBB0E-D744-44ED-A6B5-6C2572E14C20}"/>
              </a:ext>
            </a:extLst>
          </p:cNvPr>
          <p:cNvSpPr>
            <a:spLocks noGrp="1"/>
          </p:cNvSpPr>
          <p:nvPr>
            <p:ph idx="1"/>
          </p:nvPr>
        </p:nvSpPr>
        <p:spPr>
          <a:xfrm>
            <a:off x="1219200" y="2209800"/>
            <a:ext cx="7467600" cy="3733800"/>
          </a:xfrm>
        </p:spPr>
        <p:txBody>
          <a:bodyPr/>
          <a:lstStyle/>
          <a:p>
            <a:r>
              <a:rPr lang="en-US" dirty="0"/>
              <a:t>Ensure person’s experience matches the rule requirements</a:t>
            </a:r>
          </a:p>
          <a:p>
            <a:pPr marL="0" indent="0">
              <a:buNone/>
            </a:pPr>
            <a:endParaRPr lang="en-US" dirty="0"/>
          </a:p>
          <a:p>
            <a:r>
              <a:rPr lang="en-US" dirty="0"/>
              <a:t>Validate provider attestation</a:t>
            </a:r>
          </a:p>
          <a:p>
            <a:pPr marL="0" indent="0">
              <a:buNone/>
            </a:pPr>
            <a:endParaRPr lang="en-US" dirty="0"/>
          </a:p>
          <a:p>
            <a:r>
              <a:rPr lang="en-US" dirty="0"/>
              <a:t>Federal reporting</a:t>
            </a:r>
          </a:p>
          <a:p>
            <a:endParaRPr lang="en-US" dirty="0"/>
          </a:p>
        </p:txBody>
      </p:sp>
    </p:spTree>
    <p:extLst>
      <p:ext uri="{BB962C8B-B14F-4D97-AF65-F5344CB8AC3E}">
        <p14:creationId xmlns:p14="http://schemas.microsoft.com/office/powerpoint/2010/main" val="33201152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A8434-686A-40F9-9F9F-CB194B2C618B}"/>
              </a:ext>
            </a:extLst>
          </p:cNvPr>
          <p:cNvSpPr>
            <a:spLocks noGrp="1"/>
          </p:cNvSpPr>
          <p:nvPr>
            <p:ph type="title"/>
          </p:nvPr>
        </p:nvSpPr>
        <p:spPr/>
        <p:txBody>
          <a:bodyPr/>
          <a:lstStyle/>
          <a:p>
            <a:r>
              <a:rPr lang="en-US" dirty="0"/>
              <a:t>MN HCBS webpage</a:t>
            </a:r>
            <a:br>
              <a:rPr lang="en-US" dirty="0"/>
            </a:br>
            <a:r>
              <a:rPr lang="en-US" dirty="0"/>
              <a:t>mn.gov/</a:t>
            </a:r>
            <a:r>
              <a:rPr lang="en-US" dirty="0" err="1"/>
              <a:t>dhs</a:t>
            </a:r>
            <a:r>
              <a:rPr lang="en-US" dirty="0"/>
              <a:t>/</a:t>
            </a:r>
            <a:r>
              <a:rPr lang="en-US" dirty="0" err="1"/>
              <a:t>hcbs</a:t>
            </a:r>
            <a:endParaRPr lang="en-US" dirty="0"/>
          </a:p>
        </p:txBody>
      </p:sp>
      <p:pic>
        <p:nvPicPr>
          <p:cNvPr id="4" name="Content Placeholder 3">
            <a:extLst>
              <a:ext uri="{FF2B5EF4-FFF2-40B4-BE49-F238E27FC236}">
                <a16:creationId xmlns:a16="http://schemas.microsoft.com/office/drawing/2014/main" id="{65E4E166-B68D-475F-9DC4-9BB2F74CE755}"/>
              </a:ext>
            </a:extLst>
          </p:cNvPr>
          <p:cNvPicPr>
            <a:picLocks noGrp="1" noChangeAspect="1"/>
          </p:cNvPicPr>
          <p:nvPr>
            <p:ph idx="1"/>
          </p:nvPr>
        </p:nvPicPr>
        <p:blipFill>
          <a:blip r:embed="rId3"/>
          <a:stretch>
            <a:fillRect/>
          </a:stretch>
        </p:blipFill>
        <p:spPr>
          <a:xfrm>
            <a:off x="457200" y="1901741"/>
            <a:ext cx="8229600" cy="4270459"/>
          </a:xfrm>
          <a:prstGeom prst="rect">
            <a:avLst/>
          </a:prstGeom>
        </p:spPr>
      </p:pic>
    </p:spTree>
    <p:extLst>
      <p:ext uri="{BB962C8B-B14F-4D97-AF65-F5344CB8AC3E}">
        <p14:creationId xmlns:p14="http://schemas.microsoft.com/office/powerpoint/2010/main" val="8207941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1DAFB-9913-4367-8176-F7E5AF40AE92}"/>
              </a:ext>
            </a:extLst>
          </p:cNvPr>
          <p:cNvSpPr>
            <a:spLocks noGrp="1"/>
          </p:cNvSpPr>
          <p:nvPr>
            <p:ph type="title"/>
          </p:nvPr>
        </p:nvSpPr>
        <p:spPr/>
        <p:txBody>
          <a:bodyPr/>
          <a:lstStyle/>
          <a:p>
            <a:r>
              <a:rPr lang="en-US" dirty="0"/>
              <a:t>Questions for DHS</a:t>
            </a:r>
          </a:p>
        </p:txBody>
      </p:sp>
      <p:sp>
        <p:nvSpPr>
          <p:cNvPr id="3" name="Content Placeholder 2">
            <a:extLst>
              <a:ext uri="{FF2B5EF4-FFF2-40B4-BE49-F238E27FC236}">
                <a16:creationId xmlns:a16="http://schemas.microsoft.com/office/drawing/2014/main" id="{F07C229E-EB7B-4060-9E0C-F78E86EDCA56}"/>
              </a:ext>
            </a:extLst>
          </p:cNvPr>
          <p:cNvSpPr>
            <a:spLocks noGrp="1"/>
          </p:cNvSpPr>
          <p:nvPr>
            <p:ph idx="1"/>
          </p:nvPr>
        </p:nvSpPr>
        <p:spPr/>
        <p:txBody>
          <a:bodyPr/>
          <a:lstStyle/>
          <a:p>
            <a:endParaRPr lang="en-US" dirty="0"/>
          </a:p>
          <a:p>
            <a:endParaRPr lang="en-US" dirty="0"/>
          </a:p>
          <a:p>
            <a:r>
              <a:rPr lang="en-US" dirty="0"/>
              <a:t>Email: </a:t>
            </a:r>
            <a:r>
              <a:rPr lang="en-US" u="sng" dirty="0">
                <a:hlinkClick r:id="rId2"/>
              </a:rPr>
              <a:t>HCBS.settings@state.mn.us</a:t>
            </a:r>
            <a:endParaRPr lang="en-US" u="sng" dirty="0"/>
          </a:p>
          <a:p>
            <a:r>
              <a:rPr lang="en-US" dirty="0">
                <a:hlinkClick r:id="rId3"/>
              </a:rPr>
              <a:t>www.mn.gov/dhs/hcbs</a:t>
            </a:r>
            <a:endParaRPr lang="en-US" dirty="0"/>
          </a:p>
        </p:txBody>
      </p:sp>
    </p:spTree>
    <p:extLst>
      <p:ext uri="{BB962C8B-B14F-4D97-AF65-F5344CB8AC3E}">
        <p14:creationId xmlns:p14="http://schemas.microsoft.com/office/powerpoint/2010/main" val="26247470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Content Placeholder 2"/>
          <p:cNvSpPr>
            <a:spLocks noGrp="1"/>
          </p:cNvSpPr>
          <p:nvPr>
            <p:ph idx="1"/>
          </p:nvPr>
        </p:nvSpPr>
        <p:spPr>
          <a:xfrm>
            <a:off x="1539376" y="1657350"/>
            <a:ext cx="5163503" cy="857250"/>
          </a:xfrm>
        </p:spPr>
        <p:txBody>
          <a:bodyPr/>
          <a:lstStyle/>
          <a:p>
            <a:pPr>
              <a:buFontTx/>
              <a:buNone/>
            </a:pPr>
            <a:r>
              <a:rPr lang="en-US" altLang="en-US" sz="3000" b="1" dirty="0">
                <a:solidFill>
                  <a:srgbClr val="708C3F"/>
                </a:solidFill>
              </a:rPr>
              <a:t>For More Information on the Settings Rule…</a:t>
            </a:r>
          </a:p>
        </p:txBody>
      </p:sp>
      <p:sp>
        <p:nvSpPr>
          <p:cNvPr id="3" name="Rectangle 2"/>
          <p:cNvSpPr/>
          <p:nvPr/>
        </p:nvSpPr>
        <p:spPr>
          <a:xfrm>
            <a:off x="4121127" y="3100810"/>
            <a:ext cx="3429000" cy="1708160"/>
          </a:xfrm>
          <a:prstGeom prst="rect">
            <a:avLst/>
          </a:prstGeom>
        </p:spPr>
        <p:txBody>
          <a:bodyPr>
            <a:spAutoFit/>
          </a:bodyPr>
          <a:lstStyle/>
          <a:p>
            <a:pPr algn="ctr" defTabSz="685800">
              <a:defRPr/>
            </a:pPr>
            <a:r>
              <a:rPr lang="en-US" altLang="en-US" sz="1500" b="1" dirty="0">
                <a:solidFill>
                  <a:srgbClr val="E86D1F"/>
                </a:solidFill>
              </a:rPr>
              <a:t>Bobbie Guidry</a:t>
            </a:r>
          </a:p>
          <a:p>
            <a:pPr algn="ctr" defTabSz="685800">
              <a:defRPr/>
            </a:pPr>
            <a:endParaRPr lang="en-US" altLang="en-US" sz="1500" b="1" dirty="0">
              <a:solidFill>
                <a:srgbClr val="E86D1F"/>
              </a:solidFill>
            </a:endParaRPr>
          </a:p>
          <a:p>
            <a:pPr algn="ctr" defTabSz="685800">
              <a:defRPr/>
            </a:pPr>
            <a:r>
              <a:rPr lang="en-US" altLang="en-US" sz="1500" b="1" dirty="0">
                <a:solidFill>
                  <a:srgbClr val="E86D1F"/>
                </a:solidFill>
              </a:rPr>
              <a:t>Vice President of Housing and Community Services</a:t>
            </a:r>
          </a:p>
          <a:p>
            <a:pPr algn="ctr" defTabSz="685800">
              <a:defRPr/>
            </a:pPr>
            <a:endParaRPr lang="en-US" altLang="en-US" sz="1500" b="1" dirty="0">
              <a:solidFill>
                <a:srgbClr val="E86D1F"/>
              </a:solidFill>
            </a:endParaRPr>
          </a:p>
          <a:p>
            <a:pPr algn="ctr" defTabSz="685800">
              <a:defRPr/>
            </a:pPr>
            <a:r>
              <a:rPr lang="en-US" altLang="en-US" sz="1500" b="1" dirty="0">
                <a:solidFill>
                  <a:srgbClr val="E86D1F"/>
                </a:solidFill>
              </a:rPr>
              <a:t>651.603.3508</a:t>
            </a:r>
          </a:p>
          <a:p>
            <a:pPr algn="ctr" defTabSz="685800">
              <a:defRPr/>
            </a:pPr>
            <a:r>
              <a:rPr lang="en-US" altLang="en-US" sz="1500" b="1" dirty="0">
                <a:solidFill>
                  <a:srgbClr val="E86D1F"/>
                </a:solidFill>
              </a:rPr>
              <a:t>bguidry@leadingagemn.org</a:t>
            </a:r>
          </a:p>
        </p:txBody>
      </p:sp>
    </p:spTree>
    <p:extLst>
      <p:ext uri="{BB962C8B-B14F-4D97-AF65-F5344CB8AC3E}">
        <p14:creationId xmlns:p14="http://schemas.microsoft.com/office/powerpoint/2010/main" val="4083184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B66FF-CBAB-4977-86A0-435E27D181D2}"/>
              </a:ext>
            </a:extLst>
          </p:cNvPr>
          <p:cNvSpPr>
            <a:spLocks noGrp="1"/>
          </p:cNvSpPr>
          <p:nvPr>
            <p:ph type="title"/>
          </p:nvPr>
        </p:nvSpPr>
        <p:spPr>
          <a:xfrm>
            <a:off x="457200" y="609600"/>
            <a:ext cx="8229600" cy="533400"/>
          </a:xfrm>
        </p:spPr>
        <p:txBody>
          <a:bodyPr/>
          <a:lstStyle/>
          <a:p>
            <a:r>
              <a:rPr lang="en-US" dirty="0"/>
              <a:t>State of Attestations</a:t>
            </a:r>
          </a:p>
        </p:txBody>
      </p:sp>
      <p:sp>
        <p:nvSpPr>
          <p:cNvPr id="3" name="Content Placeholder 2">
            <a:extLst>
              <a:ext uri="{FF2B5EF4-FFF2-40B4-BE49-F238E27FC236}">
                <a16:creationId xmlns:a16="http://schemas.microsoft.com/office/drawing/2014/main" id="{29CBA17C-A903-4002-AB90-DD9E426129D5}"/>
              </a:ext>
            </a:extLst>
          </p:cNvPr>
          <p:cNvSpPr>
            <a:spLocks noGrp="1"/>
          </p:cNvSpPr>
          <p:nvPr>
            <p:ph idx="1"/>
          </p:nvPr>
        </p:nvSpPr>
        <p:spPr>
          <a:xfrm>
            <a:off x="457200" y="1143000"/>
            <a:ext cx="8229600" cy="5562600"/>
          </a:xfrm>
        </p:spPr>
        <p:txBody>
          <a:bodyPr/>
          <a:lstStyle/>
          <a:p>
            <a:r>
              <a:rPr lang="en-US" dirty="0"/>
              <a:t>92% of HCBS settings completed the attestation. (5,413 submissions) </a:t>
            </a:r>
          </a:p>
          <a:p>
            <a:r>
              <a:rPr lang="en-US" dirty="0"/>
              <a:t>2,873 of these submissions attested to full compliance </a:t>
            </a:r>
          </a:p>
          <a:p>
            <a:pPr lvl="0"/>
            <a:r>
              <a:rPr lang="pt-BR" dirty="0">
                <a:solidFill>
                  <a:srgbClr val="000000"/>
                </a:solidFill>
              </a:rPr>
              <a:t>78% of Customized Living settings completed the attestation. (989) </a:t>
            </a:r>
          </a:p>
          <a:p>
            <a:pPr lvl="0"/>
            <a:r>
              <a:rPr lang="pt-BR" dirty="0">
                <a:solidFill>
                  <a:srgbClr val="000000"/>
                </a:solidFill>
              </a:rPr>
              <a:t>338 of these attested to full compliance</a:t>
            </a:r>
          </a:p>
          <a:p>
            <a:pPr lvl="0"/>
            <a:r>
              <a:rPr lang="pt-BR" dirty="0">
                <a:solidFill>
                  <a:srgbClr val="000000"/>
                </a:solidFill>
              </a:rPr>
              <a:t>85% of Adult Day settings completed the  attestation. (152)</a:t>
            </a:r>
          </a:p>
          <a:p>
            <a:pPr lvl="0"/>
            <a:r>
              <a:rPr lang="pt-BR" dirty="0">
                <a:solidFill>
                  <a:srgbClr val="000000"/>
                </a:solidFill>
              </a:rPr>
              <a:t>109 of these attested to full compliance</a:t>
            </a:r>
          </a:p>
        </p:txBody>
      </p:sp>
    </p:spTree>
    <p:extLst>
      <p:ext uri="{BB962C8B-B14F-4D97-AF65-F5344CB8AC3E}">
        <p14:creationId xmlns:p14="http://schemas.microsoft.com/office/powerpoint/2010/main" val="2754220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FA9AA-693D-4CF5-B89E-A05A7904B691}"/>
              </a:ext>
            </a:extLst>
          </p:cNvPr>
          <p:cNvSpPr>
            <a:spLocks noGrp="1"/>
          </p:cNvSpPr>
          <p:nvPr>
            <p:ph type="title"/>
          </p:nvPr>
        </p:nvSpPr>
        <p:spPr>
          <a:xfrm>
            <a:off x="457200" y="609600"/>
            <a:ext cx="8229600" cy="685800"/>
          </a:xfrm>
        </p:spPr>
        <p:txBody>
          <a:bodyPr/>
          <a:lstStyle/>
          <a:p>
            <a:r>
              <a:rPr lang="en-US" sz="3200" dirty="0"/>
              <a:t>Transition Plan Timelines/Milestones</a:t>
            </a:r>
          </a:p>
        </p:txBody>
      </p:sp>
      <p:pic>
        <p:nvPicPr>
          <p:cNvPr id="4" name="Content Placeholder 6" descr="Key Milestones and Timelines for 1) system assessment and remediation, 2) site-specific assessment and remediation, 3) presumed not to be HCBS - assessment and heightened secruity review, and 4) ongoing monitoring/transitioning of people">
            <a:extLst>
              <a:ext uri="{FF2B5EF4-FFF2-40B4-BE49-F238E27FC236}">
                <a16:creationId xmlns:a16="http://schemas.microsoft.com/office/drawing/2014/main" id="{123AF936-8292-4CA6-ACD6-F74A25F65CDD}"/>
              </a:ext>
            </a:extLst>
          </p:cNvPr>
          <p:cNvPicPr>
            <a:picLocks noGrp="1" noChangeAspect="1"/>
          </p:cNvPicPr>
          <p:nvPr>
            <p:ph idx="1"/>
          </p:nvPr>
        </p:nvPicPr>
        <p:blipFill>
          <a:blip r:embed="rId3"/>
          <a:stretch>
            <a:fillRect/>
          </a:stretch>
        </p:blipFill>
        <p:spPr>
          <a:xfrm>
            <a:off x="228600" y="1371600"/>
            <a:ext cx="8763000" cy="5181600"/>
          </a:xfrm>
          <a:prstGeom prst="rect">
            <a:avLst/>
          </a:prstGeom>
          <a:solidFill>
            <a:schemeClr val="bg1"/>
          </a:solidFill>
          <a:ln>
            <a:noFill/>
          </a:ln>
        </p:spPr>
      </p:pic>
    </p:spTree>
    <p:extLst>
      <p:ext uri="{BB962C8B-B14F-4D97-AF65-F5344CB8AC3E}">
        <p14:creationId xmlns:p14="http://schemas.microsoft.com/office/powerpoint/2010/main" val="982587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609600"/>
            <a:ext cx="8229600" cy="762000"/>
          </a:xfrm>
        </p:spPr>
        <p:txBody>
          <a:bodyPr/>
          <a:lstStyle/>
          <a:p>
            <a:r>
              <a:rPr lang="en-US" sz="3600" u="sng" dirty="0"/>
              <a:t>Attestation “Not yet” providers</a:t>
            </a:r>
            <a:endParaRPr lang="en-US" sz="3600" dirty="0"/>
          </a:p>
        </p:txBody>
      </p:sp>
      <p:sp>
        <p:nvSpPr>
          <p:cNvPr id="2" name="Content Placeholder 1">
            <a:extLst>
              <a:ext uri="{FF2B5EF4-FFF2-40B4-BE49-F238E27FC236}">
                <a16:creationId xmlns:a16="http://schemas.microsoft.com/office/drawing/2014/main" id="{7886D974-94BF-47BB-A68A-AA0F08BAEF8F}"/>
              </a:ext>
            </a:extLst>
          </p:cNvPr>
          <p:cNvSpPr>
            <a:spLocks noGrp="1"/>
          </p:cNvSpPr>
          <p:nvPr>
            <p:ph idx="1"/>
          </p:nvPr>
        </p:nvSpPr>
        <p:spPr>
          <a:xfrm>
            <a:off x="457200" y="1371600"/>
            <a:ext cx="8229600" cy="5334000"/>
          </a:xfrm>
        </p:spPr>
        <p:txBody>
          <a:bodyPr/>
          <a:lstStyle/>
          <a:p>
            <a:pPr lvl="0"/>
            <a:r>
              <a:rPr lang="en-US" dirty="0"/>
              <a:t>8/4/17 an email reminder went to providers that submitted an attestation, but indicated “not yet” compliant in at least one area </a:t>
            </a:r>
          </a:p>
          <a:p>
            <a:pPr lvl="1"/>
            <a:r>
              <a:rPr lang="en-US" dirty="0"/>
              <a:t>The emails informed providers that they need to update their attestation to “comply” or file for a </a:t>
            </a:r>
            <a:r>
              <a:rPr lang="en-US" u="sng" dirty="0">
                <a:hlinkClick r:id="rId3"/>
              </a:rPr>
              <a:t>hardship extension</a:t>
            </a:r>
            <a:r>
              <a:rPr lang="en-US" dirty="0"/>
              <a:t> prior to Sept 1</a:t>
            </a:r>
          </a:p>
          <a:p>
            <a:pPr lvl="1"/>
            <a:r>
              <a:rPr lang="en-US" dirty="0"/>
              <a:t>The email also contained the new </a:t>
            </a:r>
            <a:r>
              <a:rPr lang="en-US" sz="3200" u="sng" dirty="0">
                <a:hlinkClick r:id="rId4"/>
              </a:rPr>
              <a:t>video</a:t>
            </a:r>
            <a:r>
              <a:rPr lang="en-US" dirty="0"/>
              <a:t> on “how to update” an attestation and </a:t>
            </a:r>
            <a:r>
              <a:rPr lang="en-US" u="sng" dirty="0"/>
              <a:t>tips on how to comply with the top areas that providers indicated that they are not yet compliant</a:t>
            </a:r>
            <a:r>
              <a:rPr lang="en-US" dirty="0"/>
              <a:t>.</a:t>
            </a:r>
          </a:p>
          <a:p>
            <a:endParaRPr lang="en-US" dirty="0"/>
          </a:p>
        </p:txBody>
      </p:sp>
    </p:spTree>
  </p:cSld>
  <p:clrMapOvr>
    <a:masterClrMapping/>
  </p:clrMapOvr>
  <p:transition>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A1FAA-FA07-4C24-93F2-A4B9983BA34D}"/>
              </a:ext>
            </a:extLst>
          </p:cNvPr>
          <p:cNvSpPr>
            <a:spLocks noGrp="1"/>
          </p:cNvSpPr>
          <p:nvPr>
            <p:ph type="title"/>
          </p:nvPr>
        </p:nvSpPr>
        <p:spPr>
          <a:xfrm>
            <a:off x="457200" y="609600"/>
            <a:ext cx="8229600" cy="1295400"/>
          </a:xfrm>
        </p:spPr>
        <p:txBody>
          <a:bodyPr/>
          <a:lstStyle/>
          <a:p>
            <a:r>
              <a:rPr lang="en-US" sz="3200" u="sng" dirty="0"/>
              <a:t>Attestation “Non-responsive” providers</a:t>
            </a:r>
            <a:br>
              <a:rPr lang="en-US" dirty="0"/>
            </a:br>
            <a:endParaRPr lang="en-US" dirty="0"/>
          </a:p>
        </p:txBody>
      </p:sp>
      <p:sp>
        <p:nvSpPr>
          <p:cNvPr id="3" name="Content Placeholder 2">
            <a:extLst>
              <a:ext uri="{FF2B5EF4-FFF2-40B4-BE49-F238E27FC236}">
                <a16:creationId xmlns:a16="http://schemas.microsoft.com/office/drawing/2014/main" id="{3DA9C6EF-CAE0-4D44-81E8-0ED306A5F884}"/>
              </a:ext>
            </a:extLst>
          </p:cNvPr>
          <p:cNvSpPr>
            <a:spLocks noGrp="1"/>
          </p:cNvSpPr>
          <p:nvPr>
            <p:ph idx="1"/>
          </p:nvPr>
        </p:nvSpPr>
        <p:spPr>
          <a:xfrm>
            <a:off x="457200" y="1447800"/>
            <a:ext cx="8229600" cy="4953000"/>
          </a:xfrm>
        </p:spPr>
        <p:txBody>
          <a:bodyPr/>
          <a:lstStyle/>
          <a:p>
            <a:pPr lvl="1"/>
            <a:r>
              <a:rPr lang="en-US" dirty="0"/>
              <a:t>DHS has attempted contacts with these providers by email and phone</a:t>
            </a:r>
          </a:p>
          <a:p>
            <a:pPr lvl="1"/>
            <a:r>
              <a:rPr lang="en-US" dirty="0"/>
              <a:t>A letter will be mailed to providers on the list </a:t>
            </a:r>
            <a:r>
              <a:rPr lang="en-US" u="sng" dirty="0"/>
              <a:t>this week</a:t>
            </a:r>
            <a:r>
              <a:rPr lang="en-US" dirty="0"/>
              <a:t>.  Please note, DHS will be taking the following action, if attestations are not submitted by Sept. 1, 2017 (</a:t>
            </a:r>
            <a:r>
              <a:rPr lang="en-US" u="sng" dirty="0"/>
              <a:t>unless provider submits a hardship extension</a:t>
            </a:r>
            <a:r>
              <a:rPr lang="en-US" dirty="0"/>
              <a:t>):</a:t>
            </a:r>
          </a:p>
          <a:p>
            <a:pPr lvl="2"/>
            <a:r>
              <a:rPr lang="en-US" b="1" dirty="0"/>
              <a:t>“Minnesota Health Care Programs (MHCP) will stop your ability to bill for services and will not allow new service agreements to be authorized.”  </a:t>
            </a:r>
            <a:endParaRPr lang="en-US" sz="2000" dirty="0"/>
          </a:p>
          <a:p>
            <a:pPr marL="0" indent="0">
              <a:buNone/>
            </a:pPr>
            <a:r>
              <a:rPr lang="en-US" dirty="0"/>
              <a:t> </a:t>
            </a:r>
          </a:p>
          <a:p>
            <a:endParaRPr lang="en-US" dirty="0"/>
          </a:p>
        </p:txBody>
      </p:sp>
    </p:spTree>
    <p:extLst>
      <p:ext uri="{BB962C8B-B14F-4D97-AF65-F5344CB8AC3E}">
        <p14:creationId xmlns:p14="http://schemas.microsoft.com/office/powerpoint/2010/main" val="277304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79AFB-F8D8-4B77-855A-1D3FE71B908F}"/>
              </a:ext>
            </a:extLst>
          </p:cNvPr>
          <p:cNvSpPr>
            <a:spLocks noGrp="1"/>
          </p:cNvSpPr>
          <p:nvPr>
            <p:ph type="title"/>
          </p:nvPr>
        </p:nvSpPr>
        <p:spPr>
          <a:xfrm>
            <a:off x="457200" y="609600"/>
            <a:ext cx="8229600" cy="533400"/>
          </a:xfrm>
        </p:spPr>
        <p:txBody>
          <a:bodyPr/>
          <a:lstStyle/>
          <a:p>
            <a:r>
              <a:rPr lang="en-US" sz="2600" dirty="0"/>
              <a:t>“not yet providers” -  Updating your Attestation</a:t>
            </a:r>
          </a:p>
        </p:txBody>
      </p:sp>
      <p:sp>
        <p:nvSpPr>
          <p:cNvPr id="3" name="Content Placeholder 2">
            <a:extLst>
              <a:ext uri="{FF2B5EF4-FFF2-40B4-BE49-F238E27FC236}">
                <a16:creationId xmlns:a16="http://schemas.microsoft.com/office/drawing/2014/main" id="{6CA139E9-E134-4A75-8FD3-434354E2916C}"/>
              </a:ext>
            </a:extLst>
          </p:cNvPr>
          <p:cNvSpPr>
            <a:spLocks noGrp="1"/>
          </p:cNvSpPr>
          <p:nvPr>
            <p:ph idx="1"/>
          </p:nvPr>
        </p:nvSpPr>
        <p:spPr>
          <a:xfrm>
            <a:off x="304800" y="1371600"/>
            <a:ext cx="8686800" cy="5181600"/>
          </a:xfrm>
        </p:spPr>
        <p:txBody>
          <a:bodyPr/>
          <a:lstStyle/>
          <a:p>
            <a:pPr lvl="0"/>
            <a:r>
              <a:rPr lang="en-US" sz="2200" dirty="0"/>
              <a:t>Select the link to open the </a:t>
            </a:r>
            <a:r>
              <a:rPr lang="en-US" sz="2200" u="sng" dirty="0">
                <a:hlinkClick r:id="rId3"/>
              </a:rPr>
              <a:t>online attestation</a:t>
            </a:r>
            <a:r>
              <a:rPr lang="en-US" sz="2200" dirty="0"/>
              <a:t> form</a:t>
            </a:r>
          </a:p>
          <a:p>
            <a:pPr lvl="0"/>
            <a:r>
              <a:rPr lang="en-US" sz="2200" dirty="0"/>
              <a:t>Select </a:t>
            </a:r>
            <a:r>
              <a:rPr lang="en-US" sz="2200" b="1" dirty="0"/>
              <a:t>update a submitted attestation </a:t>
            </a:r>
            <a:r>
              <a:rPr lang="en-US" sz="2200" dirty="0"/>
              <a:t>(do not create a new attestation)</a:t>
            </a:r>
          </a:p>
          <a:p>
            <a:pPr lvl="0"/>
            <a:r>
              <a:rPr lang="en-US" sz="2200" dirty="0"/>
              <a:t>Enter the license or HFID</a:t>
            </a:r>
          </a:p>
          <a:p>
            <a:pPr lvl="0"/>
            <a:r>
              <a:rPr lang="en-US" sz="2200" dirty="0"/>
              <a:t>Use the same license or HFID number found in the confirmation email you received after your initial attestation form submission</a:t>
            </a:r>
          </a:p>
          <a:p>
            <a:pPr lvl="0"/>
            <a:r>
              <a:rPr lang="en-US" sz="2200" dirty="0"/>
              <a:t>Enter your email address –the same email address on this email</a:t>
            </a:r>
          </a:p>
          <a:p>
            <a:pPr lvl="0"/>
            <a:r>
              <a:rPr lang="en-US" sz="2200" dirty="0"/>
              <a:t>Select lookup and then Start Attestation</a:t>
            </a:r>
          </a:p>
          <a:p>
            <a:pPr lvl="0"/>
            <a:r>
              <a:rPr lang="en-US" sz="2200" dirty="0"/>
              <a:t>Use the next button at the top of the form to navigate the form and update your responses</a:t>
            </a:r>
          </a:p>
          <a:p>
            <a:pPr lvl="0"/>
            <a:r>
              <a:rPr lang="en-US" sz="2200" dirty="0"/>
              <a:t>Go to the last page of the form and upload supporting documents</a:t>
            </a:r>
          </a:p>
          <a:p>
            <a:pPr lvl="0"/>
            <a:r>
              <a:rPr lang="en-US" sz="2200" b="1" dirty="0"/>
              <a:t>Select submit attestation</a:t>
            </a:r>
            <a:r>
              <a:rPr lang="en-US" sz="2200" dirty="0"/>
              <a:t> (not Save) </a:t>
            </a:r>
          </a:p>
        </p:txBody>
      </p:sp>
    </p:spTree>
    <p:extLst>
      <p:ext uri="{BB962C8B-B14F-4D97-AF65-F5344CB8AC3E}">
        <p14:creationId xmlns:p14="http://schemas.microsoft.com/office/powerpoint/2010/main" val="3110269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9AE89A-FF73-4C03-A675-886F6A30AD93}"/>
              </a:ext>
            </a:extLst>
          </p:cNvPr>
          <p:cNvSpPr>
            <a:spLocks noGrp="1"/>
          </p:cNvSpPr>
          <p:nvPr>
            <p:ph type="title"/>
          </p:nvPr>
        </p:nvSpPr>
        <p:spPr>
          <a:xfrm>
            <a:off x="457200" y="762000"/>
            <a:ext cx="8229600" cy="990600"/>
          </a:xfrm>
        </p:spPr>
        <p:txBody>
          <a:bodyPr/>
          <a:lstStyle/>
          <a:p>
            <a:r>
              <a:rPr lang="en-US" sz="2800" dirty="0"/>
              <a:t>Attestation question 8 - Employment: To meet this new requirement, providers need to:</a:t>
            </a:r>
            <a:br>
              <a:rPr lang="en-US" sz="2800" dirty="0"/>
            </a:br>
            <a:endParaRPr lang="en-US" sz="2800" dirty="0"/>
          </a:p>
        </p:txBody>
      </p:sp>
      <p:sp>
        <p:nvSpPr>
          <p:cNvPr id="3" name="Content Placeholder 2">
            <a:extLst>
              <a:ext uri="{FF2B5EF4-FFF2-40B4-BE49-F238E27FC236}">
                <a16:creationId xmlns:a16="http://schemas.microsoft.com/office/drawing/2014/main" id="{C87658EA-2E04-4B25-8746-D4C8D52BDF4D}"/>
              </a:ext>
            </a:extLst>
          </p:cNvPr>
          <p:cNvSpPr>
            <a:spLocks noGrp="1"/>
          </p:cNvSpPr>
          <p:nvPr>
            <p:ph idx="1"/>
          </p:nvPr>
        </p:nvSpPr>
        <p:spPr>
          <a:xfrm>
            <a:off x="304800" y="1524000"/>
            <a:ext cx="8610600" cy="5181600"/>
          </a:xfrm>
        </p:spPr>
        <p:txBody>
          <a:bodyPr/>
          <a:lstStyle/>
          <a:p>
            <a:pPr lvl="1">
              <a:buFont typeface="Arial" panose="020B0604020202020204" pitchFamily="34" charset="0"/>
              <a:buChar char="•"/>
            </a:pPr>
            <a:r>
              <a:rPr lang="en-US" sz="2000" dirty="0"/>
              <a:t>Support people who would like to work by providing access to flexible scheduling of services and activities during times that compliment a person’s work schedule. </a:t>
            </a:r>
          </a:p>
          <a:p>
            <a:pPr marL="457200" lvl="1" indent="0">
              <a:buNone/>
            </a:pPr>
            <a:endParaRPr lang="en-US" sz="2000" dirty="0"/>
          </a:p>
          <a:p>
            <a:pPr lvl="1">
              <a:buFont typeface="Arial" panose="020B0604020202020204" pitchFamily="34" charset="0"/>
              <a:buChar char="•"/>
            </a:pPr>
            <a:r>
              <a:rPr lang="en-US" sz="2000" dirty="0"/>
              <a:t>Ensure all people have the opportunity and supports to seek employment. The rule states that people who want to work must be supported in their choice, and that no barriers would be in place if they chose to work. Many older adults choose to retire or not to seek employment.</a:t>
            </a:r>
          </a:p>
          <a:p>
            <a:pPr marL="457200" lvl="1" indent="0">
              <a:buNone/>
            </a:pPr>
            <a:endParaRPr lang="en-US" sz="2000" dirty="0"/>
          </a:p>
          <a:p>
            <a:pPr lvl="1">
              <a:buFont typeface="Arial" panose="020B0604020202020204" pitchFamily="34" charset="0"/>
              <a:buChar char="•"/>
            </a:pPr>
            <a:r>
              <a:rPr lang="en-US" sz="2000" dirty="0"/>
              <a:t>Use and upload with the online attestation form, the Staff Orientation Record or Staff Annual Training Record showing staff are trained on supporting people to enable them to work or volunteer in the community. For example, staffing and services support flexible scheduling, accommodating a person’s work schedule, and delivering services that complement a person’s schedule. </a:t>
            </a:r>
          </a:p>
          <a:p>
            <a:endParaRPr lang="en-US" dirty="0"/>
          </a:p>
        </p:txBody>
      </p:sp>
    </p:spTree>
    <p:extLst>
      <p:ext uri="{BB962C8B-B14F-4D97-AF65-F5344CB8AC3E}">
        <p14:creationId xmlns:p14="http://schemas.microsoft.com/office/powerpoint/2010/main" val="3868636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0EC7F-7B25-4E33-A223-4242BB99C8BD}"/>
              </a:ext>
            </a:extLst>
          </p:cNvPr>
          <p:cNvSpPr>
            <a:spLocks noGrp="1"/>
          </p:cNvSpPr>
          <p:nvPr>
            <p:ph type="title"/>
          </p:nvPr>
        </p:nvSpPr>
        <p:spPr>
          <a:xfrm>
            <a:off x="457200" y="609600"/>
            <a:ext cx="8229600" cy="533400"/>
          </a:xfrm>
        </p:spPr>
        <p:txBody>
          <a:bodyPr/>
          <a:lstStyle/>
          <a:p>
            <a:r>
              <a:rPr lang="en-US" sz="2400" dirty="0"/>
              <a:t>LeadingAge MN sample policy – CL/HWS</a:t>
            </a:r>
          </a:p>
        </p:txBody>
      </p:sp>
      <p:pic>
        <p:nvPicPr>
          <p:cNvPr id="4" name="Content Placeholder 3">
            <a:extLst>
              <a:ext uri="{FF2B5EF4-FFF2-40B4-BE49-F238E27FC236}">
                <a16:creationId xmlns:a16="http://schemas.microsoft.com/office/drawing/2014/main" id="{B38FBFAF-9375-4C9F-B033-F3BEB066A3F7}"/>
              </a:ext>
            </a:extLst>
          </p:cNvPr>
          <p:cNvPicPr>
            <a:picLocks noGrp="1" noChangeAspect="1"/>
          </p:cNvPicPr>
          <p:nvPr>
            <p:ph idx="1"/>
          </p:nvPr>
        </p:nvPicPr>
        <p:blipFill>
          <a:blip r:embed="rId3"/>
          <a:stretch>
            <a:fillRect/>
          </a:stretch>
        </p:blipFill>
        <p:spPr>
          <a:xfrm>
            <a:off x="457200" y="1143000"/>
            <a:ext cx="8229600" cy="5486400"/>
          </a:xfrm>
          <a:prstGeom prst="rect">
            <a:avLst/>
          </a:prstGeom>
        </p:spPr>
      </p:pic>
    </p:spTree>
    <p:extLst>
      <p:ext uri="{BB962C8B-B14F-4D97-AF65-F5344CB8AC3E}">
        <p14:creationId xmlns:p14="http://schemas.microsoft.com/office/powerpoint/2010/main" val="1058394141"/>
      </p:ext>
    </p:extLst>
  </p:cSld>
  <p:clrMapOvr>
    <a:masterClrMapping/>
  </p:clrMapOvr>
</p:sld>
</file>

<file path=ppt/theme/theme1.xml><?xml version="1.0" encoding="utf-8"?>
<a:theme xmlns:a="http://schemas.openxmlformats.org/drawingml/2006/main" name="LeadingAge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LeadingAgeTemplate.potx" id="{C5123E7C-655A-487E-9320-A6382DF8E9B9}" vid="{DB910B5A-A9B1-4B2D-9DDC-BBBDEF0B5E5E}"/>
    </a:ext>
  </a:extLst>
</a:theme>
</file>

<file path=ppt/theme/theme2.xml><?xml version="1.0" encoding="utf-8"?>
<a:theme xmlns:a="http://schemas.openxmlformats.org/drawingml/2006/main" name="1_LeadingAge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LeadingAgeTemplate.potx" id="{C5123E7C-655A-487E-9320-A6382DF8E9B9}" vid="{DB910B5A-A9B1-4B2D-9DDC-BBBDEF0B5E5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LeadingAgeTemplate</Template>
  <TotalTime>357</TotalTime>
  <Words>1811</Words>
  <Application>Microsoft Office PowerPoint</Application>
  <PresentationFormat>On-screen Show (4:3)</PresentationFormat>
  <Paragraphs>144</Paragraphs>
  <Slides>29</Slides>
  <Notes>14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29</vt:i4>
      </vt:variant>
    </vt:vector>
  </HeadingPairs>
  <TitlesOfParts>
    <vt:vector size="35" baseType="lpstr">
      <vt:lpstr>Arial</vt:lpstr>
      <vt:lpstr>Calibri</vt:lpstr>
      <vt:lpstr>Cambria</vt:lpstr>
      <vt:lpstr>Helvetica</vt:lpstr>
      <vt:lpstr>LeadingAgeTemplate</vt:lpstr>
      <vt:lpstr>1_LeadingAgeTemplate</vt:lpstr>
      <vt:lpstr>HCBS Settings Attestation Update</vt:lpstr>
      <vt:lpstr>Today’s Agenda</vt:lpstr>
      <vt:lpstr>State of Attestations</vt:lpstr>
      <vt:lpstr>Transition Plan Timelines/Milestones</vt:lpstr>
      <vt:lpstr>Attestation “Not yet” providers</vt:lpstr>
      <vt:lpstr>Attestation “Non-responsive” providers </vt:lpstr>
      <vt:lpstr>“not yet providers” -  Updating your Attestation</vt:lpstr>
      <vt:lpstr>Attestation question 8 - Employment: To meet this new requirement, providers need to: </vt:lpstr>
      <vt:lpstr>LeadingAge MN sample policy – CL/HWS</vt:lpstr>
      <vt:lpstr>LeadingAge MN sample policy - ADS</vt:lpstr>
      <vt:lpstr>Attestation question 2- Lockable door: To meet this new requirement, providers need to: </vt:lpstr>
      <vt:lpstr>Memory Care</vt:lpstr>
      <vt:lpstr>HCBS Standards</vt:lpstr>
      <vt:lpstr>Modification of the Standards:</vt:lpstr>
      <vt:lpstr>Legislative change to 144D HWS Contract Act</vt:lpstr>
      <vt:lpstr>What changes were made to Chapter 144D (HWS Contract Act)?</vt:lpstr>
      <vt:lpstr>Changes to 144D continued</vt:lpstr>
      <vt:lpstr>The contract must include statements:</vt:lpstr>
      <vt:lpstr>PowerPoint Presentation</vt:lpstr>
      <vt:lpstr>PowerPoint Presentation</vt:lpstr>
      <vt:lpstr>PowerPoint Presentation</vt:lpstr>
      <vt:lpstr>PowerPoint Presentation</vt:lpstr>
      <vt:lpstr>144D changes</vt:lpstr>
      <vt:lpstr>What happens if you fall into the “presumed not to be HCBS?”</vt:lpstr>
      <vt:lpstr>The Evidence package may include: </vt:lpstr>
      <vt:lpstr>How does a person’s experience fit into the HCBS settings rule? </vt:lpstr>
      <vt:lpstr>MN HCBS webpage mn.gov/dhs/hcbs</vt:lpstr>
      <vt:lpstr>Questions for DHS</vt:lpstr>
      <vt:lpstr>PowerPoint Presentation</vt:lpstr>
    </vt:vector>
  </TitlesOfParts>
  <Company>MCCA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Bobbie Guidry</dc:creator>
  <cp:lastModifiedBy>Bobbie Guidry</cp:lastModifiedBy>
  <cp:revision>23</cp:revision>
  <dcterms:created xsi:type="dcterms:W3CDTF">2017-08-07T20:51:00Z</dcterms:created>
  <dcterms:modified xsi:type="dcterms:W3CDTF">2017-08-10T16:18:49Z</dcterms:modified>
</cp:coreProperties>
</file>