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1" r:id="rId1"/>
  </p:sldMasterIdLst>
  <p:notesMasterIdLst>
    <p:notesMasterId r:id="rId42"/>
  </p:notesMasterIdLst>
  <p:handoutMasterIdLst>
    <p:handoutMasterId r:id="rId43"/>
  </p:handoutMasterIdLst>
  <p:sldIdLst>
    <p:sldId id="348" r:id="rId2"/>
    <p:sldId id="256" r:id="rId3"/>
    <p:sldId id="300" r:id="rId4"/>
    <p:sldId id="325" r:id="rId5"/>
    <p:sldId id="304" r:id="rId6"/>
    <p:sldId id="311" r:id="rId7"/>
    <p:sldId id="258" r:id="rId8"/>
    <p:sldId id="296" r:id="rId9"/>
    <p:sldId id="328" r:id="rId10"/>
    <p:sldId id="309" r:id="rId11"/>
    <p:sldId id="326" r:id="rId12"/>
    <p:sldId id="324" r:id="rId13"/>
    <p:sldId id="275" r:id="rId14"/>
    <p:sldId id="261" r:id="rId15"/>
    <p:sldId id="351" r:id="rId16"/>
    <p:sldId id="278" r:id="rId17"/>
    <p:sldId id="279" r:id="rId18"/>
    <p:sldId id="336" r:id="rId19"/>
    <p:sldId id="350" r:id="rId20"/>
    <p:sldId id="342" r:id="rId21"/>
    <p:sldId id="343" r:id="rId22"/>
    <p:sldId id="344" r:id="rId23"/>
    <p:sldId id="345" r:id="rId24"/>
    <p:sldId id="337" r:id="rId25"/>
    <p:sldId id="297" r:id="rId26"/>
    <p:sldId id="290" r:id="rId27"/>
    <p:sldId id="291" r:id="rId28"/>
    <p:sldId id="292" r:id="rId29"/>
    <p:sldId id="293" r:id="rId30"/>
    <p:sldId id="289" r:id="rId31"/>
    <p:sldId id="338" r:id="rId32"/>
    <p:sldId id="339" r:id="rId33"/>
    <p:sldId id="313" r:id="rId34"/>
    <p:sldId id="330" r:id="rId35"/>
    <p:sldId id="331" r:id="rId36"/>
    <p:sldId id="332" r:id="rId37"/>
    <p:sldId id="346" r:id="rId38"/>
    <p:sldId id="334" r:id="rId39"/>
    <p:sldId id="295" r:id="rId40"/>
    <p:sldId id="349" r:id="rId41"/>
  </p:sldIdLst>
  <p:sldSz cx="9144000" cy="6858000" type="screen4x3"/>
  <p:notesSz cx="6858000" cy="91503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0C0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31" autoAdjust="0"/>
    <p:restoredTop sz="75362" autoAdjust="0"/>
  </p:normalViewPr>
  <p:slideViewPr>
    <p:cSldViewPr>
      <p:cViewPr varScale="1">
        <p:scale>
          <a:sx n="66" d="100"/>
          <a:sy n="66" d="100"/>
        </p:scale>
        <p:origin x="-1208" y="-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00" d="100"/>
          <a:sy n="100" d="100"/>
        </p:scale>
        <p:origin x="-2028" y="1836"/>
      </p:cViewPr>
      <p:guideLst>
        <p:guide orient="horz" pos="2882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Board Orientation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05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9315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8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Robert C. Harris, CAE (850) 222-6000</a:t>
            </a:r>
          </a:p>
        </p:txBody>
      </p:sp>
      <p:sp>
        <p:nvSpPr>
          <p:cNvPr id="1105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9315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800">
                <a:latin typeface="Times New Roman" pitchFamily="18" charset="0"/>
              </a:defRPr>
            </a:lvl1pPr>
          </a:lstStyle>
          <a:p>
            <a:pPr>
              <a:defRPr/>
            </a:pPr>
            <a:fld id="{2EF831CB-0A70-4C06-9D56-FFC1BA0EE0E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Board Orientation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1413" y="685800"/>
            <a:ext cx="4576762" cy="34321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95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6575"/>
            <a:ext cx="5029200" cy="411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  Click to edit Master text styles</a:t>
            </a:r>
          </a:p>
          <a:p>
            <a:pPr lvl="1"/>
            <a:r>
              <a:rPr lang="en-US" noProof="0" smtClean="0"/>
              <a:t>  Second level</a:t>
            </a:r>
          </a:p>
          <a:p>
            <a:pPr lvl="2"/>
            <a:r>
              <a:rPr lang="en-US" noProof="0" smtClean="0"/>
              <a:t>  Third level</a:t>
            </a:r>
          </a:p>
          <a:p>
            <a:pPr lvl="3"/>
            <a:r>
              <a:rPr lang="en-US" noProof="0" smtClean="0"/>
              <a:t>  Fourth level</a:t>
            </a:r>
          </a:p>
          <a:p>
            <a:pPr lvl="4"/>
            <a:r>
              <a:rPr lang="en-US" noProof="0" smtClean="0"/>
              <a:t>  Fifth level</a:t>
            </a:r>
          </a:p>
        </p:txBody>
      </p:sp>
      <p:sp>
        <p:nvSpPr>
          <p:cNvPr id="1095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9315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Robert C. Harris, CAE (850) 222-6000</a:t>
            </a:r>
          </a:p>
        </p:txBody>
      </p:sp>
      <p:sp>
        <p:nvSpPr>
          <p:cNvPr id="1095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9315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E2878B66-0BD4-40C3-BE11-D477325F5A6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lnSpc>
        <a:spcPct val="130000"/>
      </a:lnSpc>
      <a:spcBef>
        <a:spcPct val="30000"/>
      </a:spcBef>
      <a:spcAft>
        <a:spcPct val="0"/>
      </a:spcAft>
      <a:buChar char="•"/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lnSpc>
        <a:spcPct val="130000"/>
      </a:lnSpc>
      <a:spcBef>
        <a:spcPct val="30000"/>
      </a:spcBef>
      <a:spcAft>
        <a:spcPct val="0"/>
      </a:spcAft>
      <a:buChar char="•"/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lnSpc>
        <a:spcPct val="130000"/>
      </a:lnSpc>
      <a:spcBef>
        <a:spcPct val="30000"/>
      </a:spcBef>
      <a:spcAft>
        <a:spcPct val="0"/>
      </a:spcAft>
      <a:buChar char="•"/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lnSpc>
        <a:spcPct val="130000"/>
      </a:lnSpc>
      <a:spcBef>
        <a:spcPct val="30000"/>
      </a:spcBef>
      <a:spcAft>
        <a:spcPct val="0"/>
      </a:spcAft>
      <a:buChar char="•"/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lnSpc>
        <a:spcPct val="130000"/>
      </a:lnSpc>
      <a:spcBef>
        <a:spcPct val="30000"/>
      </a:spcBef>
      <a:spcAft>
        <a:spcPct val="0"/>
      </a:spcAft>
      <a:buChar char="•"/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Board Orientation</a:t>
            </a:r>
          </a:p>
        </p:txBody>
      </p:sp>
      <p:sp>
        <p:nvSpPr>
          <p:cNvPr id="4608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758F82-0302-4A24-8F29-8D6CE1FDA2A5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460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Ask the board if they have questions that have not been answered by this orientation.</a:t>
            </a:r>
          </a:p>
          <a:p>
            <a:r>
              <a:rPr lang="en-US" smtClean="0"/>
              <a:t>Provide an evaluation form to additional input to improve next year’s orientation.</a:t>
            </a:r>
          </a:p>
          <a:p>
            <a:r>
              <a:rPr lang="en-US" smtClean="0"/>
              <a:t>If you need help with strategic planning, board orientation, association auditing or staff training, contact: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mtClean="0"/>
              <a:t>Robert C. Harris, CAE  850 570 6000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mtClean="0"/>
              <a:t>335 Beard Street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mtClean="0"/>
              <a:t>Tallahassee, FL 32303 USA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mtClean="0"/>
              <a:t>bob@rchcae.com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mtClean="0"/>
          </a:p>
          <a:p>
            <a:pPr>
              <a:lnSpc>
                <a:spcPct val="80000"/>
              </a:lnSpc>
            </a:pPr>
            <a:r>
              <a:rPr lang="en-US" smtClean="0"/>
              <a:t>Association Management 101 Online© is available at the Websites of GSAE, FSAE and NJSAE.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Board Orientation</a:t>
            </a:r>
          </a:p>
        </p:txBody>
      </p:sp>
      <p:sp>
        <p:nvSpPr>
          <p:cNvPr id="5529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92CCD5-D29D-450C-A325-AB7C03659C51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553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4346575"/>
            <a:ext cx="5334000" cy="4117975"/>
          </a:xfrm>
          <a:noFill/>
          <a:ln/>
        </p:spPr>
        <p:txBody>
          <a:bodyPr/>
          <a:lstStyle/>
          <a:p>
            <a:r>
              <a:rPr lang="en-US" smtClean="0"/>
              <a:t>Every association has a variety of documents that either create a framework for governance or serve as tools of governance.</a:t>
            </a:r>
          </a:p>
          <a:p>
            <a:r>
              <a:rPr lang="en-US" smtClean="0"/>
              <a:t>Many of these items will be included in a Board Orientation Manual.  (For more information: </a:t>
            </a:r>
            <a:r>
              <a:rPr lang="en-US" sz="1000" smtClean="0"/>
              <a:t>http://www.hmgnet.com/nprc/references/orientation.html)</a:t>
            </a:r>
            <a:endParaRPr lang="en-US" smtClean="0"/>
          </a:p>
          <a:p>
            <a:r>
              <a:rPr lang="en-US" smtClean="0"/>
              <a:t>These include the bylaws and articles of incorporation at a minimum.</a:t>
            </a:r>
          </a:p>
          <a:p>
            <a:r>
              <a:rPr lang="en-US" smtClean="0"/>
              <a:t>A budget outlines economic parameters and priorities.</a:t>
            </a:r>
          </a:p>
          <a:p>
            <a:r>
              <a:rPr lang="en-US" smtClean="0"/>
              <a:t>A policies and procedures manual catalogs previous motions of the board that have become policy.</a:t>
            </a:r>
          </a:p>
          <a:p>
            <a:r>
              <a:rPr lang="en-US" smtClean="0"/>
              <a:t>Every board should understand the organization’s goals, most often recorded as a strategic plan.</a:t>
            </a:r>
          </a:p>
          <a:p>
            <a:r>
              <a:rPr lang="en-US" smtClean="0"/>
              <a:t>If advocacy or lobbying is included in the mission, then position papers, statements or platforms should be available to the leaders.</a:t>
            </a:r>
          </a:p>
          <a:p>
            <a:r>
              <a:rPr lang="en-US" smtClean="0"/>
              <a:t>The key point here is that for effective leadership, “knowledge is power” and the tools of governance should be accessible to the board. 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632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Board Orientation</a:t>
            </a:r>
          </a:p>
        </p:txBody>
      </p:sp>
      <p:sp>
        <p:nvSpPr>
          <p:cNvPr id="56325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7B4376-7EA8-4773-B0BD-87AB0FA28C84}" type="slidenum">
              <a:rPr lang="en-US" smtClean="0"/>
              <a:pPr/>
              <a:t>11</a:t>
            </a:fld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734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Board Orientation</a:t>
            </a:r>
          </a:p>
        </p:txBody>
      </p:sp>
      <p:sp>
        <p:nvSpPr>
          <p:cNvPr id="57349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57D18F-DD9F-4E69-82E0-98446848AF6D}" type="slidenum">
              <a:rPr lang="en-US" smtClean="0"/>
              <a:pPr/>
              <a:t>12</a:t>
            </a:fld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Board Orientation</a:t>
            </a:r>
          </a:p>
        </p:txBody>
      </p:sp>
      <p:sp>
        <p:nvSpPr>
          <p:cNvPr id="5837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1B908A-9FED-4609-9B5F-C0C4D13A4A04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583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This slide and the next will help board members understand their role and responsibilities.  They can protect themselves by knowing what their responsibilities cover (and exclude.)  </a:t>
            </a:r>
          </a:p>
          <a:p>
            <a:r>
              <a:rPr lang="en-US" smtClean="0"/>
              <a:t>Discuss each point to be sure it is understood; use examples as often as possible.</a:t>
            </a:r>
          </a:p>
          <a:p>
            <a:r>
              <a:rPr lang="en-US" smtClean="0"/>
              <a:t>Be sure to discuss and ask if there are questions regarding the responsibilities.  Has anything been left off that they’d like to discuss or ask about?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Board Orientation</a:t>
            </a:r>
          </a:p>
        </p:txBody>
      </p:sp>
      <p:sp>
        <p:nvSpPr>
          <p:cNvPr id="5939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D9536B-3561-4775-8764-BE1507978DDB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593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Be sure to discuss the importance of the board focusing on governance, strategic thinking and the future.</a:t>
            </a:r>
          </a:p>
          <a:p>
            <a:r>
              <a:rPr lang="en-US" smtClean="0"/>
              <a:t>The staff should administer to the daily needs of the organization.  </a:t>
            </a:r>
          </a:p>
          <a:p>
            <a:r>
              <a:rPr lang="en-US" smtClean="0"/>
              <a:t>The chief executive officer and the executive director are the primary link between board and staff communications.</a:t>
            </a:r>
          </a:p>
          <a:p>
            <a:r>
              <a:rPr lang="en-US" smtClean="0"/>
              <a:t>Treat staff with respect; it can be difficult to replace staff who are trained in the unique aspects of nonprofit management.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Bob Harris, CAE</a:t>
            </a:r>
          </a:p>
        </p:txBody>
      </p:sp>
      <p:sp>
        <p:nvSpPr>
          <p:cNvPr id="6041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Bob@RCHCAE.com - 850 570-6000</a:t>
            </a:r>
          </a:p>
        </p:txBody>
      </p:sp>
      <p:sp>
        <p:nvSpPr>
          <p:cNvPr id="6042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D3355D-40C3-4A76-85D5-087FF87F7D1A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604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Board Orientation</a:t>
            </a:r>
          </a:p>
        </p:txBody>
      </p:sp>
      <p:sp>
        <p:nvSpPr>
          <p:cNvPr id="6144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E755B4-5263-49B6-9C3E-1061330643BF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614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Board Orientation</a:t>
            </a:r>
          </a:p>
        </p:txBody>
      </p:sp>
      <p:sp>
        <p:nvSpPr>
          <p:cNvPr id="6246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38C973-4C77-4027-8294-92782FE8B9ED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624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Board Orientation</a:t>
            </a:r>
          </a:p>
        </p:txBody>
      </p:sp>
      <p:sp>
        <p:nvSpPr>
          <p:cNvPr id="6349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CC4326-B3EF-497E-B413-52C209DDB547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634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These are three legal principles that apply to corp boards.  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Board Orientation</a:t>
            </a:r>
          </a:p>
        </p:txBody>
      </p:sp>
      <p:sp>
        <p:nvSpPr>
          <p:cNvPr id="6451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90A960-BC9E-4743-98F2-FF571C5A57FD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645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Board Orientation</a:t>
            </a:r>
          </a:p>
        </p:txBody>
      </p:sp>
      <p:sp>
        <p:nvSpPr>
          <p:cNvPr id="4710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69D76B-E4A6-4DA4-83C5-EE08EAAFCA84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471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smtClean="0"/>
              <a:t>Enter your association’s name and logo on this cover page.</a:t>
            </a:r>
          </a:p>
          <a:p>
            <a:pPr>
              <a:lnSpc>
                <a:spcPct val="120000"/>
              </a:lnSpc>
            </a:pPr>
            <a:r>
              <a:rPr lang="en-US" smtClean="0"/>
              <a:t>You need PowerPoint and Word programs to utilized this program.</a:t>
            </a:r>
          </a:p>
          <a:p>
            <a:pPr>
              <a:lnSpc>
                <a:spcPct val="120000"/>
              </a:lnSpc>
            </a:pPr>
            <a:r>
              <a:rPr lang="en-US" smtClean="0"/>
              <a:t>Tailor it to your needs.  Design it to fit your time and to focus on the key issues in your organization.</a:t>
            </a:r>
          </a:p>
          <a:p>
            <a:pPr>
              <a:lnSpc>
                <a:spcPct val="120000"/>
              </a:lnSpc>
            </a:pPr>
            <a:r>
              <a:rPr lang="en-US" smtClean="0"/>
              <a:t>You’ll need a screen and an LCD projector so that everyone can see. </a:t>
            </a:r>
          </a:p>
          <a:p>
            <a:pPr>
              <a:lnSpc>
                <a:spcPct val="120000"/>
              </a:lnSpc>
            </a:pPr>
            <a:r>
              <a:rPr lang="en-US" smtClean="0"/>
              <a:t>Have a flip chart and markers available.</a:t>
            </a:r>
          </a:p>
          <a:p>
            <a:pPr>
              <a:lnSpc>
                <a:spcPct val="120000"/>
              </a:lnSpc>
            </a:pPr>
            <a:r>
              <a:rPr lang="en-US" smtClean="0"/>
              <a:t>An effective room set up is crescent circles so that nobody has their back to the podium and you can break into small groups easily.</a:t>
            </a:r>
          </a:p>
          <a:p>
            <a:pPr>
              <a:lnSpc>
                <a:spcPct val="120000"/>
              </a:lnSpc>
            </a:pPr>
            <a:r>
              <a:rPr lang="en-US" smtClean="0"/>
              <a:t>Copies of the program can be printed and distributed to the attendees; the preference for training is to print them in PowerPoint format, “Three Up,” to leave room for taking notes.</a:t>
            </a:r>
          </a:p>
          <a:p>
            <a:pPr>
              <a:lnSpc>
                <a:spcPct val="120000"/>
              </a:lnSpc>
            </a:pPr>
            <a:r>
              <a:rPr lang="en-US" smtClean="0"/>
              <a:t>For help:  Robert C. Harris, CAE - bob@hmgnet.com</a:t>
            </a:r>
          </a:p>
          <a:p>
            <a:pPr lvl="1">
              <a:lnSpc>
                <a:spcPct val="120000"/>
              </a:lnSpc>
              <a:buFontTx/>
              <a:buNone/>
            </a:pPr>
            <a:r>
              <a:rPr lang="en-US" smtClean="0"/>
              <a:t>335 Beard St., Tallahassee, FL USA 32303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554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Board Orientation</a:t>
            </a:r>
          </a:p>
        </p:txBody>
      </p:sp>
      <p:sp>
        <p:nvSpPr>
          <p:cNvPr id="65541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03C9BC9-8B73-4961-AC88-92BE1716E365}" type="slidenum">
              <a:rPr lang="en-US" smtClean="0"/>
              <a:pPr/>
              <a:t>20</a:t>
            </a:fld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656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Board Orientation</a:t>
            </a:r>
          </a:p>
        </p:txBody>
      </p:sp>
      <p:sp>
        <p:nvSpPr>
          <p:cNvPr id="66565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D50FF68-0864-4D5C-AEED-321AA0341DCD}" type="slidenum">
              <a:rPr lang="en-US" smtClean="0"/>
              <a:pPr/>
              <a:t>21</a:t>
            </a:fld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758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Board Orientation</a:t>
            </a:r>
          </a:p>
        </p:txBody>
      </p:sp>
      <p:sp>
        <p:nvSpPr>
          <p:cNvPr id="67589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57A45F-BED3-4107-B4FE-930D8F7A5492}" type="slidenum">
              <a:rPr lang="en-US" smtClean="0"/>
              <a:pPr/>
              <a:t>22</a:t>
            </a:fld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861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Board Orientation</a:t>
            </a:r>
          </a:p>
        </p:txBody>
      </p:sp>
      <p:sp>
        <p:nvSpPr>
          <p:cNvPr id="68613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E10B23-AF68-4CF4-8050-EC6CFDBD9613}" type="slidenum">
              <a:rPr lang="en-US" smtClean="0"/>
              <a:pPr/>
              <a:t>23</a:t>
            </a:fld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Board Orientation</a:t>
            </a:r>
          </a:p>
        </p:txBody>
      </p:sp>
      <p:sp>
        <p:nvSpPr>
          <p:cNvPr id="6963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63E20A-01E0-47E7-9B34-708DCDD35123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696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smtClean="0"/>
              <a:t>Many volunteer organizations are finding it difficult to recruit potential leaders.  Discuss this with the board and ask how they think new leaders can be encouraged and trained.</a:t>
            </a:r>
          </a:p>
          <a:p>
            <a:pPr>
              <a:lnSpc>
                <a:spcPct val="120000"/>
              </a:lnSpc>
            </a:pPr>
            <a:r>
              <a:rPr lang="en-US" smtClean="0"/>
              <a:t>Consider leadership mentoring, ongoing leadership training, and advertising for leadership.</a:t>
            </a:r>
          </a:p>
          <a:p>
            <a:pPr>
              <a:lnSpc>
                <a:spcPct val="120000"/>
              </a:lnSpc>
            </a:pPr>
            <a:r>
              <a:rPr lang="en-US" smtClean="0"/>
              <a:t>Seek diversity and inclusivity for the make-up of the board.</a:t>
            </a:r>
          </a:p>
          <a:p>
            <a:pPr>
              <a:lnSpc>
                <a:spcPct val="120000"/>
              </a:lnSpc>
            </a:pPr>
            <a:r>
              <a:rPr lang="en-US" smtClean="0"/>
              <a:t>Consider these basic needs of leaders as described in, </a:t>
            </a:r>
            <a:r>
              <a:rPr lang="en-US" i="1" smtClean="0"/>
              <a:t>“Volunteers - How to Get Them, How to Keep Them,”</a:t>
            </a:r>
            <a:r>
              <a:rPr lang="en-US" smtClean="0"/>
              <a:t> by Helen Little.</a:t>
            </a:r>
          </a:p>
          <a:p>
            <a:pPr lvl="1">
              <a:lnSpc>
                <a:spcPct val="100000"/>
              </a:lnSpc>
            </a:pPr>
            <a:r>
              <a:rPr lang="en-US" sz="900" smtClean="0"/>
              <a:t>Assign specific manageable task with a beginning and end.</a:t>
            </a:r>
          </a:p>
          <a:p>
            <a:pPr lvl="1">
              <a:lnSpc>
                <a:spcPct val="100000"/>
              </a:lnSpc>
            </a:pPr>
            <a:r>
              <a:rPr lang="en-US" sz="900" smtClean="0"/>
              <a:t>Match volunteer interests and reasons for volunteering.</a:t>
            </a:r>
          </a:p>
          <a:p>
            <a:pPr lvl="1">
              <a:lnSpc>
                <a:spcPct val="100000"/>
              </a:lnSpc>
            </a:pPr>
            <a:r>
              <a:rPr lang="en-US" sz="900" smtClean="0"/>
              <a:t>Provide a good reason for doing the task.</a:t>
            </a:r>
          </a:p>
          <a:p>
            <a:pPr lvl="1">
              <a:lnSpc>
                <a:spcPct val="100000"/>
              </a:lnSpc>
            </a:pPr>
            <a:r>
              <a:rPr lang="en-US" sz="900" smtClean="0"/>
              <a:t>Offer written, clear instructions.</a:t>
            </a:r>
          </a:p>
          <a:p>
            <a:pPr lvl="1">
              <a:lnSpc>
                <a:spcPct val="100000"/>
              </a:lnSpc>
            </a:pPr>
            <a:r>
              <a:rPr lang="en-US" sz="900" smtClean="0"/>
              <a:t>Provide or set reasonable deadlines. </a:t>
            </a:r>
          </a:p>
          <a:p>
            <a:pPr lvl="1">
              <a:lnSpc>
                <a:spcPct val="100000"/>
              </a:lnSpc>
            </a:pPr>
            <a:r>
              <a:rPr lang="en-US" sz="900" smtClean="0"/>
              <a:t>Allow the freedom to complete the task when and where it is most convenient</a:t>
            </a:r>
          </a:p>
          <a:p>
            <a:pPr lvl="1">
              <a:lnSpc>
                <a:spcPct val="100000"/>
              </a:lnSpc>
            </a:pPr>
            <a:r>
              <a:rPr lang="en-US" sz="900" smtClean="0"/>
              <a:t>Provide everything necessary to complete the task w/o interruption (tools, information, help.)</a:t>
            </a:r>
          </a:p>
          <a:p>
            <a:pPr lvl="1">
              <a:lnSpc>
                <a:spcPct val="100000"/>
              </a:lnSpc>
            </a:pPr>
            <a:r>
              <a:rPr lang="en-US" sz="900" smtClean="0"/>
              <a:t>Offer adequate training if it is needed.</a:t>
            </a:r>
          </a:p>
          <a:p>
            <a:pPr lvl="1">
              <a:lnSpc>
                <a:spcPct val="100000"/>
              </a:lnSpc>
            </a:pPr>
            <a:r>
              <a:rPr lang="en-US" sz="900" smtClean="0"/>
              <a:t>Provide a safe, comfortable, and friendly working environment.</a:t>
            </a:r>
          </a:p>
          <a:p>
            <a:pPr lvl="1">
              <a:lnSpc>
                <a:spcPct val="100000"/>
              </a:lnSpc>
            </a:pPr>
            <a:r>
              <a:rPr lang="en-US" sz="900" smtClean="0"/>
              <a:t>Follow up to see that the task is completed.  Set interim goals.</a:t>
            </a:r>
          </a:p>
          <a:p>
            <a:pPr lvl="1">
              <a:lnSpc>
                <a:spcPct val="100000"/>
              </a:lnSpc>
            </a:pPr>
            <a:r>
              <a:rPr lang="en-US" sz="900" smtClean="0"/>
              <a:t>Make opportunities to provide feedback.</a:t>
            </a:r>
          </a:p>
          <a:p>
            <a:pPr lvl="1">
              <a:lnSpc>
                <a:spcPct val="100000"/>
              </a:lnSpc>
            </a:pPr>
            <a:r>
              <a:rPr lang="en-US" sz="900" smtClean="0"/>
              <a:t>Show appreciation, recognition and rewards.  Celebrate achievements.</a:t>
            </a:r>
            <a:endParaRPr lang="en-US" smtClean="0"/>
          </a:p>
          <a:p>
            <a:pPr>
              <a:lnSpc>
                <a:spcPct val="120000"/>
              </a:lnSpc>
            </a:pPr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Board Orientation</a:t>
            </a:r>
          </a:p>
        </p:txBody>
      </p:sp>
      <p:sp>
        <p:nvSpPr>
          <p:cNvPr id="7065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1197D7-28EA-4322-B99F-7907B00575BC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706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Board Orientation</a:t>
            </a:r>
          </a:p>
        </p:txBody>
      </p:sp>
      <p:sp>
        <p:nvSpPr>
          <p:cNvPr id="7168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11FF39-14A0-4B17-B2DA-AA083D9C0444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716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The roles of the officers may be edited based on your own bylaws.</a:t>
            </a:r>
          </a:p>
          <a:p>
            <a:r>
              <a:rPr lang="en-US" smtClean="0"/>
              <a:t>You may change the terminology, or explain, the title of president who is often called chairman, chairperson or chairwoman.</a:t>
            </a:r>
          </a:p>
          <a:p>
            <a:r>
              <a:rPr lang="en-US" smtClean="0"/>
              <a:t>A performance review of the board is important.  Annually consider a way to determine that boards and committees understand their responsibilities, and conducting them in accordance with the bylaws and policies, and how improvements can be made.</a:t>
            </a:r>
          </a:p>
          <a:p>
            <a:r>
              <a:rPr lang="en-US" smtClean="0"/>
              <a:t>Many boards ask each leader to sign and pledge to the duties of the board or a code of conduct.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Board Orientation</a:t>
            </a:r>
          </a:p>
        </p:txBody>
      </p:sp>
      <p:sp>
        <p:nvSpPr>
          <p:cNvPr id="7270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4A8EC2-0B42-409A-ABC5-AF135AD9B4DC}" type="slidenum">
              <a:rPr lang="en-US" smtClean="0"/>
              <a:pPr/>
              <a:t>27</a:t>
            </a:fld>
            <a:endParaRPr lang="en-US" smtClean="0"/>
          </a:p>
        </p:txBody>
      </p:sp>
      <p:sp>
        <p:nvSpPr>
          <p:cNvPr id="727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Add or discuss any special duties your organization delegates to this officer position.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Board Orientation</a:t>
            </a:r>
          </a:p>
        </p:txBody>
      </p:sp>
      <p:sp>
        <p:nvSpPr>
          <p:cNvPr id="7373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52DC7A-9D30-4177-86BE-0F2E6B4E801D}" type="slidenum">
              <a:rPr lang="en-US" smtClean="0"/>
              <a:pPr/>
              <a:t>28</a:t>
            </a:fld>
            <a:endParaRPr lang="en-US" smtClean="0"/>
          </a:p>
        </p:txBody>
      </p:sp>
      <p:sp>
        <p:nvSpPr>
          <p:cNvPr id="737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Add or discuss any special duties your organization delegates to this officer position.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Board Orientation</a:t>
            </a:r>
          </a:p>
        </p:txBody>
      </p:sp>
      <p:sp>
        <p:nvSpPr>
          <p:cNvPr id="7475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61DE5A-FCCE-4CF7-9B6F-BE328816912A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Add or discuss any special duties your organization delegates to this officer position.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Board Orientation</a:t>
            </a:r>
          </a:p>
        </p:txBody>
      </p:sp>
      <p:sp>
        <p:nvSpPr>
          <p:cNvPr id="4813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A6DBBC1-18B7-49FE-91C3-3DBBB1A74E60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481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The 40 or so slides are intended to require 1.5 to 3 hours to discuss.  Using a flip chart and reviewing your own association documents that support the information in the slides, will easily fill the time.</a:t>
            </a:r>
          </a:p>
          <a:p>
            <a:r>
              <a:rPr lang="en-US" smtClean="0"/>
              <a:t>If you want to add topics and time, consider a slide that identifies member benefits and a discussion of each.  Also consider a slide on association communications and how/when board members can expect certain communication vehicles.  </a:t>
            </a:r>
          </a:p>
          <a:p>
            <a:r>
              <a:rPr lang="en-US" smtClean="0"/>
              <a:t>You may also consider starting the presentation with a history of the organization to be sure all board members understand where it has come from and how it developed. </a:t>
            </a:r>
          </a:p>
          <a:p>
            <a:r>
              <a:rPr lang="en-US" smtClean="0"/>
              <a:t>Don’t be afraid to delegate specific topics or slides to volunteers to cover and lead the discussion.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Board Orientation</a:t>
            </a:r>
          </a:p>
        </p:txBody>
      </p:sp>
      <p:sp>
        <p:nvSpPr>
          <p:cNvPr id="757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F02B16-E42B-4ECF-A5F0-A1C9EB9799B0}" type="slidenum">
              <a:rPr lang="en-US" smtClean="0"/>
              <a:pPr/>
              <a:t>30</a:t>
            </a:fld>
            <a:endParaRPr lang="en-US" smtClean="0"/>
          </a:p>
        </p:txBody>
      </p:sp>
      <p:sp>
        <p:nvSpPr>
          <p:cNvPr id="757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Who is on the executive committee?</a:t>
            </a:r>
          </a:p>
          <a:p>
            <a:r>
              <a:rPr lang="en-US" smtClean="0"/>
              <a:t>Are their limitations set as to what they may or may not take action upon?  (Most likely found in the bylaws and/or policy manual.)</a:t>
            </a:r>
          </a:p>
          <a:p>
            <a:r>
              <a:rPr lang="en-US" smtClean="0"/>
              <a:t>Will minutes be distributed for the Executive Committee meetings?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Board Orientation</a:t>
            </a:r>
          </a:p>
        </p:txBody>
      </p:sp>
      <p:sp>
        <p:nvSpPr>
          <p:cNvPr id="7680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0E5803-552C-4E2E-BEDE-7122CFB7D984}" type="slidenum">
              <a:rPr lang="en-US" smtClean="0"/>
              <a:pPr/>
              <a:t>31</a:t>
            </a:fld>
            <a:endParaRPr lang="en-US" smtClean="0"/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Board Orientation</a:t>
            </a:r>
          </a:p>
        </p:txBody>
      </p:sp>
      <p:sp>
        <p:nvSpPr>
          <p:cNvPr id="7782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1472C0-67FA-414F-87D0-9510E820C7C2}" type="slidenum">
              <a:rPr lang="en-US" smtClean="0"/>
              <a:pPr/>
              <a:t>32</a:t>
            </a:fld>
            <a:endParaRPr lang="en-US" smtClean="0"/>
          </a:p>
        </p:txBody>
      </p:sp>
      <p:sp>
        <p:nvSpPr>
          <p:cNvPr id="778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List your standing committees (found in the bylaws) and any task forces, ad hoc and other committees in existence.</a:t>
            </a: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7885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Board Orientation</a:t>
            </a:r>
          </a:p>
        </p:txBody>
      </p:sp>
      <p:sp>
        <p:nvSpPr>
          <p:cNvPr id="78853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6A7514-1236-48AB-B3F2-014333FFCA4A}" type="slidenum">
              <a:rPr lang="en-US" smtClean="0"/>
              <a:pPr/>
              <a:t>33</a:t>
            </a:fld>
            <a:endParaRPr 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7987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Board Orientation</a:t>
            </a:r>
          </a:p>
        </p:txBody>
      </p:sp>
      <p:sp>
        <p:nvSpPr>
          <p:cNvPr id="79877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DBA486-E6FB-4DA1-A97E-BB3B3C1F1588}" type="slidenum">
              <a:rPr lang="en-US" smtClean="0"/>
              <a:pPr/>
              <a:t>34</a:t>
            </a:fld>
            <a:endParaRPr 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090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Board Orientation</a:t>
            </a:r>
          </a:p>
        </p:txBody>
      </p:sp>
      <p:sp>
        <p:nvSpPr>
          <p:cNvPr id="80901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CE4EA8-AD7F-4297-8E8E-BE6F8B8FFFC5}" type="slidenum">
              <a:rPr lang="en-US" smtClean="0"/>
              <a:pPr/>
              <a:t>35</a:t>
            </a:fld>
            <a:endParaRPr 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192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Board Orientation</a:t>
            </a:r>
          </a:p>
        </p:txBody>
      </p:sp>
      <p:sp>
        <p:nvSpPr>
          <p:cNvPr id="81925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D46A05-EE32-4E9E-92AB-4DCA8BCC58CD}" type="slidenum">
              <a:rPr lang="en-US" smtClean="0"/>
              <a:pPr/>
              <a:t>36</a:t>
            </a:fld>
            <a:endParaRPr 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294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Board Orientation</a:t>
            </a:r>
          </a:p>
        </p:txBody>
      </p:sp>
      <p:sp>
        <p:nvSpPr>
          <p:cNvPr id="82949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A14AE8-6FC6-428F-AFC0-D1F499E038CF}" type="slidenum">
              <a:rPr lang="en-US" smtClean="0"/>
              <a:pPr/>
              <a:t>37</a:t>
            </a:fld>
            <a:endParaRPr 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397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Board Orientation</a:t>
            </a:r>
          </a:p>
        </p:txBody>
      </p:sp>
      <p:sp>
        <p:nvSpPr>
          <p:cNvPr id="83973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5C5660-67CB-4CA3-AB1A-5B8A3D82793D}" type="slidenum">
              <a:rPr lang="en-US" smtClean="0"/>
              <a:pPr/>
              <a:t>38</a:t>
            </a:fld>
            <a:endParaRPr 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Board Orientation</a:t>
            </a:r>
          </a:p>
        </p:txBody>
      </p:sp>
      <p:sp>
        <p:nvSpPr>
          <p:cNvPr id="8499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D730419-7529-4831-BA6D-4A9DE071A5F6}" type="slidenum">
              <a:rPr lang="en-US" smtClean="0"/>
              <a:pPr/>
              <a:t>39</a:t>
            </a:fld>
            <a:endParaRPr lang="en-US" smtClean="0"/>
          </a:p>
        </p:txBody>
      </p:sp>
      <p:sp>
        <p:nvSpPr>
          <p:cNvPr id="849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Ask the board if they have questions that have not been answered by this orientation.</a:t>
            </a:r>
          </a:p>
          <a:p>
            <a:r>
              <a:rPr lang="en-US" smtClean="0"/>
              <a:t>Provide an evaluation form to additional input to improve next year’s orientation.</a:t>
            </a:r>
          </a:p>
          <a:p>
            <a:r>
              <a:rPr lang="en-US" smtClean="0"/>
              <a:t>If you need help with strategic planning, board orientation, association auditing or staff training, contact: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mtClean="0"/>
              <a:t>Robert C. Harris, CAE  850 222 6000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mtClean="0"/>
              <a:t>335 Beard Street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mtClean="0"/>
              <a:t>Tallahassee, FL 32303 USA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mtClean="0"/>
              <a:t>bob@hmgnet.com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mtClean="0"/>
          </a:p>
          <a:p>
            <a:pPr>
              <a:lnSpc>
                <a:spcPct val="80000"/>
              </a:lnSpc>
            </a:pPr>
            <a:r>
              <a:rPr lang="en-US" smtClean="0"/>
              <a:t>Association Management 101 Online© is available at the Websites of GSAE, FSAE and NJSAE.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915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Board Orientation</a:t>
            </a:r>
          </a:p>
        </p:txBody>
      </p:sp>
      <p:sp>
        <p:nvSpPr>
          <p:cNvPr id="49157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5805BB-783C-4A54-A523-BBB3F51DA105}" type="slidenum">
              <a:rPr lang="en-US" smtClean="0"/>
              <a:pPr/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Board Orientation</a:t>
            </a:r>
          </a:p>
        </p:txBody>
      </p:sp>
      <p:sp>
        <p:nvSpPr>
          <p:cNvPr id="8601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70D63E6-1DBE-4B87-9055-8745ADD9F825}" type="slidenum">
              <a:rPr lang="en-US" smtClean="0"/>
              <a:pPr/>
              <a:t>40</a:t>
            </a:fld>
            <a:endParaRPr lang="en-US" smtClean="0"/>
          </a:p>
        </p:txBody>
      </p:sp>
      <p:sp>
        <p:nvSpPr>
          <p:cNvPr id="860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Ask the board if they have questions that have not been answered by this orientation.</a:t>
            </a:r>
          </a:p>
          <a:p>
            <a:r>
              <a:rPr lang="en-US" smtClean="0"/>
              <a:t>Provide an evaluation form to additional input to improve next year’s orientation.</a:t>
            </a:r>
          </a:p>
          <a:p>
            <a:r>
              <a:rPr lang="en-US" smtClean="0"/>
              <a:t>If you need help with strategic planning, board orientation, association auditing or staff training, contact: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mtClean="0"/>
              <a:t>Robert C. Harris, CAE  850 570 6000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mtClean="0"/>
              <a:t>335 Beard Street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mtClean="0"/>
              <a:t>Tallahassee, FL 32303 USA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mtClean="0"/>
              <a:t>bob@rchcae.com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mtClean="0"/>
          </a:p>
          <a:p>
            <a:pPr>
              <a:lnSpc>
                <a:spcPct val="80000"/>
              </a:lnSpc>
            </a:pPr>
            <a:r>
              <a:rPr lang="en-US" smtClean="0"/>
              <a:t>Association Management 101 Online© is available at the Websites of GSAE, FSAE and NJSAE.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Board Orientation</a:t>
            </a:r>
          </a:p>
        </p:txBody>
      </p:sp>
      <p:sp>
        <p:nvSpPr>
          <p:cNvPr id="501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F3F261-F219-4C77-AB31-B25404F693A4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501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Refer to ground rules to make everyone feel comfortable. </a:t>
            </a:r>
          </a:p>
          <a:p>
            <a:r>
              <a:rPr lang="en-US" smtClean="0"/>
              <a:t>Explain that orientation is done annually to make everyone an effective member of the board, acquainting newly elected leaders with the mission, purpose and issues relating to the organization.</a:t>
            </a:r>
          </a:p>
          <a:p>
            <a:r>
              <a:rPr lang="en-US" smtClean="0"/>
              <a:t>Suggest that they turn off beepers and cell phones.</a:t>
            </a:r>
          </a:p>
          <a:p>
            <a:r>
              <a:rPr lang="en-US" smtClean="0"/>
              <a:t>You may also be handing out your own orientation manual or documents to which you’ll be referring throughout the agenda.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Board Orientation</a:t>
            </a:r>
          </a:p>
        </p:txBody>
      </p:sp>
      <p:sp>
        <p:nvSpPr>
          <p:cNvPr id="5120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7F4675-1A4E-44A3-874C-6B27FB621535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512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If needed, add a second slide here to describe your organization’s additional purposes.  Or use a flip chart to add purposes and objectives provided by the audience in a discussion.</a:t>
            </a:r>
          </a:p>
          <a:p>
            <a:r>
              <a:rPr lang="en-US" smtClean="0"/>
              <a:t>Be sure to assemble your organization’s own documents, such as the budget, bylaws, policy manual, to support various discussion topics associated with the slides.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Board Orientation</a:t>
            </a:r>
          </a:p>
        </p:txBody>
      </p:sp>
      <p:sp>
        <p:nvSpPr>
          <p:cNvPr id="5222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FCB3E9-77AB-4F54-B802-69C8E6CD7C57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522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Enter your organization’s mission statement on the slide.</a:t>
            </a:r>
          </a:p>
          <a:p>
            <a:r>
              <a:rPr lang="en-US" smtClean="0"/>
              <a:t>The </a:t>
            </a:r>
            <a:r>
              <a:rPr lang="en-US" b="1" smtClean="0"/>
              <a:t>mission statement</a:t>
            </a:r>
            <a:r>
              <a:rPr lang="en-US" smtClean="0"/>
              <a:t> should indicate who the organization serves and what it offers.</a:t>
            </a:r>
          </a:p>
          <a:p>
            <a:r>
              <a:rPr lang="en-US" smtClean="0"/>
              <a:t>Some organization’s have two additional components that you would insert near the mission statement slide; they are a:</a:t>
            </a:r>
          </a:p>
          <a:p>
            <a:pPr lvl="1"/>
            <a:r>
              <a:rPr lang="en-US" b="1" smtClean="0"/>
              <a:t>Vision Statement</a:t>
            </a:r>
            <a:r>
              <a:rPr lang="en-US" smtClean="0"/>
              <a:t> - A statement indicating where the organization intends to be and how it will serve the industry 5 to 10 years from now.</a:t>
            </a:r>
          </a:p>
          <a:p>
            <a:pPr lvl="1"/>
            <a:r>
              <a:rPr lang="en-US" b="1" smtClean="0"/>
              <a:t>Values Statement</a:t>
            </a:r>
            <a:r>
              <a:rPr lang="en-US" smtClean="0"/>
              <a:t> - A series of statements that indicate the most important beliefs and values of the organization.  For example:  “We value the input and participation members.”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Board Orientation</a:t>
            </a:r>
          </a:p>
        </p:txBody>
      </p:sp>
      <p:sp>
        <p:nvSpPr>
          <p:cNvPr id="5325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B5A7FB-A1FC-4636-A937-B8CD7C210242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Add your organization’s Vision Statement to this slide if one exists.  </a:t>
            </a:r>
          </a:p>
          <a:p>
            <a:r>
              <a:rPr lang="en-US" smtClean="0"/>
              <a:t>If you don’t have a vision statement, eliminate the slide by going to “Slide Sorter” view, blocking this slide, and deleting it.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427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Board Orientation</a:t>
            </a:r>
          </a:p>
        </p:txBody>
      </p:sp>
      <p:sp>
        <p:nvSpPr>
          <p:cNvPr id="54277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0DC307-8C26-43A1-B7A4-9A0428224C52}" type="slidenum">
              <a:rPr lang="en-US" smtClean="0"/>
              <a:pPr/>
              <a:t>9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6726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26726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Board Orientation</a:t>
            </a:r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F8653-3FE9-4341-8FEA-80A88115A10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Board Orientation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43F394-B01F-409C-8334-EADC19EB1BF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Board Orientation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E553F5-64EF-49C2-A94B-68F769DFCE1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FAE5E-703E-4D33-B2C5-B3336F5663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Board Orientation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C77F22-02E8-43A6-8991-5143868463C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Board Orientation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919392-9844-4D5B-87F7-D35BA65C335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Board Orientation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A160FB-7BBA-4D44-9A0B-76BDC0F14E8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Board Orientation</a:t>
            </a: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A9C40A-A281-4415-A045-61B32134C2A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Board Orientation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5F48AE-9D2C-408C-8047-E286BBDC01E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Board Orientation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EB3ED6-05FE-4CE2-AF94-CBD383AE17B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Board Orientation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54C75F-EB2A-4FC4-9142-053755B194C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Board Orientation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60196C-9E33-4F0F-8EB3-37AB7F99A66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6624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6624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+mn-lt"/>
              </a:defRPr>
            </a:lvl1pPr>
          </a:lstStyle>
          <a:p>
            <a:pPr>
              <a:defRPr/>
            </a:pPr>
            <a:r>
              <a:rPr lang="en-US" altLang="en-US"/>
              <a:t>Board Orientation</a:t>
            </a:r>
          </a:p>
        </p:txBody>
      </p:sp>
      <p:sp>
        <p:nvSpPr>
          <p:cNvPr id="26624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+mn-lt"/>
              </a:defRPr>
            </a:lvl1pPr>
          </a:lstStyle>
          <a:p>
            <a:pPr>
              <a:defRPr/>
            </a:pPr>
            <a:fld id="{550E4CFF-9BDE-473D-817D-4538C8AAC3B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266249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6250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6251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7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6252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6253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6254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7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6255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7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6256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6257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6258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7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6259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7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6260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6261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6262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6263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7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6264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7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6265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6266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6267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7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6268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7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6269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6270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6271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6272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7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6273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7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6274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6275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6276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7" cy="7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6277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7" cy="7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6278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6279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7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1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onprofitcenter.com/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hyperlink" Target="mailto:bob@rchcae.com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12A149-B5A5-4C8B-BA50-D9983B54F2BB}" type="slidenum">
              <a:rPr lang="en-US" altLang="en-US"/>
              <a:pPr>
                <a:defRPr/>
              </a:pPr>
              <a:t>1</a:t>
            </a:fld>
            <a:endParaRPr lang="en-US" altLang="en-US" dirty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Orientation PowerPoint </a:t>
            </a:r>
            <a:r>
              <a:rPr lang="en-US" sz="2000" b="0" i="1" dirty="0" smtClean="0"/>
              <a:t>(REV </a:t>
            </a:r>
            <a:r>
              <a:rPr lang="en-US" sz="2000" b="0" i="1" dirty="0" smtClean="0"/>
              <a:t>4-14)</a:t>
            </a:r>
            <a:endParaRPr lang="en-US" b="0" i="1" dirty="0" smtClean="0"/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4375" y="1719263"/>
            <a:ext cx="7972425" cy="40068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000" dirty="0" smtClean="0">
                <a:latin typeface="Tahoma" pitchFamily="34" charset="0"/>
              </a:rPr>
              <a:t>PPT intended to </a:t>
            </a:r>
            <a:r>
              <a:rPr lang="en-US" sz="2000" u="sng" dirty="0" smtClean="0">
                <a:latin typeface="Tahoma" pitchFamily="34" charset="0"/>
              </a:rPr>
              <a:t>customize</a:t>
            </a:r>
            <a:r>
              <a:rPr lang="en-US" sz="2000" dirty="0" smtClean="0">
                <a:latin typeface="Tahoma" pitchFamily="34" charset="0"/>
              </a:rPr>
              <a:t> and use </a:t>
            </a:r>
            <a:r>
              <a:rPr lang="en-US" sz="2000" u="sng" dirty="0" smtClean="0">
                <a:latin typeface="Tahoma" pitchFamily="34" charset="0"/>
              </a:rPr>
              <a:t>annually</a:t>
            </a:r>
            <a:r>
              <a:rPr lang="en-US" sz="2000" dirty="0" smtClean="0">
                <a:latin typeface="Tahoma" pitchFamily="34" charset="0"/>
              </a:rPr>
              <a:t> for a discussion amongst the Board of Directors.</a:t>
            </a:r>
            <a:br>
              <a:rPr lang="en-US" sz="2000" dirty="0" smtClean="0">
                <a:latin typeface="Tahoma" pitchFamily="34" charset="0"/>
              </a:rPr>
            </a:br>
            <a:endParaRPr lang="en-US" sz="2000" dirty="0" smtClean="0">
              <a:latin typeface="Tahoma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2000" dirty="0" smtClean="0">
                <a:latin typeface="Tahoma" pitchFamily="34" charset="0"/>
              </a:rPr>
              <a:t>Orientation generally requires 1.5 to 4 hours.</a:t>
            </a:r>
          </a:p>
          <a:p>
            <a:pPr eaLnBrk="1" hangingPunct="1">
              <a:buFont typeface="Wingdings" pitchFamily="2" charset="2"/>
              <a:buNone/>
            </a:pPr>
            <a:endParaRPr lang="en-US" sz="2000" dirty="0" smtClean="0">
              <a:latin typeface="Tahoma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2000" dirty="0" smtClean="0">
                <a:latin typeface="Tahoma" pitchFamily="34" charset="0"/>
              </a:rPr>
              <a:t>Supplemental documents include Leadership Manual (Board Book), Annual Budget, Conflict of Interest Policy and Strategic Plan.</a:t>
            </a:r>
          </a:p>
          <a:p>
            <a:pPr eaLnBrk="1" hangingPunct="1">
              <a:buFont typeface="Wingdings" pitchFamily="2" charset="2"/>
              <a:buNone/>
            </a:pPr>
            <a:endParaRPr lang="en-US" sz="2000" dirty="0" smtClean="0">
              <a:latin typeface="Tahoma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2000" dirty="0" smtClean="0">
                <a:latin typeface="Tahoma" pitchFamily="34" charset="0"/>
              </a:rPr>
              <a:t>Be sure to rely on legal, accounting and insurance professionals.</a:t>
            </a:r>
          </a:p>
          <a:p>
            <a:pPr eaLnBrk="1" hangingPunct="1">
              <a:buFont typeface="Wingdings" pitchFamily="2" charset="2"/>
              <a:buNone/>
            </a:pPr>
            <a:endParaRPr lang="en-US" sz="2000" dirty="0" smtClean="0">
              <a:latin typeface="Tahoma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2000" i="1" dirty="0" smtClean="0">
                <a:latin typeface="Tahoma" pitchFamily="34" charset="0"/>
              </a:rPr>
              <a:t>Permission to save and adapt by Bob Harris, CAE (39 +/- slides)</a:t>
            </a:r>
          </a:p>
          <a:p>
            <a:pPr eaLnBrk="1" hangingPunct="1"/>
            <a:endParaRPr lang="en-US" sz="2000" b="1" dirty="0" smtClean="0">
              <a:latin typeface="Tahoma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n-US" sz="2000" b="1" dirty="0" smtClean="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F25C0E-3AEF-48DF-90FF-FBECBD6DB2D8}" type="slidenum">
              <a:rPr lang="en-US" altLang="en-US"/>
              <a:pPr>
                <a:defRPr/>
              </a:pPr>
              <a:t>10</a:t>
            </a:fld>
            <a:endParaRPr lang="en-US" altLang="en-US" dirty="0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The Tools of Governance</a:t>
            </a:r>
            <a:r>
              <a:rPr lang="en-US" smtClean="0"/>
              <a:t>	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28775"/>
            <a:ext cx="7772400" cy="44672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>
                <a:latin typeface="Tahoma" pitchFamily="34" charset="0"/>
              </a:rPr>
              <a:t>Articles of Incorporation</a:t>
            </a:r>
            <a:br>
              <a:rPr lang="en-US" smtClean="0">
                <a:latin typeface="Tahoma" pitchFamily="34" charset="0"/>
              </a:rPr>
            </a:br>
            <a:r>
              <a:rPr lang="en-US" smtClean="0">
                <a:latin typeface="Tahoma" pitchFamily="34" charset="0"/>
              </a:rPr>
              <a:t>- established in ____</a:t>
            </a:r>
            <a:br>
              <a:rPr lang="en-US" smtClean="0">
                <a:latin typeface="Tahoma" pitchFamily="34" charset="0"/>
              </a:rPr>
            </a:br>
            <a:r>
              <a:rPr lang="en-US" smtClean="0">
                <a:latin typeface="Tahoma" pitchFamily="34" charset="0"/>
              </a:rPr>
              <a:t>- Not for Profit corporation</a:t>
            </a:r>
            <a:br>
              <a:rPr lang="en-US" smtClean="0">
                <a:latin typeface="Tahoma" pitchFamily="34" charset="0"/>
              </a:rPr>
            </a:br>
            <a:r>
              <a:rPr lang="en-US" smtClean="0">
                <a:latin typeface="Tahoma" pitchFamily="34" charset="0"/>
              </a:rPr>
              <a:t>- exempt under IRS sec. 501(c)_,   	organization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latin typeface="Tahoma" pitchFamily="34" charset="0"/>
              </a:rPr>
              <a:t>Bylaws</a:t>
            </a:r>
            <a:br>
              <a:rPr lang="en-US" smtClean="0">
                <a:latin typeface="Tahoma" pitchFamily="34" charset="0"/>
              </a:rPr>
            </a:br>
            <a:r>
              <a:rPr lang="en-US" smtClean="0">
                <a:latin typeface="Tahoma" pitchFamily="34" charset="0"/>
              </a:rPr>
              <a:t>- membership classes</a:t>
            </a:r>
            <a:br>
              <a:rPr lang="en-US" smtClean="0">
                <a:latin typeface="Tahoma" pitchFamily="34" charset="0"/>
              </a:rPr>
            </a:br>
            <a:r>
              <a:rPr lang="en-US" smtClean="0">
                <a:latin typeface="Tahoma" pitchFamily="34" charset="0"/>
              </a:rPr>
              <a:t>- governance duties </a:t>
            </a:r>
            <a:br>
              <a:rPr lang="en-US" smtClean="0">
                <a:latin typeface="Tahoma" pitchFamily="34" charset="0"/>
              </a:rPr>
            </a:br>
            <a:r>
              <a:rPr lang="en-US" smtClean="0">
                <a:latin typeface="Tahoma" pitchFamily="34" charset="0"/>
              </a:rPr>
              <a:t>- specifics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2461B5-8B17-4D82-9BC4-28302095458C}" type="slidenum">
              <a:rPr lang="en-US" altLang="en-US"/>
              <a:pPr>
                <a:defRPr/>
              </a:pPr>
              <a:t>11</a:t>
            </a:fld>
            <a:endParaRPr lang="en-US" altLang="en-US" dirty="0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The Tools of Governance</a:t>
            </a:r>
            <a:r>
              <a:rPr lang="en-US" smtClean="0"/>
              <a:t>	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Policies</a:t>
            </a:r>
          </a:p>
          <a:p>
            <a:pPr lvl="1" eaLnBrk="1" hangingPunct="1"/>
            <a:r>
              <a:rPr lang="en-US" smtClean="0">
                <a:latin typeface="Tahoma" pitchFamily="34" charset="0"/>
              </a:rPr>
              <a:t>Wisdom of the board, interprets bylaws and articles</a:t>
            </a:r>
          </a:p>
          <a:p>
            <a:pPr lvl="1" eaLnBrk="1" hangingPunct="1"/>
            <a:r>
              <a:rPr lang="en-US" smtClean="0">
                <a:latin typeface="Tahoma" pitchFamily="34" charset="0"/>
              </a:rPr>
              <a:t>Best course of action for now and the future</a:t>
            </a:r>
          </a:p>
          <a:p>
            <a:pPr lvl="1" eaLnBrk="1" hangingPunct="1"/>
            <a:endParaRPr lang="en-US" smtClean="0">
              <a:latin typeface="Tahoma" pitchFamily="34" charset="0"/>
            </a:endParaRPr>
          </a:p>
          <a:p>
            <a:pPr eaLnBrk="1" hangingPunct="1"/>
            <a:r>
              <a:rPr lang="en-US" smtClean="0">
                <a:latin typeface="Tahoma" pitchFamily="34" charset="0"/>
              </a:rPr>
              <a:t>Strategic Plan</a:t>
            </a:r>
          </a:p>
          <a:p>
            <a:pPr lvl="1" eaLnBrk="1" hangingPunct="1"/>
            <a:r>
              <a:rPr lang="en-US" smtClean="0">
                <a:latin typeface="Tahoma" pitchFamily="34" charset="0"/>
              </a:rPr>
              <a:t>Roadmap for 3 to 5 years</a:t>
            </a:r>
          </a:p>
          <a:p>
            <a:pPr lvl="1" eaLnBrk="1" hangingPunct="1"/>
            <a:r>
              <a:rPr lang="en-US" smtClean="0">
                <a:latin typeface="Tahoma" pitchFamily="34" charset="0"/>
              </a:rPr>
              <a:t>Guide for officers, board, committees and staff</a:t>
            </a:r>
          </a:p>
          <a:p>
            <a:pPr lvl="1" eaLnBrk="1" hangingPunct="1"/>
            <a:endParaRPr lang="en-US" smtClean="0">
              <a:latin typeface="Tahoma" pitchFamily="34" charset="0"/>
            </a:endParaRPr>
          </a:p>
          <a:p>
            <a:pPr eaLnBrk="1" hangingPunct="1"/>
            <a:r>
              <a:rPr lang="en-US" smtClean="0">
                <a:latin typeface="Tahoma" pitchFamily="34" charset="0"/>
              </a:rPr>
              <a:t>Annual Budget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0E6809-3E3B-4938-805C-19B9AA8CF76E}" type="slidenum">
              <a:rPr lang="en-US" altLang="en-US"/>
              <a:pPr>
                <a:defRPr/>
              </a:pPr>
              <a:t>12</a:t>
            </a:fld>
            <a:endParaRPr lang="en-US" altLang="en-US" dirty="0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Board of Directors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Tahoma" pitchFamily="34" charset="0"/>
              </a:rPr>
              <a:t>___ voting members</a:t>
            </a:r>
          </a:p>
          <a:p>
            <a:pPr eaLnBrk="1" hangingPunct="1"/>
            <a:endParaRPr lang="en-US" dirty="0" smtClean="0">
              <a:latin typeface="Tahoma" pitchFamily="34" charset="0"/>
            </a:endParaRPr>
          </a:p>
          <a:p>
            <a:pPr eaLnBrk="1" hangingPunct="1"/>
            <a:r>
              <a:rPr lang="en-US" b="1" dirty="0" smtClean="0">
                <a:latin typeface="Tahoma" pitchFamily="34" charset="0"/>
              </a:rPr>
              <a:t>Officers: </a:t>
            </a:r>
            <a:r>
              <a:rPr lang="en-US" dirty="0" smtClean="0">
                <a:latin typeface="Tahoma" pitchFamily="34" charset="0"/>
              </a:rPr>
              <a:t>President, Vice </a:t>
            </a:r>
            <a:r>
              <a:rPr lang="en-US" dirty="0" smtClean="0">
                <a:latin typeface="Tahoma" pitchFamily="34" charset="0"/>
              </a:rPr>
              <a:t>President, </a:t>
            </a:r>
            <a:r>
              <a:rPr lang="en-US" dirty="0" smtClean="0">
                <a:latin typeface="Tahoma" pitchFamily="34" charset="0"/>
              </a:rPr>
              <a:t>Secretary, Treasurer, Past </a:t>
            </a:r>
            <a:r>
              <a:rPr lang="en-US" dirty="0" smtClean="0">
                <a:latin typeface="Tahoma" pitchFamily="34" charset="0"/>
              </a:rPr>
              <a:t>President</a:t>
            </a:r>
            <a:endParaRPr lang="en-US" dirty="0" smtClean="0">
              <a:latin typeface="Tahoma" pitchFamily="34" charset="0"/>
            </a:endParaRPr>
          </a:p>
          <a:p>
            <a:pPr eaLnBrk="1" hangingPunct="1"/>
            <a:r>
              <a:rPr lang="en-US" b="1" dirty="0" smtClean="0">
                <a:latin typeface="Tahoma" pitchFamily="34" charset="0"/>
              </a:rPr>
              <a:t>Directors</a:t>
            </a:r>
            <a:r>
              <a:rPr lang="en-US" dirty="0" smtClean="0">
                <a:latin typeface="Tahoma" pitchFamily="34" charset="0"/>
              </a:rPr>
              <a:t>: </a:t>
            </a:r>
          </a:p>
          <a:p>
            <a:pPr eaLnBrk="1" hangingPunct="1">
              <a:buFont typeface="Wingdings" pitchFamily="2" charset="2"/>
              <a:buNone/>
            </a:pPr>
            <a:endParaRPr lang="en-US" dirty="0" smtClean="0">
              <a:latin typeface="Tahoma" pitchFamily="34" charset="0"/>
            </a:endParaRPr>
          </a:p>
          <a:p>
            <a:pPr eaLnBrk="1" hangingPunct="1"/>
            <a:r>
              <a:rPr lang="en-US" dirty="0" smtClean="0">
                <a:latin typeface="Tahoma" pitchFamily="34" charset="0"/>
              </a:rPr>
              <a:t>Executive Director is a non-voting position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AFF2B1-579D-4436-A855-51C0CA9EFC77}" type="slidenum">
              <a:rPr lang="en-US" altLang="en-US"/>
              <a:pPr>
                <a:defRPr/>
              </a:pPr>
              <a:t>13</a:t>
            </a:fld>
            <a:endParaRPr lang="en-US" altLang="en-US" dirty="0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Board Responsibilities</a:t>
            </a: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700213"/>
            <a:ext cx="7772400" cy="41148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smtClean="0">
                <a:latin typeface="Tahoma" pitchFamily="34" charset="0"/>
              </a:rPr>
              <a:t>Establish strategic plan and annual goals and objectives</a:t>
            </a:r>
          </a:p>
          <a:p>
            <a:pPr eaLnBrk="1" hangingPunct="1">
              <a:lnSpc>
                <a:spcPct val="110000"/>
              </a:lnSpc>
            </a:pPr>
            <a:r>
              <a:rPr lang="en-US" smtClean="0">
                <a:latin typeface="Tahoma" pitchFamily="34" charset="0"/>
              </a:rPr>
              <a:t>Determine association policy</a:t>
            </a:r>
          </a:p>
          <a:p>
            <a:pPr eaLnBrk="1" hangingPunct="1">
              <a:lnSpc>
                <a:spcPct val="110000"/>
              </a:lnSpc>
            </a:pPr>
            <a:r>
              <a:rPr lang="en-US" smtClean="0">
                <a:latin typeface="Tahoma" pitchFamily="34" charset="0"/>
              </a:rPr>
              <a:t>Allocate resources through the budget</a:t>
            </a:r>
          </a:p>
          <a:p>
            <a:pPr eaLnBrk="1" hangingPunct="1">
              <a:lnSpc>
                <a:spcPct val="110000"/>
              </a:lnSpc>
            </a:pPr>
            <a:r>
              <a:rPr lang="en-US" smtClean="0">
                <a:latin typeface="Tahoma" pitchFamily="34" charset="0"/>
              </a:rPr>
              <a:t>Monitor progress</a:t>
            </a:r>
          </a:p>
          <a:p>
            <a:pPr eaLnBrk="1" hangingPunct="1">
              <a:lnSpc>
                <a:spcPct val="110000"/>
              </a:lnSpc>
            </a:pPr>
            <a:r>
              <a:rPr lang="en-US" smtClean="0">
                <a:latin typeface="Tahoma" pitchFamily="34" charset="0"/>
              </a:rPr>
              <a:t>Promote the organization</a:t>
            </a:r>
          </a:p>
          <a:p>
            <a:pPr eaLnBrk="1" hangingPunct="1">
              <a:lnSpc>
                <a:spcPct val="110000"/>
              </a:lnSpc>
            </a:pPr>
            <a:r>
              <a:rPr lang="en-US" smtClean="0">
                <a:latin typeface="Tahoma" pitchFamily="34" charset="0"/>
              </a:rPr>
              <a:t>Oversee the executive director, attorney and CPA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9077FB-2076-4F5C-9694-415CAD18C524}" type="slidenum">
              <a:rPr lang="en-US" altLang="en-US"/>
              <a:pPr>
                <a:defRPr/>
              </a:pPr>
              <a:t>14</a:t>
            </a:fld>
            <a:endParaRPr lang="en-US" altLang="en-US" dirty="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22238"/>
            <a:ext cx="7750175" cy="1295400"/>
          </a:xfrm>
        </p:spPr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The Board - Staff Relationship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676400"/>
            <a:ext cx="8367712" cy="4560912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en-US" b="1" dirty="0" smtClean="0">
                <a:latin typeface="Tahoma" pitchFamily="34" charset="0"/>
              </a:rPr>
              <a:t>Two Partners, One Team</a:t>
            </a:r>
          </a:p>
          <a:p>
            <a:pPr eaLnBrk="1" hangingPunct="1">
              <a:lnSpc>
                <a:spcPct val="90000"/>
              </a:lnSpc>
            </a:pPr>
            <a:r>
              <a:rPr lang="en-US" u="sng" dirty="0" smtClean="0">
                <a:latin typeface="Tahoma" pitchFamily="34" charset="0"/>
              </a:rPr>
              <a:t>Board focuses</a:t>
            </a:r>
            <a:r>
              <a:rPr lang="en-US" dirty="0" smtClean="0">
                <a:latin typeface="Tahoma" pitchFamily="34" charset="0"/>
              </a:rPr>
              <a:t> on governance, direction and vision</a:t>
            </a:r>
          </a:p>
          <a:p>
            <a:pPr eaLnBrk="1" hangingPunct="1">
              <a:lnSpc>
                <a:spcPct val="90000"/>
              </a:lnSpc>
            </a:pPr>
            <a:r>
              <a:rPr lang="en-US" u="sng" dirty="0" smtClean="0">
                <a:latin typeface="Tahoma" pitchFamily="34" charset="0"/>
              </a:rPr>
              <a:t>Staff manages</a:t>
            </a:r>
            <a:r>
              <a:rPr lang="en-US" dirty="0" smtClean="0">
                <a:latin typeface="Tahoma" pitchFamily="34" charset="0"/>
              </a:rPr>
              <a:t> day-to-day operations within the context of the board’s direction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>
                <a:latin typeface="Tahoma" pitchFamily="34" charset="0"/>
              </a:rPr>
              <a:t>This </a:t>
            </a:r>
            <a:r>
              <a:rPr lang="en-US" b="1" u="sng" dirty="0" smtClean="0">
                <a:latin typeface="Tahoma" pitchFamily="34" charset="0"/>
              </a:rPr>
              <a:t>partnership</a:t>
            </a:r>
            <a:r>
              <a:rPr lang="en-US" dirty="0" smtClean="0">
                <a:latin typeface="Tahoma" pitchFamily="34" charset="0"/>
              </a:rPr>
              <a:t> between board and staff allows the organization to achieve its goals, avoids micro-management of the staff and over-taxing of the volunteer leaders.  Leaders govern; staff manages.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Diagram 2"/>
          <p:cNvGrpSpPr>
            <a:grpSpLocks/>
          </p:cNvGrpSpPr>
          <p:nvPr/>
        </p:nvGrpSpPr>
        <p:grpSpPr bwMode="auto">
          <a:xfrm>
            <a:off x="1828800" y="611188"/>
            <a:ext cx="5532438" cy="5408612"/>
            <a:chOff x="1152" y="517"/>
            <a:chExt cx="3485" cy="3407"/>
          </a:xfrm>
        </p:grpSpPr>
        <p:sp>
          <p:nvSpPr>
            <p:cNvPr id="18437" name="_s748548"/>
            <p:cNvSpPr>
              <a:spLocks noChangeArrowheads="1"/>
            </p:cNvSpPr>
            <p:nvPr/>
          </p:nvSpPr>
          <p:spPr bwMode="auto">
            <a:xfrm flipV="1">
              <a:off x="1171" y="635"/>
              <a:ext cx="3466" cy="300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7198 w 21600"/>
                <a:gd name="T13" fmla="*/ 7202 h 21600"/>
                <a:gd name="T14" fmla="*/ 14402 w 21600"/>
                <a:gd name="T15" fmla="*/ 1439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108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bg1"/>
            </a:solidFill>
            <a:ln w="76200" cmpd="dbl" algn="in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rot="10800000" wrap="none" lIns="0" tIns="0" rIns="0" bIns="0" anchor="ctr"/>
            <a:lstStyle/>
            <a:p>
              <a:pPr algn="ctr"/>
              <a:endParaRPr lang="en-US" sz="2400" b="1">
                <a:latin typeface="Arial" charset="0"/>
              </a:endParaRPr>
            </a:p>
            <a:p>
              <a:pPr algn="ctr"/>
              <a:endParaRPr lang="en-US" sz="2400" b="1">
                <a:latin typeface="Arial" charset="0"/>
              </a:endParaRPr>
            </a:p>
            <a:p>
              <a:pPr algn="ctr"/>
              <a:endParaRPr lang="en-US" sz="2400" b="1">
                <a:latin typeface="Arial" charset="0"/>
              </a:endParaRPr>
            </a:p>
            <a:p>
              <a:pPr algn="ctr"/>
              <a:endParaRPr lang="en-US" sz="2400" b="1">
                <a:latin typeface="Arial" charset="0"/>
              </a:endParaRPr>
            </a:p>
            <a:p>
              <a:pPr algn="ctr"/>
              <a:endParaRPr lang="en-US" sz="2400" b="1">
                <a:latin typeface="Arial" charset="0"/>
              </a:endParaRPr>
            </a:p>
          </p:txBody>
        </p:sp>
        <p:sp>
          <p:nvSpPr>
            <p:cNvPr id="18438" name="Text Box 5"/>
            <p:cNvSpPr txBox="1">
              <a:spLocks noChangeArrowheads="1"/>
            </p:cNvSpPr>
            <p:nvPr/>
          </p:nvSpPr>
          <p:spPr bwMode="auto">
            <a:xfrm rot="3642059">
              <a:off x="2380" y="1980"/>
              <a:ext cx="321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>
                  <a:latin typeface="Arial" charset="0"/>
                </a:rPr>
                <a:t>Staff = Management</a:t>
              </a:r>
            </a:p>
          </p:txBody>
        </p:sp>
        <p:sp>
          <p:nvSpPr>
            <p:cNvPr id="18439" name="Text Box 6"/>
            <p:cNvSpPr txBox="1">
              <a:spLocks noChangeArrowheads="1"/>
            </p:cNvSpPr>
            <p:nvPr/>
          </p:nvSpPr>
          <p:spPr bwMode="auto">
            <a:xfrm>
              <a:off x="1152" y="3672"/>
              <a:ext cx="345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000" b="1">
                  <a:latin typeface="Arial" charset="0"/>
                </a:rPr>
                <a:t>Mission + Goals = Strategic Direction</a:t>
              </a:r>
            </a:p>
          </p:txBody>
        </p:sp>
      </p:grpSp>
      <p:sp>
        <p:nvSpPr>
          <p:cNvPr id="18435" name="Text Box 8"/>
          <p:cNvSpPr txBox="1">
            <a:spLocks noChangeArrowheads="1"/>
          </p:cNvSpPr>
          <p:nvPr/>
        </p:nvSpPr>
        <p:spPr bwMode="auto">
          <a:xfrm rot="-3579787">
            <a:off x="603250" y="2819400"/>
            <a:ext cx="4584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latin typeface="Arial" charset="0"/>
              </a:rPr>
              <a:t>Board = Governance</a:t>
            </a:r>
          </a:p>
        </p:txBody>
      </p:sp>
      <p:sp>
        <p:nvSpPr>
          <p:cNvPr id="18436" name="TextBox 9"/>
          <p:cNvSpPr txBox="1">
            <a:spLocks noChangeArrowheads="1"/>
          </p:cNvSpPr>
          <p:nvPr/>
        </p:nvSpPr>
        <p:spPr bwMode="auto">
          <a:xfrm>
            <a:off x="3286125" y="3643313"/>
            <a:ext cx="26431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/>
              <a:t>Dynamic Organization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AE8F76-5457-4DFA-A4E1-D286176AD0A8}" type="slidenum">
              <a:rPr lang="en-US" altLang="en-US"/>
              <a:pPr>
                <a:defRPr/>
              </a:pPr>
              <a:t>16</a:t>
            </a:fld>
            <a:endParaRPr lang="en-US" altLang="en-US" dirty="0"/>
          </a:p>
        </p:txBody>
      </p:sp>
      <p:sp>
        <p:nvSpPr>
          <p:cNvPr id="19459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14313" y="428625"/>
            <a:ext cx="7543800" cy="914400"/>
          </a:xfrm>
        </p:spPr>
        <p:txBody>
          <a:bodyPr/>
          <a:lstStyle/>
          <a:p>
            <a:pPr eaLnBrk="1" hangingPunct="1"/>
            <a:r>
              <a:rPr lang="en-US" sz="3600" smtClean="0">
                <a:latin typeface="Tahoma" pitchFamily="34" charset="0"/>
              </a:rPr>
              <a:t>Expectations of Board Members</a:t>
            </a:r>
          </a:p>
        </p:txBody>
      </p:sp>
      <p:sp>
        <p:nvSpPr>
          <p:cNvPr id="19460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428625" y="1785938"/>
            <a:ext cx="78867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latin typeface="Tahoma" pitchFamily="34" charset="0"/>
              </a:rPr>
              <a:t>Attend all board meetings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latin typeface="Tahoma" pitchFamily="34" charset="0"/>
              </a:rPr>
              <a:t>Start and end meetings on time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latin typeface="Tahoma" pitchFamily="34" charset="0"/>
              </a:rPr>
              <a:t>Study and understand the mission statement, bylaws, and strategic plan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latin typeface="Tahoma" pitchFamily="34" charset="0"/>
              </a:rPr>
              <a:t>Prepare for meetings by reviewing the agenda and supporting documents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latin typeface="Tahoma" pitchFamily="34" charset="0"/>
              </a:rPr>
              <a:t>Stick to established agendas during board meetings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latin typeface="Tahoma" pitchFamily="34" charset="0"/>
              </a:rPr>
              <a:t>Treat information and discussions as </a:t>
            </a:r>
            <a:r>
              <a:rPr lang="en-US" sz="2600" dirty="0" smtClean="0">
                <a:latin typeface="Tahoma" pitchFamily="34" charset="0"/>
              </a:rPr>
              <a:t>confidential</a:t>
            </a:r>
            <a:endParaRPr lang="en-US" sz="2600" dirty="0" smtClean="0">
              <a:latin typeface="Tahoma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latin typeface="Tahoma" pitchFamily="34" charset="0"/>
              </a:rPr>
              <a:t>Be respectful of people and ideas</a:t>
            </a:r>
          </a:p>
          <a:p>
            <a:pPr eaLnBrk="1" hangingPunct="1">
              <a:lnSpc>
                <a:spcPct val="90000"/>
              </a:lnSpc>
            </a:pPr>
            <a:endParaRPr lang="en-US" sz="2600" dirty="0" smtClean="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8948B0-EE81-4A19-A77A-31EA7A8D1478}" type="slidenum">
              <a:rPr lang="en-US" altLang="en-US"/>
              <a:pPr>
                <a:defRPr/>
              </a:pPr>
              <a:t>17</a:t>
            </a:fld>
            <a:endParaRPr lang="en-US" altLang="en-US" dirty="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63" y="214313"/>
            <a:ext cx="7543800" cy="917575"/>
          </a:xfrm>
        </p:spPr>
        <p:txBody>
          <a:bodyPr/>
          <a:lstStyle/>
          <a:p>
            <a:pPr eaLnBrk="1" hangingPunct="1"/>
            <a:r>
              <a:rPr lang="en-US" sz="3600" smtClean="0">
                <a:latin typeface="Tahoma" pitchFamily="34" charset="0"/>
              </a:rPr>
              <a:t>Expectations of Board Members</a:t>
            </a:r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600200"/>
            <a:ext cx="8001000" cy="41148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sz="2600" smtClean="0">
                <a:latin typeface="Tahoma" pitchFamily="34" charset="0"/>
              </a:rPr>
              <a:t>Promote our organization to others </a:t>
            </a:r>
            <a:r>
              <a:rPr lang="en-US" sz="2600" i="1" smtClean="0">
                <a:latin typeface="Tahoma" pitchFamily="34" charset="0"/>
              </a:rPr>
              <a:t>(though you cannot speak for organization without authority)</a:t>
            </a:r>
          </a:p>
          <a:p>
            <a:pPr eaLnBrk="1" hangingPunct="1">
              <a:lnSpc>
                <a:spcPct val="110000"/>
              </a:lnSpc>
            </a:pPr>
            <a:r>
              <a:rPr lang="en-US" sz="2600" smtClean="0">
                <a:latin typeface="Tahoma" pitchFamily="34" charset="0"/>
              </a:rPr>
              <a:t>Recruit future leaders to help govern the organization</a:t>
            </a:r>
          </a:p>
          <a:p>
            <a:pPr eaLnBrk="1" hangingPunct="1">
              <a:lnSpc>
                <a:spcPct val="110000"/>
              </a:lnSpc>
            </a:pPr>
            <a:r>
              <a:rPr lang="en-US" sz="2600" smtClean="0">
                <a:latin typeface="Tahoma" pitchFamily="34" charset="0"/>
              </a:rPr>
              <a:t>Stay current on issues and trends impacting the organization and the membership</a:t>
            </a:r>
          </a:p>
          <a:p>
            <a:pPr eaLnBrk="1" hangingPunct="1">
              <a:lnSpc>
                <a:spcPct val="110000"/>
              </a:lnSpc>
            </a:pPr>
            <a:r>
              <a:rPr lang="en-US" sz="2600" smtClean="0">
                <a:latin typeface="Tahoma" pitchFamily="34" charset="0"/>
              </a:rPr>
              <a:t>Volunteer for committees</a:t>
            </a:r>
          </a:p>
          <a:p>
            <a:pPr eaLnBrk="1" hangingPunct="1">
              <a:lnSpc>
                <a:spcPct val="110000"/>
              </a:lnSpc>
            </a:pPr>
            <a:r>
              <a:rPr lang="en-US" sz="2600" smtClean="0">
                <a:latin typeface="Tahoma" pitchFamily="34" charset="0"/>
              </a:rPr>
              <a:t>Readily communicate with staff for needed information and assistance</a:t>
            </a:r>
          </a:p>
          <a:p>
            <a:pPr eaLnBrk="1" hangingPunct="1">
              <a:lnSpc>
                <a:spcPct val="110000"/>
              </a:lnSpc>
            </a:pPr>
            <a:endParaRPr lang="en-US" sz="2600" smtClean="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0BB3C-63E4-4092-BAE4-CC6C2D3BBE83}" type="slidenum">
              <a:rPr lang="en-US" altLang="en-US"/>
              <a:pPr>
                <a:defRPr/>
              </a:pPr>
              <a:t>18</a:t>
            </a:fld>
            <a:endParaRPr lang="en-US" altLang="en-US" dirty="0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50" y="500063"/>
            <a:ext cx="8153400" cy="8334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4000" smtClean="0">
                <a:latin typeface="Tahoma" pitchFamily="34" charset="0"/>
              </a:rPr>
              <a:t/>
            </a:r>
            <a:br>
              <a:rPr lang="en-US" sz="4000" smtClean="0">
                <a:latin typeface="Tahoma" pitchFamily="34" charset="0"/>
              </a:rPr>
            </a:br>
            <a:r>
              <a:rPr lang="en-US" sz="4000" smtClean="0">
                <a:latin typeface="Tahoma" pitchFamily="34" charset="0"/>
              </a:rPr>
              <a:t>Legal Considerations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313"/>
            <a:ext cx="8229600" cy="5113337"/>
          </a:xfrm>
        </p:spPr>
        <p:txBody>
          <a:bodyPr/>
          <a:lstStyle/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endParaRPr lang="en-US" sz="2600" b="1" dirty="0" smtClean="0">
              <a:latin typeface="Tahoma" pitchFamily="34" charset="0"/>
            </a:endParaRP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sz="2600" b="1" dirty="0" smtClean="0">
                <a:latin typeface="Tahoma" pitchFamily="34" charset="0"/>
              </a:rPr>
              <a:t>Duty of Care</a:t>
            </a:r>
            <a:endParaRPr lang="en-US" sz="2600" dirty="0" smtClean="0">
              <a:latin typeface="Tahoma" pitchFamily="34" charset="0"/>
            </a:endParaRPr>
          </a:p>
          <a:p>
            <a:pPr lvl="1"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sz="2200" dirty="0" smtClean="0">
                <a:latin typeface="Tahoma" pitchFamily="34" charset="0"/>
              </a:rPr>
              <a:t>Good business judgment at all times</a:t>
            </a:r>
          </a:p>
          <a:p>
            <a:pPr lvl="1"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sz="2200" dirty="0" smtClean="0">
                <a:latin typeface="Tahoma" pitchFamily="34" charset="0"/>
              </a:rPr>
              <a:t>Due diligence in decision making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sz="2600" b="1" dirty="0" smtClean="0">
                <a:latin typeface="Tahoma" pitchFamily="34" charset="0"/>
              </a:rPr>
              <a:t>Duty of Loyalty</a:t>
            </a:r>
          </a:p>
          <a:p>
            <a:pPr lvl="1" eaLnBrk="1" hangingPunct="1">
              <a:spcBef>
                <a:spcPct val="50000"/>
              </a:spcBef>
            </a:pPr>
            <a:r>
              <a:rPr lang="en-US" sz="2200" dirty="0" smtClean="0">
                <a:latin typeface="Tahoma" pitchFamily="34" charset="0"/>
              </a:rPr>
              <a:t>Act in the best interest of the organization and membership </a:t>
            </a:r>
          </a:p>
          <a:p>
            <a:pPr lvl="1"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sz="2200" dirty="0" smtClean="0">
                <a:latin typeface="Tahoma" pitchFamily="34" charset="0"/>
              </a:rPr>
              <a:t>Avoid conflicts of interest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sz="2600" b="1" dirty="0" smtClean="0">
                <a:latin typeface="Tahoma" pitchFamily="34" charset="0"/>
              </a:rPr>
              <a:t>Duty of Obedience</a:t>
            </a:r>
            <a:endParaRPr lang="en-US" sz="2600" dirty="0" smtClean="0">
              <a:latin typeface="Tahoma" pitchFamily="34" charset="0"/>
            </a:endParaRPr>
          </a:p>
          <a:p>
            <a:pPr lvl="1"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sz="2200" dirty="0" smtClean="0">
                <a:latin typeface="Tahoma" pitchFamily="34" charset="0"/>
              </a:rPr>
              <a:t>Faithful to the mission and goals</a:t>
            </a:r>
          </a:p>
          <a:p>
            <a:pPr lvl="1"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sz="2200" dirty="0" smtClean="0">
                <a:latin typeface="Tahoma" pitchFamily="34" charset="0"/>
              </a:rPr>
              <a:t>Follow the governing documents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A0D57-2F15-4FF9-AA46-3FE66F5FCFAB}" type="slidenum">
              <a:rPr lang="en-US" altLang="en-US"/>
              <a:pPr>
                <a:defRPr/>
              </a:pPr>
              <a:t>19</a:t>
            </a:fld>
            <a:endParaRPr lang="en-US" altLang="en-US" dirty="0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8" y="285750"/>
            <a:ext cx="7543800" cy="912813"/>
          </a:xfrm>
        </p:spPr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Risk Management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smtClean="0">
                <a:latin typeface="Tahoma" pitchFamily="34" charset="0"/>
              </a:rPr>
              <a:t>There is some risk associated with board service</a:t>
            </a:r>
          </a:p>
          <a:p>
            <a:pPr eaLnBrk="1" hangingPunct="1">
              <a:lnSpc>
                <a:spcPct val="110000"/>
              </a:lnSpc>
            </a:pPr>
            <a:r>
              <a:rPr lang="en-US" smtClean="0">
                <a:latin typeface="Tahoma" pitchFamily="34" charset="0"/>
              </a:rPr>
              <a:t>Insurance coverages; types.</a:t>
            </a:r>
          </a:p>
          <a:p>
            <a:pPr eaLnBrk="1" hangingPunct="1">
              <a:lnSpc>
                <a:spcPct val="110000"/>
              </a:lnSpc>
            </a:pPr>
            <a:r>
              <a:rPr lang="en-US" smtClean="0">
                <a:latin typeface="Tahoma" pitchFamily="34" charset="0"/>
              </a:rPr>
              <a:t>Bylaws may included indemnification*</a:t>
            </a:r>
          </a:p>
          <a:p>
            <a:pPr eaLnBrk="1" hangingPunct="1">
              <a:lnSpc>
                <a:spcPct val="110000"/>
              </a:lnSpc>
            </a:pPr>
            <a:r>
              <a:rPr lang="en-US" smtClean="0">
                <a:latin typeface="Tahoma" pitchFamily="34" charset="0"/>
              </a:rPr>
              <a:t>Written policies exist to guide board and staff</a:t>
            </a:r>
          </a:p>
          <a:p>
            <a:pPr eaLnBrk="1" hangingPunct="1">
              <a:lnSpc>
                <a:spcPct val="110000"/>
              </a:lnSpc>
            </a:pPr>
            <a:r>
              <a:rPr lang="en-US" smtClean="0">
                <a:latin typeface="Tahoma" pitchFamily="34" charset="0"/>
              </a:rPr>
              <a:t>Antitrust avoidance issues</a:t>
            </a:r>
          </a:p>
          <a:p>
            <a:pPr eaLnBrk="1" hangingPunct="1">
              <a:lnSpc>
                <a:spcPct val="110000"/>
              </a:lnSpc>
            </a:pPr>
            <a:r>
              <a:rPr lang="en-US" smtClean="0">
                <a:latin typeface="Tahoma" pitchFamily="34" charset="0"/>
              </a:rPr>
              <a:t>Annual financial audit 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None/>
            </a:pPr>
            <a:endParaRPr lang="en-US" smtClean="0">
              <a:latin typeface="Tahoma" pitchFamily="34" charset="0"/>
            </a:endParaRPr>
          </a:p>
        </p:txBody>
      </p:sp>
      <p:sp>
        <p:nvSpPr>
          <p:cNvPr id="22533" name="TextBox 5"/>
          <p:cNvSpPr txBox="1">
            <a:spLocks noChangeArrowheads="1"/>
          </p:cNvSpPr>
          <p:nvPr/>
        </p:nvSpPr>
        <p:spPr bwMode="auto">
          <a:xfrm>
            <a:off x="357188" y="5857875"/>
            <a:ext cx="81438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 baseline="30000"/>
              <a:t>* </a:t>
            </a:r>
            <a:r>
              <a:rPr lang="en-US" sz="1200" i="1"/>
              <a:t>Indemnification</a:t>
            </a:r>
            <a:r>
              <a:rPr lang="en-US" sz="1200"/>
              <a:t> - an agreement between two parties not to hold one of them liable for future legal action or fines.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2B7934-A53D-4225-9A67-C8E03BF6AA4B}" type="slidenum">
              <a:rPr lang="en-US" altLang="en-US"/>
              <a:pPr>
                <a:defRPr/>
              </a:pPr>
              <a:t>2</a:t>
            </a:fld>
            <a:endParaRPr lang="en-US" altLang="en-US" dirty="0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z="6000" b="0" smtClean="0">
                <a:latin typeface="Tahoma" pitchFamily="34" charset="0"/>
              </a:rPr>
              <a:t>Board Orientation</a:t>
            </a:r>
          </a:p>
        </p:txBody>
      </p:sp>
      <p:pic>
        <p:nvPicPr>
          <p:cNvPr id="5124" name="Picture 6" descr="CAHSAHlogo cop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54538" y="3411538"/>
            <a:ext cx="34925" cy="3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7" descr="CAHSAHlogo cop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54538" y="3411538"/>
            <a:ext cx="34925" cy="3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8" descr="CAHSAHlogo cop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54538" y="3411538"/>
            <a:ext cx="34925" cy="3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60E6AC-273C-45CD-BBB8-02684E01FD9A}" type="slidenum">
              <a:rPr lang="en-US" altLang="en-US"/>
              <a:pPr>
                <a:defRPr/>
              </a:pPr>
              <a:t>20</a:t>
            </a:fld>
            <a:endParaRPr lang="en-US" altLang="en-US" dirty="0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Risk Management - Insurance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Organization maintains the following insurance policies:</a:t>
            </a:r>
          </a:p>
          <a:p>
            <a:pPr lvl="1" eaLnBrk="1" hangingPunct="1"/>
            <a:r>
              <a:rPr lang="en-US" smtClean="0">
                <a:latin typeface="Tahoma" pitchFamily="34" charset="0"/>
              </a:rPr>
              <a:t/>
            </a:r>
            <a:br>
              <a:rPr lang="en-US" smtClean="0">
                <a:latin typeface="Tahoma" pitchFamily="34" charset="0"/>
              </a:rPr>
            </a:br>
            <a:endParaRPr lang="en-US" smtClean="0">
              <a:latin typeface="Tahoma" pitchFamily="34" charset="0"/>
            </a:endParaRPr>
          </a:p>
          <a:p>
            <a:pPr lvl="1" eaLnBrk="1" hangingPunct="1"/>
            <a:r>
              <a:rPr lang="en-US" smtClean="0">
                <a:latin typeface="Tahoma" pitchFamily="34" charset="0"/>
              </a:rPr>
              <a:t> </a:t>
            </a:r>
            <a:br>
              <a:rPr lang="en-US" smtClean="0">
                <a:latin typeface="Tahoma" pitchFamily="34" charset="0"/>
              </a:rPr>
            </a:br>
            <a:endParaRPr lang="en-US" smtClean="0">
              <a:latin typeface="Tahoma" pitchFamily="34" charset="0"/>
            </a:endParaRPr>
          </a:p>
          <a:p>
            <a:pPr lvl="1" eaLnBrk="1" hangingPunct="1"/>
            <a:r>
              <a:rPr lang="en-US" smtClean="0">
                <a:latin typeface="Tahoma" pitchFamily="34" charset="0"/>
              </a:rPr>
              <a:t> </a:t>
            </a:r>
          </a:p>
          <a:p>
            <a:pPr lvl="1" eaLnBrk="1" hangingPunct="1">
              <a:buFont typeface="Wingdings" pitchFamily="2" charset="2"/>
              <a:buNone/>
            </a:pPr>
            <a:endParaRPr lang="en-US" smtClean="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A8D804-0277-4712-8552-B4EAE8C3E2F9}" type="slidenum">
              <a:rPr lang="en-US" altLang="en-US"/>
              <a:pPr>
                <a:defRPr/>
              </a:pPr>
              <a:t>21</a:t>
            </a:fld>
            <a:endParaRPr lang="en-US" altLang="en-US" dirty="0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Risk Management –  Antitrust    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>
                <a:latin typeface="Tahoma" pitchFamily="34" charset="0"/>
              </a:rPr>
              <a:t>Antitrust Avoidance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latin typeface="Tahoma" pitchFamily="34" charset="0"/>
              </a:rPr>
              <a:t>Antitrust statement on file and annual acknowledgements from each board member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latin typeface="Tahoma" pitchFamily="34" charset="0"/>
              </a:rPr>
              <a:t>Every staff, board and committee member should be aware of the policy and take immediate action in any setting where a violation is occurring.  Most common threat is discussions of price-setting among competitors that could be interpreted as an effort to restrict trade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latin typeface="Tahoma" pitchFamily="34" charset="0"/>
              </a:rPr>
              <a:t>Staff monitors on-line discussions and meetings for potential violations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latin typeface="Tahoma" pitchFamily="34" charset="0"/>
              </a:rPr>
              <a:t>Up to $10 million fine + damages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AB0EB2-37B9-40FC-B47C-73CB923362DA}" type="slidenum">
              <a:rPr lang="en-US" altLang="en-US"/>
              <a:pPr>
                <a:defRPr/>
              </a:pPr>
              <a:t>22</a:t>
            </a:fld>
            <a:endParaRPr lang="en-US" altLang="en-US" dirty="0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Risk Management – Who Speaks?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latin typeface="Tahoma" pitchFamily="34" charset="0"/>
              </a:rPr>
              <a:t>Apparent Authority </a:t>
            </a:r>
            <a:r>
              <a:rPr lang="en-US" smtClean="0">
                <a:latin typeface="Tahoma" pitchFamily="34" charset="0"/>
              </a:rPr>
              <a:t>– Care should be taken that committee chairs or other volunteers  not usurp the authority of the chief elected officer or take on authority not specifically delegated</a:t>
            </a:r>
          </a:p>
          <a:p>
            <a:pPr eaLnBrk="1" hangingPunct="1"/>
            <a:r>
              <a:rPr lang="en-US" i="1" smtClean="0">
                <a:latin typeface="Tahoma" pitchFamily="34" charset="0"/>
              </a:rPr>
              <a:t>“I can’t speak for the board but I can offer my personal opinion.”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788043-87F0-4712-9343-DB3A3983E2A0}" type="slidenum">
              <a:rPr lang="en-US" altLang="en-US"/>
              <a:pPr>
                <a:defRPr/>
              </a:pPr>
              <a:t>23</a:t>
            </a:fld>
            <a:endParaRPr lang="en-US" altLang="en-US" dirty="0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Risk Management – IRS Issues</a:t>
            </a:r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IRS Issues</a:t>
            </a:r>
          </a:p>
          <a:p>
            <a:pPr lvl="1" eaLnBrk="1" hangingPunct="1"/>
            <a:r>
              <a:rPr lang="en-US" smtClean="0">
                <a:latin typeface="Tahoma" pitchFamily="34" charset="0"/>
              </a:rPr>
              <a:t>Increasing scrutiny of boards and staff</a:t>
            </a:r>
          </a:p>
          <a:p>
            <a:pPr lvl="1" eaLnBrk="1" hangingPunct="1"/>
            <a:r>
              <a:rPr lang="en-US" smtClean="0">
                <a:latin typeface="Tahoma" pitchFamily="34" charset="0"/>
              </a:rPr>
              <a:t>Unrelated Business Income Tax (UBIT)</a:t>
            </a:r>
          </a:p>
          <a:p>
            <a:pPr lvl="1" eaLnBrk="1" hangingPunct="1"/>
            <a:r>
              <a:rPr lang="en-US" smtClean="0">
                <a:latin typeface="Tahoma" pitchFamily="34" charset="0"/>
              </a:rPr>
              <a:t>990s is public information</a:t>
            </a:r>
          </a:p>
          <a:p>
            <a:pPr lvl="1" eaLnBrk="1" hangingPunct="1"/>
            <a:r>
              <a:rPr lang="en-US" smtClean="0">
                <a:latin typeface="Tahoma" pitchFamily="34" charset="0"/>
              </a:rPr>
              <a:t>Policy considerations</a:t>
            </a:r>
          </a:p>
          <a:p>
            <a:pPr lvl="2" eaLnBrk="1" hangingPunct="1"/>
            <a:r>
              <a:rPr lang="en-US" smtClean="0">
                <a:latin typeface="Tahoma" pitchFamily="34" charset="0"/>
              </a:rPr>
              <a:t>Whistle Blower</a:t>
            </a:r>
          </a:p>
          <a:p>
            <a:pPr lvl="2" eaLnBrk="1" hangingPunct="1"/>
            <a:r>
              <a:rPr lang="en-US" smtClean="0">
                <a:latin typeface="Tahoma" pitchFamily="34" charset="0"/>
              </a:rPr>
              <a:t>Audit</a:t>
            </a:r>
          </a:p>
          <a:p>
            <a:pPr lvl="2" eaLnBrk="1" hangingPunct="1"/>
            <a:r>
              <a:rPr lang="en-US" smtClean="0">
                <a:latin typeface="Tahoma" pitchFamily="34" charset="0"/>
              </a:rPr>
              <a:t>Conflicts</a:t>
            </a:r>
          </a:p>
          <a:p>
            <a:pPr lvl="2" eaLnBrk="1" hangingPunct="1"/>
            <a:r>
              <a:rPr lang="en-US" smtClean="0">
                <a:latin typeface="Tahoma" pitchFamily="34" charset="0"/>
              </a:rPr>
              <a:t>Record Retention</a:t>
            </a:r>
          </a:p>
          <a:p>
            <a:pPr lvl="2" eaLnBrk="1" hangingPunct="1"/>
            <a:r>
              <a:rPr lang="en-US" smtClean="0">
                <a:latin typeface="Tahoma" pitchFamily="34" charset="0"/>
              </a:rPr>
              <a:t>Compensation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292D05-ADBF-49C8-8E3F-9736ADC046C6}" type="slidenum">
              <a:rPr lang="en-US" altLang="en-US"/>
              <a:pPr>
                <a:defRPr/>
              </a:pPr>
              <a:t>24</a:t>
            </a:fld>
            <a:endParaRPr lang="en-US" altLang="en-US" dirty="0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Recruiting Leaders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Tahoma" pitchFamily="34" charset="0"/>
              </a:rPr>
              <a:t>A responsibility of board members is to identify future leaders</a:t>
            </a:r>
          </a:p>
          <a:p>
            <a:pPr eaLnBrk="1" hangingPunct="1"/>
            <a:r>
              <a:rPr lang="en-US" dirty="0" smtClean="0">
                <a:latin typeface="Tahoma" pitchFamily="34" charset="0"/>
              </a:rPr>
              <a:t>Don’t forget to </a:t>
            </a:r>
            <a:r>
              <a:rPr lang="en-US" dirty="0" smtClean="0">
                <a:latin typeface="Tahoma" pitchFamily="34" charset="0"/>
              </a:rPr>
              <a:t>ask prospective </a:t>
            </a:r>
            <a:r>
              <a:rPr lang="en-US" dirty="0" smtClean="0">
                <a:latin typeface="Tahoma" pitchFamily="34" charset="0"/>
              </a:rPr>
              <a:t>leaders to join our efforts.</a:t>
            </a:r>
          </a:p>
          <a:p>
            <a:pPr eaLnBrk="1" hangingPunct="1"/>
            <a:r>
              <a:rPr lang="en-US" dirty="0" smtClean="0">
                <a:latin typeface="Tahoma" pitchFamily="34" charset="0"/>
              </a:rPr>
              <a:t>The leadership development committee (nominating) plays a key role, but so does every board member</a:t>
            </a:r>
          </a:p>
          <a:p>
            <a:pPr eaLnBrk="1" hangingPunct="1"/>
            <a:r>
              <a:rPr lang="en-US" dirty="0" smtClean="0">
                <a:latin typeface="Tahoma" pitchFamily="34" charset="0"/>
              </a:rPr>
              <a:t>Committees may be a source of future leaders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F4B230-4361-421E-BE4C-3F5C0A3ACA00}" type="slidenum">
              <a:rPr lang="en-US" altLang="en-US"/>
              <a:pPr>
                <a:defRPr/>
              </a:pPr>
              <a:t>25</a:t>
            </a:fld>
            <a:endParaRPr lang="en-US" altLang="en-US" dirty="0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Executive Officers</a:t>
            </a:r>
            <a:endParaRPr lang="en-US" smtClean="0"/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dirty="0" smtClean="0">
                <a:latin typeface="Tahoma" pitchFamily="34" charset="0"/>
              </a:rPr>
              <a:t>The officers have special duties described in the bylaws</a:t>
            </a:r>
          </a:p>
          <a:p>
            <a:pPr eaLnBrk="1" hangingPunct="1">
              <a:lnSpc>
                <a:spcPct val="110000"/>
              </a:lnSpc>
            </a:pPr>
            <a:r>
              <a:rPr lang="en-US" dirty="0" smtClean="0">
                <a:latin typeface="Tahoma" pitchFamily="34" charset="0"/>
              </a:rPr>
              <a:t>The officers make up the </a:t>
            </a:r>
            <a:r>
              <a:rPr lang="en-US" dirty="0" smtClean="0">
                <a:latin typeface="Tahoma" pitchFamily="34" charset="0"/>
              </a:rPr>
              <a:t>Executive Committee</a:t>
            </a:r>
          </a:p>
          <a:p>
            <a:pPr eaLnBrk="1" hangingPunct="1">
              <a:lnSpc>
                <a:spcPct val="110000"/>
              </a:lnSpc>
            </a:pPr>
            <a:r>
              <a:rPr lang="en-US" dirty="0" smtClean="0">
                <a:latin typeface="Tahoma" pitchFamily="34" charset="0"/>
              </a:rPr>
              <a:t>The Executive Committee does </a:t>
            </a:r>
            <a:r>
              <a:rPr lang="en-US" dirty="0" smtClean="0">
                <a:latin typeface="Tahoma" pitchFamily="34" charset="0"/>
              </a:rPr>
              <a:t>not usurp the authority of the board but may meet in between meetings of the board as </a:t>
            </a:r>
            <a:r>
              <a:rPr lang="en-US" i="1" dirty="0" smtClean="0">
                <a:latin typeface="Tahoma" pitchFamily="34" charset="0"/>
              </a:rPr>
              <a:t>needed</a:t>
            </a:r>
            <a:r>
              <a:rPr lang="en-US" dirty="0" smtClean="0">
                <a:latin typeface="Tahoma" pitchFamily="34" charset="0"/>
              </a:rPr>
              <a:t>.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None/>
            </a:pPr>
            <a:endParaRPr lang="en-US" dirty="0" smtClean="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1F27E5-327A-48EF-8A0A-470196A66EFC}" type="slidenum">
              <a:rPr lang="en-US" altLang="en-US"/>
              <a:pPr>
                <a:defRPr/>
              </a:pPr>
              <a:t>26</a:t>
            </a:fld>
            <a:endParaRPr lang="en-US" altLang="en-US" dirty="0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Role of the President</a:t>
            </a:r>
            <a:r>
              <a:rPr lang="en-US" baseline="30000" smtClean="0">
                <a:latin typeface="Tahoma" pitchFamily="34" charset="0"/>
              </a:rPr>
              <a:t>*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524000"/>
            <a:ext cx="7772400" cy="41148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Tahoma" pitchFamily="34" charset="0"/>
              </a:rPr>
              <a:t>Presides over all meetings of the board or membership</a:t>
            </a:r>
          </a:p>
          <a:p>
            <a:pPr eaLnBrk="1" hangingPunct="1"/>
            <a:r>
              <a:rPr lang="en-US" dirty="0" smtClean="0">
                <a:latin typeface="Tahoma" pitchFamily="34" charset="0"/>
              </a:rPr>
              <a:t>Interfaces with the Executive Director and senior staff</a:t>
            </a:r>
          </a:p>
          <a:p>
            <a:pPr eaLnBrk="1" hangingPunct="1"/>
            <a:r>
              <a:rPr lang="en-US" dirty="0" smtClean="0">
                <a:latin typeface="Tahoma" pitchFamily="34" charset="0"/>
              </a:rPr>
              <a:t>Appoints committees in accordance with bylaws and policy</a:t>
            </a:r>
          </a:p>
          <a:p>
            <a:pPr eaLnBrk="1" hangingPunct="1"/>
            <a:r>
              <a:rPr lang="en-US" dirty="0" smtClean="0">
                <a:latin typeface="Tahoma" pitchFamily="34" charset="0"/>
              </a:rPr>
              <a:t>Orchestrates and leads board meetings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i="1" baseline="30000" dirty="0" smtClean="0">
                <a:latin typeface="Tahoma" pitchFamily="34" charset="0"/>
              </a:rPr>
              <a:t>* </a:t>
            </a:r>
            <a:r>
              <a:rPr lang="en-US" sz="2800" i="1" dirty="0" smtClean="0">
                <a:latin typeface="Tahoma" pitchFamily="34" charset="0"/>
              </a:rPr>
              <a:t>Sometimes called Chair of the Board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57A103-D299-44F6-9759-7756C39EDCFE}" type="slidenum">
              <a:rPr lang="en-US" altLang="en-US"/>
              <a:pPr>
                <a:defRPr/>
              </a:pPr>
              <a:t>27</a:t>
            </a:fld>
            <a:endParaRPr lang="en-US" altLang="en-US" dirty="0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Role of the Vice President</a:t>
            </a:r>
          </a:p>
        </p:txBody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smtClean="0">
                <a:latin typeface="Tahoma" pitchFamily="34" charset="0"/>
              </a:rPr>
              <a:t>Serves in the absence of the President</a:t>
            </a:r>
          </a:p>
          <a:p>
            <a:pPr eaLnBrk="1" hangingPunct="1">
              <a:lnSpc>
                <a:spcPct val="110000"/>
              </a:lnSpc>
            </a:pPr>
            <a:r>
              <a:rPr lang="en-US" smtClean="0">
                <a:latin typeface="Tahoma" pitchFamily="34" charset="0"/>
              </a:rPr>
              <a:t>Performs such duties as identified in the bylaws or assigned by the President</a:t>
            </a:r>
          </a:p>
          <a:p>
            <a:pPr eaLnBrk="1" hangingPunct="1">
              <a:lnSpc>
                <a:spcPct val="110000"/>
              </a:lnSpc>
            </a:pPr>
            <a:r>
              <a:rPr lang="en-US" smtClean="0">
                <a:latin typeface="Tahoma" pitchFamily="34" charset="0"/>
              </a:rPr>
              <a:t>Automatically succeeds to the Presidency</a:t>
            </a:r>
          </a:p>
          <a:p>
            <a:pPr eaLnBrk="1" hangingPunct="1">
              <a:lnSpc>
                <a:spcPct val="110000"/>
              </a:lnSpc>
            </a:pPr>
            <a:r>
              <a:rPr lang="en-US" smtClean="0">
                <a:latin typeface="Tahoma" pitchFamily="34" charset="0"/>
              </a:rPr>
              <a:t>May monitor progress of the Strategic Plan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49723A-3AC7-43CE-A2D9-56E7750833EF}" type="slidenum">
              <a:rPr lang="en-US" altLang="en-US"/>
              <a:pPr>
                <a:defRPr/>
              </a:pPr>
              <a:t>28</a:t>
            </a:fld>
            <a:endParaRPr lang="en-US" altLang="en-US" dirty="0"/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Role of the Secretary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Oversees the custody of all corporate records, except financial records</a:t>
            </a:r>
          </a:p>
          <a:p>
            <a:pPr eaLnBrk="1" hangingPunct="1"/>
            <a:r>
              <a:rPr lang="en-US" smtClean="0">
                <a:latin typeface="Tahoma" pitchFamily="34" charset="0"/>
              </a:rPr>
              <a:t>Monitors the accuracy and timely distribution of meeting minutes</a:t>
            </a:r>
          </a:p>
          <a:p>
            <a:pPr eaLnBrk="1" hangingPunct="1"/>
            <a:r>
              <a:rPr lang="en-US" smtClean="0">
                <a:latin typeface="Tahoma" pitchFamily="34" charset="0"/>
              </a:rPr>
              <a:t>Performs such duties as identified in the bylaws or assigned by the President</a:t>
            </a:r>
          </a:p>
          <a:p>
            <a:pPr eaLnBrk="1" hangingPunct="1"/>
            <a:r>
              <a:rPr lang="en-US" smtClean="0">
                <a:latin typeface="Tahoma" pitchFamily="34" charset="0"/>
              </a:rPr>
              <a:t>Chairs Bylaws Committee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0A6641-1506-4EFB-A672-8E8BB75C9AA0}" type="slidenum">
              <a:rPr lang="en-US" altLang="en-US"/>
              <a:pPr>
                <a:defRPr/>
              </a:pPr>
              <a:t>29</a:t>
            </a:fld>
            <a:endParaRPr lang="en-US" altLang="en-US" dirty="0"/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Role of the Treasurer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Oversees all funds, financial records and resources</a:t>
            </a:r>
          </a:p>
          <a:p>
            <a:pPr eaLnBrk="1" hangingPunct="1"/>
            <a:r>
              <a:rPr lang="en-US" smtClean="0">
                <a:latin typeface="Tahoma" pitchFamily="34" charset="0"/>
              </a:rPr>
              <a:t>Oversees preparation of annual budget; and approval by the board</a:t>
            </a:r>
          </a:p>
          <a:p>
            <a:pPr eaLnBrk="1" hangingPunct="1"/>
            <a:r>
              <a:rPr lang="en-US" smtClean="0">
                <a:latin typeface="Tahoma" pitchFamily="34" charset="0"/>
              </a:rPr>
              <a:t>Reports on the financial status at board meetings</a:t>
            </a:r>
          </a:p>
          <a:p>
            <a:pPr eaLnBrk="1" hangingPunct="1"/>
            <a:r>
              <a:rPr lang="en-US" smtClean="0">
                <a:latin typeface="Tahoma" pitchFamily="34" charset="0"/>
              </a:rPr>
              <a:t>Oversees tax filings</a:t>
            </a:r>
          </a:p>
          <a:p>
            <a:pPr eaLnBrk="1" hangingPunct="1"/>
            <a:r>
              <a:rPr lang="en-US" smtClean="0">
                <a:latin typeface="Tahoma" pitchFamily="34" charset="0"/>
              </a:rPr>
              <a:t>Performs such duties as identified in the bylaws or assigned by the President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E1D20C-4F81-43C5-A43C-B69A1CF04BF7}" type="slidenum">
              <a:rPr lang="en-US" altLang="en-US"/>
              <a:pPr>
                <a:defRPr/>
              </a:pPr>
              <a:t>3</a:t>
            </a:fld>
            <a:endParaRPr lang="en-US" altLang="en-US" dirty="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Topics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Purpose</a:t>
            </a:r>
          </a:p>
          <a:p>
            <a:pPr eaLnBrk="1" hangingPunct="1"/>
            <a:r>
              <a:rPr lang="en-US" smtClean="0">
                <a:latin typeface="Tahoma" pitchFamily="34" charset="0"/>
              </a:rPr>
              <a:t>Mission, Vision &amp; Values</a:t>
            </a:r>
          </a:p>
          <a:p>
            <a:pPr eaLnBrk="1" hangingPunct="1"/>
            <a:r>
              <a:rPr lang="en-US" smtClean="0">
                <a:latin typeface="Tahoma" pitchFamily="34" charset="0"/>
              </a:rPr>
              <a:t>Tools of Governance</a:t>
            </a:r>
          </a:p>
          <a:p>
            <a:pPr eaLnBrk="1" hangingPunct="1"/>
            <a:r>
              <a:rPr lang="en-US" smtClean="0">
                <a:latin typeface="Tahoma" pitchFamily="34" charset="0"/>
              </a:rPr>
              <a:t>Board of Directors</a:t>
            </a:r>
          </a:p>
          <a:p>
            <a:pPr eaLnBrk="1" hangingPunct="1"/>
            <a:r>
              <a:rPr lang="en-US" smtClean="0">
                <a:latin typeface="Tahoma" pitchFamily="34" charset="0"/>
              </a:rPr>
              <a:t>Board Responsibilities</a:t>
            </a:r>
          </a:p>
          <a:p>
            <a:pPr eaLnBrk="1" hangingPunct="1"/>
            <a:r>
              <a:rPr lang="en-US" smtClean="0">
                <a:latin typeface="Tahoma" pitchFamily="34" charset="0"/>
              </a:rPr>
              <a:t>Board-Staff Relationship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34B8E2-CD76-48BF-B4D1-B4E8A5B9BB73}" type="slidenum">
              <a:rPr lang="en-US" altLang="en-US"/>
              <a:pPr>
                <a:defRPr/>
              </a:pPr>
              <a:t>30</a:t>
            </a:fld>
            <a:endParaRPr lang="en-US" altLang="en-US" dirty="0"/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The Executive Committee</a:t>
            </a:r>
            <a:r>
              <a:rPr lang="en-US" smtClean="0"/>
              <a:t>	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May meet to conduct  business between board meetings</a:t>
            </a:r>
          </a:p>
          <a:p>
            <a:pPr eaLnBrk="1" hangingPunct="1"/>
            <a:r>
              <a:rPr lang="en-US" smtClean="0">
                <a:latin typeface="Tahoma" pitchFamily="34" charset="0"/>
              </a:rPr>
              <a:t>Exercises powers of the board between board meetings, with some exceptions</a:t>
            </a:r>
          </a:p>
          <a:p>
            <a:pPr eaLnBrk="1" hangingPunct="1"/>
            <a:r>
              <a:rPr lang="en-US" smtClean="0">
                <a:latin typeface="Tahoma" pitchFamily="34" charset="0"/>
              </a:rPr>
              <a:t>Actions are reported to the board at next meeting</a:t>
            </a:r>
          </a:p>
          <a:p>
            <a:pPr eaLnBrk="1" hangingPunct="1"/>
            <a:r>
              <a:rPr lang="en-US" smtClean="0">
                <a:latin typeface="Tahoma" pitchFamily="34" charset="0"/>
              </a:rPr>
              <a:t>Keeps record of action and recommendations in writing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6926C5-4D46-41BA-B0EA-EA40C4BC91FC}" type="slidenum">
              <a:rPr lang="en-US" altLang="en-US"/>
              <a:pPr>
                <a:defRPr/>
              </a:pPr>
              <a:t>31</a:t>
            </a:fld>
            <a:endParaRPr lang="en-US" altLang="en-US" dirty="0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949325"/>
          </a:xfrm>
        </p:spPr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Committees</a:t>
            </a:r>
          </a:p>
        </p:txBody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4438"/>
            <a:ext cx="8229600" cy="4916487"/>
          </a:xfrm>
        </p:spPr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Opportunities to engage members</a:t>
            </a:r>
          </a:p>
          <a:p>
            <a:pPr eaLnBrk="1" hangingPunct="1"/>
            <a:r>
              <a:rPr lang="en-US" smtClean="0">
                <a:latin typeface="Tahoma" pitchFamily="34" charset="0"/>
              </a:rPr>
              <a:t>They identify potential leaders</a:t>
            </a:r>
          </a:p>
          <a:p>
            <a:pPr eaLnBrk="1" hangingPunct="1"/>
            <a:r>
              <a:rPr lang="en-US" smtClean="0">
                <a:latin typeface="Tahoma" pitchFamily="34" charset="0"/>
              </a:rPr>
              <a:t>Committees help the board get work done</a:t>
            </a:r>
          </a:p>
          <a:p>
            <a:pPr eaLnBrk="1" hangingPunct="1"/>
            <a:r>
              <a:rPr lang="en-US" smtClean="0">
                <a:latin typeface="Tahoma" pitchFamily="34" charset="0"/>
              </a:rPr>
              <a:t>They serve as a way to serve the interests of subgroups of members</a:t>
            </a:r>
          </a:p>
          <a:p>
            <a:pPr eaLnBrk="1" hangingPunct="1"/>
            <a:r>
              <a:rPr lang="en-US" smtClean="0">
                <a:latin typeface="Tahoma" pitchFamily="34" charset="0"/>
              </a:rPr>
              <a:t>Committees can produce work products and member benefits</a:t>
            </a:r>
          </a:p>
          <a:p>
            <a:pPr eaLnBrk="1" hangingPunct="1"/>
            <a:r>
              <a:rPr lang="en-US" smtClean="0">
                <a:latin typeface="Tahoma" pitchFamily="34" charset="0"/>
              </a:rPr>
              <a:t>Committees must be aware of risk avoidance; keep minutes.</a:t>
            </a:r>
          </a:p>
          <a:p>
            <a:pPr eaLnBrk="1" hangingPunct="1"/>
            <a:r>
              <a:rPr lang="en-US" smtClean="0">
                <a:latin typeface="Tahoma" pitchFamily="34" charset="0"/>
              </a:rPr>
              <a:t>Aligned with strategic goals and strategies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AEFF1F-F0BC-4272-83A0-2BB611C8A5F9}" type="slidenum">
              <a:rPr lang="en-US" altLang="en-US"/>
              <a:pPr>
                <a:defRPr/>
              </a:pPr>
              <a:t>32</a:t>
            </a:fld>
            <a:endParaRPr lang="en-US" altLang="en-US" dirty="0"/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333375"/>
            <a:ext cx="8820150" cy="1114425"/>
          </a:xfrm>
        </p:spPr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Committees</a:t>
            </a:r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600" smtClean="0"/>
              <a:t>Standing – Identified in the bylaws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 </a:t>
            </a:r>
            <a:br>
              <a:rPr lang="en-US" sz="2200" smtClean="0"/>
            </a:br>
            <a:r>
              <a:rPr lang="en-US" sz="2200" smtClean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Task Forces – Appointed for short term assignments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 </a:t>
            </a:r>
          </a:p>
          <a:p>
            <a:pPr lvl="1" eaLnBrk="1" hangingPunct="1">
              <a:lnSpc>
                <a:spcPct val="90000"/>
              </a:lnSpc>
            </a:pPr>
            <a:endParaRPr lang="en-US" sz="22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E68675-026D-49B4-9BB2-F5682F7307B3}" type="slidenum">
              <a:rPr lang="en-US" altLang="en-US"/>
              <a:pPr>
                <a:defRPr/>
              </a:pPr>
              <a:t>33</a:t>
            </a:fld>
            <a:endParaRPr lang="en-US" altLang="en-US" dirty="0"/>
          </a:p>
        </p:txBody>
      </p:sp>
      <p:sp>
        <p:nvSpPr>
          <p:cNvPr id="36867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Board Meetings</a:t>
            </a:r>
          </a:p>
        </p:txBody>
      </p:sp>
      <p:sp>
        <p:nvSpPr>
          <p:cNvPr id="36868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457200" y="1719263"/>
            <a:ext cx="8229600" cy="4805362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Tahoma" pitchFamily="34" charset="0"/>
              </a:rPr>
              <a:t>Usually </a:t>
            </a:r>
            <a:r>
              <a:rPr lang="en-US" dirty="0" smtClean="0">
                <a:latin typeface="Tahoma" pitchFamily="34" charset="0"/>
              </a:rPr>
              <a:t>_____ </a:t>
            </a:r>
            <a:r>
              <a:rPr lang="en-US" dirty="0" smtClean="0">
                <a:latin typeface="Tahoma" pitchFamily="34" charset="0"/>
              </a:rPr>
              <a:t>meetings per year</a:t>
            </a:r>
          </a:p>
          <a:p>
            <a:pPr eaLnBrk="1" hangingPunct="1"/>
            <a:r>
              <a:rPr lang="en-US" dirty="0" smtClean="0">
                <a:latin typeface="Tahoma" pitchFamily="34" charset="0"/>
              </a:rPr>
              <a:t>All directors are requested/expected to attend</a:t>
            </a:r>
          </a:p>
          <a:p>
            <a:pPr eaLnBrk="1" hangingPunct="1"/>
            <a:r>
              <a:rPr lang="en-US" dirty="0" smtClean="0">
                <a:latin typeface="Tahoma" pitchFamily="34" charset="0"/>
              </a:rPr>
              <a:t>Read to lead; directors prepare for meetings in advance</a:t>
            </a:r>
          </a:p>
          <a:p>
            <a:pPr eaLnBrk="1" hangingPunct="1"/>
            <a:r>
              <a:rPr lang="en-US" dirty="0" smtClean="0">
                <a:latin typeface="Tahoma" pitchFamily="34" charset="0"/>
              </a:rPr>
              <a:t>Purpose is to conduct board business, not to perform committee or staff level work</a:t>
            </a:r>
          </a:p>
          <a:p>
            <a:pPr eaLnBrk="1" hangingPunct="1"/>
            <a:r>
              <a:rPr lang="en-US" dirty="0" smtClean="0">
                <a:latin typeface="Tahoma" pitchFamily="34" charset="0"/>
              </a:rPr>
              <a:t>Input to the meeting agenda is welcomes in advance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67E18A-C8BC-4D33-8577-4BD69CCF5DB9}" type="slidenum">
              <a:rPr lang="en-US" altLang="en-US"/>
              <a:pPr>
                <a:defRPr/>
              </a:pPr>
              <a:t>34</a:t>
            </a:fld>
            <a:endParaRPr lang="en-US" altLang="en-US" dirty="0"/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Board Meetings</a:t>
            </a:r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Agenda</a:t>
            </a:r>
          </a:p>
          <a:p>
            <a:pPr lvl="1" eaLnBrk="1" hangingPunct="1"/>
            <a:r>
              <a:rPr lang="en-US" smtClean="0">
                <a:latin typeface="Tahoma" pitchFamily="34" charset="0"/>
              </a:rPr>
              <a:t>Prepared with the input of President and staff, with consideration of current issues, member needs and pending business</a:t>
            </a:r>
          </a:p>
          <a:p>
            <a:pPr lvl="1" eaLnBrk="1" hangingPunct="1"/>
            <a:r>
              <a:rPr lang="en-US" smtClean="0">
                <a:latin typeface="Tahoma" pitchFamily="34" charset="0"/>
              </a:rPr>
              <a:t>If you have items you would like to see added to the agenda, provide to President or Executive Director at least one month in advance</a:t>
            </a:r>
          </a:p>
          <a:p>
            <a:pPr lvl="1" eaLnBrk="1" hangingPunct="1"/>
            <a:r>
              <a:rPr lang="en-US" smtClean="0">
                <a:latin typeface="Tahoma" pitchFamily="34" charset="0"/>
              </a:rPr>
              <a:t>Agendas mailed two weeks before meeting</a:t>
            </a:r>
          </a:p>
          <a:p>
            <a:pPr lvl="1" eaLnBrk="1" hangingPunct="1"/>
            <a:endParaRPr lang="en-US" smtClean="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EC52B-6DA3-4C37-A698-6C32E0441741}" type="slidenum">
              <a:rPr lang="en-US" altLang="en-US"/>
              <a:pPr>
                <a:defRPr/>
              </a:pPr>
              <a:t>35</a:t>
            </a:fld>
            <a:endParaRPr lang="en-US" altLang="en-US" dirty="0"/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Board Meetings</a:t>
            </a:r>
          </a:p>
        </p:txBody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Minutes</a:t>
            </a:r>
          </a:p>
          <a:p>
            <a:pPr lvl="1" eaLnBrk="1" hangingPunct="1"/>
            <a:r>
              <a:rPr lang="en-US" smtClean="0">
                <a:latin typeface="Tahoma" pitchFamily="34" charset="0"/>
              </a:rPr>
              <a:t>Minutes are a legal record of the meetings and must be approved at the subsequent meeting</a:t>
            </a:r>
          </a:p>
          <a:p>
            <a:pPr lvl="1" eaLnBrk="1" hangingPunct="1"/>
            <a:r>
              <a:rPr lang="en-US" smtClean="0">
                <a:latin typeface="Tahoma" pitchFamily="34" charset="0"/>
              </a:rPr>
              <a:t>They are not a record of conversations, but rather of formal actions taken</a:t>
            </a:r>
          </a:p>
          <a:p>
            <a:pPr lvl="1" eaLnBrk="1" hangingPunct="1"/>
            <a:r>
              <a:rPr lang="en-US" smtClean="0">
                <a:latin typeface="Tahoma" pitchFamily="34" charset="0"/>
              </a:rPr>
              <a:t>Audio recordings should not be retained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B3CBE0-8E50-4B99-89D4-7228ACA97D03}" type="slidenum">
              <a:rPr lang="en-US" altLang="en-US"/>
              <a:pPr>
                <a:defRPr/>
              </a:pPr>
              <a:t>36</a:t>
            </a:fld>
            <a:endParaRPr lang="en-US" altLang="en-US" dirty="0"/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Board Meetings</a:t>
            </a:r>
          </a:p>
        </p:txBody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Rules of Order</a:t>
            </a:r>
          </a:p>
          <a:p>
            <a:pPr lvl="1" eaLnBrk="1" hangingPunct="1"/>
            <a:r>
              <a:rPr lang="en-US" smtClean="0">
                <a:latin typeface="Tahoma" pitchFamily="34" charset="0"/>
              </a:rPr>
              <a:t>Procedural rules are used to maintain order</a:t>
            </a:r>
          </a:p>
          <a:p>
            <a:pPr lvl="1" eaLnBrk="1" hangingPunct="1"/>
            <a:r>
              <a:rPr lang="en-US" smtClean="0">
                <a:latin typeface="Tahoma" pitchFamily="34" charset="0"/>
              </a:rPr>
              <a:t>All persons must be recognized by the chair before speaking</a:t>
            </a:r>
          </a:p>
          <a:p>
            <a:pPr lvl="1" eaLnBrk="1" hangingPunct="1"/>
            <a:r>
              <a:rPr lang="en-US" smtClean="0">
                <a:latin typeface="Tahoma" pitchFamily="34" charset="0"/>
              </a:rPr>
              <a:t>Time limits may be set on certain topics</a:t>
            </a:r>
          </a:p>
          <a:p>
            <a:pPr lvl="1" eaLnBrk="1" hangingPunct="1"/>
            <a:r>
              <a:rPr lang="en-US" smtClean="0">
                <a:latin typeface="Tahoma" pitchFamily="34" charset="0"/>
              </a:rPr>
              <a:t>Know the basic rules of order to be sure motions and procedures are understood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447AF1-929C-4C55-BB83-96B2318926C9}" type="slidenum">
              <a:rPr lang="en-US" altLang="en-US"/>
              <a:pPr>
                <a:defRPr/>
              </a:pPr>
              <a:t>37</a:t>
            </a:fld>
            <a:endParaRPr lang="en-US" altLang="en-US" dirty="0"/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Financial Responsibilities</a:t>
            </a:r>
          </a:p>
        </p:txBody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Tahoma" pitchFamily="34" charset="0"/>
              </a:rPr>
              <a:t>Board reviews and </a:t>
            </a:r>
            <a:r>
              <a:rPr lang="en-US" dirty="0" smtClean="0">
                <a:latin typeface="Tahoma" pitchFamily="34" charset="0"/>
              </a:rPr>
              <a:t>accepts </a:t>
            </a:r>
            <a:r>
              <a:rPr lang="en-US" dirty="0" smtClean="0">
                <a:latin typeface="Tahoma" pitchFamily="34" charset="0"/>
              </a:rPr>
              <a:t>financial reports</a:t>
            </a:r>
          </a:p>
          <a:p>
            <a:pPr eaLnBrk="1" hangingPunct="1"/>
            <a:r>
              <a:rPr lang="en-US" dirty="0" smtClean="0">
                <a:latin typeface="Tahoma" pitchFamily="34" charset="0"/>
              </a:rPr>
              <a:t>Board approves budget</a:t>
            </a:r>
          </a:p>
          <a:p>
            <a:pPr eaLnBrk="1" hangingPunct="1"/>
            <a:r>
              <a:rPr lang="en-US" dirty="0" smtClean="0">
                <a:latin typeface="Tahoma" pitchFamily="34" charset="0"/>
              </a:rPr>
              <a:t>Board reviews audit report and year-end financial statements prepared by outside auditor</a:t>
            </a:r>
          </a:p>
          <a:p>
            <a:pPr eaLnBrk="1" hangingPunct="1"/>
            <a:r>
              <a:rPr lang="en-US" dirty="0" smtClean="0">
                <a:latin typeface="Tahoma" pitchFamily="34" charset="0"/>
              </a:rPr>
              <a:t>Board views Form 990 IRS submission annually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CADA89-EEC9-4D9E-BF26-2DC891000935}" type="slidenum">
              <a:rPr lang="en-US" altLang="en-US"/>
              <a:pPr>
                <a:defRPr/>
              </a:pPr>
              <a:t>38</a:t>
            </a:fld>
            <a:endParaRPr lang="en-US" altLang="en-US" dirty="0"/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The Strategic Plan</a:t>
            </a:r>
          </a:p>
        </p:txBody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Mission, vision and values position and distinguish the organization</a:t>
            </a:r>
          </a:p>
          <a:p>
            <a:pPr eaLnBrk="1" hangingPunct="1"/>
            <a:r>
              <a:rPr lang="en-US" sz="2800" smtClean="0"/>
              <a:t>Goals (usually 3 to 7) are core competencies of organization</a:t>
            </a:r>
          </a:p>
          <a:p>
            <a:pPr eaLnBrk="1" hangingPunct="1"/>
            <a:r>
              <a:rPr lang="en-US" sz="2800" smtClean="0"/>
              <a:t>Strategies should be fresh approaches to advance the goals</a:t>
            </a:r>
          </a:p>
          <a:p>
            <a:pPr eaLnBrk="1" hangingPunct="1"/>
            <a:r>
              <a:rPr lang="en-US" sz="2800" smtClean="0"/>
              <a:t>Tactics and action steps are the realm of committees and staff</a:t>
            </a:r>
          </a:p>
          <a:p>
            <a:pPr eaLnBrk="1" hangingPunct="1"/>
            <a:r>
              <a:rPr lang="en-US" sz="2800" smtClean="0"/>
              <a:t>Plan is realistic, based on capacity</a:t>
            </a:r>
          </a:p>
          <a:p>
            <a:pPr eaLnBrk="1" hangingPunct="1"/>
            <a:r>
              <a:rPr lang="en-US" sz="2800" smtClean="0"/>
              <a:t>Spans a period of 3 to 5 years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FA901-3BF4-48AF-AED1-F80F15AF14BA}" type="slidenum">
              <a:rPr lang="en-US" altLang="en-US"/>
              <a:pPr>
                <a:defRPr/>
              </a:pPr>
              <a:t>39</a:t>
            </a:fld>
            <a:endParaRPr lang="en-US" altLang="en-US" dirty="0"/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Final Thoughts</a:t>
            </a:r>
          </a:p>
        </p:txBody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719263"/>
            <a:ext cx="7772400" cy="4006850"/>
          </a:xfrm>
        </p:spPr>
        <p:txBody>
          <a:bodyPr/>
          <a:lstStyle/>
          <a:p>
            <a:pPr eaLnBrk="1" hangingPunct="1"/>
            <a:r>
              <a:rPr lang="en-US" sz="2600" dirty="0" smtClean="0">
                <a:latin typeface="Tahoma" pitchFamily="34" charset="0"/>
              </a:rPr>
              <a:t>The board experience should be a positive one</a:t>
            </a:r>
          </a:p>
          <a:p>
            <a:pPr eaLnBrk="1" hangingPunct="1"/>
            <a:r>
              <a:rPr lang="en-US" sz="2600" dirty="0" smtClean="0">
                <a:latin typeface="Tahoma" pitchFamily="34" charset="0"/>
              </a:rPr>
              <a:t>The board is the caretaker of the organization</a:t>
            </a:r>
          </a:p>
          <a:p>
            <a:pPr eaLnBrk="1" hangingPunct="1"/>
            <a:r>
              <a:rPr lang="en-US" sz="2600" dirty="0" smtClean="0">
                <a:latin typeface="Tahoma" pitchFamily="34" charset="0"/>
              </a:rPr>
              <a:t>The board speaks as a whole, no board member should have more input or authority than others</a:t>
            </a:r>
          </a:p>
          <a:p>
            <a:pPr eaLnBrk="1" hangingPunct="1"/>
            <a:r>
              <a:rPr lang="en-US" sz="2600" dirty="0" smtClean="0">
                <a:latin typeface="Tahoma" pitchFamily="34" charset="0"/>
              </a:rPr>
              <a:t>Use business sense; be respectful at all times</a:t>
            </a:r>
          </a:p>
          <a:p>
            <a:pPr eaLnBrk="1" hangingPunct="1"/>
            <a:r>
              <a:rPr lang="en-US" sz="2600" dirty="0" smtClean="0">
                <a:latin typeface="Tahoma" pitchFamily="34" charset="0"/>
              </a:rPr>
              <a:t>Realize you </a:t>
            </a:r>
            <a:r>
              <a:rPr lang="en-US" sz="2600" dirty="0" smtClean="0">
                <a:latin typeface="Tahoma" pitchFamily="34" charset="0"/>
              </a:rPr>
              <a:t>represent </a:t>
            </a:r>
            <a:r>
              <a:rPr lang="en-US" sz="2600" dirty="0" smtClean="0">
                <a:latin typeface="Tahoma" pitchFamily="34" charset="0"/>
              </a:rPr>
              <a:t>the organization</a:t>
            </a:r>
          </a:p>
          <a:p>
            <a:pPr eaLnBrk="1" hangingPunct="1"/>
            <a:r>
              <a:rPr lang="en-US" sz="2600" dirty="0" smtClean="0">
                <a:latin typeface="Tahoma" pitchFamily="34" charset="0"/>
              </a:rPr>
              <a:t>Always ask questions as they arise (due diligence)</a:t>
            </a:r>
          </a:p>
          <a:p>
            <a:pPr eaLnBrk="1" hangingPunct="1"/>
            <a:r>
              <a:rPr lang="en-US" sz="2600" b="1" dirty="0" smtClean="0">
                <a:latin typeface="Tahoma" pitchFamily="34" charset="0"/>
              </a:rPr>
              <a:t>Thank you for serving on the board!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455695-C2AA-48B1-A047-F8C2000A0DAD}" type="slidenum">
              <a:rPr lang="en-US" altLang="en-US"/>
              <a:pPr>
                <a:defRPr/>
              </a:pPr>
              <a:t>4</a:t>
            </a:fld>
            <a:endParaRPr lang="en-US" altLang="en-US" dirty="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Topics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Expectations of Board Members</a:t>
            </a:r>
          </a:p>
          <a:p>
            <a:pPr eaLnBrk="1" hangingPunct="1"/>
            <a:r>
              <a:rPr lang="en-US" smtClean="0">
                <a:latin typeface="Tahoma" pitchFamily="34" charset="0"/>
              </a:rPr>
              <a:t>Officers</a:t>
            </a:r>
          </a:p>
          <a:p>
            <a:pPr eaLnBrk="1" hangingPunct="1"/>
            <a:r>
              <a:rPr lang="en-US" smtClean="0">
                <a:latin typeface="Tahoma" pitchFamily="34" charset="0"/>
              </a:rPr>
              <a:t>Executive Committee</a:t>
            </a:r>
          </a:p>
          <a:p>
            <a:pPr eaLnBrk="1" hangingPunct="1"/>
            <a:r>
              <a:rPr lang="en-US" smtClean="0">
                <a:latin typeface="Tahoma" pitchFamily="34" charset="0"/>
              </a:rPr>
              <a:t>Committees</a:t>
            </a:r>
          </a:p>
          <a:p>
            <a:pPr eaLnBrk="1" hangingPunct="1"/>
            <a:r>
              <a:rPr lang="en-US" smtClean="0">
                <a:latin typeface="Tahoma" pitchFamily="34" charset="0"/>
              </a:rPr>
              <a:t>Board Meetings</a:t>
            </a:r>
          </a:p>
          <a:p>
            <a:pPr eaLnBrk="1" hangingPunct="1"/>
            <a:r>
              <a:rPr lang="en-US" smtClean="0">
                <a:latin typeface="Tahoma" pitchFamily="34" charset="0"/>
              </a:rPr>
              <a:t>Financial Responsibilities</a:t>
            </a:r>
          </a:p>
          <a:p>
            <a:pPr eaLnBrk="1" hangingPunct="1"/>
            <a:r>
              <a:rPr lang="en-US" smtClean="0">
                <a:latin typeface="Tahoma" pitchFamily="34" charset="0"/>
              </a:rPr>
              <a:t>Strategic Planning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6AA8AB-1577-46B4-8371-6EB0520A8FF3}" type="slidenum">
              <a:rPr lang="en-US" altLang="en-US"/>
              <a:pPr>
                <a:defRPr/>
              </a:pPr>
              <a:t>40</a:t>
            </a:fld>
            <a:endParaRPr lang="en-US" altLang="en-US" dirty="0"/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Bob Harris, CAE</a:t>
            </a:r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719263"/>
            <a:ext cx="7772400" cy="4006850"/>
          </a:xfrm>
        </p:spPr>
        <p:txBody>
          <a:bodyPr/>
          <a:lstStyle/>
          <a:p>
            <a:pPr eaLnBrk="1" hangingPunct="1"/>
            <a:r>
              <a:rPr lang="en-US" sz="2600" smtClean="0">
                <a:latin typeface="Tahoma" pitchFamily="34" charset="0"/>
              </a:rPr>
              <a:t>Board Development</a:t>
            </a:r>
          </a:p>
          <a:p>
            <a:pPr eaLnBrk="1" hangingPunct="1"/>
            <a:r>
              <a:rPr lang="en-US" sz="2600" smtClean="0">
                <a:latin typeface="Tahoma" pitchFamily="34" charset="0"/>
              </a:rPr>
              <a:t>Strategic Planning</a:t>
            </a:r>
          </a:p>
          <a:p>
            <a:pPr eaLnBrk="1" hangingPunct="1"/>
            <a:r>
              <a:rPr lang="en-US" sz="2600" smtClean="0">
                <a:latin typeface="Tahoma" pitchFamily="34" charset="0"/>
              </a:rPr>
              <a:t>Organization Performance Excellence</a:t>
            </a:r>
          </a:p>
          <a:p>
            <a:pPr eaLnBrk="1" hangingPunct="1"/>
            <a:endParaRPr lang="en-US" sz="2600" b="1" smtClean="0">
              <a:latin typeface="Tahoma" pitchFamily="34" charset="0"/>
            </a:endParaRPr>
          </a:p>
          <a:p>
            <a:pPr eaLnBrk="1" hangingPunct="1"/>
            <a:r>
              <a:rPr lang="en-US" sz="2600" b="1" smtClean="0">
                <a:latin typeface="Tahoma" pitchFamily="34" charset="0"/>
              </a:rPr>
              <a:t>Free resources at </a:t>
            </a:r>
            <a:r>
              <a:rPr lang="en-US" sz="2600" b="1" smtClean="0">
                <a:latin typeface="Tahoma" pitchFamily="34" charset="0"/>
                <a:hlinkClick r:id="rId3"/>
              </a:rPr>
              <a:t>www.nonprofitcenter.com</a:t>
            </a:r>
            <a:endParaRPr lang="en-US" sz="2600" b="1" smtClean="0">
              <a:latin typeface="Tahoma" pitchFamily="34" charset="0"/>
            </a:endParaRPr>
          </a:p>
          <a:p>
            <a:pPr eaLnBrk="1" hangingPunct="1"/>
            <a:endParaRPr lang="en-US" sz="2600" b="1" smtClean="0">
              <a:latin typeface="Tahoma" pitchFamily="34" charset="0"/>
            </a:endParaRPr>
          </a:p>
          <a:p>
            <a:pPr eaLnBrk="1" hangingPunct="1"/>
            <a:r>
              <a:rPr lang="en-US" sz="2600" b="1" smtClean="0">
                <a:latin typeface="Tahoma" pitchFamily="34" charset="0"/>
                <a:hlinkClick r:id="rId4"/>
              </a:rPr>
              <a:t>bob@rchcae.com</a:t>
            </a:r>
            <a:endParaRPr lang="en-US" sz="2600" b="1" smtClean="0">
              <a:latin typeface="Tahoma" pitchFamily="34" charset="0"/>
            </a:endParaRPr>
          </a:p>
          <a:p>
            <a:pPr eaLnBrk="1" hangingPunct="1"/>
            <a:endParaRPr lang="en-US" sz="2600" b="1" smtClean="0">
              <a:latin typeface="Tahoma" pitchFamily="34" charset="0"/>
            </a:endParaRPr>
          </a:p>
        </p:txBody>
      </p:sp>
      <p:pic>
        <p:nvPicPr>
          <p:cNvPr id="41989" name="Picture 5" descr="F:\Graphics-Misc\Bob Photo - Lifetime Awar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6786578" y="3500438"/>
            <a:ext cx="1500198" cy="20716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95F9D2-0A08-44AB-BA4E-AA537A6D7AB1}" type="slidenum">
              <a:rPr lang="en-US" altLang="en-US"/>
              <a:pPr>
                <a:defRPr/>
              </a:pPr>
              <a:t>5</a:t>
            </a:fld>
            <a:endParaRPr lang="en-US" altLang="en-US" dirty="0"/>
          </a:p>
        </p:txBody>
      </p:sp>
      <p:sp>
        <p:nvSpPr>
          <p:cNvPr id="8195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Ground Rules</a:t>
            </a:r>
          </a:p>
        </p:txBody>
      </p:sp>
      <p:sp>
        <p:nvSpPr>
          <p:cNvPr id="8196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Relax and be comfortable</a:t>
            </a:r>
          </a:p>
          <a:p>
            <a:pPr eaLnBrk="1" hangingPunct="1"/>
            <a:r>
              <a:rPr lang="en-US" smtClean="0">
                <a:latin typeface="Tahoma" pitchFamily="34" charset="0"/>
              </a:rPr>
              <a:t>Ask questions as they arise</a:t>
            </a:r>
          </a:p>
          <a:p>
            <a:pPr eaLnBrk="1" hangingPunct="1"/>
            <a:r>
              <a:rPr lang="en-US" smtClean="0">
                <a:latin typeface="Tahoma" pitchFamily="34" charset="0"/>
              </a:rPr>
              <a:t>Think in terms of your role as a director or officer responsible for the organization (on behalf of members and stakeholders)</a:t>
            </a:r>
          </a:p>
          <a:p>
            <a:pPr eaLnBrk="1" hangingPunct="1"/>
            <a:r>
              <a:rPr lang="en-US" smtClean="0">
                <a:latin typeface="Tahoma" pitchFamily="34" charset="0"/>
              </a:rPr>
              <a:t>Think long term; the look of the organization and our stakeholders in the next 1 to 5 years</a:t>
            </a:r>
          </a:p>
          <a:p>
            <a:pPr eaLnBrk="1" hangingPunct="1"/>
            <a:r>
              <a:rPr lang="en-US" smtClean="0">
                <a:latin typeface="Tahoma" pitchFamily="34" charset="0"/>
              </a:rPr>
              <a:t>Enjoy your time as a respect leader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2E895F-80FA-4638-8E26-F9FC2752A88D}" type="slidenum">
              <a:rPr lang="en-US" altLang="en-US"/>
              <a:pPr>
                <a:defRPr/>
              </a:pPr>
              <a:t>6</a:t>
            </a:fld>
            <a:endParaRPr lang="en-US" altLang="en-US" dirty="0"/>
          </a:p>
        </p:txBody>
      </p:sp>
      <p:sp>
        <p:nvSpPr>
          <p:cNvPr id="9219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Purpose of Board Orientation</a:t>
            </a:r>
          </a:p>
        </p:txBody>
      </p:sp>
      <p:sp>
        <p:nvSpPr>
          <p:cNvPr id="9220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>
                <a:latin typeface="Tahoma" pitchFamily="34" charset="0"/>
              </a:rPr>
              <a:t>To </a:t>
            </a:r>
            <a:r>
              <a:rPr lang="en-US" b="1" smtClean="0">
                <a:latin typeface="Tahoma" pitchFamily="34" charset="0"/>
              </a:rPr>
              <a:t>govern</a:t>
            </a:r>
            <a:r>
              <a:rPr lang="en-US" smtClean="0">
                <a:latin typeface="Tahoma" pitchFamily="34" charset="0"/>
              </a:rPr>
              <a:t> based on documents and key information 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latin typeface="Tahoma" pitchFamily="34" charset="0"/>
              </a:rPr>
              <a:t>To focus on the </a:t>
            </a:r>
            <a:r>
              <a:rPr lang="en-US" b="1" smtClean="0">
                <a:latin typeface="Tahoma" pitchFamily="34" charset="0"/>
              </a:rPr>
              <a:t>strategic direction</a:t>
            </a:r>
            <a:r>
              <a:rPr lang="en-US" smtClean="0">
                <a:latin typeface="Tahoma" pitchFamily="34" charset="0"/>
              </a:rPr>
              <a:t>, mission and goals of the organization</a:t>
            </a:r>
          </a:p>
          <a:p>
            <a:pPr eaLnBrk="1" hangingPunct="1">
              <a:lnSpc>
                <a:spcPct val="90000"/>
              </a:lnSpc>
            </a:pPr>
            <a:r>
              <a:rPr lang="en-US" b="1" smtClean="0">
                <a:latin typeface="Tahoma" pitchFamily="34" charset="0"/>
              </a:rPr>
              <a:t>Fiduciary</a:t>
            </a:r>
            <a:r>
              <a:rPr lang="en-US" smtClean="0">
                <a:latin typeface="Tahoma" pitchFamily="34" charset="0"/>
              </a:rPr>
              <a:t> duties; the trust of members in the board of director 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latin typeface="Tahoma" pitchFamily="34" charset="0"/>
              </a:rPr>
              <a:t>To explore </a:t>
            </a:r>
            <a:r>
              <a:rPr lang="en-US" b="1" smtClean="0">
                <a:latin typeface="Tahoma" pitchFamily="34" charset="0"/>
              </a:rPr>
              <a:t>opportunities</a:t>
            </a:r>
            <a:r>
              <a:rPr lang="en-US" smtClean="0">
                <a:latin typeface="Tahoma" pitchFamily="34" charset="0"/>
              </a:rPr>
              <a:t> while being careful with our </a:t>
            </a:r>
            <a:r>
              <a:rPr lang="en-US" b="1" smtClean="0">
                <a:latin typeface="Tahoma" pitchFamily="34" charset="0"/>
              </a:rPr>
              <a:t>resources</a:t>
            </a:r>
            <a:r>
              <a:rPr lang="en-US" smtClean="0">
                <a:latin typeface="Tahoma" pitchFamily="34" charset="0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latin typeface="Tahoma" pitchFamily="34" charset="0"/>
              </a:rPr>
              <a:t>To develop </a:t>
            </a:r>
            <a:r>
              <a:rPr lang="en-US" b="1" smtClean="0">
                <a:latin typeface="Tahoma" pitchFamily="34" charset="0"/>
              </a:rPr>
              <a:t>policies</a:t>
            </a:r>
            <a:r>
              <a:rPr lang="en-US" smtClean="0">
                <a:latin typeface="Tahoma" pitchFamily="34" charset="0"/>
              </a:rPr>
              <a:t> and </a:t>
            </a:r>
            <a:r>
              <a:rPr lang="en-US" b="1" smtClean="0">
                <a:latin typeface="Tahoma" pitchFamily="34" charset="0"/>
              </a:rPr>
              <a:t>procedures</a:t>
            </a:r>
            <a:r>
              <a:rPr lang="en-US" smtClean="0">
                <a:latin typeface="Tahoma" pitchFamily="34" charset="0"/>
              </a:rPr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latin typeface="Tahoma" pitchFamily="34" charset="0"/>
              </a:rPr>
              <a:t>To manage </a:t>
            </a:r>
            <a:r>
              <a:rPr lang="en-US" b="1" smtClean="0">
                <a:latin typeface="Tahoma" pitchFamily="34" charset="0"/>
              </a:rPr>
              <a:t>risks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5E6822-A97B-43C2-B866-3A8BBDCF6B16}" type="slidenum">
              <a:rPr lang="en-US" altLang="en-US"/>
              <a:pPr>
                <a:defRPr/>
              </a:pPr>
              <a:t>7</a:t>
            </a:fld>
            <a:endParaRPr lang="en-US" altLang="en-US" dirty="0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Our Mission Statement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92634-663A-4813-B2B7-2B776F2551C5}" type="slidenum">
              <a:rPr lang="en-US" altLang="en-US"/>
              <a:pPr>
                <a:defRPr/>
              </a:pPr>
              <a:t>8</a:t>
            </a:fld>
            <a:endParaRPr lang="en-US" altLang="en-US" dirty="0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Our Vision Statement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48CDDF-D8EF-4488-892D-C7745BEF421F}" type="slidenum">
              <a:rPr lang="en-US" altLang="en-US"/>
              <a:pPr>
                <a:defRPr/>
              </a:pPr>
              <a:t>9</a:t>
            </a:fld>
            <a:endParaRPr lang="en-US" altLang="en-US" dirty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</a:rPr>
              <a:t>Our Guiding Values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/>
            <a:r>
              <a:rPr lang="en-US" smtClean="0">
                <a:latin typeface="Tahoma" pitchFamily="34" charset="0"/>
              </a:rPr>
              <a:t> </a:t>
            </a:r>
          </a:p>
          <a:p>
            <a:pPr lvl="1" eaLnBrk="1" hangingPunct="1"/>
            <a:r>
              <a:rPr lang="en-US" smtClean="0">
                <a:latin typeface="Tahoma" pitchFamily="34" charset="0"/>
              </a:rPr>
              <a:t> </a:t>
            </a:r>
          </a:p>
          <a:p>
            <a:pPr lvl="1" eaLnBrk="1" hangingPunct="1"/>
            <a:r>
              <a:rPr lang="en-US" smtClean="0">
                <a:latin typeface="Tahoma" pitchFamily="34" charset="0"/>
              </a:rPr>
              <a:t> </a:t>
            </a:r>
          </a:p>
          <a:p>
            <a:pPr lvl="1" eaLnBrk="1" hangingPunct="1"/>
            <a:r>
              <a:rPr lang="en-US" smtClean="0">
                <a:latin typeface="Tahoma" pitchFamily="34" charset="0"/>
              </a:rPr>
              <a:t> </a:t>
            </a:r>
          </a:p>
          <a:p>
            <a:pPr lvl="1" eaLnBrk="1" hangingPunct="1"/>
            <a:r>
              <a:rPr lang="en-US" smtClean="0">
                <a:latin typeface="Tahoma" pitchFamily="34" charset="0"/>
              </a:rPr>
              <a:t> </a:t>
            </a:r>
          </a:p>
          <a:p>
            <a:pPr lvl="1" eaLnBrk="1" hangingPunct="1"/>
            <a:r>
              <a:rPr lang="en-US" smtClean="0">
                <a:latin typeface="Tahoma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8731</TotalTime>
  <Words>3144</Words>
  <Application>Microsoft Office PowerPoint</Application>
  <PresentationFormat>On-screen Show (4:3)</PresentationFormat>
  <Paragraphs>466</Paragraphs>
  <Slides>40</Slides>
  <Notes>40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Network</vt:lpstr>
      <vt:lpstr>Orientation PowerPoint (REV 4-14)</vt:lpstr>
      <vt:lpstr>Board Orientation</vt:lpstr>
      <vt:lpstr>Topics</vt:lpstr>
      <vt:lpstr>Topics</vt:lpstr>
      <vt:lpstr>Ground Rules</vt:lpstr>
      <vt:lpstr>Purpose of Board Orientation</vt:lpstr>
      <vt:lpstr>Our Mission Statement</vt:lpstr>
      <vt:lpstr>Our Vision Statement</vt:lpstr>
      <vt:lpstr>Our Guiding Values</vt:lpstr>
      <vt:lpstr>The Tools of Governance </vt:lpstr>
      <vt:lpstr>The Tools of Governance </vt:lpstr>
      <vt:lpstr>Board of Directors</vt:lpstr>
      <vt:lpstr>Board Responsibilities</vt:lpstr>
      <vt:lpstr>The Board - Staff Relationship</vt:lpstr>
      <vt:lpstr>Slide 15</vt:lpstr>
      <vt:lpstr>Expectations of Board Members</vt:lpstr>
      <vt:lpstr>Expectations of Board Members</vt:lpstr>
      <vt:lpstr> Legal Considerations</vt:lpstr>
      <vt:lpstr>Risk Management</vt:lpstr>
      <vt:lpstr>Risk Management - Insurance</vt:lpstr>
      <vt:lpstr>Risk Management –  Antitrust    </vt:lpstr>
      <vt:lpstr>Risk Management – Who Speaks?</vt:lpstr>
      <vt:lpstr>Risk Management – IRS Issues</vt:lpstr>
      <vt:lpstr>Recruiting Leaders</vt:lpstr>
      <vt:lpstr>Executive Officers</vt:lpstr>
      <vt:lpstr>Role of the President*</vt:lpstr>
      <vt:lpstr>Role of the Vice President</vt:lpstr>
      <vt:lpstr>Role of the Secretary</vt:lpstr>
      <vt:lpstr>Role of the Treasurer</vt:lpstr>
      <vt:lpstr>The Executive Committee </vt:lpstr>
      <vt:lpstr>Committees</vt:lpstr>
      <vt:lpstr>Committees</vt:lpstr>
      <vt:lpstr>Board Meetings</vt:lpstr>
      <vt:lpstr>Board Meetings</vt:lpstr>
      <vt:lpstr>Board Meetings</vt:lpstr>
      <vt:lpstr>Board Meetings</vt:lpstr>
      <vt:lpstr>Financial Responsibilities</vt:lpstr>
      <vt:lpstr>The Strategic Plan</vt:lpstr>
      <vt:lpstr>Final Thoughts</vt:lpstr>
      <vt:lpstr>Bob Harris, CAE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Build an Effective Board</dc:title>
  <dc:creator>Bob Harris</dc:creator>
  <cp:lastModifiedBy>blandeen</cp:lastModifiedBy>
  <cp:revision>208</cp:revision>
  <cp:lastPrinted>2002-01-10T12:15:40Z</cp:lastPrinted>
  <dcterms:created xsi:type="dcterms:W3CDTF">1996-09-30T18:28:10Z</dcterms:created>
  <dcterms:modified xsi:type="dcterms:W3CDTF">2014-04-24T21:02:38Z</dcterms:modified>
</cp:coreProperties>
</file>