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256" r:id="rId5"/>
    <p:sldId id="257" r:id="rId6"/>
    <p:sldId id="997" r:id="rId7"/>
    <p:sldId id="269" r:id="rId8"/>
    <p:sldId id="381" r:id="rId9"/>
    <p:sldId id="383" r:id="rId10"/>
    <p:sldId id="385" r:id="rId11"/>
    <p:sldId id="390" r:id="rId12"/>
    <p:sldId id="393" r:id="rId13"/>
    <p:sldId id="392" r:id="rId14"/>
    <p:sldId id="384" r:id="rId15"/>
    <p:sldId id="394" r:id="rId16"/>
    <p:sldId id="395" r:id="rId17"/>
    <p:sldId id="396" r:id="rId18"/>
    <p:sldId id="397" r:id="rId19"/>
    <p:sldId id="398" r:id="rId20"/>
    <p:sldId id="399" r:id="rId21"/>
    <p:sldId id="400" r:id="rId22"/>
    <p:sldId id="401" r:id="rId23"/>
    <p:sldId id="402" r:id="rId24"/>
    <p:sldId id="268" r:id="rId25"/>
    <p:sldId id="271" r:id="rId26"/>
    <p:sldId id="404" r:id="rId27"/>
    <p:sldId id="405" r:id="rId28"/>
    <p:sldId id="403" r:id="rId29"/>
    <p:sldId id="407" r:id="rId30"/>
    <p:sldId id="408" r:id="rId31"/>
    <p:sldId id="409"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package" Target="../embeddings/Microsoft_Excel_Worksheet21.xlsx"/><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package" Target="../embeddings/Microsoft_Excel_Worksheet22.xlsx"/><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package" Target="../embeddings/Microsoft_Excel_Worksheet23.xlsx"/><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package" Target="../embeddings/Microsoft_Excel_Worksheet24.xlsx"/><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package" Target="../embeddings/Microsoft_Excel_Worksheet25.xlsx"/><Relationship Id="rId2" Type="http://schemas.microsoft.com/office/2011/relationships/chartColorStyle" Target="colors26.xml"/><Relationship Id="rId1" Type="http://schemas.microsoft.com/office/2011/relationships/chartStyle" Target="style26.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Sheet1!$A$2</c:f>
              <c:strCache>
                <c:ptCount val="1"/>
                <c:pt idx="0">
                  <c:v>NARs/ULPs/TMAs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August 2021</c:v>
                </c:pt>
                <c:pt idx="1">
                  <c:v>January 2022</c:v>
                </c:pt>
                <c:pt idx="2">
                  <c:v>January 2023</c:v>
                </c:pt>
                <c:pt idx="3">
                  <c:v>April 2023</c:v>
                </c:pt>
              </c:strCache>
            </c:strRef>
          </c:cat>
          <c:val>
            <c:numRef>
              <c:f>Sheet1!$B$2:$E$2</c:f>
              <c:numCache>
                <c:formatCode>#,##0</c:formatCode>
                <c:ptCount val="4"/>
                <c:pt idx="0">
                  <c:v>14994.76483369547</c:v>
                </c:pt>
                <c:pt idx="1">
                  <c:v>16049</c:v>
                </c:pt>
                <c:pt idx="2">
                  <c:v>12035</c:v>
                </c:pt>
              </c:numCache>
            </c:numRef>
          </c:val>
          <c:extLst>
            <c:ext xmlns:c16="http://schemas.microsoft.com/office/drawing/2014/chart" uri="{C3380CC4-5D6E-409C-BE32-E72D297353CC}">
              <c16:uniqueId val="{00000000-2F91-4ABE-B5C8-88BC439340C6}"/>
            </c:ext>
          </c:extLst>
        </c:ser>
        <c:ser>
          <c:idx val="1"/>
          <c:order val="1"/>
          <c:tx>
            <c:strRef>
              <c:f>Sheet1!$A$3</c:f>
              <c:strCache>
                <c:ptCount val="1"/>
                <c:pt idx="0">
                  <c:v>LPNs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August 2021</c:v>
                </c:pt>
                <c:pt idx="1">
                  <c:v>January 2022</c:v>
                </c:pt>
                <c:pt idx="2">
                  <c:v>January 2023</c:v>
                </c:pt>
                <c:pt idx="3">
                  <c:v>April 2023</c:v>
                </c:pt>
              </c:strCache>
            </c:strRef>
          </c:cat>
          <c:val>
            <c:numRef>
              <c:f>Sheet1!$B$3:$E$3</c:f>
              <c:numCache>
                <c:formatCode>#,##0</c:formatCode>
                <c:ptCount val="4"/>
                <c:pt idx="0">
                  <c:v>1853.433227477854</c:v>
                </c:pt>
                <c:pt idx="1">
                  <c:v>1252</c:v>
                </c:pt>
                <c:pt idx="2">
                  <c:v>1198</c:v>
                </c:pt>
              </c:numCache>
            </c:numRef>
          </c:val>
          <c:extLst>
            <c:ext xmlns:c16="http://schemas.microsoft.com/office/drawing/2014/chart" uri="{C3380CC4-5D6E-409C-BE32-E72D297353CC}">
              <c16:uniqueId val="{00000004-2F91-4ABE-B5C8-88BC439340C6}"/>
            </c:ext>
          </c:extLst>
        </c:ser>
        <c:ser>
          <c:idx val="2"/>
          <c:order val="2"/>
          <c:tx>
            <c:strRef>
              <c:f>Sheet1!$A$4</c:f>
              <c:strCache>
                <c:ptCount val="1"/>
                <c:pt idx="0">
                  <c:v>RNs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August 2021</c:v>
                </c:pt>
                <c:pt idx="1">
                  <c:v>January 2022</c:v>
                </c:pt>
                <c:pt idx="2">
                  <c:v>January 2023</c:v>
                </c:pt>
                <c:pt idx="3">
                  <c:v>April 2023</c:v>
                </c:pt>
              </c:strCache>
            </c:strRef>
          </c:cat>
          <c:val>
            <c:numRef>
              <c:f>Sheet1!$B$4:$E$4</c:f>
              <c:numCache>
                <c:formatCode>#,##0</c:formatCode>
                <c:ptCount val="4"/>
                <c:pt idx="0">
                  <c:v>1878.7140149121699</c:v>
                </c:pt>
                <c:pt idx="1">
                  <c:v>1761</c:v>
                </c:pt>
                <c:pt idx="2">
                  <c:v>1784</c:v>
                </c:pt>
              </c:numCache>
            </c:numRef>
          </c:val>
          <c:extLst>
            <c:ext xmlns:c16="http://schemas.microsoft.com/office/drawing/2014/chart" uri="{C3380CC4-5D6E-409C-BE32-E72D297353CC}">
              <c16:uniqueId val="{00000005-2F91-4ABE-B5C8-88BC439340C6}"/>
            </c:ext>
          </c:extLst>
        </c:ser>
        <c:ser>
          <c:idx val="3"/>
          <c:order val="3"/>
          <c:tx>
            <c:strRef>
              <c:f>Sheet1!$A$5</c:f>
              <c:strCache>
                <c:ptCount val="1"/>
                <c:pt idx="0">
                  <c:v>Dietary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August 2021</c:v>
                </c:pt>
                <c:pt idx="1">
                  <c:v>January 2022</c:v>
                </c:pt>
                <c:pt idx="2">
                  <c:v>January 2023</c:v>
                </c:pt>
                <c:pt idx="3">
                  <c:v>April 2023</c:v>
                </c:pt>
              </c:strCache>
            </c:strRef>
          </c:cat>
          <c:val>
            <c:numRef>
              <c:f>Sheet1!$B$5:$E$5</c:f>
              <c:numCache>
                <c:formatCode>#,##0</c:formatCode>
                <c:ptCount val="4"/>
                <c:pt idx="0">
                  <c:v>4320.1865284974101</c:v>
                </c:pt>
                <c:pt idx="1">
                  <c:v>4461</c:v>
                </c:pt>
                <c:pt idx="2">
                  <c:v>3431</c:v>
                </c:pt>
              </c:numCache>
            </c:numRef>
          </c:val>
          <c:extLst>
            <c:ext xmlns:c16="http://schemas.microsoft.com/office/drawing/2014/chart" uri="{C3380CC4-5D6E-409C-BE32-E72D297353CC}">
              <c16:uniqueId val="{00000006-2F91-4ABE-B5C8-88BC439340C6}"/>
            </c:ext>
          </c:extLst>
        </c:ser>
        <c:ser>
          <c:idx val="4"/>
          <c:order val="4"/>
          <c:tx>
            <c:strRef>
              <c:f>Sheet1!$A$6</c:f>
              <c:strCache>
                <c:ptCount val="1"/>
                <c:pt idx="0">
                  <c:v>Unfilled Positions</c:v>
                </c:pt>
              </c:strCache>
            </c:strRef>
          </c:tx>
          <c:spPr>
            <a:solidFill>
              <a:schemeClr val="accent5"/>
            </a:solidFill>
            <a:ln>
              <a:noFill/>
            </a:ln>
            <a:effectLst/>
          </c:spPr>
          <c:invertIfNegative val="0"/>
          <c:dLbls>
            <c:dLbl>
              <c:idx val="3"/>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369A-4F7C-B52B-0D1B674A2145}"/>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August 2021</c:v>
                </c:pt>
                <c:pt idx="1">
                  <c:v>January 2022</c:v>
                </c:pt>
                <c:pt idx="2">
                  <c:v>January 2023</c:v>
                </c:pt>
                <c:pt idx="3">
                  <c:v>April 2023</c:v>
                </c:pt>
              </c:strCache>
            </c:strRef>
          </c:cat>
          <c:val>
            <c:numRef>
              <c:f>Sheet1!$B$6:$E$6</c:f>
              <c:numCache>
                <c:formatCode>General</c:formatCode>
                <c:ptCount val="4"/>
                <c:pt idx="3" formatCode="#,##0">
                  <c:v>15542.739631336406</c:v>
                </c:pt>
              </c:numCache>
            </c:numRef>
          </c:val>
          <c:extLst>
            <c:ext xmlns:c16="http://schemas.microsoft.com/office/drawing/2014/chart" uri="{C3380CC4-5D6E-409C-BE32-E72D297353CC}">
              <c16:uniqueId val="{00000000-369A-4F7C-B52B-0D1B674A2145}"/>
            </c:ext>
          </c:extLst>
        </c:ser>
        <c:dLbls>
          <c:showLegendKey val="0"/>
          <c:showVal val="0"/>
          <c:showCatName val="0"/>
          <c:showSerName val="0"/>
          <c:showPercent val="0"/>
          <c:showBubbleSize val="0"/>
        </c:dLbls>
        <c:gapWidth val="50"/>
        <c:overlap val="100"/>
        <c:axId val="70240384"/>
        <c:axId val="70242048"/>
      </c:barChart>
      <c:catAx>
        <c:axId val="7024038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rgbClr val="7030A0"/>
                </a:solidFill>
                <a:latin typeface="+mn-lt"/>
                <a:ea typeface="+mn-ea"/>
                <a:cs typeface="+mn-cs"/>
              </a:defRPr>
            </a:pPr>
            <a:endParaRPr lang="en-US"/>
          </a:p>
        </c:txPr>
        <c:crossAx val="70242048"/>
        <c:crosses val="autoZero"/>
        <c:auto val="1"/>
        <c:lblAlgn val="ctr"/>
        <c:lblOffset val="100"/>
        <c:noMultiLvlLbl val="0"/>
      </c:catAx>
      <c:valAx>
        <c:axId val="70242048"/>
        <c:scaling>
          <c:orientation val="minMax"/>
        </c:scaling>
        <c:delete val="1"/>
        <c:axPos val="l"/>
        <c:numFmt formatCode="#,##0" sourceLinked="1"/>
        <c:majorTickMark val="none"/>
        <c:minorTickMark val="none"/>
        <c:tickLblPos val="nextTo"/>
        <c:crossAx val="70240384"/>
        <c:crosses val="autoZero"/>
        <c:crossBetween val="between"/>
      </c:valAx>
      <c:spPr>
        <a:noFill/>
        <a:ln>
          <a:noFill/>
        </a:ln>
        <a:effectLst/>
      </c:spPr>
    </c:plotArea>
    <c:legend>
      <c:legendPos val="b"/>
      <c:layout>
        <c:manualLayout>
          <c:xMode val="edge"/>
          <c:yMode val="edge"/>
          <c:x val="0"/>
          <c:y val="0.94304098629762567"/>
          <c:w val="0.45619023165582562"/>
          <c:h val="5.695903191156375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August 2023</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Yes</c:v>
                </c:pt>
                <c:pt idx="1">
                  <c:v>Yes, and are planning for more</c:v>
                </c:pt>
                <c:pt idx="2">
                  <c:v>No but are planning to implement</c:v>
                </c:pt>
                <c:pt idx="3">
                  <c:v>No</c:v>
                </c:pt>
              </c:strCache>
            </c:strRef>
          </c:cat>
          <c:val>
            <c:numRef>
              <c:f>Sheet1!$B$2:$B$5</c:f>
              <c:numCache>
                <c:formatCode>0.0%</c:formatCode>
                <c:ptCount val="4"/>
                <c:pt idx="0">
                  <c:v>0.15384615384615385</c:v>
                </c:pt>
                <c:pt idx="1">
                  <c:v>0.33333333333333331</c:v>
                </c:pt>
                <c:pt idx="2">
                  <c:v>5.128205128205128E-2</c:v>
                </c:pt>
                <c:pt idx="3">
                  <c:v>0.46153846153846156</c:v>
                </c:pt>
              </c:numCache>
            </c:numRef>
          </c:val>
          <c:extLst>
            <c:ext xmlns:c16="http://schemas.microsoft.com/office/drawing/2014/chart" uri="{C3380CC4-5D6E-409C-BE32-E72D297353CC}">
              <c16:uniqueId val="{00000000-7E7A-43B6-B48E-2F61E6FE8535}"/>
            </c:ext>
          </c:extLst>
        </c:ser>
        <c:ser>
          <c:idx val="1"/>
          <c:order val="1"/>
          <c:tx>
            <c:strRef>
              <c:f>Sheet1!$C$1</c:f>
              <c:strCache>
                <c:ptCount val="1"/>
                <c:pt idx="0">
                  <c:v>April 2023</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Yes</c:v>
                </c:pt>
                <c:pt idx="1">
                  <c:v>Yes, and are planning for more</c:v>
                </c:pt>
                <c:pt idx="2">
                  <c:v>No but are planning to implement</c:v>
                </c:pt>
                <c:pt idx="3">
                  <c:v>No</c:v>
                </c:pt>
              </c:strCache>
            </c:strRef>
          </c:cat>
          <c:val>
            <c:numRef>
              <c:f>Sheet1!$C$2:$C$5</c:f>
              <c:numCache>
                <c:formatCode>0.0%</c:formatCode>
                <c:ptCount val="4"/>
                <c:pt idx="0">
                  <c:v>0.2857142857142857</c:v>
                </c:pt>
                <c:pt idx="1">
                  <c:v>2.8571428571428571E-2</c:v>
                </c:pt>
                <c:pt idx="2">
                  <c:v>0</c:v>
                </c:pt>
                <c:pt idx="3">
                  <c:v>0.68571428571428572</c:v>
                </c:pt>
              </c:numCache>
            </c:numRef>
          </c:val>
          <c:extLst>
            <c:ext xmlns:c16="http://schemas.microsoft.com/office/drawing/2014/chart" uri="{C3380CC4-5D6E-409C-BE32-E72D297353CC}">
              <c16:uniqueId val="{00000001-7E7A-43B6-B48E-2F61E6FE8535}"/>
            </c:ext>
          </c:extLst>
        </c:ser>
        <c:dLbls>
          <c:showLegendKey val="0"/>
          <c:showVal val="0"/>
          <c:showCatName val="0"/>
          <c:showSerName val="0"/>
          <c:showPercent val="0"/>
          <c:showBubbleSize val="0"/>
        </c:dLbls>
        <c:gapWidth val="219"/>
        <c:overlap val="-27"/>
        <c:axId val="1756814223"/>
        <c:axId val="1756817551"/>
      </c:barChart>
      <c:catAx>
        <c:axId val="17568142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070C0"/>
                </a:solidFill>
                <a:latin typeface="+mn-lt"/>
                <a:ea typeface="+mn-ea"/>
                <a:cs typeface="+mn-cs"/>
              </a:defRPr>
            </a:pPr>
            <a:endParaRPr lang="en-US"/>
          </a:p>
        </c:txPr>
        <c:crossAx val="1756817551"/>
        <c:crosses val="autoZero"/>
        <c:auto val="1"/>
        <c:lblAlgn val="ctr"/>
        <c:lblOffset val="100"/>
        <c:noMultiLvlLbl val="0"/>
      </c:catAx>
      <c:valAx>
        <c:axId val="175681755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56814223"/>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August 2023</c:v>
                </c:pt>
              </c:strCache>
            </c:strRef>
          </c:tx>
          <c:spPr>
            <a:solidFill>
              <a:schemeClr val="accent1"/>
            </a:solidFill>
            <a:ln>
              <a:noFill/>
            </a:ln>
            <a:effectLst/>
          </c:spPr>
          <c:invertIfNegative val="0"/>
          <c:dLbls>
            <c:dLbl>
              <c:idx val="3"/>
              <c:layout>
                <c:manualLayout>
                  <c:x val="-2.6952524199392432E-2"/>
                  <c:y val="-6.3190414682420299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CB6-41E8-9B28-F446659A52A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Yes</c:v>
                </c:pt>
                <c:pt idx="1">
                  <c:v>Yes, and are planning for more</c:v>
                </c:pt>
                <c:pt idx="2">
                  <c:v>No but are planning to implement</c:v>
                </c:pt>
                <c:pt idx="3">
                  <c:v>No</c:v>
                </c:pt>
              </c:strCache>
            </c:strRef>
          </c:cat>
          <c:val>
            <c:numRef>
              <c:f>Sheet1!$B$2:$B$5</c:f>
              <c:numCache>
                <c:formatCode>0.00%</c:formatCode>
                <c:ptCount val="4"/>
                <c:pt idx="0">
                  <c:v>0.49299999999999999</c:v>
                </c:pt>
                <c:pt idx="1">
                  <c:v>8.5000000000000006E-2</c:v>
                </c:pt>
                <c:pt idx="2">
                  <c:v>5.6000000000000001E-2</c:v>
                </c:pt>
                <c:pt idx="3">
                  <c:v>0.36599999999999999</c:v>
                </c:pt>
              </c:numCache>
            </c:numRef>
          </c:val>
          <c:extLst>
            <c:ext xmlns:c16="http://schemas.microsoft.com/office/drawing/2014/chart" uri="{C3380CC4-5D6E-409C-BE32-E72D297353CC}">
              <c16:uniqueId val="{00000000-FCB6-41E8-9B28-F446659A52AA}"/>
            </c:ext>
          </c:extLst>
        </c:ser>
        <c:ser>
          <c:idx val="1"/>
          <c:order val="1"/>
          <c:tx>
            <c:strRef>
              <c:f>Sheet1!$C$1</c:f>
              <c:strCache>
                <c:ptCount val="1"/>
                <c:pt idx="0">
                  <c:v>April 2023</c:v>
                </c:pt>
              </c:strCache>
            </c:strRef>
          </c:tx>
          <c:spPr>
            <a:solidFill>
              <a:schemeClr val="accent2"/>
            </a:solidFill>
            <a:ln>
              <a:noFill/>
            </a:ln>
            <a:effectLst/>
          </c:spPr>
          <c:invertIfNegative val="0"/>
          <c:dLbls>
            <c:dLbl>
              <c:idx val="0"/>
              <c:layout>
                <c:manualLayout>
                  <c:x val="3.4303212617408436E-2"/>
                  <c:y val="-2.06807382535035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CB6-41E8-9B28-F446659A52A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Yes</c:v>
                </c:pt>
                <c:pt idx="1">
                  <c:v>Yes, and are planning for more</c:v>
                </c:pt>
                <c:pt idx="2">
                  <c:v>No but are planning to implement</c:v>
                </c:pt>
                <c:pt idx="3">
                  <c:v>No</c:v>
                </c:pt>
              </c:strCache>
            </c:strRef>
          </c:cat>
          <c:val>
            <c:numRef>
              <c:f>Sheet1!$C$2:$C$5</c:f>
              <c:numCache>
                <c:formatCode>0.0%</c:formatCode>
                <c:ptCount val="4"/>
                <c:pt idx="0">
                  <c:v>0.48809523809523808</c:v>
                </c:pt>
                <c:pt idx="1">
                  <c:v>0.11904761904761904</c:v>
                </c:pt>
                <c:pt idx="2">
                  <c:v>4.7619047619047616E-2</c:v>
                </c:pt>
                <c:pt idx="3">
                  <c:v>0.34523809523809523</c:v>
                </c:pt>
              </c:numCache>
            </c:numRef>
          </c:val>
          <c:extLst>
            <c:ext xmlns:c16="http://schemas.microsoft.com/office/drawing/2014/chart" uri="{C3380CC4-5D6E-409C-BE32-E72D297353CC}">
              <c16:uniqueId val="{00000001-FCB6-41E8-9B28-F446659A52AA}"/>
            </c:ext>
          </c:extLst>
        </c:ser>
        <c:dLbls>
          <c:showLegendKey val="0"/>
          <c:showVal val="0"/>
          <c:showCatName val="0"/>
          <c:showSerName val="0"/>
          <c:showPercent val="0"/>
          <c:showBubbleSize val="0"/>
        </c:dLbls>
        <c:gapWidth val="219"/>
        <c:overlap val="-27"/>
        <c:axId val="1567235920"/>
        <c:axId val="1567236880"/>
      </c:barChart>
      <c:catAx>
        <c:axId val="15672359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rgbClr val="0070C0"/>
                </a:solidFill>
                <a:latin typeface="+mn-lt"/>
                <a:ea typeface="+mn-ea"/>
                <a:cs typeface="+mn-cs"/>
              </a:defRPr>
            </a:pPr>
            <a:endParaRPr lang="en-US"/>
          </a:p>
        </c:txPr>
        <c:crossAx val="1567236880"/>
        <c:crosses val="autoZero"/>
        <c:auto val="1"/>
        <c:lblAlgn val="ctr"/>
        <c:lblOffset val="100"/>
        <c:noMultiLvlLbl val="0"/>
      </c:catAx>
      <c:valAx>
        <c:axId val="156723688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6723592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Assisted Living Settings,</a:t>
            </a:r>
            <a:r>
              <a:rPr lang="en-US" baseline="0" dirty="0"/>
              <a:t> April 2023</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7-County Metro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Yes</c:v>
                </c:pt>
                <c:pt idx="1">
                  <c:v>Yes, and are planning for more</c:v>
                </c:pt>
                <c:pt idx="2">
                  <c:v>No but are planning to implement</c:v>
                </c:pt>
                <c:pt idx="3">
                  <c:v>No</c:v>
                </c:pt>
              </c:strCache>
            </c:strRef>
          </c:cat>
          <c:val>
            <c:numRef>
              <c:f>Sheet1!$B$2:$B$5</c:f>
              <c:numCache>
                <c:formatCode>0.0%</c:formatCode>
                <c:ptCount val="4"/>
                <c:pt idx="0">
                  <c:v>0.18461538461538463</c:v>
                </c:pt>
                <c:pt idx="1">
                  <c:v>1.5384615384615385E-2</c:v>
                </c:pt>
                <c:pt idx="2">
                  <c:v>6.1538461538461542E-2</c:v>
                </c:pt>
                <c:pt idx="3">
                  <c:v>0.7384615384615385</c:v>
                </c:pt>
              </c:numCache>
            </c:numRef>
          </c:val>
          <c:extLst>
            <c:ext xmlns:c16="http://schemas.microsoft.com/office/drawing/2014/chart" uri="{C3380CC4-5D6E-409C-BE32-E72D297353CC}">
              <c16:uniqueId val="{00000000-79E8-4D11-820B-820F32E4674C}"/>
            </c:ext>
          </c:extLst>
        </c:ser>
        <c:ser>
          <c:idx val="1"/>
          <c:order val="1"/>
          <c:tx>
            <c:strRef>
              <c:f>Sheet1!$C$1</c:f>
              <c:strCache>
                <c:ptCount val="1"/>
                <c:pt idx="0">
                  <c:v>Greater Minnesota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Yes</c:v>
                </c:pt>
                <c:pt idx="1">
                  <c:v>Yes, and are planning for more</c:v>
                </c:pt>
                <c:pt idx="2">
                  <c:v>No but are planning to implement</c:v>
                </c:pt>
                <c:pt idx="3">
                  <c:v>No</c:v>
                </c:pt>
              </c:strCache>
            </c:strRef>
          </c:cat>
          <c:val>
            <c:numRef>
              <c:f>Sheet1!$C$2:$C$5</c:f>
              <c:numCache>
                <c:formatCode>0.0%</c:formatCode>
                <c:ptCount val="4"/>
                <c:pt idx="0">
                  <c:v>0.22222222222222221</c:v>
                </c:pt>
                <c:pt idx="1">
                  <c:v>6.0606060606060608E-2</c:v>
                </c:pt>
                <c:pt idx="2">
                  <c:v>3.0303030303030304E-2</c:v>
                </c:pt>
                <c:pt idx="3">
                  <c:v>0.68686868686868685</c:v>
                </c:pt>
              </c:numCache>
            </c:numRef>
          </c:val>
          <c:extLst>
            <c:ext xmlns:c16="http://schemas.microsoft.com/office/drawing/2014/chart" uri="{C3380CC4-5D6E-409C-BE32-E72D297353CC}">
              <c16:uniqueId val="{00000001-79E8-4D11-820B-820F32E4674C}"/>
            </c:ext>
          </c:extLst>
        </c:ser>
        <c:dLbls>
          <c:showLegendKey val="0"/>
          <c:showVal val="0"/>
          <c:showCatName val="0"/>
          <c:showSerName val="0"/>
          <c:showPercent val="0"/>
          <c:showBubbleSize val="0"/>
        </c:dLbls>
        <c:gapWidth val="219"/>
        <c:overlap val="-27"/>
        <c:axId val="1625538704"/>
        <c:axId val="1625532944"/>
      </c:barChart>
      <c:catAx>
        <c:axId val="16255387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25532944"/>
        <c:crosses val="autoZero"/>
        <c:auto val="1"/>
        <c:lblAlgn val="ctr"/>
        <c:lblOffset val="100"/>
        <c:noMultiLvlLbl val="0"/>
      </c:catAx>
      <c:valAx>
        <c:axId val="1625532944"/>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255387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dirty="0"/>
              <a:t>Considering Sale</a:t>
            </a:r>
          </a:p>
        </c:rich>
      </c:tx>
      <c:overlay val="0"/>
      <c:spPr>
        <a:no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1393392002470264E-2"/>
          <c:y val="0.1285225372057974"/>
          <c:w val="0.87919484329164732"/>
          <c:h val="0.66683603985716577"/>
        </c:manualLayout>
      </c:layout>
      <c:barChart>
        <c:barDir val="col"/>
        <c:grouping val="clustered"/>
        <c:varyColors val="0"/>
        <c:ser>
          <c:idx val="0"/>
          <c:order val="0"/>
          <c:tx>
            <c:strRef>
              <c:f>Sheet1!$A$2</c:f>
              <c:strCache>
                <c:ptCount val="1"/>
                <c:pt idx="0">
                  <c:v>August 2022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7-County Metro</c:v>
                </c:pt>
                <c:pt idx="1">
                  <c:v>Greater Minnesota</c:v>
                </c:pt>
              </c:strCache>
            </c:strRef>
          </c:cat>
          <c:val>
            <c:numRef>
              <c:f>Sheet1!$B$2:$C$2</c:f>
              <c:numCache>
                <c:formatCode>0.0%</c:formatCode>
                <c:ptCount val="2"/>
                <c:pt idx="0">
                  <c:v>0.29729729729729731</c:v>
                </c:pt>
                <c:pt idx="1">
                  <c:v>0.1076923076923077</c:v>
                </c:pt>
              </c:numCache>
            </c:numRef>
          </c:val>
          <c:extLst>
            <c:ext xmlns:c16="http://schemas.microsoft.com/office/drawing/2014/chart" uri="{C3380CC4-5D6E-409C-BE32-E72D297353CC}">
              <c16:uniqueId val="{00000000-5FC7-4B71-84B3-9403E566F994}"/>
            </c:ext>
          </c:extLst>
        </c:ser>
        <c:ser>
          <c:idx val="1"/>
          <c:order val="1"/>
          <c:tx>
            <c:strRef>
              <c:f>Sheet1!$A$3</c:f>
              <c:strCache>
                <c:ptCount val="1"/>
                <c:pt idx="0">
                  <c:v>April 2023</c:v>
                </c:pt>
              </c:strCache>
            </c:strRef>
          </c:tx>
          <c:spPr>
            <a:solidFill>
              <a:schemeClr val="accent2"/>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7-County Metro</c:v>
                </c:pt>
                <c:pt idx="1">
                  <c:v>Greater Minnesota</c:v>
                </c:pt>
              </c:strCache>
            </c:strRef>
          </c:cat>
          <c:val>
            <c:numRef>
              <c:f>Sheet1!$B$3:$C$3</c:f>
              <c:numCache>
                <c:formatCode>0.00%</c:formatCode>
                <c:ptCount val="2"/>
                <c:pt idx="0">
                  <c:v>6.4516129032258063E-2</c:v>
                </c:pt>
                <c:pt idx="1">
                  <c:v>0.17333333333333334</c:v>
                </c:pt>
              </c:numCache>
            </c:numRef>
          </c:val>
          <c:extLst>
            <c:ext xmlns:c16="http://schemas.microsoft.com/office/drawing/2014/chart" uri="{C3380CC4-5D6E-409C-BE32-E72D297353CC}">
              <c16:uniqueId val="{00000001-5FC7-4B71-84B3-9403E566F994}"/>
            </c:ext>
          </c:extLst>
        </c:ser>
        <c:dLbls>
          <c:showLegendKey val="0"/>
          <c:showVal val="0"/>
          <c:showCatName val="0"/>
          <c:showSerName val="0"/>
          <c:showPercent val="0"/>
          <c:showBubbleSize val="0"/>
        </c:dLbls>
        <c:gapWidth val="219"/>
        <c:overlap val="-27"/>
        <c:axId val="1735040543"/>
        <c:axId val="1735037215"/>
      </c:barChart>
      <c:catAx>
        <c:axId val="17350405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1735037215"/>
        <c:crosses val="autoZero"/>
        <c:auto val="1"/>
        <c:lblAlgn val="ctr"/>
        <c:lblOffset val="100"/>
        <c:noMultiLvlLbl val="0"/>
      </c:catAx>
      <c:valAx>
        <c:axId val="1735037215"/>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350405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1" dirty="0"/>
              <a:t>Considering</a:t>
            </a:r>
            <a:r>
              <a:rPr lang="en-US" b="1" baseline="0" dirty="0"/>
              <a:t> Closure</a:t>
            </a:r>
            <a:endParaRPr lang="en-US" b="1"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August 2022</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7-County Metro</c:v>
                </c:pt>
                <c:pt idx="1">
                  <c:v>Greater Minnesota</c:v>
                </c:pt>
              </c:strCache>
            </c:strRef>
          </c:cat>
          <c:val>
            <c:numRef>
              <c:f>Sheet1!$B$2:$C$2</c:f>
              <c:numCache>
                <c:formatCode>0.00%</c:formatCode>
                <c:ptCount val="2"/>
                <c:pt idx="0">
                  <c:v>5.3999999999999999E-2</c:v>
                </c:pt>
                <c:pt idx="1">
                  <c:v>0.10100000000000001</c:v>
                </c:pt>
              </c:numCache>
            </c:numRef>
          </c:val>
          <c:extLst>
            <c:ext xmlns:c16="http://schemas.microsoft.com/office/drawing/2014/chart" uri="{C3380CC4-5D6E-409C-BE32-E72D297353CC}">
              <c16:uniqueId val="{00000000-F6A8-4F44-B320-F6802C307A2A}"/>
            </c:ext>
          </c:extLst>
        </c:ser>
        <c:ser>
          <c:idx val="1"/>
          <c:order val="1"/>
          <c:tx>
            <c:strRef>
              <c:f>Sheet1!$A$3</c:f>
              <c:strCache>
                <c:ptCount val="1"/>
                <c:pt idx="0">
                  <c:v>April 2022</c:v>
                </c:pt>
              </c:strCache>
            </c:strRef>
          </c:tx>
          <c:spPr>
            <a:solidFill>
              <a:schemeClr val="accent2"/>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7-County Metro</c:v>
                </c:pt>
                <c:pt idx="1">
                  <c:v>Greater Minnesota</c:v>
                </c:pt>
              </c:strCache>
            </c:strRef>
          </c:cat>
          <c:val>
            <c:numRef>
              <c:f>Sheet1!$B$3:$C$3</c:f>
              <c:numCache>
                <c:formatCode>0.00%</c:formatCode>
                <c:ptCount val="2"/>
                <c:pt idx="0">
                  <c:v>5.8823529411764705E-2</c:v>
                </c:pt>
                <c:pt idx="1">
                  <c:v>0.12162162162162163</c:v>
                </c:pt>
              </c:numCache>
            </c:numRef>
          </c:val>
          <c:extLst>
            <c:ext xmlns:c16="http://schemas.microsoft.com/office/drawing/2014/chart" uri="{C3380CC4-5D6E-409C-BE32-E72D297353CC}">
              <c16:uniqueId val="{00000001-F6A8-4F44-B320-F6802C307A2A}"/>
            </c:ext>
          </c:extLst>
        </c:ser>
        <c:dLbls>
          <c:showLegendKey val="0"/>
          <c:showVal val="0"/>
          <c:showCatName val="0"/>
          <c:showSerName val="0"/>
          <c:showPercent val="0"/>
          <c:showBubbleSize val="0"/>
        </c:dLbls>
        <c:gapWidth val="219"/>
        <c:overlap val="-27"/>
        <c:axId val="441605151"/>
        <c:axId val="441605631"/>
      </c:barChart>
      <c:catAx>
        <c:axId val="4416051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1605631"/>
        <c:crosses val="autoZero"/>
        <c:auto val="1"/>
        <c:lblAlgn val="ctr"/>
        <c:lblOffset val="100"/>
        <c:noMultiLvlLbl val="0"/>
      </c:catAx>
      <c:valAx>
        <c:axId val="441605631"/>
        <c:scaling>
          <c:orientation val="minMax"/>
          <c:max val="0.35000000000000003"/>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16051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rgbClr val="0070C0"/>
                </a:solidFill>
                <a:latin typeface="+mn-lt"/>
                <a:ea typeface="+mn-ea"/>
                <a:cs typeface="+mn-cs"/>
              </a:defRPr>
            </a:pPr>
            <a:r>
              <a:rPr lang="en-US" sz="2000" b="1" dirty="0">
                <a:solidFill>
                  <a:srgbClr val="0070C0"/>
                </a:solidFill>
              </a:rPr>
              <a:t>Considering Sale</a:t>
            </a:r>
          </a:p>
        </c:rich>
      </c:tx>
      <c:overlay val="0"/>
      <c:spPr>
        <a:noFill/>
        <a:ln>
          <a:noFill/>
        </a:ln>
        <a:effectLst/>
      </c:spPr>
      <c:txPr>
        <a:bodyPr rot="0" spcFirstLastPara="1" vertOverflow="ellipsis" vert="horz" wrap="square" anchor="ctr" anchorCtr="1"/>
        <a:lstStyle/>
        <a:p>
          <a:pPr>
            <a:defRPr sz="2000" b="1" i="0" u="none" strike="noStrike" kern="1200" spc="0" baseline="0">
              <a:solidFill>
                <a:srgbClr val="0070C0"/>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Yes</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7-County Metro</c:v>
                </c:pt>
                <c:pt idx="1">
                  <c:v>Greater Minnesota</c:v>
                </c:pt>
              </c:strCache>
            </c:strRef>
          </c:cat>
          <c:val>
            <c:numRef>
              <c:f>Sheet1!$B$2:$C$2</c:f>
              <c:numCache>
                <c:formatCode>0.00%</c:formatCode>
                <c:ptCount val="2"/>
                <c:pt idx="0">
                  <c:v>8.0645161290322578E-2</c:v>
                </c:pt>
                <c:pt idx="1">
                  <c:v>0.22093023255813954</c:v>
                </c:pt>
              </c:numCache>
            </c:numRef>
          </c:val>
          <c:extLst>
            <c:ext xmlns:c16="http://schemas.microsoft.com/office/drawing/2014/chart" uri="{C3380CC4-5D6E-409C-BE32-E72D297353CC}">
              <c16:uniqueId val="{00000000-9831-4C9E-A1AD-9180BDC569F7}"/>
            </c:ext>
          </c:extLst>
        </c:ser>
        <c:dLbls>
          <c:showLegendKey val="0"/>
          <c:showVal val="0"/>
          <c:showCatName val="0"/>
          <c:showSerName val="0"/>
          <c:showPercent val="0"/>
          <c:showBubbleSize val="0"/>
        </c:dLbls>
        <c:gapWidth val="219"/>
        <c:overlap val="-27"/>
        <c:axId val="303105503"/>
        <c:axId val="303102623"/>
      </c:barChart>
      <c:catAx>
        <c:axId val="3031055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03102623"/>
        <c:crosses val="autoZero"/>
        <c:auto val="1"/>
        <c:lblAlgn val="ctr"/>
        <c:lblOffset val="100"/>
        <c:noMultiLvlLbl val="0"/>
      </c:catAx>
      <c:valAx>
        <c:axId val="30310262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0310550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rgbClr val="0070C0"/>
                </a:solidFill>
                <a:latin typeface="+mn-lt"/>
                <a:ea typeface="+mn-ea"/>
                <a:cs typeface="+mn-cs"/>
              </a:defRPr>
            </a:pPr>
            <a:r>
              <a:rPr lang="en-US" sz="2000" b="1" dirty="0">
                <a:solidFill>
                  <a:srgbClr val="0070C0"/>
                </a:solidFill>
              </a:rPr>
              <a:t>Considering Closure </a:t>
            </a:r>
          </a:p>
        </c:rich>
      </c:tx>
      <c:overlay val="0"/>
      <c:spPr>
        <a:noFill/>
        <a:ln>
          <a:noFill/>
        </a:ln>
        <a:effectLst/>
      </c:spPr>
      <c:txPr>
        <a:bodyPr rot="0" spcFirstLastPara="1" vertOverflow="ellipsis" vert="horz" wrap="square" anchor="ctr" anchorCtr="1"/>
        <a:lstStyle/>
        <a:p>
          <a:pPr>
            <a:defRPr sz="2000" b="1" i="0" u="none" strike="noStrike" kern="1200" spc="0" baseline="0">
              <a:solidFill>
                <a:srgbClr val="0070C0"/>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Yes</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7-County Metro</c:v>
                </c:pt>
                <c:pt idx="1">
                  <c:v>Greater Minnesota</c:v>
                </c:pt>
              </c:strCache>
            </c:strRef>
          </c:cat>
          <c:val>
            <c:numRef>
              <c:f>Sheet1!$B$2:$C$2</c:f>
              <c:numCache>
                <c:formatCode>0.00%</c:formatCode>
                <c:ptCount val="2"/>
                <c:pt idx="0">
                  <c:v>3.2258064516129031E-2</c:v>
                </c:pt>
                <c:pt idx="1">
                  <c:v>0.10112359550561797</c:v>
                </c:pt>
              </c:numCache>
            </c:numRef>
          </c:val>
          <c:extLst>
            <c:ext xmlns:c16="http://schemas.microsoft.com/office/drawing/2014/chart" uri="{C3380CC4-5D6E-409C-BE32-E72D297353CC}">
              <c16:uniqueId val="{00000000-2E94-4B84-B9C7-F6189EE059FB}"/>
            </c:ext>
          </c:extLst>
        </c:ser>
        <c:dLbls>
          <c:showLegendKey val="0"/>
          <c:showVal val="0"/>
          <c:showCatName val="0"/>
          <c:showSerName val="0"/>
          <c:showPercent val="0"/>
          <c:showBubbleSize val="0"/>
        </c:dLbls>
        <c:gapWidth val="219"/>
        <c:overlap val="-27"/>
        <c:axId val="400838527"/>
        <c:axId val="400837567"/>
      </c:barChart>
      <c:catAx>
        <c:axId val="4008385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0837567"/>
        <c:crosses val="autoZero"/>
        <c:auto val="1"/>
        <c:lblAlgn val="ctr"/>
        <c:lblOffset val="100"/>
        <c:noMultiLvlLbl val="0"/>
      </c:catAx>
      <c:valAx>
        <c:axId val="400837567"/>
        <c:scaling>
          <c:orientation val="minMax"/>
          <c:max val="0.2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008385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Likelihood</a:t>
            </a:r>
            <a:r>
              <a:rPr lang="en-US" baseline="0" dirty="0"/>
              <a:t> of Reducing Capacity</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Sheet1!$B$1</c:f>
              <c:strCache>
                <c:ptCount val="1"/>
                <c:pt idx="0">
                  <c:v>Almost Zero Chance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Sheet1!$B$2:$B$5</c:f>
              <c:numCache>
                <c:formatCode>0.0%</c:formatCode>
                <c:ptCount val="4"/>
                <c:pt idx="0">
                  <c:v>0.39705882352941174</c:v>
                </c:pt>
                <c:pt idx="1">
                  <c:v>0.3925233644859813</c:v>
                </c:pt>
                <c:pt idx="2">
                  <c:v>0.55263157894736847</c:v>
                </c:pt>
                <c:pt idx="3">
                  <c:v>0.18604651162790697</c:v>
                </c:pt>
              </c:numCache>
            </c:numRef>
          </c:val>
          <c:extLst>
            <c:ext xmlns:c16="http://schemas.microsoft.com/office/drawing/2014/chart" uri="{C3380CC4-5D6E-409C-BE32-E72D297353CC}">
              <c16:uniqueId val="{00000000-DC77-4D9E-8468-B4DA792B0E5F}"/>
            </c:ext>
          </c:extLst>
        </c:ser>
        <c:ser>
          <c:idx val="1"/>
          <c:order val="1"/>
          <c:tx>
            <c:strRef>
              <c:f>Sheet1!$C$1</c:f>
              <c:strCache>
                <c:ptCount val="1"/>
                <c:pt idx="0">
                  <c:v>25% Chance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Sheet1!$C$2:$C$5</c:f>
              <c:numCache>
                <c:formatCode>0.0%</c:formatCode>
                <c:ptCount val="4"/>
                <c:pt idx="0">
                  <c:v>0.26470588235294118</c:v>
                </c:pt>
                <c:pt idx="1">
                  <c:v>0.21495327102803738</c:v>
                </c:pt>
                <c:pt idx="2">
                  <c:v>0.15789473684210525</c:v>
                </c:pt>
                <c:pt idx="3">
                  <c:v>0.20930232558139536</c:v>
                </c:pt>
              </c:numCache>
            </c:numRef>
          </c:val>
          <c:extLst>
            <c:ext xmlns:c16="http://schemas.microsoft.com/office/drawing/2014/chart" uri="{C3380CC4-5D6E-409C-BE32-E72D297353CC}">
              <c16:uniqueId val="{00000001-DC77-4D9E-8468-B4DA792B0E5F}"/>
            </c:ext>
          </c:extLst>
        </c:ser>
        <c:ser>
          <c:idx val="2"/>
          <c:order val="2"/>
          <c:tx>
            <c:strRef>
              <c:f>Sheet1!$D$1</c:f>
              <c:strCache>
                <c:ptCount val="1"/>
                <c:pt idx="0">
                  <c:v>50% Chance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Sheet1!$D$2:$D$5</c:f>
              <c:numCache>
                <c:formatCode>0.0%</c:formatCode>
                <c:ptCount val="4"/>
                <c:pt idx="0">
                  <c:v>0.20588235294117646</c:v>
                </c:pt>
                <c:pt idx="1">
                  <c:v>0.18691588785046728</c:v>
                </c:pt>
                <c:pt idx="2">
                  <c:v>0.10526315789473684</c:v>
                </c:pt>
                <c:pt idx="3">
                  <c:v>0.32558139534883723</c:v>
                </c:pt>
              </c:numCache>
            </c:numRef>
          </c:val>
          <c:extLst>
            <c:ext xmlns:c16="http://schemas.microsoft.com/office/drawing/2014/chart" uri="{C3380CC4-5D6E-409C-BE32-E72D297353CC}">
              <c16:uniqueId val="{00000002-DC77-4D9E-8468-B4DA792B0E5F}"/>
            </c:ext>
          </c:extLst>
        </c:ser>
        <c:ser>
          <c:idx val="3"/>
          <c:order val="3"/>
          <c:tx>
            <c:strRef>
              <c:f>Sheet1!$E$1</c:f>
              <c:strCache>
                <c:ptCount val="1"/>
                <c:pt idx="0">
                  <c:v>75% Chance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Sheet1!$E$2:$E$5</c:f>
              <c:numCache>
                <c:formatCode>0.0%</c:formatCode>
                <c:ptCount val="4"/>
                <c:pt idx="0">
                  <c:v>4.4117647058823532E-2</c:v>
                </c:pt>
                <c:pt idx="1">
                  <c:v>0.12149532710280374</c:v>
                </c:pt>
                <c:pt idx="2">
                  <c:v>7.8947368421052627E-2</c:v>
                </c:pt>
                <c:pt idx="3">
                  <c:v>9.3023255813953487E-2</c:v>
                </c:pt>
              </c:numCache>
            </c:numRef>
          </c:val>
          <c:extLst>
            <c:ext xmlns:c16="http://schemas.microsoft.com/office/drawing/2014/chart" uri="{C3380CC4-5D6E-409C-BE32-E72D297353CC}">
              <c16:uniqueId val="{00000003-DC77-4D9E-8468-B4DA792B0E5F}"/>
            </c:ext>
          </c:extLst>
        </c:ser>
        <c:ser>
          <c:idx val="4"/>
          <c:order val="4"/>
          <c:tx>
            <c:strRef>
              <c:f>Sheet1!$F$1</c:f>
              <c:strCache>
                <c:ptCount val="1"/>
                <c:pt idx="0">
                  <c:v>Almost 100% Chance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Sheet1!$F$2:$F$5</c:f>
              <c:numCache>
                <c:formatCode>0.0%</c:formatCode>
                <c:ptCount val="4"/>
                <c:pt idx="0">
                  <c:v>8.8235294117647065E-2</c:v>
                </c:pt>
                <c:pt idx="1">
                  <c:v>8.4112149532710276E-2</c:v>
                </c:pt>
                <c:pt idx="2">
                  <c:v>0.10526315789473684</c:v>
                </c:pt>
                <c:pt idx="3">
                  <c:v>0.18604651162790697</c:v>
                </c:pt>
              </c:numCache>
            </c:numRef>
          </c:val>
          <c:extLst>
            <c:ext xmlns:c16="http://schemas.microsoft.com/office/drawing/2014/chart" uri="{C3380CC4-5D6E-409C-BE32-E72D297353CC}">
              <c16:uniqueId val="{00000004-DC77-4D9E-8468-B4DA792B0E5F}"/>
            </c:ext>
          </c:extLst>
        </c:ser>
        <c:dLbls>
          <c:showLegendKey val="0"/>
          <c:showVal val="0"/>
          <c:showCatName val="0"/>
          <c:showSerName val="0"/>
          <c:showPercent val="0"/>
          <c:showBubbleSize val="0"/>
        </c:dLbls>
        <c:gapWidth val="150"/>
        <c:overlap val="100"/>
        <c:axId val="457004079"/>
        <c:axId val="457004559"/>
      </c:barChart>
      <c:catAx>
        <c:axId val="4570040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accent1"/>
                </a:solidFill>
                <a:latin typeface="+mn-lt"/>
                <a:ea typeface="+mn-ea"/>
                <a:cs typeface="+mn-cs"/>
              </a:defRPr>
            </a:pPr>
            <a:endParaRPr lang="en-US"/>
          </a:p>
        </c:txPr>
        <c:crossAx val="457004559"/>
        <c:crosses val="autoZero"/>
        <c:auto val="1"/>
        <c:lblAlgn val="ctr"/>
        <c:lblOffset val="100"/>
        <c:noMultiLvlLbl val="0"/>
      </c:catAx>
      <c:valAx>
        <c:axId val="45700455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7004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Likelihood</a:t>
            </a:r>
            <a:r>
              <a:rPr lang="en-US" baseline="0" dirty="0"/>
              <a:t> of Sale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Sheet1!$B$1</c:f>
              <c:strCache>
                <c:ptCount val="1"/>
                <c:pt idx="0">
                  <c:v>Almost Zero Chance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Sheet1!$B$2:$B$5</c:f>
              <c:numCache>
                <c:formatCode>0.0%</c:formatCode>
                <c:ptCount val="4"/>
                <c:pt idx="0">
                  <c:v>0.55882352941176472</c:v>
                </c:pt>
                <c:pt idx="1">
                  <c:v>0.52336448598130836</c:v>
                </c:pt>
                <c:pt idx="2">
                  <c:v>0.73684210526315785</c:v>
                </c:pt>
                <c:pt idx="3">
                  <c:v>0.61627906976744184</c:v>
                </c:pt>
              </c:numCache>
            </c:numRef>
          </c:val>
          <c:extLst>
            <c:ext xmlns:c16="http://schemas.microsoft.com/office/drawing/2014/chart" uri="{C3380CC4-5D6E-409C-BE32-E72D297353CC}">
              <c16:uniqueId val="{00000000-DC77-4D9E-8468-B4DA792B0E5F}"/>
            </c:ext>
          </c:extLst>
        </c:ser>
        <c:ser>
          <c:idx val="1"/>
          <c:order val="1"/>
          <c:tx>
            <c:strRef>
              <c:f>Sheet1!$C$1</c:f>
              <c:strCache>
                <c:ptCount val="1"/>
                <c:pt idx="0">
                  <c:v>25% Chance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Sheet1!$C$2:$C$5</c:f>
              <c:numCache>
                <c:formatCode>0.0%</c:formatCode>
                <c:ptCount val="4"/>
                <c:pt idx="0">
                  <c:v>0.14705882352941177</c:v>
                </c:pt>
                <c:pt idx="1">
                  <c:v>0.20560747663551401</c:v>
                </c:pt>
                <c:pt idx="2">
                  <c:v>0.18421052631578946</c:v>
                </c:pt>
                <c:pt idx="3">
                  <c:v>0.13953488372093023</c:v>
                </c:pt>
              </c:numCache>
            </c:numRef>
          </c:val>
          <c:extLst>
            <c:ext xmlns:c16="http://schemas.microsoft.com/office/drawing/2014/chart" uri="{C3380CC4-5D6E-409C-BE32-E72D297353CC}">
              <c16:uniqueId val="{00000001-DC77-4D9E-8468-B4DA792B0E5F}"/>
            </c:ext>
          </c:extLst>
        </c:ser>
        <c:ser>
          <c:idx val="2"/>
          <c:order val="2"/>
          <c:tx>
            <c:strRef>
              <c:f>Sheet1!$D$1</c:f>
              <c:strCache>
                <c:ptCount val="1"/>
                <c:pt idx="0">
                  <c:v>50% Chance</c:v>
                </c:pt>
              </c:strCache>
            </c:strRef>
          </c:tx>
          <c:spPr>
            <a:solidFill>
              <a:schemeClr val="accent3"/>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1-20CF-4185-890F-AA251B48F55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Sheet1!$D$2:$D$5</c:f>
              <c:numCache>
                <c:formatCode>0.0%</c:formatCode>
                <c:ptCount val="4"/>
                <c:pt idx="0">
                  <c:v>0.13235294117647059</c:v>
                </c:pt>
                <c:pt idx="1">
                  <c:v>0.14953271028037382</c:v>
                </c:pt>
                <c:pt idx="2">
                  <c:v>0</c:v>
                </c:pt>
                <c:pt idx="3">
                  <c:v>0.10465116279069768</c:v>
                </c:pt>
              </c:numCache>
            </c:numRef>
          </c:val>
          <c:extLst>
            <c:ext xmlns:c16="http://schemas.microsoft.com/office/drawing/2014/chart" uri="{C3380CC4-5D6E-409C-BE32-E72D297353CC}">
              <c16:uniqueId val="{00000002-DC77-4D9E-8468-B4DA792B0E5F}"/>
            </c:ext>
          </c:extLst>
        </c:ser>
        <c:ser>
          <c:idx val="3"/>
          <c:order val="3"/>
          <c:tx>
            <c:strRef>
              <c:f>Sheet1!$E$1</c:f>
              <c:strCache>
                <c:ptCount val="1"/>
                <c:pt idx="0">
                  <c:v>75% Chance</c:v>
                </c:pt>
              </c:strCache>
            </c:strRef>
          </c:tx>
          <c:spPr>
            <a:solidFill>
              <a:schemeClr val="accent4"/>
            </a:solidFill>
            <a:ln>
              <a:noFill/>
            </a:ln>
            <a:effectLst/>
          </c:spPr>
          <c:invertIfNegative val="0"/>
          <c:dLbls>
            <c:dLbl>
              <c:idx val="2"/>
              <c:layout>
                <c:manualLayout>
                  <c:x val="-9.6806649168853891E-3"/>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0CF-4185-890F-AA251B48F55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Sheet1!$E$2:$E$5</c:f>
              <c:numCache>
                <c:formatCode>0.0%</c:formatCode>
                <c:ptCount val="4"/>
                <c:pt idx="0">
                  <c:v>0.11764705882352941</c:v>
                </c:pt>
                <c:pt idx="1">
                  <c:v>5.6074766355140186E-2</c:v>
                </c:pt>
                <c:pt idx="2">
                  <c:v>2.6315789473684209E-2</c:v>
                </c:pt>
                <c:pt idx="3">
                  <c:v>5.8139534883720929E-2</c:v>
                </c:pt>
              </c:numCache>
            </c:numRef>
          </c:val>
          <c:extLst>
            <c:ext xmlns:c16="http://schemas.microsoft.com/office/drawing/2014/chart" uri="{C3380CC4-5D6E-409C-BE32-E72D297353CC}">
              <c16:uniqueId val="{00000003-DC77-4D9E-8468-B4DA792B0E5F}"/>
            </c:ext>
          </c:extLst>
        </c:ser>
        <c:ser>
          <c:idx val="4"/>
          <c:order val="4"/>
          <c:tx>
            <c:strRef>
              <c:f>Sheet1!$F$1</c:f>
              <c:strCache>
                <c:ptCount val="1"/>
                <c:pt idx="0">
                  <c:v>Almost 100% Chance</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Sheet1!$F$2:$F$5</c:f>
              <c:numCache>
                <c:formatCode>0.0%</c:formatCode>
                <c:ptCount val="4"/>
                <c:pt idx="0">
                  <c:v>4.4117647058823532E-2</c:v>
                </c:pt>
                <c:pt idx="1">
                  <c:v>6.5420560747663545E-2</c:v>
                </c:pt>
                <c:pt idx="2">
                  <c:v>5.2631578947368418E-2</c:v>
                </c:pt>
                <c:pt idx="3">
                  <c:v>8.1395348837209308E-2</c:v>
                </c:pt>
              </c:numCache>
            </c:numRef>
          </c:val>
          <c:extLst>
            <c:ext xmlns:c16="http://schemas.microsoft.com/office/drawing/2014/chart" uri="{C3380CC4-5D6E-409C-BE32-E72D297353CC}">
              <c16:uniqueId val="{00000004-DC77-4D9E-8468-B4DA792B0E5F}"/>
            </c:ext>
          </c:extLst>
        </c:ser>
        <c:dLbls>
          <c:showLegendKey val="0"/>
          <c:showVal val="0"/>
          <c:showCatName val="0"/>
          <c:showSerName val="0"/>
          <c:showPercent val="0"/>
          <c:showBubbleSize val="0"/>
        </c:dLbls>
        <c:gapWidth val="150"/>
        <c:overlap val="100"/>
        <c:axId val="457004079"/>
        <c:axId val="457004559"/>
      </c:barChart>
      <c:catAx>
        <c:axId val="4570040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accent1"/>
                </a:solidFill>
                <a:latin typeface="+mn-lt"/>
                <a:ea typeface="+mn-ea"/>
                <a:cs typeface="+mn-cs"/>
              </a:defRPr>
            </a:pPr>
            <a:endParaRPr lang="en-US"/>
          </a:p>
        </c:txPr>
        <c:crossAx val="457004559"/>
        <c:crosses val="autoZero"/>
        <c:auto val="1"/>
        <c:lblAlgn val="ctr"/>
        <c:lblOffset val="100"/>
        <c:noMultiLvlLbl val="0"/>
      </c:catAx>
      <c:valAx>
        <c:axId val="45700455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7004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Likelihood</a:t>
            </a:r>
            <a:r>
              <a:rPr lang="en-US" baseline="0" dirty="0"/>
              <a:t> of Closure</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percentStacked"/>
        <c:varyColors val="0"/>
        <c:ser>
          <c:idx val="0"/>
          <c:order val="0"/>
          <c:tx>
            <c:strRef>
              <c:f>Sheet1!$B$1</c:f>
              <c:strCache>
                <c:ptCount val="1"/>
                <c:pt idx="0">
                  <c:v>Almost Zero Chance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Sheet1!$B$2:$B$5</c:f>
              <c:numCache>
                <c:formatCode>0.0%</c:formatCode>
                <c:ptCount val="4"/>
                <c:pt idx="0">
                  <c:v>0.54411764705882348</c:v>
                </c:pt>
                <c:pt idx="1">
                  <c:v>0.59813084112149528</c:v>
                </c:pt>
                <c:pt idx="2">
                  <c:v>0.78947368421052633</c:v>
                </c:pt>
                <c:pt idx="3">
                  <c:v>0.56976744186046513</c:v>
                </c:pt>
              </c:numCache>
            </c:numRef>
          </c:val>
          <c:extLst>
            <c:ext xmlns:c16="http://schemas.microsoft.com/office/drawing/2014/chart" uri="{C3380CC4-5D6E-409C-BE32-E72D297353CC}">
              <c16:uniqueId val="{00000000-DC77-4D9E-8468-B4DA792B0E5F}"/>
            </c:ext>
          </c:extLst>
        </c:ser>
        <c:ser>
          <c:idx val="1"/>
          <c:order val="1"/>
          <c:tx>
            <c:strRef>
              <c:f>Sheet1!$C$1</c:f>
              <c:strCache>
                <c:ptCount val="1"/>
                <c:pt idx="0">
                  <c:v>25% Chance</c:v>
                </c:pt>
              </c:strCache>
            </c:strRef>
          </c:tx>
          <c:spPr>
            <a:solidFill>
              <a:schemeClr val="accent2"/>
            </a:solidFill>
            <a:ln>
              <a:noFill/>
            </a:ln>
            <a:effectLst/>
          </c:spPr>
          <c:invertIfNegative val="0"/>
          <c:dLbls>
            <c:dLbl>
              <c:idx val="2"/>
              <c:layout>
                <c:manualLayout>
                  <c:x val="-1.5700483091787617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200-434D-84FB-2D534844813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Sheet1!$C$2:$C$5</c:f>
              <c:numCache>
                <c:formatCode>0.0%</c:formatCode>
                <c:ptCount val="4"/>
                <c:pt idx="0">
                  <c:v>0.20588235294117646</c:v>
                </c:pt>
                <c:pt idx="1">
                  <c:v>0.19626168224299065</c:v>
                </c:pt>
                <c:pt idx="2">
                  <c:v>0.15789473684210525</c:v>
                </c:pt>
                <c:pt idx="3">
                  <c:v>0.15116279069767441</c:v>
                </c:pt>
              </c:numCache>
            </c:numRef>
          </c:val>
          <c:extLst>
            <c:ext xmlns:c16="http://schemas.microsoft.com/office/drawing/2014/chart" uri="{C3380CC4-5D6E-409C-BE32-E72D297353CC}">
              <c16:uniqueId val="{00000001-DC77-4D9E-8468-B4DA792B0E5F}"/>
            </c:ext>
          </c:extLst>
        </c:ser>
        <c:ser>
          <c:idx val="2"/>
          <c:order val="2"/>
          <c:tx>
            <c:strRef>
              <c:f>Sheet1!$D$1</c:f>
              <c:strCache>
                <c:ptCount val="1"/>
                <c:pt idx="0">
                  <c:v>50% Chance</c:v>
                </c:pt>
              </c:strCache>
            </c:strRef>
          </c:tx>
          <c:spPr>
            <a:solidFill>
              <a:schemeClr val="accent3"/>
            </a:solidFill>
            <a:ln>
              <a:noFill/>
            </a:ln>
            <a:effectLst/>
          </c:spPr>
          <c:invertIfNegative val="0"/>
          <c:dLbls>
            <c:dLbl>
              <c:idx val="2"/>
              <c:delete val="1"/>
              <c:extLst>
                <c:ext xmlns:c15="http://schemas.microsoft.com/office/drawing/2012/chart" uri="{CE6537A1-D6FC-4f65-9D91-7224C49458BB}"/>
                <c:ext xmlns:c16="http://schemas.microsoft.com/office/drawing/2014/chart" uri="{C3380CC4-5D6E-409C-BE32-E72D297353CC}">
                  <c16:uniqueId val="{00000001-20CF-4185-890F-AA251B48F558}"/>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Sheet1!$D$2:$D$5</c:f>
              <c:numCache>
                <c:formatCode>0.0%</c:formatCode>
                <c:ptCount val="4"/>
                <c:pt idx="0">
                  <c:v>0.16176470588235295</c:v>
                </c:pt>
                <c:pt idx="1">
                  <c:v>0.14953271028037382</c:v>
                </c:pt>
                <c:pt idx="2">
                  <c:v>0</c:v>
                </c:pt>
                <c:pt idx="3">
                  <c:v>0.18604651162790697</c:v>
                </c:pt>
              </c:numCache>
            </c:numRef>
          </c:val>
          <c:extLst>
            <c:ext xmlns:c16="http://schemas.microsoft.com/office/drawing/2014/chart" uri="{C3380CC4-5D6E-409C-BE32-E72D297353CC}">
              <c16:uniqueId val="{00000002-DC77-4D9E-8468-B4DA792B0E5F}"/>
            </c:ext>
          </c:extLst>
        </c:ser>
        <c:ser>
          <c:idx val="3"/>
          <c:order val="3"/>
          <c:tx>
            <c:strRef>
              <c:f>Sheet1!$E$1</c:f>
              <c:strCache>
                <c:ptCount val="1"/>
                <c:pt idx="0">
                  <c:v>75% Chance</c:v>
                </c:pt>
              </c:strCache>
            </c:strRef>
          </c:tx>
          <c:spPr>
            <a:solidFill>
              <a:schemeClr val="accent4"/>
            </a:solidFill>
            <a:ln>
              <a:noFill/>
            </a:ln>
            <a:effectLst/>
          </c:spPr>
          <c:invertIfNegative val="0"/>
          <c:dLbls>
            <c:dLbl>
              <c:idx val="0"/>
              <c:layout>
                <c:manualLayout>
                  <c:x val="-7.246376811594203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200-434D-84FB-2D534844813E}"/>
                </c:ext>
              </c:extLst>
            </c:dLbl>
            <c:dLbl>
              <c:idx val="1"/>
              <c:layout>
                <c:manualLayout>
                  <c:x val="-1.3285024154589372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200-434D-84FB-2D534844813E}"/>
                </c:ext>
              </c:extLst>
            </c:dLbl>
            <c:dLbl>
              <c:idx val="2"/>
              <c:layout>
                <c:manualLayout>
                  <c:x val="-2.0550182585872417E-2"/>
                  <c:y val="2.9186424957105147E-3"/>
                </c:manualLayout>
              </c:layout>
              <c:spPr>
                <a:noFill/>
                <a:ln>
                  <a:noFill/>
                </a:ln>
                <a:effectLst/>
              </c:spPr>
              <c:txPr>
                <a:bodyPr rot="0" spcFirstLastPara="1" vertOverflow="ellipsis" vert="horz" wrap="square" lIns="38100" tIns="19050" rIns="38100" bIns="19050" anchor="ctr" anchorCtr="1">
                  <a:noAutofit/>
                </a:bodyPr>
                <a:lstStyle/>
                <a:p>
                  <a:pPr>
                    <a:defRPr sz="1197"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3.6292270531400959E-2"/>
                      <c:h val="5.7234579340883197E-2"/>
                    </c:manualLayout>
                  </c15:layout>
                </c:ext>
                <c:ext xmlns:c16="http://schemas.microsoft.com/office/drawing/2014/chart" uri="{C3380CC4-5D6E-409C-BE32-E72D297353CC}">
                  <c16:uniqueId val="{00000000-20CF-4185-890F-AA251B48F558}"/>
                </c:ext>
              </c:extLst>
            </c:dLbl>
            <c:dLbl>
              <c:idx val="3"/>
              <c:layout>
                <c:manualLayout>
                  <c:x val="-6.038647342995346E-3"/>
                  <c:y val="-2.675391381385100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200-434D-84FB-2D534844813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Sheet1!$E$2:$E$5</c:f>
              <c:numCache>
                <c:formatCode>0.0%</c:formatCode>
                <c:ptCount val="4"/>
                <c:pt idx="0">
                  <c:v>2.9411764705882353E-2</c:v>
                </c:pt>
                <c:pt idx="1">
                  <c:v>1.8691588785046728E-2</c:v>
                </c:pt>
                <c:pt idx="2">
                  <c:v>2.6315789473684209E-2</c:v>
                </c:pt>
                <c:pt idx="3">
                  <c:v>4.6511627906976744E-2</c:v>
                </c:pt>
              </c:numCache>
            </c:numRef>
          </c:val>
          <c:extLst>
            <c:ext xmlns:c16="http://schemas.microsoft.com/office/drawing/2014/chart" uri="{C3380CC4-5D6E-409C-BE32-E72D297353CC}">
              <c16:uniqueId val="{00000003-DC77-4D9E-8468-B4DA792B0E5F}"/>
            </c:ext>
          </c:extLst>
        </c:ser>
        <c:ser>
          <c:idx val="4"/>
          <c:order val="4"/>
          <c:tx>
            <c:strRef>
              <c:f>Sheet1!$F$1</c:f>
              <c:strCache>
                <c:ptCount val="1"/>
                <c:pt idx="0">
                  <c:v>Almost 100% Chance</c:v>
                </c:pt>
              </c:strCache>
            </c:strRef>
          </c:tx>
          <c:spPr>
            <a:solidFill>
              <a:schemeClr val="accent5"/>
            </a:solidFill>
            <a:ln>
              <a:noFill/>
            </a:ln>
            <a:effectLst/>
          </c:spPr>
          <c:invertIfNegative val="0"/>
          <c:dLbls>
            <c:dLbl>
              <c:idx val="2"/>
              <c:layout>
                <c:manualLayout>
                  <c:x val="-2.4154589371980675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200-434D-84FB-2D534844813E}"/>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Assisted Living Facility (7-County Metro)</c:v>
                </c:pt>
                <c:pt idx="1">
                  <c:v>Assisted Living Facility (Greater Minnesota)</c:v>
                </c:pt>
                <c:pt idx="2">
                  <c:v>Nursing Facility (7-County Metro)</c:v>
                </c:pt>
                <c:pt idx="3">
                  <c:v>Nursing Facility (Greater Minnesota)</c:v>
                </c:pt>
              </c:strCache>
            </c:strRef>
          </c:cat>
          <c:val>
            <c:numRef>
              <c:f>Sheet1!$F$2:$F$5</c:f>
              <c:numCache>
                <c:formatCode>0.0%</c:formatCode>
                <c:ptCount val="4"/>
                <c:pt idx="0">
                  <c:v>5.8823529411764705E-2</c:v>
                </c:pt>
                <c:pt idx="1">
                  <c:v>3.7383177570093455E-2</c:v>
                </c:pt>
                <c:pt idx="2">
                  <c:v>2.6315789473684209E-2</c:v>
                </c:pt>
                <c:pt idx="3">
                  <c:v>4.6511627906976744E-2</c:v>
                </c:pt>
              </c:numCache>
            </c:numRef>
          </c:val>
          <c:extLst>
            <c:ext xmlns:c16="http://schemas.microsoft.com/office/drawing/2014/chart" uri="{C3380CC4-5D6E-409C-BE32-E72D297353CC}">
              <c16:uniqueId val="{00000004-DC77-4D9E-8468-B4DA792B0E5F}"/>
            </c:ext>
          </c:extLst>
        </c:ser>
        <c:dLbls>
          <c:showLegendKey val="0"/>
          <c:showVal val="0"/>
          <c:showCatName val="0"/>
          <c:showSerName val="0"/>
          <c:showPercent val="0"/>
          <c:showBubbleSize val="0"/>
        </c:dLbls>
        <c:gapWidth val="150"/>
        <c:overlap val="100"/>
        <c:axId val="457004079"/>
        <c:axId val="457004559"/>
      </c:barChart>
      <c:catAx>
        <c:axId val="45700407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accent1"/>
                </a:solidFill>
                <a:latin typeface="+mn-lt"/>
                <a:ea typeface="+mn-ea"/>
                <a:cs typeface="+mn-cs"/>
              </a:defRPr>
            </a:pPr>
            <a:endParaRPr lang="en-US"/>
          </a:p>
        </c:txPr>
        <c:crossAx val="457004559"/>
        <c:crosses val="autoZero"/>
        <c:auto val="1"/>
        <c:lblAlgn val="ctr"/>
        <c:lblOffset val="100"/>
        <c:noMultiLvlLbl val="0"/>
      </c:catAx>
      <c:valAx>
        <c:axId val="457004559"/>
        <c:scaling>
          <c:orientation val="minMax"/>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5700407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Assisted Living</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7-County Metro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Aides (registered CNA)</c:v>
                </c:pt>
                <c:pt idx="1">
                  <c:v>Aides (not registered as CNA)</c:v>
                </c:pt>
                <c:pt idx="2">
                  <c:v>LPN</c:v>
                </c:pt>
                <c:pt idx="3">
                  <c:v>RN</c:v>
                </c:pt>
                <c:pt idx="4">
                  <c:v>Dietary Aide</c:v>
                </c:pt>
                <c:pt idx="5">
                  <c:v>Housekeeping and Laundry Aide</c:v>
                </c:pt>
              </c:strCache>
            </c:strRef>
          </c:cat>
          <c:val>
            <c:numRef>
              <c:f>Sheet1!$B$2:$B$7</c:f>
              <c:numCache>
                <c:formatCode>0.0%</c:formatCode>
                <c:ptCount val="6"/>
                <c:pt idx="0">
                  <c:v>0.68518518518518523</c:v>
                </c:pt>
                <c:pt idx="1">
                  <c:v>0.66129032258064513</c:v>
                </c:pt>
                <c:pt idx="2">
                  <c:v>0.625</c:v>
                </c:pt>
                <c:pt idx="3">
                  <c:v>0.76086956521739135</c:v>
                </c:pt>
                <c:pt idx="4">
                  <c:v>0.42222222222222222</c:v>
                </c:pt>
                <c:pt idx="5">
                  <c:v>0.53191489361702127</c:v>
                </c:pt>
              </c:numCache>
            </c:numRef>
          </c:val>
          <c:extLst>
            <c:ext xmlns:c16="http://schemas.microsoft.com/office/drawing/2014/chart" uri="{C3380CC4-5D6E-409C-BE32-E72D297353CC}">
              <c16:uniqueId val="{00000000-C4E7-4653-89A7-79C873E87D8A}"/>
            </c:ext>
          </c:extLst>
        </c:ser>
        <c:ser>
          <c:idx val="1"/>
          <c:order val="1"/>
          <c:tx>
            <c:strRef>
              <c:f>Sheet1!$C$1</c:f>
              <c:strCache>
                <c:ptCount val="1"/>
                <c:pt idx="0">
                  <c:v>Greater Minnesota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Aides (registered CNA)</c:v>
                </c:pt>
                <c:pt idx="1">
                  <c:v>Aides (not registered as CNA)</c:v>
                </c:pt>
                <c:pt idx="2">
                  <c:v>LPN</c:v>
                </c:pt>
                <c:pt idx="3">
                  <c:v>RN</c:v>
                </c:pt>
                <c:pt idx="4">
                  <c:v>Dietary Aide</c:v>
                </c:pt>
                <c:pt idx="5">
                  <c:v>Housekeeping and Laundry Aide</c:v>
                </c:pt>
              </c:strCache>
            </c:strRef>
          </c:cat>
          <c:val>
            <c:numRef>
              <c:f>Sheet1!$C$2:$C$7</c:f>
              <c:numCache>
                <c:formatCode>0.0%</c:formatCode>
                <c:ptCount val="6"/>
                <c:pt idx="0">
                  <c:v>0.79268292682926833</c:v>
                </c:pt>
                <c:pt idx="1">
                  <c:v>0.84444444444444444</c:v>
                </c:pt>
                <c:pt idx="2">
                  <c:v>0.36206896551724138</c:v>
                </c:pt>
                <c:pt idx="3">
                  <c:v>0.45901639344262296</c:v>
                </c:pt>
                <c:pt idx="4">
                  <c:v>0.61764705882352944</c:v>
                </c:pt>
                <c:pt idx="5">
                  <c:v>0.40677966101694918</c:v>
                </c:pt>
              </c:numCache>
            </c:numRef>
          </c:val>
          <c:extLst>
            <c:ext xmlns:c16="http://schemas.microsoft.com/office/drawing/2014/chart" uri="{C3380CC4-5D6E-409C-BE32-E72D297353CC}">
              <c16:uniqueId val="{00000001-C4E7-4653-89A7-79C873E87D8A}"/>
            </c:ext>
          </c:extLst>
        </c:ser>
        <c:dLbls>
          <c:showLegendKey val="0"/>
          <c:showVal val="0"/>
          <c:showCatName val="0"/>
          <c:showSerName val="0"/>
          <c:showPercent val="0"/>
          <c:showBubbleSize val="0"/>
        </c:dLbls>
        <c:gapWidth val="219"/>
        <c:overlap val="-27"/>
        <c:axId val="284213471"/>
        <c:axId val="284217311"/>
      </c:barChart>
      <c:catAx>
        <c:axId val="2842134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4217311"/>
        <c:crosses val="autoZero"/>
        <c:auto val="1"/>
        <c:lblAlgn val="ctr"/>
        <c:lblOffset val="100"/>
        <c:noMultiLvlLbl val="0"/>
      </c:catAx>
      <c:valAx>
        <c:axId val="28421731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4213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t>
            </a:r>
            <a:r>
              <a:rPr lang="en-US" baseline="0" dirty="0"/>
              <a:t> Admitting from Hospitals</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Yes</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Assisted Living Facility</c:v>
                </c:pt>
                <c:pt idx="1">
                  <c:v>Nursing Facility</c:v>
                </c:pt>
              </c:strCache>
            </c:strRef>
          </c:cat>
          <c:val>
            <c:numRef>
              <c:f>Sheet1!$B$2:$C$2</c:f>
              <c:numCache>
                <c:formatCode>0.00%</c:formatCode>
                <c:ptCount val="2"/>
                <c:pt idx="0">
                  <c:v>0.79651162790697672</c:v>
                </c:pt>
                <c:pt idx="1">
                  <c:v>0.95161290322580649</c:v>
                </c:pt>
              </c:numCache>
            </c:numRef>
          </c:val>
          <c:extLst>
            <c:ext xmlns:c16="http://schemas.microsoft.com/office/drawing/2014/chart" uri="{C3380CC4-5D6E-409C-BE32-E72D297353CC}">
              <c16:uniqueId val="{00000000-AFCE-4E16-86BC-316235713739}"/>
            </c:ext>
          </c:extLst>
        </c:ser>
        <c:dLbls>
          <c:showLegendKey val="0"/>
          <c:showVal val="0"/>
          <c:showCatName val="0"/>
          <c:showSerName val="0"/>
          <c:showPercent val="0"/>
          <c:showBubbleSize val="0"/>
        </c:dLbls>
        <c:gapWidth val="219"/>
        <c:overlap val="-27"/>
        <c:axId val="1952362175"/>
        <c:axId val="1952360255"/>
      </c:barChart>
      <c:catAx>
        <c:axId val="1952362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52360255"/>
        <c:crosses val="autoZero"/>
        <c:auto val="1"/>
        <c:lblAlgn val="ctr"/>
        <c:lblOffset val="100"/>
        <c:noMultiLvlLbl val="0"/>
      </c:catAx>
      <c:valAx>
        <c:axId val="1952360255"/>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95236217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 Maintaining a Waiting List</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Yes</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Assisted Living Facility</c:v>
                </c:pt>
                <c:pt idx="1">
                  <c:v>Nursing Facility</c:v>
                </c:pt>
              </c:strCache>
            </c:strRef>
          </c:cat>
          <c:val>
            <c:numRef>
              <c:f>Sheet1!$B$2:$C$2</c:f>
              <c:numCache>
                <c:formatCode>0.00%</c:formatCode>
                <c:ptCount val="2"/>
                <c:pt idx="0">
                  <c:v>0.46551724137931033</c:v>
                </c:pt>
                <c:pt idx="1">
                  <c:v>0.43089430894308944</c:v>
                </c:pt>
              </c:numCache>
            </c:numRef>
          </c:val>
          <c:extLst>
            <c:ext xmlns:c16="http://schemas.microsoft.com/office/drawing/2014/chart" uri="{C3380CC4-5D6E-409C-BE32-E72D297353CC}">
              <c16:uniqueId val="{00000000-7F33-4155-B98A-6CC493753B40}"/>
            </c:ext>
          </c:extLst>
        </c:ser>
        <c:dLbls>
          <c:showLegendKey val="0"/>
          <c:showVal val="0"/>
          <c:showCatName val="0"/>
          <c:showSerName val="0"/>
          <c:showPercent val="0"/>
          <c:showBubbleSize val="0"/>
        </c:dLbls>
        <c:gapWidth val="219"/>
        <c:overlap val="-27"/>
        <c:axId val="304250127"/>
        <c:axId val="304250607"/>
      </c:barChart>
      <c:catAx>
        <c:axId val="304250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04250607"/>
        <c:crosses val="autoZero"/>
        <c:auto val="1"/>
        <c:lblAlgn val="ctr"/>
        <c:lblOffset val="100"/>
        <c:noMultiLvlLbl val="0"/>
      </c:catAx>
      <c:valAx>
        <c:axId val="304250607"/>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0425012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862" b="0" i="0" u="none" strike="noStrike" baseline="0" dirty="0">
                <a:effectLst/>
              </a:rPr>
              <a:t>Criteria used to presently inform decision to accept or not accept an admission</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Assisted Living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Ability to meet the specific needs of the new admission.</c:v>
                </c:pt>
                <c:pt idx="1">
                  <c:v>Insufficient staffing</c:v>
                </c:pt>
                <c:pt idx="2">
                  <c:v>Admissions over the weekend are very difficult to process and staff to.</c:v>
                </c:pt>
                <c:pt idx="3">
                  <c:v>Other</c:v>
                </c:pt>
                <c:pt idx="4">
                  <c:v>Potential admission must be reviewed by corporate staff</c:v>
                </c:pt>
                <c:pt idx="5">
                  <c:v>Supply and re-supply of personal protective equipment (PPE)</c:v>
                </c:pt>
              </c:strCache>
            </c:strRef>
          </c:cat>
          <c:val>
            <c:numRef>
              <c:f>Sheet1!$B$2:$B$7</c:f>
              <c:numCache>
                <c:formatCode>0.0%</c:formatCode>
                <c:ptCount val="6"/>
                <c:pt idx="0">
                  <c:v>0.74860000000000004</c:v>
                </c:pt>
                <c:pt idx="1">
                  <c:v>0.53139999999999998</c:v>
                </c:pt>
                <c:pt idx="2">
                  <c:v>0.58860000000000001</c:v>
                </c:pt>
                <c:pt idx="3">
                  <c:v>7.4300000000000005E-2</c:v>
                </c:pt>
                <c:pt idx="4">
                  <c:v>0.16</c:v>
                </c:pt>
                <c:pt idx="5">
                  <c:v>5.1400000000000001E-2</c:v>
                </c:pt>
              </c:numCache>
            </c:numRef>
          </c:val>
          <c:extLst>
            <c:ext xmlns:c16="http://schemas.microsoft.com/office/drawing/2014/chart" uri="{C3380CC4-5D6E-409C-BE32-E72D297353CC}">
              <c16:uniqueId val="{00000000-F1E7-4C2D-9D47-9A2197520B32}"/>
            </c:ext>
          </c:extLst>
        </c:ser>
        <c:ser>
          <c:idx val="1"/>
          <c:order val="1"/>
          <c:tx>
            <c:strRef>
              <c:f>Sheet1!$C$1</c:f>
              <c:strCache>
                <c:ptCount val="1"/>
                <c:pt idx="0">
                  <c:v>Nursing Facility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Ability to meet the specific needs of the new admission.</c:v>
                </c:pt>
                <c:pt idx="1">
                  <c:v>Insufficient staffing</c:v>
                </c:pt>
                <c:pt idx="2">
                  <c:v>Admissions over the weekend are very difficult to process and staff to.</c:v>
                </c:pt>
                <c:pt idx="3">
                  <c:v>Other</c:v>
                </c:pt>
                <c:pt idx="4">
                  <c:v>Potential admission must be reviewed by corporate staff</c:v>
                </c:pt>
                <c:pt idx="5">
                  <c:v>Supply and re-supply of personal protective equipment (PPE)</c:v>
                </c:pt>
              </c:strCache>
            </c:strRef>
          </c:cat>
          <c:val>
            <c:numRef>
              <c:f>Sheet1!$C$2:$C$7</c:f>
              <c:numCache>
                <c:formatCode>0.0%</c:formatCode>
                <c:ptCount val="6"/>
                <c:pt idx="0">
                  <c:v>0.94350000000000001</c:v>
                </c:pt>
                <c:pt idx="1">
                  <c:v>0.8387</c:v>
                </c:pt>
                <c:pt idx="2">
                  <c:v>0.6048</c:v>
                </c:pt>
                <c:pt idx="3">
                  <c:v>7.2599999999999998E-2</c:v>
                </c:pt>
                <c:pt idx="4">
                  <c:v>2.4199999999999999E-2</c:v>
                </c:pt>
                <c:pt idx="5">
                  <c:v>2.4199999999999999E-2</c:v>
                </c:pt>
              </c:numCache>
            </c:numRef>
          </c:val>
          <c:extLst>
            <c:ext xmlns:c16="http://schemas.microsoft.com/office/drawing/2014/chart" uri="{C3380CC4-5D6E-409C-BE32-E72D297353CC}">
              <c16:uniqueId val="{00000001-F1E7-4C2D-9D47-9A2197520B32}"/>
            </c:ext>
          </c:extLst>
        </c:ser>
        <c:dLbls>
          <c:showLegendKey val="0"/>
          <c:showVal val="0"/>
          <c:showCatName val="0"/>
          <c:showSerName val="0"/>
          <c:showPercent val="0"/>
          <c:showBubbleSize val="0"/>
        </c:dLbls>
        <c:gapWidth val="219"/>
        <c:overlap val="-27"/>
        <c:axId val="2131424431"/>
        <c:axId val="2131426095"/>
      </c:barChart>
      <c:catAx>
        <c:axId val="213142443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en-US"/>
          </a:p>
        </c:txPr>
        <c:crossAx val="2131426095"/>
        <c:crosses val="autoZero"/>
        <c:auto val="1"/>
        <c:lblAlgn val="ctr"/>
        <c:lblOffset val="100"/>
        <c:noMultiLvlLbl val="0"/>
      </c:catAx>
      <c:valAx>
        <c:axId val="2131426095"/>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14244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Referrals Turned Down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Nursing Facility (October 2022)</c:v>
                </c:pt>
                <c:pt idx="1">
                  <c:v>Nursing Facility (April 2023)</c:v>
                </c:pt>
                <c:pt idx="2">
                  <c:v>Assisted Living Facility (October 2022)</c:v>
                </c:pt>
                <c:pt idx="3">
                  <c:v>Assisted Living Facility (April 2023)</c:v>
                </c:pt>
              </c:strCache>
            </c:strRef>
          </c:cat>
          <c:val>
            <c:numRef>
              <c:f>Sheet1!$B$2:$E$2</c:f>
              <c:numCache>
                <c:formatCode>0.0</c:formatCode>
                <c:ptCount val="4"/>
                <c:pt idx="0">
                  <c:v>14.560810810810811</c:v>
                </c:pt>
                <c:pt idx="1">
                  <c:v>21.060344827586206</c:v>
                </c:pt>
                <c:pt idx="2">
                  <c:v>3.0806451612903225</c:v>
                </c:pt>
                <c:pt idx="3">
                  <c:v>3.1385542168674698</c:v>
                </c:pt>
              </c:numCache>
            </c:numRef>
          </c:val>
          <c:extLst>
            <c:ext xmlns:c16="http://schemas.microsoft.com/office/drawing/2014/chart" uri="{C3380CC4-5D6E-409C-BE32-E72D297353CC}">
              <c16:uniqueId val="{00000000-8BA6-46BA-B7CD-8D5B964C21FC}"/>
            </c:ext>
          </c:extLst>
        </c:ser>
        <c:dLbls>
          <c:showLegendKey val="0"/>
          <c:showVal val="0"/>
          <c:showCatName val="0"/>
          <c:showSerName val="0"/>
          <c:showPercent val="0"/>
          <c:showBubbleSize val="0"/>
        </c:dLbls>
        <c:gapWidth val="219"/>
        <c:overlap val="-27"/>
        <c:axId val="932448559"/>
        <c:axId val="932446479"/>
      </c:barChart>
      <c:catAx>
        <c:axId val="9324485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32446479"/>
        <c:crosses val="autoZero"/>
        <c:auto val="1"/>
        <c:lblAlgn val="ctr"/>
        <c:lblOffset val="100"/>
        <c:noMultiLvlLbl val="0"/>
      </c:catAx>
      <c:valAx>
        <c:axId val="93244647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a:t>Average Number of Declined Referrals</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324485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Average</c:v>
                </c:pt>
              </c:strCache>
            </c:strRef>
          </c:tx>
          <c:spPr>
            <a:solidFill>
              <a:schemeClr val="accent1"/>
            </a:solidFill>
            <a:ln>
              <a:noFill/>
            </a:ln>
            <a:effectLst/>
          </c:spPr>
          <c:invertIfNegative val="0"/>
          <c:dPt>
            <c:idx val="3"/>
            <c:invertIfNegative val="0"/>
            <c:bubble3D val="0"/>
            <c:spPr>
              <a:solidFill>
                <a:srgbClr val="C00000"/>
              </a:solidFill>
              <a:ln>
                <a:noFill/>
              </a:ln>
              <a:effectLst/>
            </c:spPr>
            <c:extLst>
              <c:ext xmlns:c16="http://schemas.microsoft.com/office/drawing/2014/chart" uri="{C3380CC4-5D6E-409C-BE32-E72D297353CC}">
                <c16:uniqueId val="{00000004-0334-4888-9322-05D6374C3195}"/>
              </c:ext>
            </c:extLst>
          </c:dPt>
          <c:dPt>
            <c:idx val="5"/>
            <c:invertIfNegative val="0"/>
            <c:bubble3D val="0"/>
            <c:spPr>
              <a:solidFill>
                <a:srgbClr val="C00000"/>
              </a:solidFill>
              <a:ln>
                <a:noFill/>
              </a:ln>
              <a:effectLst/>
            </c:spPr>
            <c:extLst>
              <c:ext xmlns:c16="http://schemas.microsoft.com/office/drawing/2014/chart" uri="{C3380CC4-5D6E-409C-BE32-E72D297353CC}">
                <c16:uniqueId val="{00000003-0334-4888-9322-05D6374C3195}"/>
              </c:ext>
            </c:extLst>
          </c:dPt>
          <c:dPt>
            <c:idx val="6"/>
            <c:invertIfNegative val="0"/>
            <c:bubble3D val="0"/>
            <c:spPr>
              <a:solidFill>
                <a:srgbClr val="C00000"/>
              </a:solidFill>
              <a:ln>
                <a:noFill/>
              </a:ln>
              <a:effectLst/>
            </c:spPr>
            <c:extLst>
              <c:ext xmlns:c16="http://schemas.microsoft.com/office/drawing/2014/chart" uri="{C3380CC4-5D6E-409C-BE32-E72D297353CC}">
                <c16:uniqueId val="{00000005-0334-4888-9322-05D6374C319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East Central</c:v>
                </c:pt>
                <c:pt idx="1">
                  <c:v>Northeast</c:v>
                </c:pt>
                <c:pt idx="2">
                  <c:v>Northwest</c:v>
                </c:pt>
                <c:pt idx="3">
                  <c:v>Southeast</c:v>
                </c:pt>
                <c:pt idx="4">
                  <c:v>Southwest</c:v>
                </c:pt>
                <c:pt idx="5">
                  <c:v>Twin Cities Metro</c:v>
                </c:pt>
                <c:pt idx="6">
                  <c:v>West Central</c:v>
                </c:pt>
                <c:pt idx="7">
                  <c:v>Statewide</c:v>
                </c:pt>
              </c:strCache>
            </c:strRef>
          </c:cat>
          <c:val>
            <c:numRef>
              <c:f>Sheet1!$B$2:$B$9</c:f>
              <c:numCache>
                <c:formatCode>0.0</c:formatCode>
                <c:ptCount val="8"/>
                <c:pt idx="0">
                  <c:v>17.588235294117649</c:v>
                </c:pt>
                <c:pt idx="1">
                  <c:v>11.571428571428571</c:v>
                </c:pt>
                <c:pt idx="2">
                  <c:v>13.5</c:v>
                </c:pt>
                <c:pt idx="3">
                  <c:v>25</c:v>
                </c:pt>
                <c:pt idx="4">
                  <c:v>9</c:v>
                </c:pt>
                <c:pt idx="5">
                  <c:v>28.085714285714285</c:v>
                </c:pt>
                <c:pt idx="6">
                  <c:v>23.1875</c:v>
                </c:pt>
                <c:pt idx="7">
                  <c:v>21.060344827586206</c:v>
                </c:pt>
              </c:numCache>
            </c:numRef>
          </c:val>
          <c:extLst>
            <c:ext xmlns:c16="http://schemas.microsoft.com/office/drawing/2014/chart" uri="{C3380CC4-5D6E-409C-BE32-E72D297353CC}">
              <c16:uniqueId val="{00000000-0334-4888-9322-05D6374C3195}"/>
            </c:ext>
          </c:extLst>
        </c:ser>
        <c:dLbls>
          <c:showLegendKey val="0"/>
          <c:showVal val="0"/>
          <c:showCatName val="0"/>
          <c:showSerName val="0"/>
          <c:showPercent val="0"/>
          <c:showBubbleSize val="0"/>
        </c:dLbls>
        <c:gapWidth val="219"/>
        <c:overlap val="-27"/>
        <c:axId val="334897679"/>
        <c:axId val="334911119"/>
      </c:barChart>
      <c:catAx>
        <c:axId val="3348976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4911119"/>
        <c:crosses val="autoZero"/>
        <c:auto val="1"/>
        <c:lblAlgn val="ctr"/>
        <c:lblOffset val="100"/>
        <c:noMultiLvlLbl val="0"/>
      </c:catAx>
      <c:valAx>
        <c:axId val="33491111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600" b="0" i="0" baseline="0" dirty="0">
                    <a:effectLst/>
                  </a:rPr>
                  <a:t>Average Number of Declined Referrals</a:t>
                </a:r>
                <a:endParaRPr lang="en-US" sz="1200" dirty="0">
                  <a:effectLst/>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489767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Average</c:v>
                </c:pt>
              </c:strCache>
            </c:strRef>
          </c:tx>
          <c:spPr>
            <a:solidFill>
              <a:schemeClr val="accent1"/>
            </a:solidFill>
            <a:ln>
              <a:noFill/>
            </a:ln>
            <a:effectLst/>
          </c:spPr>
          <c:invertIfNegative val="0"/>
          <c:dPt>
            <c:idx val="0"/>
            <c:invertIfNegative val="0"/>
            <c:bubble3D val="0"/>
            <c:spPr>
              <a:solidFill>
                <a:srgbClr val="C00000"/>
              </a:solidFill>
              <a:ln>
                <a:noFill/>
              </a:ln>
              <a:effectLst/>
            </c:spPr>
            <c:extLst>
              <c:ext xmlns:c16="http://schemas.microsoft.com/office/drawing/2014/chart" uri="{C3380CC4-5D6E-409C-BE32-E72D297353CC}">
                <c16:uniqueId val="{00000006-D3F0-4C5F-A6A6-A1FD2631D55E}"/>
              </c:ext>
            </c:extLst>
          </c:dPt>
          <c:dPt>
            <c:idx val="3"/>
            <c:invertIfNegative val="0"/>
            <c:bubble3D val="0"/>
            <c:spPr>
              <a:solidFill>
                <a:srgbClr val="C00000"/>
              </a:solidFill>
              <a:ln>
                <a:noFill/>
              </a:ln>
              <a:effectLst/>
            </c:spPr>
            <c:extLst>
              <c:ext xmlns:c16="http://schemas.microsoft.com/office/drawing/2014/chart" uri="{C3380CC4-5D6E-409C-BE32-E72D297353CC}">
                <c16:uniqueId val="{00000004-0334-4888-9322-05D6374C3195}"/>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3-0334-4888-9322-05D6374C3195}"/>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5-0334-4888-9322-05D6374C319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East Central</c:v>
                </c:pt>
                <c:pt idx="1">
                  <c:v>Northeast</c:v>
                </c:pt>
                <c:pt idx="2">
                  <c:v>Northwest</c:v>
                </c:pt>
                <c:pt idx="3">
                  <c:v>Southeast</c:v>
                </c:pt>
                <c:pt idx="4">
                  <c:v>Southwest</c:v>
                </c:pt>
                <c:pt idx="5">
                  <c:v>Twin Cities Metro</c:v>
                </c:pt>
                <c:pt idx="6">
                  <c:v>West Central</c:v>
                </c:pt>
                <c:pt idx="7">
                  <c:v>Statewide</c:v>
                </c:pt>
              </c:strCache>
            </c:strRef>
          </c:cat>
          <c:val>
            <c:numRef>
              <c:f>Sheet1!$B$2:$B$9</c:f>
              <c:numCache>
                <c:formatCode>0.0</c:formatCode>
                <c:ptCount val="8"/>
                <c:pt idx="0">
                  <c:v>4.958333333333333</c:v>
                </c:pt>
                <c:pt idx="1">
                  <c:v>3</c:v>
                </c:pt>
                <c:pt idx="2">
                  <c:v>2.4166666666666665</c:v>
                </c:pt>
                <c:pt idx="3">
                  <c:v>5.1052631578947372</c:v>
                </c:pt>
                <c:pt idx="4">
                  <c:v>1.5</c:v>
                </c:pt>
                <c:pt idx="5">
                  <c:v>2.7424242424242422</c:v>
                </c:pt>
                <c:pt idx="6">
                  <c:v>2.2352941176470589</c:v>
                </c:pt>
                <c:pt idx="7">
                  <c:v>3.1385542168674698</c:v>
                </c:pt>
              </c:numCache>
            </c:numRef>
          </c:val>
          <c:extLst>
            <c:ext xmlns:c16="http://schemas.microsoft.com/office/drawing/2014/chart" uri="{C3380CC4-5D6E-409C-BE32-E72D297353CC}">
              <c16:uniqueId val="{00000000-0334-4888-9322-05D6374C3195}"/>
            </c:ext>
          </c:extLst>
        </c:ser>
        <c:dLbls>
          <c:showLegendKey val="0"/>
          <c:showVal val="0"/>
          <c:showCatName val="0"/>
          <c:showSerName val="0"/>
          <c:showPercent val="0"/>
          <c:showBubbleSize val="0"/>
        </c:dLbls>
        <c:gapWidth val="219"/>
        <c:overlap val="-27"/>
        <c:axId val="334897679"/>
        <c:axId val="334911119"/>
      </c:barChart>
      <c:catAx>
        <c:axId val="3348976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4911119"/>
        <c:crosses val="autoZero"/>
        <c:auto val="1"/>
        <c:lblAlgn val="ctr"/>
        <c:lblOffset val="100"/>
        <c:noMultiLvlLbl val="0"/>
      </c:catAx>
      <c:valAx>
        <c:axId val="334911119"/>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sz="1600" b="0" i="0" baseline="0" dirty="0">
                    <a:effectLst/>
                  </a:rPr>
                  <a:t>Average Number of Declined Referrals</a:t>
                </a:r>
                <a:endParaRPr lang="en-US" sz="1200" dirty="0">
                  <a:effectLst/>
                </a:endParaRP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489767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baseline="0" dirty="0"/>
              <a:t> </a:t>
            </a:r>
            <a:endParaRPr lang="en-US"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Nursing Facility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October 2022</c:v>
                </c:pt>
                <c:pt idx="1">
                  <c:v>March 2023</c:v>
                </c:pt>
              </c:strCache>
            </c:strRef>
          </c:cat>
          <c:val>
            <c:numRef>
              <c:f>Sheet1!$B$2:$B$3</c:f>
              <c:numCache>
                <c:formatCode>#,##0</c:formatCode>
                <c:ptCount val="2"/>
                <c:pt idx="0" formatCode="_(* #,##0_);_(* \(#,##0\);_(* &quot;-&quot;??_);_(@_)">
                  <c:v>5096.2837837837833</c:v>
                </c:pt>
                <c:pt idx="1">
                  <c:v>7371.1206896551721</c:v>
                </c:pt>
              </c:numCache>
            </c:numRef>
          </c:val>
          <c:extLst>
            <c:ext xmlns:c16="http://schemas.microsoft.com/office/drawing/2014/chart" uri="{C3380CC4-5D6E-409C-BE32-E72D297353CC}">
              <c16:uniqueId val="{00000000-9D34-42BB-9F26-6598DC8FF81B}"/>
            </c:ext>
          </c:extLst>
        </c:ser>
        <c:ser>
          <c:idx val="1"/>
          <c:order val="1"/>
          <c:tx>
            <c:strRef>
              <c:f>Sheet1!$C$1</c:f>
              <c:strCache>
                <c:ptCount val="1"/>
                <c:pt idx="0">
                  <c:v>Assisted Living Facility</c:v>
                </c:pt>
              </c:strCache>
            </c:strRef>
          </c:tx>
          <c:spPr>
            <a:solidFill>
              <a:schemeClr val="accent2"/>
            </a:solidFill>
            <a:ln>
              <a:noFill/>
            </a:ln>
            <a:effectLst/>
          </c:spPr>
          <c:invertIfNegative val="0"/>
          <c:dLbls>
            <c:dLbl>
              <c:idx val="0"/>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16376811594202897"/>
                      <c:h val="0.19572416576234714"/>
                    </c:manualLayout>
                  </c15:layout>
                </c:ext>
                <c:ext xmlns:c16="http://schemas.microsoft.com/office/drawing/2014/chart" uri="{C3380CC4-5D6E-409C-BE32-E72D297353CC}">
                  <c16:uniqueId val="{00000001-EE1E-4479-B90C-14CA0B160605}"/>
                </c:ext>
              </c:extLst>
            </c:dLbl>
            <c:dLbl>
              <c:idx val="1"/>
              <c:spPr>
                <a:noFill/>
                <a:ln>
                  <a:noFill/>
                </a:ln>
                <a:effectLst/>
              </c:spPr>
              <c:txPr>
                <a:bodyPr rot="0" spcFirstLastPara="1" vertOverflow="ellipsis" vert="horz" wrap="square" lIns="38100" tIns="19050" rIns="38100" bIns="19050" anchor="ctr" anchorCtr="1">
                  <a:no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eparator>
</c:separator>
              <c:extLst>
                <c:ext xmlns:c15="http://schemas.microsoft.com/office/drawing/2012/chart" uri="{CE6537A1-D6FC-4f65-9D91-7224C49458BB}">
                  <c15:layout>
                    <c:manualLayout>
                      <c:w val="0.16497584541062801"/>
                      <c:h val="0.20448009324947866"/>
                    </c:manualLayout>
                  </c15:layout>
                </c:ext>
                <c:ext xmlns:c16="http://schemas.microsoft.com/office/drawing/2014/chart" uri="{C3380CC4-5D6E-409C-BE32-E72D297353CC}">
                  <c16:uniqueId val="{00000002-EE1E-4479-B90C-14CA0B160605}"/>
                </c:ext>
              </c:extLst>
            </c:dLbl>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October 2022</c:v>
                </c:pt>
                <c:pt idx="1">
                  <c:v>March 2023</c:v>
                </c:pt>
              </c:strCache>
            </c:strRef>
          </c:cat>
          <c:val>
            <c:numRef>
              <c:f>Sheet1!$C$2:$C$3</c:f>
              <c:numCache>
                <c:formatCode>#,##0</c:formatCode>
                <c:ptCount val="2"/>
                <c:pt idx="0" formatCode="_(* #,##0_);_(* \(#,##0\);_(* &quot;-&quot;??_);_(@_)">
                  <c:v>6460.1129032258059</c:v>
                </c:pt>
                <c:pt idx="1">
                  <c:v>6581.5481927710844</c:v>
                </c:pt>
              </c:numCache>
            </c:numRef>
          </c:val>
          <c:extLst>
            <c:ext xmlns:c16="http://schemas.microsoft.com/office/drawing/2014/chart" uri="{C3380CC4-5D6E-409C-BE32-E72D297353CC}">
              <c16:uniqueId val="{00000000-EE1E-4479-B90C-14CA0B160605}"/>
            </c:ext>
          </c:extLst>
        </c:ser>
        <c:dLbls>
          <c:showLegendKey val="0"/>
          <c:showVal val="0"/>
          <c:showCatName val="0"/>
          <c:showSerName val="0"/>
          <c:showPercent val="0"/>
          <c:showBubbleSize val="0"/>
        </c:dLbls>
        <c:gapWidth val="186"/>
        <c:overlap val="100"/>
        <c:axId val="2027953903"/>
        <c:axId val="2027934351"/>
      </c:barChart>
      <c:catAx>
        <c:axId val="2027953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rgbClr val="002060"/>
                </a:solidFill>
                <a:latin typeface="+mn-lt"/>
                <a:ea typeface="+mn-ea"/>
                <a:cs typeface="+mn-cs"/>
              </a:defRPr>
            </a:pPr>
            <a:endParaRPr lang="en-US"/>
          </a:p>
        </c:txPr>
        <c:crossAx val="2027934351"/>
        <c:crosses val="autoZero"/>
        <c:auto val="1"/>
        <c:lblAlgn val="ctr"/>
        <c:lblOffset val="100"/>
        <c:noMultiLvlLbl val="0"/>
      </c:catAx>
      <c:valAx>
        <c:axId val="2027934351"/>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279539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Nursing Facilities</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7-County Metro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Aides (registered CNA)</c:v>
                </c:pt>
                <c:pt idx="1">
                  <c:v>LPN</c:v>
                </c:pt>
                <c:pt idx="2">
                  <c:v>RN</c:v>
                </c:pt>
                <c:pt idx="3">
                  <c:v>Dietary Aide</c:v>
                </c:pt>
                <c:pt idx="4">
                  <c:v>Housekeeping and Laundry Aide</c:v>
                </c:pt>
              </c:strCache>
            </c:strRef>
          </c:cat>
          <c:val>
            <c:numRef>
              <c:f>Sheet1!$B$2:$B$6</c:f>
              <c:numCache>
                <c:formatCode>0.0%</c:formatCode>
                <c:ptCount val="5"/>
                <c:pt idx="0">
                  <c:v>0.71052631578947367</c:v>
                </c:pt>
                <c:pt idx="1">
                  <c:v>0.84210526315789469</c:v>
                </c:pt>
                <c:pt idx="2">
                  <c:v>0.94736842105263153</c:v>
                </c:pt>
                <c:pt idx="3">
                  <c:v>0.60526315789473684</c:v>
                </c:pt>
                <c:pt idx="4">
                  <c:v>0.70270270270270274</c:v>
                </c:pt>
              </c:numCache>
            </c:numRef>
          </c:val>
          <c:extLst>
            <c:ext xmlns:c16="http://schemas.microsoft.com/office/drawing/2014/chart" uri="{C3380CC4-5D6E-409C-BE32-E72D297353CC}">
              <c16:uniqueId val="{00000000-C4E7-4653-89A7-79C873E87D8A}"/>
            </c:ext>
          </c:extLst>
        </c:ser>
        <c:ser>
          <c:idx val="1"/>
          <c:order val="1"/>
          <c:tx>
            <c:strRef>
              <c:f>Sheet1!$C$1</c:f>
              <c:strCache>
                <c:ptCount val="1"/>
                <c:pt idx="0">
                  <c:v>Greater Minnesota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Aides (registered CNA)</c:v>
                </c:pt>
                <c:pt idx="1">
                  <c:v>LPN</c:v>
                </c:pt>
                <c:pt idx="2">
                  <c:v>RN</c:v>
                </c:pt>
                <c:pt idx="3">
                  <c:v>Dietary Aide</c:v>
                </c:pt>
                <c:pt idx="4">
                  <c:v>Housekeeping and Laundry Aide</c:v>
                </c:pt>
              </c:strCache>
            </c:strRef>
          </c:cat>
          <c:val>
            <c:numRef>
              <c:f>Sheet1!$C$2:$C$6</c:f>
              <c:numCache>
                <c:formatCode>0.0%</c:formatCode>
                <c:ptCount val="5"/>
                <c:pt idx="0">
                  <c:v>0.81395348837209303</c:v>
                </c:pt>
                <c:pt idx="1">
                  <c:v>0.91764705882352937</c:v>
                </c:pt>
                <c:pt idx="2">
                  <c:v>0.87951807228915657</c:v>
                </c:pt>
                <c:pt idx="3">
                  <c:v>0.57831325301204817</c:v>
                </c:pt>
                <c:pt idx="4">
                  <c:v>0.58227848101265822</c:v>
                </c:pt>
              </c:numCache>
            </c:numRef>
          </c:val>
          <c:extLst>
            <c:ext xmlns:c16="http://schemas.microsoft.com/office/drawing/2014/chart" uri="{C3380CC4-5D6E-409C-BE32-E72D297353CC}">
              <c16:uniqueId val="{00000001-C4E7-4653-89A7-79C873E87D8A}"/>
            </c:ext>
          </c:extLst>
        </c:ser>
        <c:dLbls>
          <c:showLegendKey val="0"/>
          <c:showVal val="0"/>
          <c:showCatName val="0"/>
          <c:showSerName val="0"/>
          <c:showPercent val="0"/>
          <c:showBubbleSize val="0"/>
        </c:dLbls>
        <c:gapWidth val="219"/>
        <c:overlap val="-27"/>
        <c:axId val="284213471"/>
        <c:axId val="284217311"/>
      </c:barChart>
      <c:catAx>
        <c:axId val="2842134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4217311"/>
        <c:crosses val="autoZero"/>
        <c:auto val="1"/>
        <c:lblAlgn val="ctr"/>
        <c:lblOffset val="100"/>
        <c:noMultiLvlLbl val="0"/>
      </c:catAx>
      <c:valAx>
        <c:axId val="284217311"/>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8421347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Jul-22</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Setting has exhausted reserves.</c:v>
                </c:pt>
                <c:pt idx="1">
                  <c:v>Setting is using reserves but have not yet exhausted.</c:v>
                </c:pt>
                <c:pt idx="2">
                  <c:v>Setting has reserves and will begin using in the next 60 days.</c:v>
                </c:pt>
              </c:strCache>
            </c:strRef>
          </c:cat>
          <c:val>
            <c:numRef>
              <c:f>Sheet1!$B$2:$B$4</c:f>
              <c:numCache>
                <c:formatCode>0.00%</c:formatCode>
                <c:ptCount val="3"/>
                <c:pt idx="0">
                  <c:v>2.8000000000000001E-2</c:v>
                </c:pt>
                <c:pt idx="1">
                  <c:v>0.27800000000000002</c:v>
                </c:pt>
                <c:pt idx="2">
                  <c:v>0</c:v>
                </c:pt>
              </c:numCache>
            </c:numRef>
          </c:val>
          <c:extLst>
            <c:ext xmlns:c16="http://schemas.microsoft.com/office/drawing/2014/chart" uri="{C3380CC4-5D6E-409C-BE32-E72D297353CC}">
              <c16:uniqueId val="{00000000-BEA8-4310-A851-D5DB10D793FC}"/>
            </c:ext>
          </c:extLst>
        </c:ser>
        <c:ser>
          <c:idx val="1"/>
          <c:order val="1"/>
          <c:tx>
            <c:strRef>
              <c:f>Sheet1!$C$1</c:f>
              <c:strCache>
                <c:ptCount val="1"/>
                <c:pt idx="0">
                  <c:v>Apr-23</c:v>
                </c:pt>
              </c:strCache>
            </c:strRef>
          </c:tx>
          <c:spPr>
            <a:solidFill>
              <a:schemeClr val="accent2"/>
            </a:solidFill>
            <a:ln>
              <a:noFill/>
            </a:ln>
            <a:effectLst/>
          </c:spPr>
          <c:invertIfNegative val="0"/>
          <c:dLbls>
            <c:dLbl>
              <c:idx val="0"/>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BEA8-4310-A851-D5DB10D793FC}"/>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Setting has exhausted reserves.</c:v>
                </c:pt>
                <c:pt idx="1">
                  <c:v>Setting is using reserves but have not yet exhausted.</c:v>
                </c:pt>
                <c:pt idx="2">
                  <c:v>Setting has reserves and will begin using in the next 60 days.</c:v>
                </c:pt>
              </c:strCache>
            </c:strRef>
          </c:cat>
          <c:val>
            <c:numRef>
              <c:f>Sheet1!$C$2:$C$4</c:f>
              <c:numCache>
                <c:formatCode>0.00%</c:formatCode>
                <c:ptCount val="3"/>
                <c:pt idx="0">
                  <c:v>0.125</c:v>
                </c:pt>
                <c:pt idx="1">
                  <c:v>0.125</c:v>
                </c:pt>
                <c:pt idx="2">
                  <c:v>0</c:v>
                </c:pt>
              </c:numCache>
            </c:numRef>
          </c:val>
          <c:extLst>
            <c:ext xmlns:c16="http://schemas.microsoft.com/office/drawing/2014/chart" uri="{C3380CC4-5D6E-409C-BE32-E72D297353CC}">
              <c16:uniqueId val="{00000001-BEA8-4310-A851-D5DB10D793FC}"/>
            </c:ext>
          </c:extLst>
        </c:ser>
        <c:dLbls>
          <c:showLegendKey val="0"/>
          <c:showVal val="0"/>
          <c:showCatName val="0"/>
          <c:showSerName val="0"/>
          <c:showPercent val="0"/>
          <c:showBubbleSize val="0"/>
        </c:dLbls>
        <c:gapWidth val="219"/>
        <c:overlap val="-27"/>
        <c:axId val="1532007680"/>
        <c:axId val="1532008160"/>
      </c:barChart>
      <c:catAx>
        <c:axId val="15320076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532008160"/>
        <c:crosses val="autoZero"/>
        <c:auto val="1"/>
        <c:lblAlgn val="ctr"/>
        <c:lblOffset val="100"/>
        <c:noMultiLvlLbl val="0"/>
      </c:catAx>
      <c:valAx>
        <c:axId val="1532008160"/>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3200768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Jul-22</c:v>
                </c:pt>
              </c:strCache>
            </c:strRef>
          </c:tx>
          <c:spPr>
            <a:solidFill>
              <a:schemeClr val="accent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Setting has exhausted reserves.</c:v>
                </c:pt>
                <c:pt idx="1">
                  <c:v>Setting is using reserves but have not yet exhausted.</c:v>
                </c:pt>
                <c:pt idx="2">
                  <c:v>Setting has reserves and will begin using in the next 60 days.</c:v>
                </c:pt>
              </c:strCache>
            </c:strRef>
          </c:cat>
          <c:val>
            <c:numRef>
              <c:f>Sheet1!$B$2:$B$4</c:f>
              <c:numCache>
                <c:formatCode>0.00%</c:formatCode>
                <c:ptCount val="3"/>
                <c:pt idx="0">
                  <c:v>7.0999999999999994E-2</c:v>
                </c:pt>
                <c:pt idx="1">
                  <c:v>0.35699999999999998</c:v>
                </c:pt>
                <c:pt idx="2">
                  <c:v>5.7000000000000002E-2</c:v>
                </c:pt>
              </c:numCache>
            </c:numRef>
          </c:val>
          <c:extLst>
            <c:ext xmlns:c16="http://schemas.microsoft.com/office/drawing/2014/chart" uri="{C3380CC4-5D6E-409C-BE32-E72D297353CC}">
              <c16:uniqueId val="{00000000-ABCB-44AF-9394-C5A4C24B383A}"/>
            </c:ext>
          </c:extLst>
        </c:ser>
        <c:ser>
          <c:idx val="1"/>
          <c:order val="1"/>
          <c:tx>
            <c:strRef>
              <c:f>Sheet1!$C$1</c:f>
              <c:strCache>
                <c:ptCount val="1"/>
                <c:pt idx="0">
                  <c:v>Apr-23</c:v>
                </c:pt>
              </c:strCache>
            </c:strRef>
          </c:tx>
          <c:spPr>
            <a:solidFill>
              <a:schemeClr val="accent2"/>
            </a:solidFill>
            <a:ln>
              <a:noFill/>
            </a:ln>
            <a:effectLst/>
          </c:spPr>
          <c:invertIfNegative val="0"/>
          <c:dLbls>
            <c:dLbl>
              <c:idx val="0"/>
              <c:numFmt formatCode="0.0%"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ABCB-44AF-9394-C5A4C24B383A}"/>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Setting has exhausted reserves.</c:v>
                </c:pt>
                <c:pt idx="1">
                  <c:v>Setting is using reserves but have not yet exhausted.</c:v>
                </c:pt>
                <c:pt idx="2">
                  <c:v>Setting has reserves and will begin using in the next 60 days.</c:v>
                </c:pt>
              </c:strCache>
            </c:strRef>
          </c:cat>
          <c:val>
            <c:numRef>
              <c:f>Sheet1!$C$2:$C$4</c:f>
              <c:numCache>
                <c:formatCode>0.00%</c:formatCode>
                <c:ptCount val="3"/>
                <c:pt idx="0">
                  <c:v>0.16900000000000001</c:v>
                </c:pt>
                <c:pt idx="1">
                  <c:v>0.38030000000000003</c:v>
                </c:pt>
                <c:pt idx="2">
                  <c:v>4.2299999999999997E-2</c:v>
                </c:pt>
              </c:numCache>
            </c:numRef>
          </c:val>
          <c:extLst>
            <c:ext xmlns:c16="http://schemas.microsoft.com/office/drawing/2014/chart" uri="{C3380CC4-5D6E-409C-BE32-E72D297353CC}">
              <c16:uniqueId val="{00000001-ABCB-44AF-9394-C5A4C24B383A}"/>
            </c:ext>
          </c:extLst>
        </c:ser>
        <c:dLbls>
          <c:showLegendKey val="0"/>
          <c:showVal val="0"/>
          <c:showCatName val="0"/>
          <c:showSerName val="0"/>
          <c:showPercent val="0"/>
          <c:showBubbleSize val="0"/>
        </c:dLbls>
        <c:gapWidth val="219"/>
        <c:overlap val="-27"/>
        <c:axId val="1625545904"/>
        <c:axId val="1625541584"/>
      </c:barChart>
      <c:catAx>
        <c:axId val="1625545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625541584"/>
        <c:crosses val="autoZero"/>
        <c:auto val="1"/>
        <c:lblAlgn val="ctr"/>
        <c:lblOffset val="100"/>
        <c:noMultiLvlLbl val="0"/>
      </c:catAx>
      <c:valAx>
        <c:axId val="1625541584"/>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625545904"/>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Statewide</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Setting has Exhausted Reservices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Jul-22</c:v>
                </c:pt>
                <c:pt idx="1">
                  <c:v>Apr-23</c:v>
                </c:pt>
              </c:strCache>
            </c:strRef>
          </c:cat>
          <c:val>
            <c:numRef>
              <c:f>Sheet1!$B$2:$C$2</c:f>
              <c:numCache>
                <c:formatCode>0.00%</c:formatCode>
                <c:ptCount val="2"/>
                <c:pt idx="0">
                  <c:v>5.7000000000000002E-2</c:v>
                </c:pt>
                <c:pt idx="1">
                  <c:v>0.15790000000000001</c:v>
                </c:pt>
              </c:numCache>
            </c:numRef>
          </c:val>
          <c:extLst>
            <c:ext xmlns:c16="http://schemas.microsoft.com/office/drawing/2014/chart" uri="{C3380CC4-5D6E-409C-BE32-E72D297353CC}">
              <c16:uniqueId val="{00000000-1138-42E5-A0DC-D875D2767C02}"/>
            </c:ext>
          </c:extLst>
        </c:ser>
        <c:dLbls>
          <c:showLegendKey val="0"/>
          <c:showVal val="0"/>
          <c:showCatName val="0"/>
          <c:showSerName val="0"/>
          <c:showPercent val="0"/>
          <c:showBubbleSize val="0"/>
        </c:dLbls>
        <c:gapWidth val="219"/>
        <c:overlap val="-27"/>
        <c:axId val="1322221104"/>
        <c:axId val="1322214384"/>
      </c:barChart>
      <c:catAx>
        <c:axId val="13222211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2214384"/>
        <c:crosses val="autoZero"/>
        <c:auto val="1"/>
        <c:lblAlgn val="ctr"/>
        <c:lblOffset val="100"/>
        <c:noMultiLvlLbl val="0"/>
      </c:catAx>
      <c:valAx>
        <c:axId val="1322214384"/>
        <c:scaling>
          <c:orientation val="minMax"/>
          <c:max val="0.5"/>
        </c:scaling>
        <c:delete val="0"/>
        <c:axPos val="l"/>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22221104"/>
        <c:crosses val="autoZero"/>
        <c:crossBetween val="between"/>
        <c:majorUnit val="0.1"/>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solidFill>
        <a:schemeClr val="accent1"/>
      </a:solidFill>
      <a:prstDash val="sysDot"/>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Assisted Living</a:t>
            </a:r>
          </a:p>
        </c:rich>
      </c:tx>
      <c:layout>
        <c:manualLayout>
          <c:xMode val="edge"/>
          <c:yMode val="edge"/>
          <c:x val="0.44885560500589611"/>
          <c:y val="2.334913996568411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7-County Metro</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Setting has exhausted reserves.</c:v>
                </c:pt>
                <c:pt idx="1">
                  <c:v>Setting is using reserves but have not yet exhausted.</c:v>
                </c:pt>
                <c:pt idx="2">
                  <c:v>Setting has reserves and will begin using in the next 60 days.</c:v>
                </c:pt>
                <c:pt idx="3">
                  <c:v>Setting has reserves and does not currently have plans to access.</c:v>
                </c:pt>
                <c:pt idx="4">
                  <c:v>Setting has never had reserves.</c:v>
                </c:pt>
              </c:strCache>
            </c:strRef>
          </c:cat>
          <c:val>
            <c:numRef>
              <c:f>Sheet1!$B$2:$B$6</c:f>
              <c:numCache>
                <c:formatCode>0.0%</c:formatCode>
                <c:ptCount val="5"/>
                <c:pt idx="0">
                  <c:v>0.37254901960784315</c:v>
                </c:pt>
                <c:pt idx="1">
                  <c:v>0.15686274509803921</c:v>
                </c:pt>
                <c:pt idx="2">
                  <c:v>1.9607843137254902E-2</c:v>
                </c:pt>
                <c:pt idx="3">
                  <c:v>0.19607843137254902</c:v>
                </c:pt>
                <c:pt idx="4">
                  <c:v>0.25490196078431371</c:v>
                </c:pt>
              </c:numCache>
            </c:numRef>
          </c:val>
          <c:extLst>
            <c:ext xmlns:c16="http://schemas.microsoft.com/office/drawing/2014/chart" uri="{C3380CC4-5D6E-409C-BE32-E72D297353CC}">
              <c16:uniqueId val="{00000000-49A9-43C0-9D29-DF8153B64235}"/>
            </c:ext>
          </c:extLst>
        </c:ser>
        <c:ser>
          <c:idx val="1"/>
          <c:order val="1"/>
          <c:tx>
            <c:strRef>
              <c:f>Sheet1!$C$1</c:f>
              <c:strCache>
                <c:ptCount val="1"/>
                <c:pt idx="0">
                  <c:v>Greater Minnesota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Setting has exhausted reserves.</c:v>
                </c:pt>
                <c:pt idx="1">
                  <c:v>Setting is using reserves but have not yet exhausted.</c:v>
                </c:pt>
                <c:pt idx="2">
                  <c:v>Setting has reserves and will begin using in the next 60 days.</c:v>
                </c:pt>
                <c:pt idx="3">
                  <c:v>Setting has reserves and does not currently have plans to access.</c:v>
                </c:pt>
                <c:pt idx="4">
                  <c:v>Setting has never had reserves.</c:v>
                </c:pt>
              </c:strCache>
            </c:strRef>
          </c:cat>
          <c:val>
            <c:numRef>
              <c:f>Sheet1!$C$2:$C$6</c:f>
              <c:numCache>
                <c:formatCode>0.0%</c:formatCode>
                <c:ptCount val="5"/>
                <c:pt idx="0">
                  <c:v>0.27536231884057971</c:v>
                </c:pt>
                <c:pt idx="1">
                  <c:v>0.17391304347826086</c:v>
                </c:pt>
                <c:pt idx="2">
                  <c:v>4.3478260869565216E-2</c:v>
                </c:pt>
                <c:pt idx="3">
                  <c:v>0.27536231884057971</c:v>
                </c:pt>
                <c:pt idx="4">
                  <c:v>0.2318840579710145</c:v>
                </c:pt>
              </c:numCache>
            </c:numRef>
          </c:val>
          <c:extLst>
            <c:ext xmlns:c16="http://schemas.microsoft.com/office/drawing/2014/chart" uri="{C3380CC4-5D6E-409C-BE32-E72D297353CC}">
              <c16:uniqueId val="{00000001-49A9-43C0-9D29-DF8153B64235}"/>
            </c:ext>
          </c:extLst>
        </c:ser>
        <c:dLbls>
          <c:showLegendKey val="0"/>
          <c:showVal val="0"/>
          <c:showCatName val="0"/>
          <c:showSerName val="0"/>
          <c:showPercent val="0"/>
          <c:showBubbleSize val="0"/>
        </c:dLbls>
        <c:gapWidth val="219"/>
        <c:overlap val="-27"/>
        <c:axId val="1309298128"/>
        <c:axId val="1309290928"/>
      </c:barChart>
      <c:catAx>
        <c:axId val="13092981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09290928"/>
        <c:crosses val="autoZero"/>
        <c:auto val="1"/>
        <c:lblAlgn val="ctr"/>
        <c:lblOffset val="100"/>
        <c:noMultiLvlLbl val="0"/>
      </c:catAx>
      <c:valAx>
        <c:axId val="130929092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09298128"/>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Nursing Facilities and Assisted Living Settings</c:v>
                </c:pt>
              </c:strCache>
            </c:strRef>
          </c:tx>
          <c:spPr>
            <a:solidFill>
              <a:schemeClr val="accent1"/>
            </a:solidFill>
            <a:ln>
              <a:noFill/>
            </a:ln>
            <a:effectLst/>
          </c:spPr>
          <c:invertIfNegative val="0"/>
          <c:dLbls>
            <c:dLbl>
              <c:idx val="0"/>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CA8C-4F06-AD27-7EF8F2A6F49F}"/>
                </c:ext>
              </c:extLst>
            </c:dLbl>
            <c:dLbl>
              <c:idx val="1"/>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6-CA8C-4F06-AD27-7EF8F2A6F49F}"/>
                </c:ext>
              </c:extLst>
            </c:dLbl>
            <c:dLbl>
              <c:idx val="2"/>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CA8C-4F06-AD27-7EF8F2A6F49F}"/>
                </c:ext>
              </c:extLst>
            </c:dLbl>
            <c:dLbl>
              <c:idx val="3"/>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CA8C-4F06-AD27-7EF8F2A6F49F}"/>
                </c:ext>
              </c:extLst>
            </c:dLbl>
            <c:dLbl>
              <c:idx val="4"/>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FF0000"/>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CA8C-4F06-AD27-7EF8F2A6F49F}"/>
                </c:ext>
              </c:extLst>
            </c:dLbl>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2-Months</c:v>
                </c:pt>
                <c:pt idx="1">
                  <c:v>3-Months</c:v>
                </c:pt>
                <c:pt idx="2">
                  <c:v>4-Months</c:v>
                </c:pt>
                <c:pt idx="3">
                  <c:v>5-Months</c:v>
                </c:pt>
                <c:pt idx="4">
                  <c:v>6-Months</c:v>
                </c:pt>
                <c:pt idx="5">
                  <c:v>7-Months</c:v>
                </c:pt>
                <c:pt idx="6">
                  <c:v>9-Months</c:v>
                </c:pt>
                <c:pt idx="7">
                  <c:v>10-Months</c:v>
                </c:pt>
                <c:pt idx="8">
                  <c:v>12-Months</c:v>
                </c:pt>
                <c:pt idx="9">
                  <c:v>More than 12-Months</c:v>
                </c:pt>
              </c:strCache>
            </c:strRef>
          </c:cat>
          <c:val>
            <c:numRef>
              <c:f>Sheet1!$B$2:$B$11</c:f>
              <c:numCache>
                <c:formatCode>0.00%</c:formatCode>
                <c:ptCount val="10"/>
                <c:pt idx="0">
                  <c:v>7.0175438596491224E-2</c:v>
                </c:pt>
                <c:pt idx="1">
                  <c:v>0.12280701754385964</c:v>
                </c:pt>
                <c:pt idx="2">
                  <c:v>5.2631578947368418E-2</c:v>
                </c:pt>
                <c:pt idx="3">
                  <c:v>1.7543859649122806E-2</c:v>
                </c:pt>
                <c:pt idx="4">
                  <c:v>0.15789473684210525</c:v>
                </c:pt>
                <c:pt idx="5">
                  <c:v>1.7543859649122806E-2</c:v>
                </c:pt>
                <c:pt idx="6">
                  <c:v>7.0175438596491224E-2</c:v>
                </c:pt>
                <c:pt idx="7">
                  <c:v>1.7543859649122806E-2</c:v>
                </c:pt>
                <c:pt idx="8">
                  <c:v>7.0175438596491224E-2</c:v>
                </c:pt>
                <c:pt idx="9">
                  <c:v>0.40350877192982454</c:v>
                </c:pt>
              </c:numCache>
            </c:numRef>
          </c:val>
          <c:extLst>
            <c:ext xmlns:c16="http://schemas.microsoft.com/office/drawing/2014/chart" uri="{C3380CC4-5D6E-409C-BE32-E72D297353CC}">
              <c16:uniqueId val="{00000000-CA8C-4F06-AD27-7EF8F2A6F49F}"/>
            </c:ext>
          </c:extLst>
        </c:ser>
        <c:dLbls>
          <c:showLegendKey val="0"/>
          <c:showVal val="0"/>
          <c:showCatName val="0"/>
          <c:showSerName val="0"/>
          <c:showPercent val="0"/>
          <c:showBubbleSize val="0"/>
        </c:dLbls>
        <c:gapWidth val="219"/>
        <c:overlap val="-27"/>
        <c:axId val="1309297648"/>
        <c:axId val="1309301968"/>
      </c:barChart>
      <c:catAx>
        <c:axId val="1309297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09301968"/>
        <c:crosses val="autoZero"/>
        <c:auto val="1"/>
        <c:lblAlgn val="ctr"/>
        <c:lblOffset val="100"/>
        <c:noMultiLvlLbl val="0"/>
      </c:catAx>
      <c:valAx>
        <c:axId val="1309301968"/>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09297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Assisted Living Facility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Setting has exhausted Line of Credit or Other Forms of Borrowing.</c:v>
                </c:pt>
                <c:pt idx="1">
                  <c:v>Setting is using Line of Credit or Other Forms of Borrowing but have not yet exhausted.</c:v>
                </c:pt>
                <c:pt idx="2">
                  <c:v>Setting has Line of Credit or Other Forms of Borrowing and will begin using in the next 60 days.</c:v>
                </c:pt>
                <c:pt idx="3">
                  <c:v>Setting has Line of Credit or Other Forms of Borrowing and does not currently have plans to access.</c:v>
                </c:pt>
                <c:pt idx="4">
                  <c:v>Setting has never had Line of Credit or Other Forms of Borrowing.</c:v>
                </c:pt>
              </c:strCache>
            </c:strRef>
          </c:cat>
          <c:val>
            <c:numRef>
              <c:f>Sheet1!$B$2:$B$6</c:f>
              <c:numCache>
                <c:formatCode>0.0%</c:formatCode>
                <c:ptCount val="5"/>
                <c:pt idx="0">
                  <c:v>0.17307692307692307</c:v>
                </c:pt>
                <c:pt idx="1">
                  <c:v>0.20192307692307693</c:v>
                </c:pt>
                <c:pt idx="2">
                  <c:v>2.8846153846153848E-2</c:v>
                </c:pt>
                <c:pt idx="3">
                  <c:v>0.23076923076923078</c:v>
                </c:pt>
                <c:pt idx="4">
                  <c:v>0.36538461538461536</c:v>
                </c:pt>
              </c:numCache>
            </c:numRef>
          </c:val>
          <c:extLst>
            <c:ext xmlns:c16="http://schemas.microsoft.com/office/drawing/2014/chart" uri="{C3380CC4-5D6E-409C-BE32-E72D297353CC}">
              <c16:uniqueId val="{00000000-01A8-4B5A-AA2A-0AD2F727E16F}"/>
            </c:ext>
          </c:extLst>
        </c:ser>
        <c:ser>
          <c:idx val="1"/>
          <c:order val="1"/>
          <c:tx>
            <c:strRef>
              <c:f>Sheet1!$C$1</c:f>
              <c:strCache>
                <c:ptCount val="1"/>
                <c:pt idx="0">
                  <c:v>Nursing Facility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Setting has exhausted Line of Credit or Other Forms of Borrowing.</c:v>
                </c:pt>
                <c:pt idx="1">
                  <c:v>Setting is using Line of Credit or Other Forms of Borrowing but have not yet exhausted.</c:v>
                </c:pt>
                <c:pt idx="2">
                  <c:v>Setting has Line of Credit or Other Forms of Borrowing and will begin using in the next 60 days.</c:v>
                </c:pt>
                <c:pt idx="3">
                  <c:v>Setting has Line of Credit or Other Forms of Borrowing and does not currently have plans to access.</c:v>
                </c:pt>
                <c:pt idx="4">
                  <c:v>Setting has never had Line of Credit or Other Forms of Borrowing.</c:v>
                </c:pt>
              </c:strCache>
            </c:strRef>
          </c:cat>
          <c:val>
            <c:numRef>
              <c:f>Sheet1!$C$2:$C$6</c:f>
              <c:numCache>
                <c:formatCode>0.0%</c:formatCode>
                <c:ptCount val="5"/>
                <c:pt idx="0">
                  <c:v>9.0909090909090912E-2</c:v>
                </c:pt>
                <c:pt idx="1">
                  <c:v>0.22077922077922077</c:v>
                </c:pt>
                <c:pt idx="2">
                  <c:v>3.896103896103896E-2</c:v>
                </c:pt>
                <c:pt idx="3">
                  <c:v>0.44155844155844154</c:v>
                </c:pt>
                <c:pt idx="4">
                  <c:v>0.20779220779220781</c:v>
                </c:pt>
              </c:numCache>
            </c:numRef>
          </c:val>
          <c:extLst>
            <c:ext xmlns:c16="http://schemas.microsoft.com/office/drawing/2014/chart" uri="{C3380CC4-5D6E-409C-BE32-E72D297353CC}">
              <c16:uniqueId val="{00000001-01A8-4B5A-AA2A-0AD2F727E16F}"/>
            </c:ext>
          </c:extLst>
        </c:ser>
        <c:dLbls>
          <c:showLegendKey val="0"/>
          <c:showVal val="0"/>
          <c:showCatName val="0"/>
          <c:showSerName val="0"/>
          <c:showPercent val="0"/>
          <c:showBubbleSize val="0"/>
        </c:dLbls>
        <c:gapWidth val="219"/>
        <c:overlap val="-27"/>
        <c:axId val="1833693136"/>
        <c:axId val="1833690736"/>
      </c:barChart>
      <c:catAx>
        <c:axId val="18336931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crossAx val="1833690736"/>
        <c:crosses val="autoZero"/>
        <c:auto val="1"/>
        <c:lblAlgn val="ctr"/>
        <c:lblOffset val="100"/>
        <c:noMultiLvlLbl val="0"/>
      </c:catAx>
      <c:valAx>
        <c:axId val="183369073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33693136"/>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B4133B-0EAE-4184-A245-ED1124236E78}"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23319D55-12BF-44DF-AE6B-6D59709D9E60}">
      <dgm:prSet/>
      <dgm:spPr/>
      <dgm:t>
        <a:bodyPr anchor="ctr"/>
        <a:lstStyle/>
        <a:p>
          <a:r>
            <a:rPr lang="en-US" dirty="0"/>
            <a:t>An estimated 782 unregistered staff are working as nursing assistants who will need to complete training and/or testing for certification before the nurse aide training waiver expires on May 11, 2023 and unregistered staff have until September 10, 2023 to complete training/testing. </a:t>
          </a:r>
        </a:p>
      </dgm:t>
    </dgm:pt>
    <dgm:pt modelId="{2D0B3302-B133-4003-B9BC-A0FD582610C6}" type="parTrans" cxnId="{41748E03-160E-4238-A216-1CF504BF5177}">
      <dgm:prSet/>
      <dgm:spPr/>
      <dgm:t>
        <a:bodyPr/>
        <a:lstStyle/>
        <a:p>
          <a:endParaRPr lang="en-US"/>
        </a:p>
      </dgm:t>
    </dgm:pt>
    <dgm:pt modelId="{DFCAD701-817E-4DD6-AEAD-8FCD0BE82FC9}" type="sibTrans" cxnId="{41748E03-160E-4238-A216-1CF504BF5177}">
      <dgm:prSet/>
      <dgm:spPr/>
      <dgm:t>
        <a:bodyPr/>
        <a:lstStyle/>
        <a:p>
          <a:endParaRPr lang="en-US"/>
        </a:p>
      </dgm:t>
    </dgm:pt>
    <dgm:pt modelId="{7BDCC606-726E-4BFA-B48B-8E3F11B36B8E}">
      <dgm:prSet/>
      <dgm:spPr/>
      <dgm:t>
        <a:bodyPr anchor="ctr"/>
        <a:lstStyle/>
        <a:p>
          <a:r>
            <a:rPr lang="en-US" dirty="0"/>
            <a:t>10/15/2022, the estimate was nearly 727. </a:t>
          </a:r>
        </a:p>
      </dgm:t>
    </dgm:pt>
    <dgm:pt modelId="{4BF02883-8BA6-4DC2-AEF0-2DBB309A14A5}" type="parTrans" cxnId="{15E3C595-4805-4128-9178-FA917BD5F9D2}">
      <dgm:prSet/>
      <dgm:spPr/>
      <dgm:t>
        <a:bodyPr/>
        <a:lstStyle/>
        <a:p>
          <a:endParaRPr lang="en-US"/>
        </a:p>
      </dgm:t>
    </dgm:pt>
    <dgm:pt modelId="{84E8767A-4433-4F19-BD75-B1FACBA81275}" type="sibTrans" cxnId="{15E3C595-4805-4128-9178-FA917BD5F9D2}">
      <dgm:prSet/>
      <dgm:spPr/>
      <dgm:t>
        <a:bodyPr/>
        <a:lstStyle/>
        <a:p>
          <a:endParaRPr lang="en-US"/>
        </a:p>
      </dgm:t>
    </dgm:pt>
    <dgm:pt modelId="{02CAAD61-4AC0-4010-A9A0-B308ACC92B00}">
      <dgm:prSet/>
      <dgm:spPr/>
      <dgm:t>
        <a:bodyPr anchor="ctr"/>
        <a:lstStyle/>
        <a:p>
          <a:r>
            <a:rPr lang="en-US" dirty="0"/>
            <a:t>8/17/2020, the estimate was nearly 1,200.</a:t>
          </a:r>
        </a:p>
      </dgm:t>
    </dgm:pt>
    <dgm:pt modelId="{0BDF0ED5-6FAB-4C33-A6AF-789DE22F9A17}" type="parTrans" cxnId="{F4D091EA-B36D-4ADE-B694-FC86A21682A4}">
      <dgm:prSet/>
      <dgm:spPr/>
      <dgm:t>
        <a:bodyPr/>
        <a:lstStyle/>
        <a:p>
          <a:endParaRPr lang="en-US"/>
        </a:p>
      </dgm:t>
    </dgm:pt>
    <dgm:pt modelId="{BA0AF782-DA02-4442-9131-0AE982FC8DB0}" type="sibTrans" cxnId="{F4D091EA-B36D-4ADE-B694-FC86A21682A4}">
      <dgm:prSet/>
      <dgm:spPr/>
      <dgm:t>
        <a:bodyPr/>
        <a:lstStyle/>
        <a:p>
          <a:endParaRPr lang="en-US"/>
        </a:p>
      </dgm:t>
    </dgm:pt>
    <dgm:pt modelId="{D6F41E97-E31C-44C7-A6A4-B4ED474F4739}" type="pres">
      <dgm:prSet presAssocID="{15B4133B-0EAE-4184-A245-ED1124236E78}" presName="vert0" presStyleCnt="0">
        <dgm:presLayoutVars>
          <dgm:dir/>
          <dgm:animOne val="branch"/>
          <dgm:animLvl val="lvl"/>
        </dgm:presLayoutVars>
      </dgm:prSet>
      <dgm:spPr/>
    </dgm:pt>
    <dgm:pt modelId="{3BAD1BBA-F41B-4501-AA53-F68FCD2C3B8C}" type="pres">
      <dgm:prSet presAssocID="{23319D55-12BF-44DF-AE6B-6D59709D9E60}" presName="thickLine" presStyleLbl="alignNode1" presStyleIdx="0" presStyleCnt="3"/>
      <dgm:spPr/>
    </dgm:pt>
    <dgm:pt modelId="{38AC00E0-150D-43C2-989F-BD9211D6D604}" type="pres">
      <dgm:prSet presAssocID="{23319D55-12BF-44DF-AE6B-6D59709D9E60}" presName="horz1" presStyleCnt="0"/>
      <dgm:spPr/>
    </dgm:pt>
    <dgm:pt modelId="{7D24DF8A-D545-44EA-89B6-95AA907BE8E4}" type="pres">
      <dgm:prSet presAssocID="{23319D55-12BF-44DF-AE6B-6D59709D9E60}" presName="tx1" presStyleLbl="revTx" presStyleIdx="0" presStyleCnt="3"/>
      <dgm:spPr/>
    </dgm:pt>
    <dgm:pt modelId="{921CD171-C833-420B-A41E-A5ACB792FA10}" type="pres">
      <dgm:prSet presAssocID="{23319D55-12BF-44DF-AE6B-6D59709D9E60}" presName="vert1" presStyleCnt="0"/>
      <dgm:spPr/>
    </dgm:pt>
    <dgm:pt modelId="{3935398E-15FA-45B3-B3D3-7B13F9DC5C12}" type="pres">
      <dgm:prSet presAssocID="{7BDCC606-726E-4BFA-B48B-8E3F11B36B8E}" presName="thickLine" presStyleLbl="alignNode1" presStyleIdx="1" presStyleCnt="3"/>
      <dgm:spPr/>
    </dgm:pt>
    <dgm:pt modelId="{9A69D16F-9BC7-4748-A86D-19F40FD42F4C}" type="pres">
      <dgm:prSet presAssocID="{7BDCC606-726E-4BFA-B48B-8E3F11B36B8E}" presName="horz1" presStyleCnt="0"/>
      <dgm:spPr/>
    </dgm:pt>
    <dgm:pt modelId="{AA4C0E2D-3F63-4725-AB4C-23743567F8C4}" type="pres">
      <dgm:prSet presAssocID="{7BDCC606-726E-4BFA-B48B-8E3F11B36B8E}" presName="tx1" presStyleLbl="revTx" presStyleIdx="1" presStyleCnt="3"/>
      <dgm:spPr/>
    </dgm:pt>
    <dgm:pt modelId="{DE318A03-0BC2-453F-8237-6707CAC9E826}" type="pres">
      <dgm:prSet presAssocID="{7BDCC606-726E-4BFA-B48B-8E3F11B36B8E}" presName="vert1" presStyleCnt="0"/>
      <dgm:spPr/>
    </dgm:pt>
    <dgm:pt modelId="{AE58209B-2D6D-4681-92F9-0689037D53FD}" type="pres">
      <dgm:prSet presAssocID="{02CAAD61-4AC0-4010-A9A0-B308ACC92B00}" presName="thickLine" presStyleLbl="alignNode1" presStyleIdx="2" presStyleCnt="3"/>
      <dgm:spPr/>
    </dgm:pt>
    <dgm:pt modelId="{1A81CAB8-094C-4836-AE26-2BB194B75EC1}" type="pres">
      <dgm:prSet presAssocID="{02CAAD61-4AC0-4010-A9A0-B308ACC92B00}" presName="horz1" presStyleCnt="0"/>
      <dgm:spPr/>
    </dgm:pt>
    <dgm:pt modelId="{4F161F09-97A8-4410-9078-3E15A884EF0F}" type="pres">
      <dgm:prSet presAssocID="{02CAAD61-4AC0-4010-A9A0-B308ACC92B00}" presName="tx1" presStyleLbl="revTx" presStyleIdx="2" presStyleCnt="3"/>
      <dgm:spPr/>
    </dgm:pt>
    <dgm:pt modelId="{BE467C64-3DFB-43BE-98B1-FE1F276C7DD0}" type="pres">
      <dgm:prSet presAssocID="{02CAAD61-4AC0-4010-A9A0-B308ACC92B00}" presName="vert1" presStyleCnt="0"/>
      <dgm:spPr/>
    </dgm:pt>
  </dgm:ptLst>
  <dgm:cxnLst>
    <dgm:cxn modelId="{41748E03-160E-4238-A216-1CF504BF5177}" srcId="{15B4133B-0EAE-4184-A245-ED1124236E78}" destId="{23319D55-12BF-44DF-AE6B-6D59709D9E60}" srcOrd="0" destOrd="0" parTransId="{2D0B3302-B133-4003-B9BC-A0FD582610C6}" sibTransId="{DFCAD701-817E-4DD6-AEAD-8FCD0BE82FC9}"/>
    <dgm:cxn modelId="{518DCC0C-2C36-491A-BF12-3C8E09B4C83E}" type="presOf" srcId="{15B4133B-0EAE-4184-A245-ED1124236E78}" destId="{D6F41E97-E31C-44C7-A6A4-B4ED474F4739}" srcOrd="0" destOrd="0" presId="urn:microsoft.com/office/officeart/2008/layout/LinedList"/>
    <dgm:cxn modelId="{15E3C595-4805-4128-9178-FA917BD5F9D2}" srcId="{15B4133B-0EAE-4184-A245-ED1124236E78}" destId="{7BDCC606-726E-4BFA-B48B-8E3F11B36B8E}" srcOrd="1" destOrd="0" parTransId="{4BF02883-8BA6-4DC2-AEF0-2DBB309A14A5}" sibTransId="{84E8767A-4433-4F19-BD75-B1FACBA81275}"/>
    <dgm:cxn modelId="{32DD0F97-6E6A-4299-A473-A460AE0F421F}" type="presOf" srcId="{23319D55-12BF-44DF-AE6B-6D59709D9E60}" destId="{7D24DF8A-D545-44EA-89B6-95AA907BE8E4}" srcOrd="0" destOrd="0" presId="urn:microsoft.com/office/officeart/2008/layout/LinedList"/>
    <dgm:cxn modelId="{3F2A67AC-FF3A-4123-B0BD-106E552741FA}" type="presOf" srcId="{7BDCC606-726E-4BFA-B48B-8E3F11B36B8E}" destId="{AA4C0E2D-3F63-4725-AB4C-23743567F8C4}" srcOrd="0" destOrd="0" presId="urn:microsoft.com/office/officeart/2008/layout/LinedList"/>
    <dgm:cxn modelId="{D78E5DE5-7CA5-4479-B9D3-CE852C90A884}" type="presOf" srcId="{02CAAD61-4AC0-4010-A9A0-B308ACC92B00}" destId="{4F161F09-97A8-4410-9078-3E15A884EF0F}" srcOrd="0" destOrd="0" presId="urn:microsoft.com/office/officeart/2008/layout/LinedList"/>
    <dgm:cxn modelId="{F4D091EA-B36D-4ADE-B694-FC86A21682A4}" srcId="{15B4133B-0EAE-4184-A245-ED1124236E78}" destId="{02CAAD61-4AC0-4010-A9A0-B308ACC92B00}" srcOrd="2" destOrd="0" parTransId="{0BDF0ED5-6FAB-4C33-A6AF-789DE22F9A17}" sibTransId="{BA0AF782-DA02-4442-9131-0AE982FC8DB0}"/>
    <dgm:cxn modelId="{F7D90EB6-D2E3-4D5B-908B-AB102CAD8A84}" type="presParOf" srcId="{D6F41E97-E31C-44C7-A6A4-B4ED474F4739}" destId="{3BAD1BBA-F41B-4501-AA53-F68FCD2C3B8C}" srcOrd="0" destOrd="0" presId="urn:microsoft.com/office/officeart/2008/layout/LinedList"/>
    <dgm:cxn modelId="{7DFB853D-7C4C-484D-8E63-268776C52C3A}" type="presParOf" srcId="{D6F41E97-E31C-44C7-A6A4-B4ED474F4739}" destId="{38AC00E0-150D-43C2-989F-BD9211D6D604}" srcOrd="1" destOrd="0" presId="urn:microsoft.com/office/officeart/2008/layout/LinedList"/>
    <dgm:cxn modelId="{AA9E9A5A-432E-4627-BF31-A77E6CBCFBE7}" type="presParOf" srcId="{38AC00E0-150D-43C2-989F-BD9211D6D604}" destId="{7D24DF8A-D545-44EA-89B6-95AA907BE8E4}" srcOrd="0" destOrd="0" presId="urn:microsoft.com/office/officeart/2008/layout/LinedList"/>
    <dgm:cxn modelId="{63773400-4C13-4B2E-8FB5-9D15AC6530B8}" type="presParOf" srcId="{38AC00E0-150D-43C2-989F-BD9211D6D604}" destId="{921CD171-C833-420B-A41E-A5ACB792FA10}" srcOrd="1" destOrd="0" presId="urn:microsoft.com/office/officeart/2008/layout/LinedList"/>
    <dgm:cxn modelId="{7756B1D7-7C28-4FC3-9EC8-FC124BD37751}" type="presParOf" srcId="{D6F41E97-E31C-44C7-A6A4-B4ED474F4739}" destId="{3935398E-15FA-45B3-B3D3-7B13F9DC5C12}" srcOrd="2" destOrd="0" presId="urn:microsoft.com/office/officeart/2008/layout/LinedList"/>
    <dgm:cxn modelId="{C71F72F2-B0A4-4CC7-B21C-36F940ABF764}" type="presParOf" srcId="{D6F41E97-E31C-44C7-A6A4-B4ED474F4739}" destId="{9A69D16F-9BC7-4748-A86D-19F40FD42F4C}" srcOrd="3" destOrd="0" presId="urn:microsoft.com/office/officeart/2008/layout/LinedList"/>
    <dgm:cxn modelId="{6F767FC0-43BE-4671-9D19-6C4815FFADF4}" type="presParOf" srcId="{9A69D16F-9BC7-4748-A86D-19F40FD42F4C}" destId="{AA4C0E2D-3F63-4725-AB4C-23743567F8C4}" srcOrd="0" destOrd="0" presId="urn:microsoft.com/office/officeart/2008/layout/LinedList"/>
    <dgm:cxn modelId="{BA27582D-5506-4AD6-8635-9EC1C1892D55}" type="presParOf" srcId="{9A69D16F-9BC7-4748-A86D-19F40FD42F4C}" destId="{DE318A03-0BC2-453F-8237-6707CAC9E826}" srcOrd="1" destOrd="0" presId="urn:microsoft.com/office/officeart/2008/layout/LinedList"/>
    <dgm:cxn modelId="{62DAB5DA-E6F7-4D76-AA66-5A4A4EB19869}" type="presParOf" srcId="{D6F41E97-E31C-44C7-A6A4-B4ED474F4739}" destId="{AE58209B-2D6D-4681-92F9-0689037D53FD}" srcOrd="4" destOrd="0" presId="urn:microsoft.com/office/officeart/2008/layout/LinedList"/>
    <dgm:cxn modelId="{B24881C3-76D0-4C11-9A17-68ED8C42061C}" type="presParOf" srcId="{D6F41E97-E31C-44C7-A6A4-B4ED474F4739}" destId="{1A81CAB8-094C-4836-AE26-2BB194B75EC1}" srcOrd="5" destOrd="0" presId="urn:microsoft.com/office/officeart/2008/layout/LinedList"/>
    <dgm:cxn modelId="{A782C732-E353-4D3B-B5DA-9C2C2A4F2D00}" type="presParOf" srcId="{1A81CAB8-094C-4836-AE26-2BB194B75EC1}" destId="{4F161F09-97A8-4410-9078-3E15A884EF0F}" srcOrd="0" destOrd="0" presId="urn:microsoft.com/office/officeart/2008/layout/LinedList"/>
    <dgm:cxn modelId="{200A6525-E886-47C2-9BBA-2F630CE85493}" type="presParOf" srcId="{1A81CAB8-094C-4836-AE26-2BB194B75EC1}" destId="{BE467C64-3DFB-43BE-98B1-FE1F276C7DD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AD1BBA-F41B-4501-AA53-F68FCD2C3B8C}">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D24DF8A-D545-44EA-89B6-95AA907BE8E4}">
      <dsp:nvSpPr>
        <dsp:cNvPr id="0" name=""/>
        <dsp:cNvSpPr/>
      </dsp:nvSpPr>
      <dsp:spPr>
        <a:xfrm>
          <a:off x="0" y="2703"/>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An estimated 782 unregistered staff are working as nursing assistants who will need to complete training and/or testing for certification before the nurse aide training waiver expires on May 11, 2023 and unregistered staff have until September 10, 2023 to complete training/testing. </a:t>
          </a:r>
        </a:p>
      </dsp:txBody>
      <dsp:txXfrm>
        <a:off x="0" y="2703"/>
        <a:ext cx="6900512" cy="1843578"/>
      </dsp:txXfrm>
    </dsp:sp>
    <dsp:sp modelId="{3935398E-15FA-45B3-B3D3-7B13F9DC5C12}">
      <dsp:nvSpPr>
        <dsp:cNvPr id="0" name=""/>
        <dsp:cNvSpPr/>
      </dsp:nvSpPr>
      <dsp:spPr>
        <a:xfrm>
          <a:off x="0" y="1846281"/>
          <a:ext cx="6900512"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4C0E2D-3F63-4725-AB4C-23743567F8C4}">
      <dsp:nvSpPr>
        <dsp:cNvPr id="0" name=""/>
        <dsp:cNvSpPr/>
      </dsp:nvSpPr>
      <dsp:spPr>
        <a:xfrm>
          <a:off x="0" y="1846281"/>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10/15/2022, the estimate was nearly 727. </a:t>
          </a:r>
        </a:p>
      </dsp:txBody>
      <dsp:txXfrm>
        <a:off x="0" y="1846281"/>
        <a:ext cx="6900512" cy="1843578"/>
      </dsp:txXfrm>
    </dsp:sp>
    <dsp:sp modelId="{AE58209B-2D6D-4681-92F9-0689037D53FD}">
      <dsp:nvSpPr>
        <dsp:cNvPr id="0" name=""/>
        <dsp:cNvSpPr/>
      </dsp:nvSpPr>
      <dsp:spPr>
        <a:xfrm>
          <a:off x="0" y="3689859"/>
          <a:ext cx="6900512"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161F09-97A8-4410-9078-3E15A884EF0F}">
      <dsp:nvSpPr>
        <dsp:cNvPr id="0" name=""/>
        <dsp:cNvSpPr/>
      </dsp:nvSpPr>
      <dsp:spPr>
        <a:xfrm>
          <a:off x="0" y="3689859"/>
          <a:ext cx="6900512" cy="18435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8/17/2020, the estimate was nearly 1,200.</a:t>
          </a:r>
        </a:p>
      </dsp:txBody>
      <dsp:txXfrm>
        <a:off x="0" y="3689859"/>
        <a:ext cx="6900512" cy="184357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17BB80-9195-4DDE-8162-2F9BC7F3DDAD}" type="datetimeFigureOut">
              <a:rPr lang="en-US" smtClean="0"/>
              <a:t>4/26/2023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D99649-F6D3-498C-8D27-348E1805E97C}" type="slidenum">
              <a:rPr lang="en-US" smtClean="0"/>
              <a:t>‹#›</a:t>
            </a:fld>
            <a:endParaRPr lang="en-US" dirty="0"/>
          </a:p>
        </p:txBody>
      </p:sp>
    </p:spTree>
    <p:extLst>
      <p:ext uri="{BB962C8B-B14F-4D97-AF65-F5344CB8AC3E}">
        <p14:creationId xmlns:p14="http://schemas.microsoft.com/office/powerpoint/2010/main" val="1135804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C564C-FEE4-70D0-54DC-3F3BC20563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D49D14-543A-EB2F-CFBA-7A5CC1F518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A84D4EA-B4AA-0E06-ECE3-F497ED1DF37B}"/>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358EC2C2-542E-E0A6-3DD6-C2CF5A394D27}"/>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0E6D0F4E-DF14-06DA-F74D-9A88706BBABE}"/>
              </a:ext>
            </a:extLst>
          </p:cNvPr>
          <p:cNvSpPr>
            <a:spLocks noGrp="1"/>
          </p:cNvSpPr>
          <p:nvPr>
            <p:ph type="sldNum" sz="quarter" idx="12"/>
          </p:nvPr>
        </p:nvSpPr>
        <p:spPr/>
        <p:txBody>
          <a:bodyPr/>
          <a:lstStyle/>
          <a:p>
            <a:fld id="{802A7697-A15C-44E2-8DDC-299B86D541E8}" type="slidenum">
              <a:rPr lang="en-US" smtClean="0"/>
              <a:t>‹#›</a:t>
            </a:fld>
            <a:endParaRPr lang="en-US" dirty="0"/>
          </a:p>
        </p:txBody>
      </p:sp>
    </p:spTree>
    <p:extLst>
      <p:ext uri="{BB962C8B-B14F-4D97-AF65-F5344CB8AC3E}">
        <p14:creationId xmlns:p14="http://schemas.microsoft.com/office/powerpoint/2010/main" val="3312483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47590-EC89-84A1-05DE-C58C771BD7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6B54188-EFA1-F0BD-8D0D-9ABDD9D39B3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544A29-5287-EA56-84A1-23045E1FA2F6}"/>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3AC0A972-84F9-FB03-F927-9DFE15165C9A}"/>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498EF978-B7A7-68AB-982A-E93A42FCFD4A}"/>
              </a:ext>
            </a:extLst>
          </p:cNvPr>
          <p:cNvSpPr>
            <a:spLocks noGrp="1"/>
          </p:cNvSpPr>
          <p:nvPr>
            <p:ph type="sldNum" sz="quarter" idx="12"/>
          </p:nvPr>
        </p:nvSpPr>
        <p:spPr/>
        <p:txBody>
          <a:bodyPr/>
          <a:lstStyle/>
          <a:p>
            <a:fld id="{802A7697-A15C-44E2-8DDC-299B86D541E8}" type="slidenum">
              <a:rPr lang="en-US" smtClean="0"/>
              <a:t>‹#›</a:t>
            </a:fld>
            <a:endParaRPr lang="en-US" dirty="0"/>
          </a:p>
        </p:txBody>
      </p:sp>
    </p:spTree>
    <p:extLst>
      <p:ext uri="{BB962C8B-B14F-4D97-AF65-F5344CB8AC3E}">
        <p14:creationId xmlns:p14="http://schemas.microsoft.com/office/powerpoint/2010/main" val="1905800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518250E-29E9-BBFC-733C-FA24CDBBA6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465FAB-D96C-CB1C-0001-629E4F4331E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1036D8-52B0-3497-4F42-EE905F2947DB}"/>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47FEFC22-38E7-228A-4243-4AF4F7550D85}"/>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A9968E9A-2288-B36D-38AA-D249E11B3013}"/>
              </a:ext>
            </a:extLst>
          </p:cNvPr>
          <p:cNvSpPr>
            <a:spLocks noGrp="1"/>
          </p:cNvSpPr>
          <p:nvPr>
            <p:ph type="sldNum" sz="quarter" idx="12"/>
          </p:nvPr>
        </p:nvSpPr>
        <p:spPr/>
        <p:txBody>
          <a:bodyPr/>
          <a:lstStyle/>
          <a:p>
            <a:fld id="{802A7697-A15C-44E2-8DDC-299B86D541E8}" type="slidenum">
              <a:rPr lang="en-US" smtClean="0"/>
              <a:t>‹#›</a:t>
            </a:fld>
            <a:endParaRPr lang="en-US" dirty="0"/>
          </a:p>
        </p:txBody>
      </p:sp>
    </p:spTree>
    <p:extLst>
      <p:ext uri="{BB962C8B-B14F-4D97-AF65-F5344CB8AC3E}">
        <p14:creationId xmlns:p14="http://schemas.microsoft.com/office/powerpoint/2010/main" val="2188190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94BC4-28AA-9398-1FF6-02E1D4BA45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531DE4-9AFB-CA6E-3DA2-38D558C4A6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53D69E-3E51-F288-7DDC-D4FC63BED7D5}"/>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B7827A22-A191-FC45-252B-957516ADE607}"/>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8FA953BB-F8DE-96C1-C20D-51A0639C9270}"/>
              </a:ext>
            </a:extLst>
          </p:cNvPr>
          <p:cNvSpPr>
            <a:spLocks noGrp="1"/>
          </p:cNvSpPr>
          <p:nvPr>
            <p:ph type="sldNum" sz="quarter" idx="12"/>
          </p:nvPr>
        </p:nvSpPr>
        <p:spPr/>
        <p:txBody>
          <a:bodyPr/>
          <a:lstStyle/>
          <a:p>
            <a:fld id="{802A7697-A15C-44E2-8DDC-299B86D541E8}" type="slidenum">
              <a:rPr lang="en-US" smtClean="0"/>
              <a:t>‹#›</a:t>
            </a:fld>
            <a:endParaRPr lang="en-US" dirty="0"/>
          </a:p>
        </p:txBody>
      </p:sp>
    </p:spTree>
    <p:extLst>
      <p:ext uri="{BB962C8B-B14F-4D97-AF65-F5344CB8AC3E}">
        <p14:creationId xmlns:p14="http://schemas.microsoft.com/office/powerpoint/2010/main" val="2848410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94043-70C3-7289-D8D7-47AB5BB4C04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BA4CDC1-A4C0-36A5-B130-23A1183C44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49D78B-2E75-2CF5-923F-E0F17CB190FF}"/>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F88CC504-8497-60EB-0CF7-DDFB287BC862}"/>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B2216826-FDC2-D7D5-5F0C-5DA70DA17FF1}"/>
              </a:ext>
            </a:extLst>
          </p:cNvPr>
          <p:cNvSpPr>
            <a:spLocks noGrp="1"/>
          </p:cNvSpPr>
          <p:nvPr>
            <p:ph type="sldNum" sz="quarter" idx="12"/>
          </p:nvPr>
        </p:nvSpPr>
        <p:spPr/>
        <p:txBody>
          <a:bodyPr/>
          <a:lstStyle/>
          <a:p>
            <a:fld id="{802A7697-A15C-44E2-8DDC-299B86D541E8}" type="slidenum">
              <a:rPr lang="en-US" smtClean="0"/>
              <a:t>‹#›</a:t>
            </a:fld>
            <a:endParaRPr lang="en-US" dirty="0"/>
          </a:p>
        </p:txBody>
      </p:sp>
    </p:spTree>
    <p:extLst>
      <p:ext uri="{BB962C8B-B14F-4D97-AF65-F5344CB8AC3E}">
        <p14:creationId xmlns:p14="http://schemas.microsoft.com/office/powerpoint/2010/main" val="2656209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0398F-B1F2-256E-0140-AA2A1C9117A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076E06-9F0D-425B-C98A-6F6B4998637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862D74-6939-D870-93E9-957B4A3865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E0E9FAE-7ADA-CA33-1E17-40A7033DAA11}"/>
              </a:ext>
            </a:extLst>
          </p:cNvPr>
          <p:cNvSpPr>
            <a:spLocks noGrp="1"/>
          </p:cNvSpPr>
          <p:nvPr>
            <p:ph type="dt" sz="half" idx="10"/>
          </p:nvPr>
        </p:nvSpPr>
        <p:spPr/>
        <p:txBody>
          <a:bodyPr/>
          <a:lstStyle/>
          <a:p>
            <a:r>
              <a:rPr lang="en-US"/>
              <a:t>April 19, 2023</a:t>
            </a:r>
            <a:endParaRPr lang="en-US" dirty="0"/>
          </a:p>
        </p:txBody>
      </p:sp>
      <p:sp>
        <p:nvSpPr>
          <p:cNvPr id="6" name="Footer Placeholder 5">
            <a:extLst>
              <a:ext uri="{FF2B5EF4-FFF2-40B4-BE49-F238E27FC236}">
                <a16:creationId xmlns:a16="http://schemas.microsoft.com/office/drawing/2014/main" id="{89666308-2D08-C3E1-D609-12514B179128}"/>
              </a:ext>
            </a:extLst>
          </p:cNvPr>
          <p:cNvSpPr>
            <a:spLocks noGrp="1"/>
          </p:cNvSpPr>
          <p:nvPr>
            <p:ph type="ftr" sz="quarter" idx="11"/>
          </p:nvPr>
        </p:nvSpPr>
        <p:spPr/>
        <p:txBody>
          <a:bodyPr/>
          <a:lstStyle/>
          <a:p>
            <a:r>
              <a:rPr lang="en-US" dirty="0"/>
              <a:t>The Long-Term Care Imperative</a:t>
            </a:r>
          </a:p>
        </p:txBody>
      </p:sp>
      <p:sp>
        <p:nvSpPr>
          <p:cNvPr id="7" name="Slide Number Placeholder 6">
            <a:extLst>
              <a:ext uri="{FF2B5EF4-FFF2-40B4-BE49-F238E27FC236}">
                <a16:creationId xmlns:a16="http://schemas.microsoft.com/office/drawing/2014/main" id="{EE397081-9ECD-CBF6-8414-2E6E35587CB9}"/>
              </a:ext>
            </a:extLst>
          </p:cNvPr>
          <p:cNvSpPr>
            <a:spLocks noGrp="1"/>
          </p:cNvSpPr>
          <p:nvPr>
            <p:ph type="sldNum" sz="quarter" idx="12"/>
          </p:nvPr>
        </p:nvSpPr>
        <p:spPr/>
        <p:txBody>
          <a:bodyPr/>
          <a:lstStyle/>
          <a:p>
            <a:fld id="{802A7697-A15C-44E2-8DDC-299B86D541E8}" type="slidenum">
              <a:rPr lang="en-US" smtClean="0"/>
              <a:t>‹#›</a:t>
            </a:fld>
            <a:endParaRPr lang="en-US" dirty="0"/>
          </a:p>
        </p:txBody>
      </p:sp>
    </p:spTree>
    <p:extLst>
      <p:ext uri="{BB962C8B-B14F-4D97-AF65-F5344CB8AC3E}">
        <p14:creationId xmlns:p14="http://schemas.microsoft.com/office/powerpoint/2010/main" val="4013043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D49E7-423F-D89C-8CB4-E6AE00FC99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F6C2BC-6426-DE43-9149-2952F9EAE1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A609B2-37A2-D4EA-CC74-DE7B082B5ED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04BE1F5-4E3C-EC2C-C8FC-AB701295C5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27A14F2-7D42-4EAA-652C-6486C01592C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C49063-BAEE-5A76-EE0F-050486563F30}"/>
              </a:ext>
            </a:extLst>
          </p:cNvPr>
          <p:cNvSpPr>
            <a:spLocks noGrp="1"/>
          </p:cNvSpPr>
          <p:nvPr>
            <p:ph type="dt" sz="half" idx="10"/>
          </p:nvPr>
        </p:nvSpPr>
        <p:spPr/>
        <p:txBody>
          <a:bodyPr/>
          <a:lstStyle/>
          <a:p>
            <a:r>
              <a:rPr lang="en-US"/>
              <a:t>April 19, 2023</a:t>
            </a:r>
            <a:endParaRPr lang="en-US" dirty="0"/>
          </a:p>
        </p:txBody>
      </p:sp>
      <p:sp>
        <p:nvSpPr>
          <p:cNvPr id="8" name="Footer Placeholder 7">
            <a:extLst>
              <a:ext uri="{FF2B5EF4-FFF2-40B4-BE49-F238E27FC236}">
                <a16:creationId xmlns:a16="http://schemas.microsoft.com/office/drawing/2014/main" id="{42B117C0-0B64-9B01-3B7F-7830B586C992}"/>
              </a:ext>
            </a:extLst>
          </p:cNvPr>
          <p:cNvSpPr>
            <a:spLocks noGrp="1"/>
          </p:cNvSpPr>
          <p:nvPr>
            <p:ph type="ftr" sz="quarter" idx="11"/>
          </p:nvPr>
        </p:nvSpPr>
        <p:spPr/>
        <p:txBody>
          <a:bodyPr/>
          <a:lstStyle/>
          <a:p>
            <a:r>
              <a:rPr lang="en-US" dirty="0"/>
              <a:t>The Long-Term Care Imperative</a:t>
            </a:r>
          </a:p>
        </p:txBody>
      </p:sp>
      <p:sp>
        <p:nvSpPr>
          <p:cNvPr id="9" name="Slide Number Placeholder 8">
            <a:extLst>
              <a:ext uri="{FF2B5EF4-FFF2-40B4-BE49-F238E27FC236}">
                <a16:creationId xmlns:a16="http://schemas.microsoft.com/office/drawing/2014/main" id="{B20565C1-97F3-0565-7C4B-325E60DC837F}"/>
              </a:ext>
            </a:extLst>
          </p:cNvPr>
          <p:cNvSpPr>
            <a:spLocks noGrp="1"/>
          </p:cNvSpPr>
          <p:nvPr>
            <p:ph type="sldNum" sz="quarter" idx="12"/>
          </p:nvPr>
        </p:nvSpPr>
        <p:spPr/>
        <p:txBody>
          <a:bodyPr/>
          <a:lstStyle/>
          <a:p>
            <a:fld id="{802A7697-A15C-44E2-8DDC-299B86D541E8}" type="slidenum">
              <a:rPr lang="en-US" smtClean="0"/>
              <a:t>‹#›</a:t>
            </a:fld>
            <a:endParaRPr lang="en-US" dirty="0"/>
          </a:p>
        </p:txBody>
      </p:sp>
    </p:spTree>
    <p:extLst>
      <p:ext uri="{BB962C8B-B14F-4D97-AF65-F5344CB8AC3E}">
        <p14:creationId xmlns:p14="http://schemas.microsoft.com/office/powerpoint/2010/main" val="3582492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42755-C211-1FDB-19BD-15F22B6BDA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70514B-FF61-D2AC-A127-66C318DC892D}"/>
              </a:ext>
            </a:extLst>
          </p:cNvPr>
          <p:cNvSpPr>
            <a:spLocks noGrp="1"/>
          </p:cNvSpPr>
          <p:nvPr>
            <p:ph type="dt" sz="half" idx="10"/>
          </p:nvPr>
        </p:nvSpPr>
        <p:spPr/>
        <p:txBody>
          <a:bodyPr/>
          <a:lstStyle/>
          <a:p>
            <a:r>
              <a:rPr lang="en-US"/>
              <a:t>April 19, 2023</a:t>
            </a:r>
            <a:endParaRPr lang="en-US" dirty="0"/>
          </a:p>
        </p:txBody>
      </p:sp>
      <p:sp>
        <p:nvSpPr>
          <p:cNvPr id="4" name="Footer Placeholder 3">
            <a:extLst>
              <a:ext uri="{FF2B5EF4-FFF2-40B4-BE49-F238E27FC236}">
                <a16:creationId xmlns:a16="http://schemas.microsoft.com/office/drawing/2014/main" id="{C10A1ABD-BC5B-7B33-85F5-29A2F55B1436}"/>
              </a:ext>
            </a:extLst>
          </p:cNvPr>
          <p:cNvSpPr>
            <a:spLocks noGrp="1"/>
          </p:cNvSpPr>
          <p:nvPr>
            <p:ph type="ftr" sz="quarter" idx="11"/>
          </p:nvPr>
        </p:nvSpPr>
        <p:spPr/>
        <p:txBody>
          <a:bodyPr/>
          <a:lstStyle/>
          <a:p>
            <a:r>
              <a:rPr lang="en-US" dirty="0"/>
              <a:t>The Long-Term Care Imperative</a:t>
            </a:r>
          </a:p>
        </p:txBody>
      </p:sp>
      <p:sp>
        <p:nvSpPr>
          <p:cNvPr id="5" name="Slide Number Placeholder 4">
            <a:extLst>
              <a:ext uri="{FF2B5EF4-FFF2-40B4-BE49-F238E27FC236}">
                <a16:creationId xmlns:a16="http://schemas.microsoft.com/office/drawing/2014/main" id="{B39C9B1F-62E9-2110-5E88-6D61BDAED56A}"/>
              </a:ext>
            </a:extLst>
          </p:cNvPr>
          <p:cNvSpPr>
            <a:spLocks noGrp="1"/>
          </p:cNvSpPr>
          <p:nvPr>
            <p:ph type="sldNum" sz="quarter" idx="12"/>
          </p:nvPr>
        </p:nvSpPr>
        <p:spPr/>
        <p:txBody>
          <a:bodyPr/>
          <a:lstStyle/>
          <a:p>
            <a:fld id="{802A7697-A15C-44E2-8DDC-299B86D541E8}" type="slidenum">
              <a:rPr lang="en-US" smtClean="0"/>
              <a:t>‹#›</a:t>
            </a:fld>
            <a:endParaRPr lang="en-US" dirty="0"/>
          </a:p>
        </p:txBody>
      </p:sp>
    </p:spTree>
    <p:extLst>
      <p:ext uri="{BB962C8B-B14F-4D97-AF65-F5344CB8AC3E}">
        <p14:creationId xmlns:p14="http://schemas.microsoft.com/office/powerpoint/2010/main" val="1245634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60D12B-7A76-09FC-D4C5-435134BF4D1E}"/>
              </a:ext>
            </a:extLst>
          </p:cNvPr>
          <p:cNvSpPr>
            <a:spLocks noGrp="1"/>
          </p:cNvSpPr>
          <p:nvPr>
            <p:ph type="dt" sz="half" idx="10"/>
          </p:nvPr>
        </p:nvSpPr>
        <p:spPr/>
        <p:txBody>
          <a:bodyPr/>
          <a:lstStyle/>
          <a:p>
            <a:r>
              <a:rPr lang="en-US"/>
              <a:t>April 19, 2023</a:t>
            </a:r>
            <a:endParaRPr lang="en-US" dirty="0"/>
          </a:p>
        </p:txBody>
      </p:sp>
      <p:sp>
        <p:nvSpPr>
          <p:cNvPr id="3" name="Footer Placeholder 2">
            <a:extLst>
              <a:ext uri="{FF2B5EF4-FFF2-40B4-BE49-F238E27FC236}">
                <a16:creationId xmlns:a16="http://schemas.microsoft.com/office/drawing/2014/main" id="{1635F397-9A04-582B-ACFD-A5353E11E523}"/>
              </a:ext>
            </a:extLst>
          </p:cNvPr>
          <p:cNvSpPr>
            <a:spLocks noGrp="1"/>
          </p:cNvSpPr>
          <p:nvPr>
            <p:ph type="ftr" sz="quarter" idx="11"/>
          </p:nvPr>
        </p:nvSpPr>
        <p:spPr/>
        <p:txBody>
          <a:bodyPr/>
          <a:lstStyle/>
          <a:p>
            <a:r>
              <a:rPr lang="en-US" dirty="0"/>
              <a:t>The Long-Term Care Imperative</a:t>
            </a:r>
          </a:p>
        </p:txBody>
      </p:sp>
      <p:sp>
        <p:nvSpPr>
          <p:cNvPr id="4" name="Slide Number Placeholder 3">
            <a:extLst>
              <a:ext uri="{FF2B5EF4-FFF2-40B4-BE49-F238E27FC236}">
                <a16:creationId xmlns:a16="http://schemas.microsoft.com/office/drawing/2014/main" id="{E5192D13-19D9-B829-6D02-D9B90D827B7C}"/>
              </a:ext>
            </a:extLst>
          </p:cNvPr>
          <p:cNvSpPr>
            <a:spLocks noGrp="1"/>
          </p:cNvSpPr>
          <p:nvPr>
            <p:ph type="sldNum" sz="quarter" idx="12"/>
          </p:nvPr>
        </p:nvSpPr>
        <p:spPr/>
        <p:txBody>
          <a:bodyPr/>
          <a:lstStyle/>
          <a:p>
            <a:fld id="{802A7697-A15C-44E2-8DDC-299B86D541E8}" type="slidenum">
              <a:rPr lang="en-US" smtClean="0"/>
              <a:t>‹#›</a:t>
            </a:fld>
            <a:endParaRPr lang="en-US" dirty="0"/>
          </a:p>
        </p:txBody>
      </p:sp>
    </p:spTree>
    <p:extLst>
      <p:ext uri="{BB962C8B-B14F-4D97-AF65-F5344CB8AC3E}">
        <p14:creationId xmlns:p14="http://schemas.microsoft.com/office/powerpoint/2010/main" val="1663358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D6299-2D99-0484-EFBE-5CB90042B2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5E51E0-A794-4F69-5E5F-B37D1F7836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CB49CF6-667C-4E85-A2DB-1CD0A3FADE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E7A459-101A-F653-E7D0-A84F0145DFF7}"/>
              </a:ext>
            </a:extLst>
          </p:cNvPr>
          <p:cNvSpPr>
            <a:spLocks noGrp="1"/>
          </p:cNvSpPr>
          <p:nvPr>
            <p:ph type="dt" sz="half" idx="10"/>
          </p:nvPr>
        </p:nvSpPr>
        <p:spPr/>
        <p:txBody>
          <a:bodyPr/>
          <a:lstStyle/>
          <a:p>
            <a:r>
              <a:rPr lang="en-US"/>
              <a:t>April 19, 2023</a:t>
            </a:r>
            <a:endParaRPr lang="en-US" dirty="0"/>
          </a:p>
        </p:txBody>
      </p:sp>
      <p:sp>
        <p:nvSpPr>
          <p:cNvPr id="6" name="Footer Placeholder 5">
            <a:extLst>
              <a:ext uri="{FF2B5EF4-FFF2-40B4-BE49-F238E27FC236}">
                <a16:creationId xmlns:a16="http://schemas.microsoft.com/office/drawing/2014/main" id="{C1A1151E-3DC2-9D3E-BD6A-869C7873351D}"/>
              </a:ext>
            </a:extLst>
          </p:cNvPr>
          <p:cNvSpPr>
            <a:spLocks noGrp="1"/>
          </p:cNvSpPr>
          <p:nvPr>
            <p:ph type="ftr" sz="quarter" idx="11"/>
          </p:nvPr>
        </p:nvSpPr>
        <p:spPr/>
        <p:txBody>
          <a:bodyPr/>
          <a:lstStyle/>
          <a:p>
            <a:r>
              <a:rPr lang="en-US" dirty="0"/>
              <a:t>The Long-Term Care Imperative</a:t>
            </a:r>
          </a:p>
        </p:txBody>
      </p:sp>
      <p:sp>
        <p:nvSpPr>
          <p:cNvPr id="7" name="Slide Number Placeholder 6">
            <a:extLst>
              <a:ext uri="{FF2B5EF4-FFF2-40B4-BE49-F238E27FC236}">
                <a16:creationId xmlns:a16="http://schemas.microsoft.com/office/drawing/2014/main" id="{74C1A681-A166-2DE5-1593-43BA4E71E76C}"/>
              </a:ext>
            </a:extLst>
          </p:cNvPr>
          <p:cNvSpPr>
            <a:spLocks noGrp="1"/>
          </p:cNvSpPr>
          <p:nvPr>
            <p:ph type="sldNum" sz="quarter" idx="12"/>
          </p:nvPr>
        </p:nvSpPr>
        <p:spPr/>
        <p:txBody>
          <a:bodyPr/>
          <a:lstStyle/>
          <a:p>
            <a:fld id="{802A7697-A15C-44E2-8DDC-299B86D541E8}" type="slidenum">
              <a:rPr lang="en-US" smtClean="0"/>
              <a:t>‹#›</a:t>
            </a:fld>
            <a:endParaRPr lang="en-US" dirty="0"/>
          </a:p>
        </p:txBody>
      </p:sp>
    </p:spTree>
    <p:extLst>
      <p:ext uri="{BB962C8B-B14F-4D97-AF65-F5344CB8AC3E}">
        <p14:creationId xmlns:p14="http://schemas.microsoft.com/office/powerpoint/2010/main" val="83334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31E8-7103-A243-FD1E-39FD1ADCE0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F1D9FDE-C400-D217-391B-270338EDDDF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518E3F9-8230-E549-FC52-D8049E9847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D5384D-B5BA-AA0B-1516-13A5D2488C3A}"/>
              </a:ext>
            </a:extLst>
          </p:cNvPr>
          <p:cNvSpPr>
            <a:spLocks noGrp="1"/>
          </p:cNvSpPr>
          <p:nvPr>
            <p:ph type="dt" sz="half" idx="10"/>
          </p:nvPr>
        </p:nvSpPr>
        <p:spPr/>
        <p:txBody>
          <a:bodyPr/>
          <a:lstStyle/>
          <a:p>
            <a:r>
              <a:rPr lang="en-US"/>
              <a:t>April 19, 2023</a:t>
            </a:r>
            <a:endParaRPr lang="en-US" dirty="0"/>
          </a:p>
        </p:txBody>
      </p:sp>
      <p:sp>
        <p:nvSpPr>
          <p:cNvPr id="6" name="Footer Placeholder 5">
            <a:extLst>
              <a:ext uri="{FF2B5EF4-FFF2-40B4-BE49-F238E27FC236}">
                <a16:creationId xmlns:a16="http://schemas.microsoft.com/office/drawing/2014/main" id="{FC323518-6633-DCAD-597C-E4BF965D7AA2}"/>
              </a:ext>
            </a:extLst>
          </p:cNvPr>
          <p:cNvSpPr>
            <a:spLocks noGrp="1"/>
          </p:cNvSpPr>
          <p:nvPr>
            <p:ph type="ftr" sz="quarter" idx="11"/>
          </p:nvPr>
        </p:nvSpPr>
        <p:spPr/>
        <p:txBody>
          <a:bodyPr/>
          <a:lstStyle/>
          <a:p>
            <a:r>
              <a:rPr lang="en-US" dirty="0"/>
              <a:t>The Long-Term Care Imperative</a:t>
            </a:r>
          </a:p>
        </p:txBody>
      </p:sp>
      <p:sp>
        <p:nvSpPr>
          <p:cNvPr id="7" name="Slide Number Placeholder 6">
            <a:extLst>
              <a:ext uri="{FF2B5EF4-FFF2-40B4-BE49-F238E27FC236}">
                <a16:creationId xmlns:a16="http://schemas.microsoft.com/office/drawing/2014/main" id="{F046AC6F-7572-03DB-4FD8-85CDEE3EEDA9}"/>
              </a:ext>
            </a:extLst>
          </p:cNvPr>
          <p:cNvSpPr>
            <a:spLocks noGrp="1"/>
          </p:cNvSpPr>
          <p:nvPr>
            <p:ph type="sldNum" sz="quarter" idx="12"/>
          </p:nvPr>
        </p:nvSpPr>
        <p:spPr/>
        <p:txBody>
          <a:bodyPr/>
          <a:lstStyle/>
          <a:p>
            <a:fld id="{802A7697-A15C-44E2-8DDC-299B86D541E8}" type="slidenum">
              <a:rPr lang="en-US" smtClean="0"/>
              <a:t>‹#›</a:t>
            </a:fld>
            <a:endParaRPr lang="en-US" dirty="0"/>
          </a:p>
        </p:txBody>
      </p:sp>
    </p:spTree>
    <p:extLst>
      <p:ext uri="{BB962C8B-B14F-4D97-AF65-F5344CB8AC3E}">
        <p14:creationId xmlns:p14="http://schemas.microsoft.com/office/powerpoint/2010/main" val="3226529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760448-ECBE-95DC-9DB4-56CBE0F189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736100-CE74-1F7B-9247-2AD2A53E0ED2}"/>
              </a:ext>
            </a:extLst>
          </p:cNvPr>
          <p:cNvSpPr>
            <a:spLocks noGrp="1"/>
          </p:cNvSpPr>
          <p:nvPr>
            <p:ph type="dt" sz="half" idx="2"/>
          </p:nvPr>
        </p:nvSpPr>
        <p:spPr>
          <a:xfrm>
            <a:off x="838200" y="6442075"/>
            <a:ext cx="2743200" cy="365125"/>
          </a:xfrm>
          <a:prstGeom prst="rect">
            <a:avLst/>
          </a:prstGeom>
        </p:spPr>
        <p:txBody>
          <a:bodyPr vert="horz" lIns="91440" tIns="45720" rIns="91440" bIns="45720" rtlCol="0" anchor="ctr"/>
          <a:lstStyle>
            <a:lvl1pPr algn="l">
              <a:defRPr sz="1200">
                <a:solidFill>
                  <a:srgbClr val="FF0000"/>
                </a:solidFill>
              </a:defRPr>
            </a:lvl1pPr>
          </a:lstStyle>
          <a:p>
            <a:r>
              <a:rPr lang="en-US"/>
              <a:t>April 19, 2023</a:t>
            </a:r>
            <a:endParaRPr lang="en-US" dirty="0"/>
          </a:p>
        </p:txBody>
      </p:sp>
      <p:sp>
        <p:nvSpPr>
          <p:cNvPr id="5" name="Footer Placeholder 4">
            <a:extLst>
              <a:ext uri="{FF2B5EF4-FFF2-40B4-BE49-F238E27FC236}">
                <a16:creationId xmlns:a16="http://schemas.microsoft.com/office/drawing/2014/main" id="{95D4845D-C979-E3A2-B0CF-CB2FB0E4D30A}"/>
              </a:ext>
            </a:extLst>
          </p:cNvPr>
          <p:cNvSpPr>
            <a:spLocks noGrp="1"/>
          </p:cNvSpPr>
          <p:nvPr>
            <p:ph type="ftr" sz="quarter" idx="3"/>
          </p:nvPr>
        </p:nvSpPr>
        <p:spPr>
          <a:xfrm>
            <a:off x="4038600" y="6442075"/>
            <a:ext cx="4114800" cy="365125"/>
          </a:xfrm>
          <a:prstGeom prst="rect">
            <a:avLst/>
          </a:prstGeom>
        </p:spPr>
        <p:txBody>
          <a:bodyPr vert="horz" lIns="91440" tIns="45720" rIns="91440" bIns="45720" rtlCol="0" anchor="ctr"/>
          <a:lstStyle>
            <a:lvl1pPr algn="ctr">
              <a:defRPr sz="1200">
                <a:solidFill>
                  <a:srgbClr val="FF0000"/>
                </a:solidFill>
              </a:defRPr>
            </a:lvl1pPr>
          </a:lstStyle>
          <a:p>
            <a:r>
              <a:rPr lang="en-US" dirty="0"/>
              <a:t>The Long-Term Care Imperative</a:t>
            </a:r>
          </a:p>
        </p:txBody>
      </p:sp>
      <p:sp>
        <p:nvSpPr>
          <p:cNvPr id="6" name="Slide Number Placeholder 5">
            <a:extLst>
              <a:ext uri="{FF2B5EF4-FFF2-40B4-BE49-F238E27FC236}">
                <a16:creationId xmlns:a16="http://schemas.microsoft.com/office/drawing/2014/main" id="{C5026FF3-5040-F01D-1B91-8D3B6FF61C29}"/>
              </a:ext>
            </a:extLst>
          </p:cNvPr>
          <p:cNvSpPr>
            <a:spLocks noGrp="1"/>
          </p:cNvSpPr>
          <p:nvPr>
            <p:ph type="sldNum" sz="quarter" idx="4"/>
          </p:nvPr>
        </p:nvSpPr>
        <p:spPr>
          <a:xfrm>
            <a:off x="8610600" y="6442075"/>
            <a:ext cx="2743200" cy="365125"/>
          </a:xfrm>
          <a:prstGeom prst="rect">
            <a:avLst/>
          </a:prstGeom>
        </p:spPr>
        <p:txBody>
          <a:bodyPr vert="horz" lIns="91440" tIns="45720" rIns="91440" bIns="45720" rtlCol="0" anchor="ctr"/>
          <a:lstStyle>
            <a:lvl1pPr algn="r">
              <a:defRPr sz="1200">
                <a:solidFill>
                  <a:srgbClr val="FF0000"/>
                </a:solidFill>
              </a:defRPr>
            </a:lvl1pPr>
          </a:lstStyle>
          <a:p>
            <a:fld id="{802A7697-A15C-44E2-8DDC-299B86D541E8}" type="slidenum">
              <a:rPr lang="en-US" smtClean="0"/>
              <a:pPr/>
              <a:t>‹#›</a:t>
            </a:fld>
            <a:endParaRPr lang="en-US" dirty="0"/>
          </a:p>
        </p:txBody>
      </p:sp>
      <p:sp>
        <p:nvSpPr>
          <p:cNvPr id="9" name="Right Triangle 8">
            <a:extLst>
              <a:ext uri="{FF2B5EF4-FFF2-40B4-BE49-F238E27FC236}">
                <a16:creationId xmlns:a16="http://schemas.microsoft.com/office/drawing/2014/main" id="{6FE72769-2B96-DF65-1562-9AA810EEE4C1}"/>
              </a:ext>
            </a:extLst>
          </p:cNvPr>
          <p:cNvSpPr>
            <a:spLocks noChangeAspect="1"/>
          </p:cNvSpPr>
          <p:nvPr userDrawn="1"/>
        </p:nvSpPr>
        <p:spPr>
          <a:xfrm rot="5400000">
            <a:off x="38100" y="48261"/>
            <a:ext cx="457200" cy="457200"/>
          </a:xfrm>
          <a:prstGeom prst="r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ight Triangle 9">
            <a:extLst>
              <a:ext uri="{FF2B5EF4-FFF2-40B4-BE49-F238E27FC236}">
                <a16:creationId xmlns:a16="http://schemas.microsoft.com/office/drawing/2014/main" id="{57D8DA10-8B7F-B7C9-7ECC-73988F2D3186}"/>
              </a:ext>
            </a:extLst>
          </p:cNvPr>
          <p:cNvSpPr>
            <a:spLocks noChangeAspect="1"/>
          </p:cNvSpPr>
          <p:nvPr userDrawn="1"/>
        </p:nvSpPr>
        <p:spPr>
          <a:xfrm rot="16200000">
            <a:off x="11696700" y="6356350"/>
            <a:ext cx="457200" cy="457200"/>
          </a:xfrm>
          <a:prstGeom prst="r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Triangle 10">
            <a:extLst>
              <a:ext uri="{FF2B5EF4-FFF2-40B4-BE49-F238E27FC236}">
                <a16:creationId xmlns:a16="http://schemas.microsoft.com/office/drawing/2014/main" id="{37459E33-D113-45F2-0F7C-EA1D55C21F8C}"/>
              </a:ext>
            </a:extLst>
          </p:cNvPr>
          <p:cNvSpPr>
            <a:spLocks noChangeAspect="1"/>
          </p:cNvSpPr>
          <p:nvPr userDrawn="1"/>
        </p:nvSpPr>
        <p:spPr>
          <a:xfrm>
            <a:off x="38100" y="6356350"/>
            <a:ext cx="457200" cy="457200"/>
          </a:xfrm>
          <a:prstGeom prst="r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 name="Picture 12" descr="Text&#10;&#10;Description automatically generated">
            <a:extLst>
              <a:ext uri="{FF2B5EF4-FFF2-40B4-BE49-F238E27FC236}">
                <a16:creationId xmlns:a16="http://schemas.microsoft.com/office/drawing/2014/main" id="{0DE975AA-4D96-FE31-5C07-6ADB8C1B9B51}"/>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911161" y="44450"/>
            <a:ext cx="1242739" cy="457200"/>
          </a:xfrm>
          <a:prstGeom prst="rect">
            <a:avLst/>
          </a:prstGeom>
        </p:spPr>
      </p:pic>
      <p:sp>
        <p:nvSpPr>
          <p:cNvPr id="2" name="Title Placeholder 1">
            <a:extLst>
              <a:ext uri="{FF2B5EF4-FFF2-40B4-BE49-F238E27FC236}">
                <a16:creationId xmlns:a16="http://schemas.microsoft.com/office/drawing/2014/main" id="{3551DC4A-EA76-4183-FC08-1A32B0D6E85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cxnSp>
        <p:nvCxnSpPr>
          <p:cNvPr id="8" name="Straight Connector 7">
            <a:extLst>
              <a:ext uri="{FF2B5EF4-FFF2-40B4-BE49-F238E27FC236}">
                <a16:creationId xmlns:a16="http://schemas.microsoft.com/office/drawing/2014/main" id="{E0F3DB2D-9BA8-D0F3-E35D-ED790FB174A2}"/>
              </a:ext>
            </a:extLst>
          </p:cNvPr>
          <p:cNvCxnSpPr>
            <a:cxnSpLocks/>
          </p:cNvCxnSpPr>
          <p:nvPr userDrawn="1"/>
        </p:nvCxnSpPr>
        <p:spPr>
          <a:xfrm>
            <a:off x="838200" y="6432549"/>
            <a:ext cx="105156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4689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5.xml"/><Relationship Id="rId4" Type="http://schemas.openxmlformats.org/officeDocument/2006/relationships/chart" Target="../charts/chart6.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414D2-2BCD-3BF1-ED66-3A09FD5E0C05}"/>
              </a:ext>
            </a:extLst>
          </p:cNvPr>
          <p:cNvSpPr>
            <a:spLocks noGrp="1"/>
          </p:cNvSpPr>
          <p:nvPr>
            <p:ph type="ctrTitle"/>
          </p:nvPr>
        </p:nvSpPr>
        <p:spPr/>
        <p:txBody>
          <a:bodyPr>
            <a:normAutofit/>
          </a:bodyPr>
          <a:lstStyle/>
          <a:p>
            <a:r>
              <a:rPr lang="en-US" sz="4400" dirty="0"/>
              <a:t>Financial Status Survey of Nursing Facilities and Assisted Living Facilities</a:t>
            </a:r>
          </a:p>
        </p:txBody>
      </p:sp>
      <p:sp>
        <p:nvSpPr>
          <p:cNvPr id="3" name="Subtitle 2">
            <a:extLst>
              <a:ext uri="{FF2B5EF4-FFF2-40B4-BE49-F238E27FC236}">
                <a16:creationId xmlns:a16="http://schemas.microsoft.com/office/drawing/2014/main" id="{5500EAA7-63F4-2E07-2A70-F8FB09428871}"/>
              </a:ext>
            </a:extLst>
          </p:cNvPr>
          <p:cNvSpPr>
            <a:spLocks noGrp="1"/>
          </p:cNvSpPr>
          <p:nvPr>
            <p:ph type="subTitle" idx="1"/>
          </p:nvPr>
        </p:nvSpPr>
        <p:spPr/>
        <p:txBody>
          <a:bodyPr/>
          <a:lstStyle/>
          <a:p>
            <a:r>
              <a:rPr lang="en-US" i="1" dirty="0"/>
              <a:t>April 19, 2023</a:t>
            </a:r>
          </a:p>
        </p:txBody>
      </p:sp>
      <p:sp>
        <p:nvSpPr>
          <p:cNvPr id="4" name="Date Placeholder 3">
            <a:extLst>
              <a:ext uri="{FF2B5EF4-FFF2-40B4-BE49-F238E27FC236}">
                <a16:creationId xmlns:a16="http://schemas.microsoft.com/office/drawing/2014/main" id="{F715D806-280A-1F2F-D8AA-6B02B7A11DA7}"/>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619A5E6B-916A-46D7-FD3D-203F26C31381}"/>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057AD756-286B-1927-578F-A997F386DCC7}"/>
              </a:ext>
            </a:extLst>
          </p:cNvPr>
          <p:cNvSpPr>
            <a:spLocks noGrp="1"/>
          </p:cNvSpPr>
          <p:nvPr>
            <p:ph type="sldNum" sz="quarter" idx="12"/>
          </p:nvPr>
        </p:nvSpPr>
        <p:spPr/>
        <p:txBody>
          <a:bodyPr/>
          <a:lstStyle/>
          <a:p>
            <a:fld id="{802A7697-A15C-44E2-8DDC-299B86D541E8}" type="slidenum">
              <a:rPr lang="en-US" smtClean="0"/>
              <a:t>1</a:t>
            </a:fld>
            <a:endParaRPr lang="en-US" dirty="0"/>
          </a:p>
        </p:txBody>
      </p:sp>
    </p:spTree>
    <p:extLst>
      <p:ext uri="{BB962C8B-B14F-4D97-AF65-F5344CB8AC3E}">
        <p14:creationId xmlns:p14="http://schemas.microsoft.com/office/powerpoint/2010/main" val="4187221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DCA3A42E-0D25-54A4-CC5C-7C5E85B12D71}"/>
              </a:ext>
            </a:extLst>
          </p:cNvPr>
          <p:cNvSpPr>
            <a:spLocks noGrp="1"/>
          </p:cNvSpPr>
          <p:nvPr>
            <p:ph type="title"/>
          </p:nvPr>
        </p:nvSpPr>
        <p:spPr>
          <a:xfrm>
            <a:off x="838199" y="365125"/>
            <a:ext cx="10737915" cy="1325563"/>
          </a:xfrm>
        </p:spPr>
        <p:txBody>
          <a:bodyPr>
            <a:noAutofit/>
          </a:bodyPr>
          <a:lstStyle/>
          <a:p>
            <a:r>
              <a:rPr lang="en-US" sz="2800" dirty="0"/>
              <a:t>42% of Nursing Facilities and Assisted Living Settings that are Using Reserves or Planning to Use, Have Six or Fewer Months Before Exhaustion</a:t>
            </a:r>
          </a:p>
        </p:txBody>
      </p:sp>
      <p:graphicFrame>
        <p:nvGraphicFramePr>
          <p:cNvPr id="14" name="Content Placeholder 13">
            <a:extLst>
              <a:ext uri="{FF2B5EF4-FFF2-40B4-BE49-F238E27FC236}">
                <a16:creationId xmlns:a16="http://schemas.microsoft.com/office/drawing/2014/main" id="{E27E622A-3CC3-09AA-7B7C-1ABFC8256FDF}"/>
              </a:ext>
            </a:extLst>
          </p:cNvPr>
          <p:cNvGraphicFramePr>
            <a:graphicFrameLocks noGrp="1"/>
          </p:cNvGraphicFramePr>
          <p:nvPr>
            <p:ph idx="1"/>
            <p:extLst>
              <p:ext uri="{D42A27DB-BD31-4B8C-83A1-F6EECF244321}">
                <p14:modId xmlns:p14="http://schemas.microsoft.com/office/powerpoint/2010/main" val="313373436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7" name="Date Placeholder 6">
            <a:extLst>
              <a:ext uri="{FF2B5EF4-FFF2-40B4-BE49-F238E27FC236}">
                <a16:creationId xmlns:a16="http://schemas.microsoft.com/office/drawing/2014/main" id="{2930AD7A-EBCB-888B-EB8F-A4F30CFEA05A}"/>
              </a:ext>
            </a:extLst>
          </p:cNvPr>
          <p:cNvSpPr>
            <a:spLocks noGrp="1"/>
          </p:cNvSpPr>
          <p:nvPr>
            <p:ph type="dt" sz="half" idx="10"/>
          </p:nvPr>
        </p:nvSpPr>
        <p:spPr/>
        <p:txBody>
          <a:bodyPr/>
          <a:lstStyle/>
          <a:p>
            <a:r>
              <a:rPr lang="en-US"/>
              <a:t>April 19, 2023</a:t>
            </a:r>
            <a:endParaRPr lang="en-US" dirty="0"/>
          </a:p>
        </p:txBody>
      </p:sp>
      <p:sp>
        <p:nvSpPr>
          <p:cNvPr id="8" name="Footer Placeholder 7">
            <a:extLst>
              <a:ext uri="{FF2B5EF4-FFF2-40B4-BE49-F238E27FC236}">
                <a16:creationId xmlns:a16="http://schemas.microsoft.com/office/drawing/2014/main" id="{28CB4C59-E5E8-2638-30C1-FF1885509559}"/>
              </a:ext>
            </a:extLst>
          </p:cNvPr>
          <p:cNvSpPr>
            <a:spLocks noGrp="1"/>
          </p:cNvSpPr>
          <p:nvPr>
            <p:ph type="ftr" sz="quarter" idx="11"/>
          </p:nvPr>
        </p:nvSpPr>
        <p:spPr/>
        <p:txBody>
          <a:bodyPr/>
          <a:lstStyle/>
          <a:p>
            <a:r>
              <a:rPr lang="en-US" dirty="0"/>
              <a:t>The Long-Term Care Imperative</a:t>
            </a:r>
          </a:p>
        </p:txBody>
      </p:sp>
      <p:sp>
        <p:nvSpPr>
          <p:cNvPr id="9" name="Slide Number Placeholder 8">
            <a:extLst>
              <a:ext uri="{FF2B5EF4-FFF2-40B4-BE49-F238E27FC236}">
                <a16:creationId xmlns:a16="http://schemas.microsoft.com/office/drawing/2014/main" id="{989E022B-DBCC-F60E-3AD0-CDB815359251}"/>
              </a:ext>
            </a:extLst>
          </p:cNvPr>
          <p:cNvSpPr>
            <a:spLocks noGrp="1"/>
          </p:cNvSpPr>
          <p:nvPr>
            <p:ph type="sldNum" sz="quarter" idx="12"/>
          </p:nvPr>
        </p:nvSpPr>
        <p:spPr/>
        <p:txBody>
          <a:bodyPr/>
          <a:lstStyle/>
          <a:p>
            <a:fld id="{802A7697-A15C-44E2-8DDC-299B86D541E8}" type="slidenum">
              <a:rPr lang="en-US" smtClean="0"/>
              <a:t>10</a:t>
            </a:fld>
            <a:endParaRPr lang="en-US" dirty="0"/>
          </a:p>
        </p:txBody>
      </p:sp>
    </p:spTree>
    <p:extLst>
      <p:ext uri="{BB962C8B-B14F-4D97-AF65-F5344CB8AC3E}">
        <p14:creationId xmlns:p14="http://schemas.microsoft.com/office/powerpoint/2010/main" val="2934564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D03BA-C1D7-2F16-0755-836F6E10E5DF}"/>
              </a:ext>
            </a:extLst>
          </p:cNvPr>
          <p:cNvSpPr>
            <a:spLocks noGrp="1"/>
          </p:cNvSpPr>
          <p:nvPr>
            <p:ph type="title"/>
          </p:nvPr>
        </p:nvSpPr>
        <p:spPr/>
        <p:txBody>
          <a:bodyPr>
            <a:noAutofit/>
          </a:bodyPr>
          <a:lstStyle/>
          <a:p>
            <a:r>
              <a:rPr lang="en-US" sz="3200" dirty="0"/>
              <a:t>38% of Nursing Facilities and Assisted Living Settings Have Exhausted, Began Using, or Plan to Access Their Line of Credit</a:t>
            </a:r>
          </a:p>
        </p:txBody>
      </p:sp>
      <p:graphicFrame>
        <p:nvGraphicFramePr>
          <p:cNvPr id="9" name="Content Placeholder 8">
            <a:extLst>
              <a:ext uri="{FF2B5EF4-FFF2-40B4-BE49-F238E27FC236}">
                <a16:creationId xmlns:a16="http://schemas.microsoft.com/office/drawing/2014/main" id="{82BC9A0F-24CB-2E00-6DD7-6BFD51D3BBE1}"/>
              </a:ext>
            </a:extLst>
          </p:cNvPr>
          <p:cNvGraphicFramePr>
            <a:graphicFrameLocks noGrp="1"/>
          </p:cNvGraphicFramePr>
          <p:nvPr>
            <p:ph idx="1"/>
            <p:extLst>
              <p:ext uri="{D42A27DB-BD31-4B8C-83A1-F6EECF244321}">
                <p14:modId xmlns:p14="http://schemas.microsoft.com/office/powerpoint/2010/main" val="394005297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1E35AD76-3E6C-E873-1DFD-C9DA800D11BC}"/>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CDB7394B-4CBD-C1FC-A9B7-BE9D0F390569}"/>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68CCDDD6-6C2E-E457-FBF0-33589B8D8062}"/>
              </a:ext>
            </a:extLst>
          </p:cNvPr>
          <p:cNvSpPr>
            <a:spLocks noGrp="1"/>
          </p:cNvSpPr>
          <p:nvPr>
            <p:ph type="sldNum" sz="quarter" idx="12"/>
          </p:nvPr>
        </p:nvSpPr>
        <p:spPr/>
        <p:txBody>
          <a:bodyPr/>
          <a:lstStyle/>
          <a:p>
            <a:fld id="{802A7697-A15C-44E2-8DDC-299B86D541E8}" type="slidenum">
              <a:rPr lang="en-US" smtClean="0"/>
              <a:t>11</a:t>
            </a:fld>
            <a:endParaRPr lang="en-US" dirty="0"/>
          </a:p>
        </p:txBody>
      </p:sp>
    </p:spTree>
    <p:extLst>
      <p:ext uri="{BB962C8B-B14F-4D97-AF65-F5344CB8AC3E}">
        <p14:creationId xmlns:p14="http://schemas.microsoft.com/office/powerpoint/2010/main" val="11233289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9502E-98BB-B431-3F92-772812891FF2}"/>
              </a:ext>
            </a:extLst>
          </p:cNvPr>
          <p:cNvSpPr>
            <a:spLocks noGrp="1"/>
          </p:cNvSpPr>
          <p:nvPr>
            <p:ph type="title"/>
          </p:nvPr>
        </p:nvSpPr>
        <p:spPr/>
        <p:txBody>
          <a:bodyPr/>
          <a:lstStyle/>
          <a:p>
            <a:r>
              <a:rPr lang="en-US" dirty="0"/>
              <a:t>Of Those Settings that Have Exhausted Their Line of Credit…….</a:t>
            </a:r>
          </a:p>
        </p:txBody>
      </p:sp>
      <p:sp>
        <p:nvSpPr>
          <p:cNvPr id="3" name="Content Placeholder 2">
            <a:extLst>
              <a:ext uri="{FF2B5EF4-FFF2-40B4-BE49-F238E27FC236}">
                <a16:creationId xmlns:a16="http://schemas.microsoft.com/office/drawing/2014/main" id="{03EB3FF5-EBAD-EF63-C947-196C9FB9DC56}"/>
              </a:ext>
            </a:extLst>
          </p:cNvPr>
          <p:cNvSpPr>
            <a:spLocks noGrp="1"/>
          </p:cNvSpPr>
          <p:nvPr>
            <p:ph idx="1"/>
          </p:nvPr>
        </p:nvSpPr>
        <p:spPr/>
        <p:txBody>
          <a:bodyPr/>
          <a:lstStyle/>
          <a:p>
            <a:r>
              <a:rPr lang="en-US" dirty="0"/>
              <a:t>24% Have Applied for Additional Lines of Credit or Borrowing</a:t>
            </a:r>
          </a:p>
          <a:p>
            <a:r>
              <a:rPr lang="en-US" dirty="0"/>
              <a:t>Of the 24%:</a:t>
            </a:r>
          </a:p>
          <a:p>
            <a:pPr lvl="1"/>
            <a:r>
              <a:rPr lang="en-US" dirty="0"/>
              <a:t>43% were denied</a:t>
            </a:r>
          </a:p>
          <a:p>
            <a:pPr lvl="1"/>
            <a:r>
              <a:rPr lang="en-US" dirty="0"/>
              <a:t>43% Do Not Know Yet</a:t>
            </a:r>
          </a:p>
          <a:p>
            <a:pPr lvl="1"/>
            <a:r>
              <a:rPr lang="en-US" dirty="0"/>
              <a:t>14% were approved for additional credit or borrowing</a:t>
            </a:r>
          </a:p>
        </p:txBody>
      </p:sp>
      <p:sp>
        <p:nvSpPr>
          <p:cNvPr id="4" name="Date Placeholder 3">
            <a:extLst>
              <a:ext uri="{FF2B5EF4-FFF2-40B4-BE49-F238E27FC236}">
                <a16:creationId xmlns:a16="http://schemas.microsoft.com/office/drawing/2014/main" id="{F6F66115-91EB-7B99-09D5-D832818CEFCA}"/>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D6DB8281-60AD-1B89-0345-65C66D196ABC}"/>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40DBD197-C1A4-406F-DB5C-6A4B74F6F302}"/>
              </a:ext>
            </a:extLst>
          </p:cNvPr>
          <p:cNvSpPr>
            <a:spLocks noGrp="1"/>
          </p:cNvSpPr>
          <p:nvPr>
            <p:ph type="sldNum" sz="quarter" idx="12"/>
          </p:nvPr>
        </p:nvSpPr>
        <p:spPr/>
        <p:txBody>
          <a:bodyPr/>
          <a:lstStyle/>
          <a:p>
            <a:fld id="{802A7697-A15C-44E2-8DDC-299B86D541E8}" type="slidenum">
              <a:rPr lang="en-US" smtClean="0"/>
              <a:t>12</a:t>
            </a:fld>
            <a:endParaRPr lang="en-US" dirty="0"/>
          </a:p>
        </p:txBody>
      </p:sp>
    </p:spTree>
    <p:extLst>
      <p:ext uri="{BB962C8B-B14F-4D97-AF65-F5344CB8AC3E}">
        <p14:creationId xmlns:p14="http://schemas.microsoft.com/office/powerpoint/2010/main" val="39289578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424CB-ACD2-2CFA-6521-0DBF671C9286}"/>
              </a:ext>
            </a:extLst>
          </p:cNvPr>
          <p:cNvSpPr>
            <a:spLocks noGrp="1"/>
          </p:cNvSpPr>
          <p:nvPr>
            <p:ph type="title"/>
          </p:nvPr>
        </p:nvSpPr>
        <p:spPr/>
        <p:txBody>
          <a:bodyPr>
            <a:noAutofit/>
          </a:bodyPr>
          <a:lstStyle/>
          <a:p>
            <a:r>
              <a:rPr lang="en-US" sz="3200" dirty="0"/>
              <a:t>Greater Minnesota Nursing Facilities continue to pursue capacity reduction strategies to maintain financial solvency (e.g., placing nursing facility beds on layaway, closing beds)</a:t>
            </a:r>
          </a:p>
        </p:txBody>
      </p:sp>
      <p:sp>
        <p:nvSpPr>
          <p:cNvPr id="6" name="Text Placeholder 5">
            <a:extLst>
              <a:ext uri="{FF2B5EF4-FFF2-40B4-BE49-F238E27FC236}">
                <a16:creationId xmlns:a16="http://schemas.microsoft.com/office/drawing/2014/main" id="{2A69A49F-534B-B74C-8FA9-37BD1B399939}"/>
              </a:ext>
            </a:extLst>
          </p:cNvPr>
          <p:cNvSpPr>
            <a:spLocks noGrp="1"/>
          </p:cNvSpPr>
          <p:nvPr>
            <p:ph type="body" idx="1"/>
          </p:nvPr>
        </p:nvSpPr>
        <p:spPr/>
        <p:txBody>
          <a:bodyPr/>
          <a:lstStyle/>
          <a:p>
            <a:r>
              <a:rPr lang="en-US" dirty="0"/>
              <a:t>7-County Metro</a:t>
            </a:r>
          </a:p>
        </p:txBody>
      </p:sp>
      <p:graphicFrame>
        <p:nvGraphicFramePr>
          <p:cNvPr id="8" name="Content Placeholder 7">
            <a:extLst>
              <a:ext uri="{FF2B5EF4-FFF2-40B4-BE49-F238E27FC236}">
                <a16:creationId xmlns:a16="http://schemas.microsoft.com/office/drawing/2014/main" id="{7245C39B-0B00-FCE0-30AF-E9D3A436EB6D}"/>
              </a:ext>
            </a:extLst>
          </p:cNvPr>
          <p:cNvGraphicFramePr>
            <a:graphicFrameLocks noGrp="1"/>
          </p:cNvGraphicFramePr>
          <p:nvPr>
            <p:ph sz="half" idx="2"/>
            <p:extLst>
              <p:ext uri="{D42A27DB-BD31-4B8C-83A1-F6EECF244321}">
                <p14:modId xmlns:p14="http://schemas.microsoft.com/office/powerpoint/2010/main" val="3058013488"/>
              </p:ext>
            </p:extLst>
          </p:nvPr>
        </p:nvGraphicFramePr>
        <p:xfrm>
          <a:off x="839788" y="2505075"/>
          <a:ext cx="5157787" cy="3684588"/>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Placeholder 6">
            <a:extLst>
              <a:ext uri="{FF2B5EF4-FFF2-40B4-BE49-F238E27FC236}">
                <a16:creationId xmlns:a16="http://schemas.microsoft.com/office/drawing/2014/main" id="{E553D3F3-729E-7099-F40C-EB6BE34BE7FC}"/>
              </a:ext>
            </a:extLst>
          </p:cNvPr>
          <p:cNvSpPr>
            <a:spLocks noGrp="1"/>
          </p:cNvSpPr>
          <p:nvPr>
            <p:ph type="body" sz="quarter" idx="3"/>
          </p:nvPr>
        </p:nvSpPr>
        <p:spPr/>
        <p:txBody>
          <a:bodyPr/>
          <a:lstStyle/>
          <a:p>
            <a:r>
              <a:rPr lang="en-US" dirty="0"/>
              <a:t>Greater Minnesota</a:t>
            </a:r>
          </a:p>
        </p:txBody>
      </p:sp>
      <p:graphicFrame>
        <p:nvGraphicFramePr>
          <p:cNvPr id="12" name="Content Placeholder 11">
            <a:extLst>
              <a:ext uri="{FF2B5EF4-FFF2-40B4-BE49-F238E27FC236}">
                <a16:creationId xmlns:a16="http://schemas.microsoft.com/office/drawing/2014/main" id="{FD498A57-7D40-7C0F-5DE0-BA24CA3706EF}"/>
              </a:ext>
            </a:extLst>
          </p:cNvPr>
          <p:cNvGraphicFramePr>
            <a:graphicFrameLocks noGrp="1"/>
          </p:cNvGraphicFramePr>
          <p:nvPr>
            <p:ph sz="quarter" idx="4"/>
            <p:extLst>
              <p:ext uri="{D42A27DB-BD31-4B8C-83A1-F6EECF244321}">
                <p14:modId xmlns:p14="http://schemas.microsoft.com/office/powerpoint/2010/main" val="1461658015"/>
              </p:ext>
            </p:extLst>
          </p:nvPr>
        </p:nvGraphicFramePr>
        <p:xfrm>
          <a:off x="6172200" y="2505075"/>
          <a:ext cx="5183188" cy="3684588"/>
        </p:xfrm>
        <a:graphic>
          <a:graphicData uri="http://schemas.openxmlformats.org/drawingml/2006/chart">
            <c:chart xmlns:c="http://schemas.openxmlformats.org/drawingml/2006/chart" xmlns:r="http://schemas.openxmlformats.org/officeDocument/2006/relationships" r:id="rId3"/>
          </a:graphicData>
        </a:graphic>
      </p:graphicFrame>
      <p:sp>
        <p:nvSpPr>
          <p:cNvPr id="3" name="Date Placeholder 2">
            <a:extLst>
              <a:ext uri="{FF2B5EF4-FFF2-40B4-BE49-F238E27FC236}">
                <a16:creationId xmlns:a16="http://schemas.microsoft.com/office/drawing/2014/main" id="{BB670925-0A93-9B0A-9BD5-76ED0B85F95C}"/>
              </a:ext>
            </a:extLst>
          </p:cNvPr>
          <p:cNvSpPr>
            <a:spLocks noGrp="1"/>
          </p:cNvSpPr>
          <p:nvPr>
            <p:ph type="dt" sz="half" idx="10"/>
          </p:nvPr>
        </p:nvSpPr>
        <p:spPr/>
        <p:txBody>
          <a:bodyPr/>
          <a:lstStyle/>
          <a:p>
            <a:r>
              <a:rPr lang="en-US"/>
              <a:t>April 19, 2023</a:t>
            </a:r>
            <a:endParaRPr lang="en-US" dirty="0"/>
          </a:p>
        </p:txBody>
      </p:sp>
      <p:sp>
        <p:nvSpPr>
          <p:cNvPr id="4" name="Footer Placeholder 3">
            <a:extLst>
              <a:ext uri="{FF2B5EF4-FFF2-40B4-BE49-F238E27FC236}">
                <a16:creationId xmlns:a16="http://schemas.microsoft.com/office/drawing/2014/main" id="{6284511B-AEDC-73F5-64C2-57745E687812}"/>
              </a:ext>
            </a:extLst>
          </p:cNvPr>
          <p:cNvSpPr>
            <a:spLocks noGrp="1"/>
          </p:cNvSpPr>
          <p:nvPr>
            <p:ph type="ftr" sz="quarter" idx="11"/>
          </p:nvPr>
        </p:nvSpPr>
        <p:spPr/>
        <p:txBody>
          <a:bodyPr/>
          <a:lstStyle/>
          <a:p>
            <a:r>
              <a:rPr lang="en-US"/>
              <a:t>The Long-Term Care Imperative</a:t>
            </a:r>
            <a:endParaRPr lang="en-US" dirty="0"/>
          </a:p>
        </p:txBody>
      </p:sp>
      <p:sp>
        <p:nvSpPr>
          <p:cNvPr id="5" name="Slide Number Placeholder 4">
            <a:extLst>
              <a:ext uri="{FF2B5EF4-FFF2-40B4-BE49-F238E27FC236}">
                <a16:creationId xmlns:a16="http://schemas.microsoft.com/office/drawing/2014/main" id="{22D505E5-1DAA-75F3-06C5-B50178F1B236}"/>
              </a:ext>
            </a:extLst>
          </p:cNvPr>
          <p:cNvSpPr>
            <a:spLocks noGrp="1"/>
          </p:cNvSpPr>
          <p:nvPr>
            <p:ph type="sldNum" sz="quarter" idx="12"/>
          </p:nvPr>
        </p:nvSpPr>
        <p:spPr/>
        <p:txBody>
          <a:bodyPr/>
          <a:lstStyle/>
          <a:p>
            <a:fld id="{F6824410-E03F-4E33-92E8-076DBED52438}" type="slidenum">
              <a:rPr lang="en-US" smtClean="0"/>
              <a:t>13</a:t>
            </a:fld>
            <a:endParaRPr lang="en-US" dirty="0"/>
          </a:p>
        </p:txBody>
      </p:sp>
    </p:spTree>
    <p:extLst>
      <p:ext uri="{BB962C8B-B14F-4D97-AF65-F5344CB8AC3E}">
        <p14:creationId xmlns:p14="http://schemas.microsoft.com/office/powerpoint/2010/main" val="24763961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C38CE-586F-5373-6944-FC67E1E3854D}"/>
              </a:ext>
            </a:extLst>
          </p:cNvPr>
          <p:cNvSpPr>
            <a:spLocks noGrp="1"/>
          </p:cNvSpPr>
          <p:nvPr>
            <p:ph type="title"/>
          </p:nvPr>
        </p:nvSpPr>
        <p:spPr/>
        <p:txBody>
          <a:bodyPr/>
          <a:lstStyle/>
          <a:p>
            <a:r>
              <a:rPr lang="en-US" dirty="0"/>
              <a:t>Assisted Living Settings Less Likely to Pursue Capacity Reduction</a:t>
            </a:r>
          </a:p>
        </p:txBody>
      </p:sp>
      <p:graphicFrame>
        <p:nvGraphicFramePr>
          <p:cNvPr id="9" name="Content Placeholder 8">
            <a:extLst>
              <a:ext uri="{FF2B5EF4-FFF2-40B4-BE49-F238E27FC236}">
                <a16:creationId xmlns:a16="http://schemas.microsoft.com/office/drawing/2014/main" id="{F40C70D5-F74B-42BA-E38E-679F7E6C117A}"/>
              </a:ext>
            </a:extLst>
          </p:cNvPr>
          <p:cNvGraphicFramePr>
            <a:graphicFrameLocks noGrp="1"/>
          </p:cNvGraphicFramePr>
          <p:nvPr>
            <p:ph idx="1"/>
            <p:extLst>
              <p:ext uri="{D42A27DB-BD31-4B8C-83A1-F6EECF244321}">
                <p14:modId xmlns:p14="http://schemas.microsoft.com/office/powerpoint/2010/main" val="3266554589"/>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B7252CAE-444D-2E49-F16B-D7DE9E8D01CE}"/>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DEC59BF2-9179-7E25-03D1-0AA66CACFF63}"/>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B46674B2-4FA0-7FFA-CF5B-A9188D8724D8}"/>
              </a:ext>
            </a:extLst>
          </p:cNvPr>
          <p:cNvSpPr>
            <a:spLocks noGrp="1"/>
          </p:cNvSpPr>
          <p:nvPr>
            <p:ph type="sldNum" sz="quarter" idx="12"/>
          </p:nvPr>
        </p:nvSpPr>
        <p:spPr/>
        <p:txBody>
          <a:bodyPr/>
          <a:lstStyle/>
          <a:p>
            <a:fld id="{802A7697-A15C-44E2-8DDC-299B86D541E8}" type="slidenum">
              <a:rPr lang="en-US" smtClean="0"/>
              <a:t>14</a:t>
            </a:fld>
            <a:endParaRPr lang="en-US" dirty="0"/>
          </a:p>
        </p:txBody>
      </p:sp>
    </p:spTree>
    <p:extLst>
      <p:ext uri="{BB962C8B-B14F-4D97-AF65-F5344CB8AC3E}">
        <p14:creationId xmlns:p14="http://schemas.microsoft.com/office/powerpoint/2010/main" val="21735086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9B31A3C7-68B7-F948-2EBD-3566F711CCE3}"/>
              </a:ext>
            </a:extLst>
          </p:cNvPr>
          <p:cNvSpPr>
            <a:spLocks noGrp="1"/>
          </p:cNvSpPr>
          <p:nvPr>
            <p:ph type="title"/>
          </p:nvPr>
        </p:nvSpPr>
        <p:spPr/>
        <p:txBody>
          <a:bodyPr/>
          <a:lstStyle/>
          <a:p>
            <a:r>
              <a:rPr lang="en-US" dirty="0"/>
              <a:t>Considering Sale or Closure of Nursing Facility</a:t>
            </a:r>
          </a:p>
        </p:txBody>
      </p:sp>
      <p:graphicFrame>
        <p:nvGraphicFramePr>
          <p:cNvPr id="15" name="Content Placeholder 14">
            <a:extLst>
              <a:ext uri="{FF2B5EF4-FFF2-40B4-BE49-F238E27FC236}">
                <a16:creationId xmlns:a16="http://schemas.microsoft.com/office/drawing/2014/main" id="{D1F66443-0A0E-58AB-BC9F-4DFFFBB78AFD}"/>
              </a:ext>
            </a:extLst>
          </p:cNvPr>
          <p:cNvGraphicFramePr>
            <a:graphicFrameLocks noGrp="1"/>
          </p:cNvGraphicFramePr>
          <p:nvPr>
            <p:ph sz="half" idx="1"/>
            <p:extLst>
              <p:ext uri="{D42A27DB-BD31-4B8C-83A1-F6EECF244321}">
                <p14:modId xmlns:p14="http://schemas.microsoft.com/office/powerpoint/2010/main" val="2905065830"/>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ontent Placeholder 7">
            <a:extLst>
              <a:ext uri="{FF2B5EF4-FFF2-40B4-BE49-F238E27FC236}">
                <a16:creationId xmlns:a16="http://schemas.microsoft.com/office/drawing/2014/main" id="{33DC682B-150D-17B2-EF1F-56F628F4BC2C}"/>
              </a:ext>
            </a:extLst>
          </p:cNvPr>
          <p:cNvGraphicFramePr>
            <a:graphicFrameLocks noGrp="1"/>
          </p:cNvGraphicFramePr>
          <p:nvPr>
            <p:ph sz="half" idx="2"/>
            <p:extLst>
              <p:ext uri="{D42A27DB-BD31-4B8C-83A1-F6EECF244321}">
                <p14:modId xmlns:p14="http://schemas.microsoft.com/office/powerpoint/2010/main" val="2633370957"/>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16" name="Date Placeholder 15">
            <a:extLst>
              <a:ext uri="{FF2B5EF4-FFF2-40B4-BE49-F238E27FC236}">
                <a16:creationId xmlns:a16="http://schemas.microsoft.com/office/drawing/2014/main" id="{093D298B-C262-C077-A0B2-78E7B57E4656}"/>
              </a:ext>
            </a:extLst>
          </p:cNvPr>
          <p:cNvSpPr>
            <a:spLocks noGrp="1"/>
          </p:cNvSpPr>
          <p:nvPr>
            <p:ph type="dt" sz="half" idx="10"/>
          </p:nvPr>
        </p:nvSpPr>
        <p:spPr/>
        <p:txBody>
          <a:bodyPr/>
          <a:lstStyle/>
          <a:p>
            <a:r>
              <a:rPr lang="en-US"/>
              <a:t>April 19, 2023</a:t>
            </a:r>
            <a:endParaRPr lang="en-US" dirty="0"/>
          </a:p>
        </p:txBody>
      </p:sp>
      <p:sp>
        <p:nvSpPr>
          <p:cNvPr id="4" name="Footer Placeholder 3">
            <a:extLst>
              <a:ext uri="{FF2B5EF4-FFF2-40B4-BE49-F238E27FC236}">
                <a16:creationId xmlns:a16="http://schemas.microsoft.com/office/drawing/2014/main" id="{168F0E33-680E-6185-7293-6DC195F791AB}"/>
              </a:ext>
            </a:extLst>
          </p:cNvPr>
          <p:cNvSpPr>
            <a:spLocks noGrp="1"/>
          </p:cNvSpPr>
          <p:nvPr>
            <p:ph type="ftr" sz="quarter" idx="11"/>
          </p:nvPr>
        </p:nvSpPr>
        <p:spPr/>
        <p:txBody>
          <a:bodyPr/>
          <a:lstStyle/>
          <a:p>
            <a:r>
              <a:rPr lang="en-US"/>
              <a:t>The Long-Term Care Imperative</a:t>
            </a:r>
            <a:endParaRPr lang="en-US" dirty="0"/>
          </a:p>
        </p:txBody>
      </p:sp>
      <p:sp>
        <p:nvSpPr>
          <p:cNvPr id="5" name="Slide Number Placeholder 4">
            <a:extLst>
              <a:ext uri="{FF2B5EF4-FFF2-40B4-BE49-F238E27FC236}">
                <a16:creationId xmlns:a16="http://schemas.microsoft.com/office/drawing/2014/main" id="{3AF465C8-0B9B-7F3A-0F46-F1BC19AAFB24}"/>
              </a:ext>
            </a:extLst>
          </p:cNvPr>
          <p:cNvSpPr>
            <a:spLocks noGrp="1"/>
          </p:cNvSpPr>
          <p:nvPr>
            <p:ph type="sldNum" sz="quarter" idx="12"/>
          </p:nvPr>
        </p:nvSpPr>
        <p:spPr/>
        <p:txBody>
          <a:bodyPr/>
          <a:lstStyle/>
          <a:p>
            <a:fld id="{F6824410-E03F-4E33-92E8-076DBED52438}" type="slidenum">
              <a:rPr lang="en-US" smtClean="0"/>
              <a:t>15</a:t>
            </a:fld>
            <a:endParaRPr lang="en-US" dirty="0"/>
          </a:p>
        </p:txBody>
      </p:sp>
      <p:sp>
        <p:nvSpPr>
          <p:cNvPr id="2" name="TextBox 1">
            <a:extLst>
              <a:ext uri="{FF2B5EF4-FFF2-40B4-BE49-F238E27FC236}">
                <a16:creationId xmlns:a16="http://schemas.microsoft.com/office/drawing/2014/main" id="{C55F7991-8DD5-DCB8-F395-1B5940A0FBAB}"/>
              </a:ext>
            </a:extLst>
          </p:cNvPr>
          <p:cNvSpPr txBox="1"/>
          <p:nvPr/>
        </p:nvSpPr>
        <p:spPr>
          <a:xfrm>
            <a:off x="2465615" y="2831743"/>
            <a:ext cx="1216478" cy="1169551"/>
          </a:xfrm>
          <a:prstGeom prst="rect">
            <a:avLst/>
          </a:prstGeom>
          <a:noFill/>
          <a:ln>
            <a:solidFill>
              <a:schemeClr val="accent1"/>
            </a:solidFill>
          </a:ln>
        </p:spPr>
        <p:txBody>
          <a:bodyPr wrap="square" rtlCol="0" anchor="ctr">
            <a:spAutoFit/>
          </a:bodyPr>
          <a:lstStyle/>
          <a:p>
            <a:pPr algn="ctr"/>
            <a:r>
              <a:rPr lang="en-US" sz="1000" dirty="0"/>
              <a:t>Several sales, including one organization with 11 nursing facilities, occurred between August 2022 and April 2023.</a:t>
            </a:r>
          </a:p>
        </p:txBody>
      </p:sp>
    </p:spTree>
    <p:extLst>
      <p:ext uri="{BB962C8B-B14F-4D97-AF65-F5344CB8AC3E}">
        <p14:creationId xmlns:p14="http://schemas.microsoft.com/office/powerpoint/2010/main" val="30177968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A9D9D42E-9CC1-FC57-1AF1-36580D32A308}"/>
              </a:ext>
            </a:extLst>
          </p:cNvPr>
          <p:cNvSpPr>
            <a:spLocks noGrp="1"/>
          </p:cNvSpPr>
          <p:nvPr>
            <p:ph type="title"/>
          </p:nvPr>
        </p:nvSpPr>
        <p:spPr/>
        <p:txBody>
          <a:bodyPr/>
          <a:lstStyle/>
          <a:p>
            <a:r>
              <a:rPr lang="en-US" dirty="0"/>
              <a:t>Assisted Living Facilities Considering Sale or Closure (April 2023)</a:t>
            </a:r>
          </a:p>
        </p:txBody>
      </p:sp>
      <p:graphicFrame>
        <p:nvGraphicFramePr>
          <p:cNvPr id="17" name="Content Placeholder 16">
            <a:extLst>
              <a:ext uri="{FF2B5EF4-FFF2-40B4-BE49-F238E27FC236}">
                <a16:creationId xmlns:a16="http://schemas.microsoft.com/office/drawing/2014/main" id="{54906D82-B8F2-06A1-8533-1B6E77F91AED}"/>
              </a:ext>
            </a:extLst>
          </p:cNvPr>
          <p:cNvGraphicFramePr>
            <a:graphicFrameLocks noGrp="1"/>
          </p:cNvGraphicFramePr>
          <p:nvPr>
            <p:ph sz="half" idx="1"/>
            <p:extLst>
              <p:ext uri="{D42A27DB-BD31-4B8C-83A1-F6EECF244321}">
                <p14:modId xmlns:p14="http://schemas.microsoft.com/office/powerpoint/2010/main" val="315307417"/>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ontent Placeholder 20">
            <a:extLst>
              <a:ext uri="{FF2B5EF4-FFF2-40B4-BE49-F238E27FC236}">
                <a16:creationId xmlns:a16="http://schemas.microsoft.com/office/drawing/2014/main" id="{D8935832-34BB-6AF0-56BF-0754CB913CFA}"/>
              </a:ext>
            </a:extLst>
          </p:cNvPr>
          <p:cNvGraphicFramePr>
            <a:graphicFrameLocks noGrp="1"/>
          </p:cNvGraphicFramePr>
          <p:nvPr>
            <p:ph sz="half" idx="2"/>
            <p:extLst>
              <p:ext uri="{D42A27DB-BD31-4B8C-83A1-F6EECF244321}">
                <p14:modId xmlns:p14="http://schemas.microsoft.com/office/powerpoint/2010/main" val="525847302"/>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5" name="Date Placeholder 4">
            <a:extLst>
              <a:ext uri="{FF2B5EF4-FFF2-40B4-BE49-F238E27FC236}">
                <a16:creationId xmlns:a16="http://schemas.microsoft.com/office/drawing/2014/main" id="{700271F0-B6A2-85DA-EC30-2B5C9ED2FB65}"/>
              </a:ext>
            </a:extLst>
          </p:cNvPr>
          <p:cNvSpPr>
            <a:spLocks noGrp="1"/>
          </p:cNvSpPr>
          <p:nvPr>
            <p:ph type="dt" sz="half" idx="10"/>
          </p:nvPr>
        </p:nvSpPr>
        <p:spPr/>
        <p:txBody>
          <a:bodyPr/>
          <a:lstStyle/>
          <a:p>
            <a:r>
              <a:rPr lang="en-US"/>
              <a:t>April 19, 2023</a:t>
            </a:r>
            <a:endParaRPr lang="en-US" dirty="0"/>
          </a:p>
        </p:txBody>
      </p:sp>
      <p:sp>
        <p:nvSpPr>
          <p:cNvPr id="6" name="Footer Placeholder 5">
            <a:extLst>
              <a:ext uri="{FF2B5EF4-FFF2-40B4-BE49-F238E27FC236}">
                <a16:creationId xmlns:a16="http://schemas.microsoft.com/office/drawing/2014/main" id="{A6138AA6-CD8A-4182-6980-4D053A03BEE1}"/>
              </a:ext>
            </a:extLst>
          </p:cNvPr>
          <p:cNvSpPr>
            <a:spLocks noGrp="1"/>
          </p:cNvSpPr>
          <p:nvPr>
            <p:ph type="ftr" sz="quarter" idx="11"/>
          </p:nvPr>
        </p:nvSpPr>
        <p:spPr/>
        <p:txBody>
          <a:bodyPr/>
          <a:lstStyle/>
          <a:p>
            <a:r>
              <a:rPr lang="en-US" dirty="0"/>
              <a:t>The Long-Term Care Imperative</a:t>
            </a:r>
          </a:p>
        </p:txBody>
      </p:sp>
      <p:sp>
        <p:nvSpPr>
          <p:cNvPr id="7" name="Slide Number Placeholder 6">
            <a:extLst>
              <a:ext uri="{FF2B5EF4-FFF2-40B4-BE49-F238E27FC236}">
                <a16:creationId xmlns:a16="http://schemas.microsoft.com/office/drawing/2014/main" id="{F94D2B49-F7EE-0788-9090-D2A147BA737C}"/>
              </a:ext>
            </a:extLst>
          </p:cNvPr>
          <p:cNvSpPr>
            <a:spLocks noGrp="1"/>
          </p:cNvSpPr>
          <p:nvPr>
            <p:ph type="sldNum" sz="quarter" idx="12"/>
          </p:nvPr>
        </p:nvSpPr>
        <p:spPr/>
        <p:txBody>
          <a:bodyPr/>
          <a:lstStyle/>
          <a:p>
            <a:fld id="{802A7697-A15C-44E2-8DDC-299B86D541E8}" type="slidenum">
              <a:rPr lang="en-US" smtClean="0"/>
              <a:t>16</a:t>
            </a:fld>
            <a:endParaRPr lang="en-US" dirty="0"/>
          </a:p>
        </p:txBody>
      </p:sp>
    </p:spTree>
    <p:extLst>
      <p:ext uri="{BB962C8B-B14F-4D97-AF65-F5344CB8AC3E}">
        <p14:creationId xmlns:p14="http://schemas.microsoft.com/office/powerpoint/2010/main" val="2171953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384AD2-4BEB-CF87-02A2-EFD227361DD0}"/>
              </a:ext>
            </a:extLst>
          </p:cNvPr>
          <p:cNvSpPr>
            <a:spLocks noGrp="1"/>
          </p:cNvSpPr>
          <p:nvPr>
            <p:ph type="title"/>
          </p:nvPr>
        </p:nvSpPr>
        <p:spPr/>
        <p:txBody>
          <a:bodyPr>
            <a:noAutofit/>
          </a:bodyPr>
          <a:lstStyle/>
          <a:p>
            <a:r>
              <a:rPr lang="en-US" sz="3200" dirty="0"/>
              <a:t>In the next 9-months, if state Medicaid reimbursement is not increased and the economic and workforce crisis continues, what is the </a:t>
            </a:r>
            <a:r>
              <a:rPr lang="en-US" sz="3200" b="1" i="1" dirty="0">
                <a:solidFill>
                  <a:srgbClr val="0070C0"/>
                </a:solidFill>
              </a:rPr>
              <a:t>percent chance your facility will reduce capacity?</a:t>
            </a:r>
          </a:p>
        </p:txBody>
      </p:sp>
      <p:sp>
        <p:nvSpPr>
          <p:cNvPr id="5" name="Date Placeholder 4">
            <a:extLst>
              <a:ext uri="{FF2B5EF4-FFF2-40B4-BE49-F238E27FC236}">
                <a16:creationId xmlns:a16="http://schemas.microsoft.com/office/drawing/2014/main" id="{9FEC5940-A6AA-2E2D-ED4C-819C3D8485E5}"/>
              </a:ext>
            </a:extLst>
          </p:cNvPr>
          <p:cNvSpPr>
            <a:spLocks noGrp="1"/>
          </p:cNvSpPr>
          <p:nvPr>
            <p:ph type="dt" sz="half" idx="10"/>
          </p:nvPr>
        </p:nvSpPr>
        <p:spPr/>
        <p:txBody>
          <a:bodyPr/>
          <a:lstStyle/>
          <a:p>
            <a:r>
              <a:rPr lang="en-US"/>
              <a:t>April 19, 2023</a:t>
            </a:r>
            <a:endParaRPr lang="en-US" dirty="0"/>
          </a:p>
        </p:txBody>
      </p:sp>
      <p:sp>
        <p:nvSpPr>
          <p:cNvPr id="6" name="Footer Placeholder 5">
            <a:extLst>
              <a:ext uri="{FF2B5EF4-FFF2-40B4-BE49-F238E27FC236}">
                <a16:creationId xmlns:a16="http://schemas.microsoft.com/office/drawing/2014/main" id="{9E536016-BAE5-0145-3DB3-63311A080F6C}"/>
              </a:ext>
            </a:extLst>
          </p:cNvPr>
          <p:cNvSpPr>
            <a:spLocks noGrp="1"/>
          </p:cNvSpPr>
          <p:nvPr>
            <p:ph type="ftr" sz="quarter" idx="11"/>
          </p:nvPr>
        </p:nvSpPr>
        <p:spPr/>
        <p:txBody>
          <a:bodyPr/>
          <a:lstStyle/>
          <a:p>
            <a:r>
              <a:rPr lang="en-US" dirty="0"/>
              <a:t>The Long-Term Care Imperative</a:t>
            </a:r>
          </a:p>
        </p:txBody>
      </p:sp>
      <p:sp>
        <p:nvSpPr>
          <p:cNvPr id="7" name="Slide Number Placeholder 6">
            <a:extLst>
              <a:ext uri="{FF2B5EF4-FFF2-40B4-BE49-F238E27FC236}">
                <a16:creationId xmlns:a16="http://schemas.microsoft.com/office/drawing/2014/main" id="{934C50A9-96E9-8635-0BB7-ED638DE12594}"/>
              </a:ext>
            </a:extLst>
          </p:cNvPr>
          <p:cNvSpPr>
            <a:spLocks noGrp="1"/>
          </p:cNvSpPr>
          <p:nvPr>
            <p:ph type="sldNum" sz="quarter" idx="12"/>
          </p:nvPr>
        </p:nvSpPr>
        <p:spPr/>
        <p:txBody>
          <a:bodyPr/>
          <a:lstStyle/>
          <a:p>
            <a:fld id="{802A7697-A15C-44E2-8DDC-299B86D541E8}" type="slidenum">
              <a:rPr lang="en-US" smtClean="0"/>
              <a:t>17</a:t>
            </a:fld>
            <a:endParaRPr lang="en-US" dirty="0"/>
          </a:p>
        </p:txBody>
      </p:sp>
      <p:graphicFrame>
        <p:nvGraphicFramePr>
          <p:cNvPr id="17" name="Content Placeholder 16">
            <a:extLst>
              <a:ext uri="{FF2B5EF4-FFF2-40B4-BE49-F238E27FC236}">
                <a16:creationId xmlns:a16="http://schemas.microsoft.com/office/drawing/2014/main" id="{2F645EC1-8CB3-91CC-D5C5-73A322558B2E}"/>
              </a:ext>
            </a:extLst>
          </p:cNvPr>
          <p:cNvGraphicFramePr>
            <a:graphicFrameLocks noGrp="1"/>
          </p:cNvGraphicFramePr>
          <p:nvPr>
            <p:ph idx="1"/>
            <p:extLst>
              <p:ext uri="{D42A27DB-BD31-4B8C-83A1-F6EECF244321}">
                <p14:modId xmlns:p14="http://schemas.microsoft.com/office/powerpoint/2010/main" val="397407534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69907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384AD2-4BEB-CF87-02A2-EFD227361DD0}"/>
              </a:ext>
            </a:extLst>
          </p:cNvPr>
          <p:cNvSpPr>
            <a:spLocks noGrp="1"/>
          </p:cNvSpPr>
          <p:nvPr>
            <p:ph type="title"/>
          </p:nvPr>
        </p:nvSpPr>
        <p:spPr/>
        <p:txBody>
          <a:bodyPr>
            <a:noAutofit/>
          </a:bodyPr>
          <a:lstStyle/>
          <a:p>
            <a:r>
              <a:rPr lang="en-US" sz="3200" dirty="0"/>
              <a:t>In the next 9-months, if state Medicaid reimbursement is not increased and the economic and workforce crisis continues, what is the </a:t>
            </a:r>
            <a:r>
              <a:rPr lang="en-US" sz="3200" b="1" i="1" dirty="0">
                <a:solidFill>
                  <a:srgbClr val="0070C0"/>
                </a:solidFill>
              </a:rPr>
              <a:t>percent chance you will put your facility up for sale?</a:t>
            </a:r>
          </a:p>
        </p:txBody>
      </p:sp>
      <p:sp>
        <p:nvSpPr>
          <p:cNvPr id="5" name="Date Placeholder 4">
            <a:extLst>
              <a:ext uri="{FF2B5EF4-FFF2-40B4-BE49-F238E27FC236}">
                <a16:creationId xmlns:a16="http://schemas.microsoft.com/office/drawing/2014/main" id="{9FEC5940-A6AA-2E2D-ED4C-819C3D8485E5}"/>
              </a:ext>
            </a:extLst>
          </p:cNvPr>
          <p:cNvSpPr>
            <a:spLocks noGrp="1"/>
          </p:cNvSpPr>
          <p:nvPr>
            <p:ph type="dt" sz="half" idx="10"/>
          </p:nvPr>
        </p:nvSpPr>
        <p:spPr/>
        <p:txBody>
          <a:bodyPr/>
          <a:lstStyle/>
          <a:p>
            <a:r>
              <a:rPr lang="en-US"/>
              <a:t>April 19, 2023</a:t>
            </a:r>
            <a:endParaRPr lang="en-US" dirty="0"/>
          </a:p>
        </p:txBody>
      </p:sp>
      <p:sp>
        <p:nvSpPr>
          <p:cNvPr id="6" name="Footer Placeholder 5">
            <a:extLst>
              <a:ext uri="{FF2B5EF4-FFF2-40B4-BE49-F238E27FC236}">
                <a16:creationId xmlns:a16="http://schemas.microsoft.com/office/drawing/2014/main" id="{9E536016-BAE5-0145-3DB3-63311A080F6C}"/>
              </a:ext>
            </a:extLst>
          </p:cNvPr>
          <p:cNvSpPr>
            <a:spLocks noGrp="1"/>
          </p:cNvSpPr>
          <p:nvPr>
            <p:ph type="ftr" sz="quarter" idx="11"/>
          </p:nvPr>
        </p:nvSpPr>
        <p:spPr/>
        <p:txBody>
          <a:bodyPr/>
          <a:lstStyle/>
          <a:p>
            <a:r>
              <a:rPr lang="en-US" dirty="0"/>
              <a:t>The Long-Term Care Imperative</a:t>
            </a:r>
          </a:p>
        </p:txBody>
      </p:sp>
      <p:sp>
        <p:nvSpPr>
          <p:cNvPr id="7" name="Slide Number Placeholder 6">
            <a:extLst>
              <a:ext uri="{FF2B5EF4-FFF2-40B4-BE49-F238E27FC236}">
                <a16:creationId xmlns:a16="http://schemas.microsoft.com/office/drawing/2014/main" id="{934C50A9-96E9-8635-0BB7-ED638DE12594}"/>
              </a:ext>
            </a:extLst>
          </p:cNvPr>
          <p:cNvSpPr>
            <a:spLocks noGrp="1"/>
          </p:cNvSpPr>
          <p:nvPr>
            <p:ph type="sldNum" sz="quarter" idx="12"/>
          </p:nvPr>
        </p:nvSpPr>
        <p:spPr/>
        <p:txBody>
          <a:bodyPr/>
          <a:lstStyle/>
          <a:p>
            <a:fld id="{802A7697-A15C-44E2-8DDC-299B86D541E8}" type="slidenum">
              <a:rPr lang="en-US" smtClean="0"/>
              <a:t>18</a:t>
            </a:fld>
            <a:endParaRPr lang="en-US" dirty="0"/>
          </a:p>
        </p:txBody>
      </p:sp>
      <p:graphicFrame>
        <p:nvGraphicFramePr>
          <p:cNvPr id="17" name="Content Placeholder 16">
            <a:extLst>
              <a:ext uri="{FF2B5EF4-FFF2-40B4-BE49-F238E27FC236}">
                <a16:creationId xmlns:a16="http://schemas.microsoft.com/office/drawing/2014/main" id="{2F645EC1-8CB3-91CC-D5C5-73A322558B2E}"/>
              </a:ext>
            </a:extLst>
          </p:cNvPr>
          <p:cNvGraphicFramePr>
            <a:graphicFrameLocks noGrp="1"/>
          </p:cNvGraphicFramePr>
          <p:nvPr>
            <p:ph idx="1"/>
            <p:extLst>
              <p:ext uri="{D42A27DB-BD31-4B8C-83A1-F6EECF244321}">
                <p14:modId xmlns:p14="http://schemas.microsoft.com/office/powerpoint/2010/main" val="1054768882"/>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34469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384AD2-4BEB-CF87-02A2-EFD227361DD0}"/>
              </a:ext>
            </a:extLst>
          </p:cNvPr>
          <p:cNvSpPr>
            <a:spLocks noGrp="1"/>
          </p:cNvSpPr>
          <p:nvPr>
            <p:ph type="title"/>
          </p:nvPr>
        </p:nvSpPr>
        <p:spPr/>
        <p:txBody>
          <a:bodyPr>
            <a:noAutofit/>
          </a:bodyPr>
          <a:lstStyle/>
          <a:p>
            <a:r>
              <a:rPr lang="en-US" sz="3200" dirty="0"/>
              <a:t>In the next 9-months, if state Medicaid reimbursement is not increased and the economic and workforce crisis continues, what is the </a:t>
            </a:r>
            <a:r>
              <a:rPr lang="en-US" sz="3200" b="1" i="1" dirty="0">
                <a:solidFill>
                  <a:srgbClr val="0070C0"/>
                </a:solidFill>
              </a:rPr>
              <a:t>percent chance you will close your facility?</a:t>
            </a:r>
          </a:p>
        </p:txBody>
      </p:sp>
      <p:sp>
        <p:nvSpPr>
          <p:cNvPr id="5" name="Date Placeholder 4">
            <a:extLst>
              <a:ext uri="{FF2B5EF4-FFF2-40B4-BE49-F238E27FC236}">
                <a16:creationId xmlns:a16="http://schemas.microsoft.com/office/drawing/2014/main" id="{9FEC5940-A6AA-2E2D-ED4C-819C3D8485E5}"/>
              </a:ext>
            </a:extLst>
          </p:cNvPr>
          <p:cNvSpPr>
            <a:spLocks noGrp="1"/>
          </p:cNvSpPr>
          <p:nvPr>
            <p:ph type="dt" sz="half" idx="10"/>
          </p:nvPr>
        </p:nvSpPr>
        <p:spPr/>
        <p:txBody>
          <a:bodyPr/>
          <a:lstStyle/>
          <a:p>
            <a:r>
              <a:rPr lang="en-US"/>
              <a:t>April 19, 2023</a:t>
            </a:r>
            <a:endParaRPr lang="en-US" dirty="0"/>
          </a:p>
        </p:txBody>
      </p:sp>
      <p:sp>
        <p:nvSpPr>
          <p:cNvPr id="6" name="Footer Placeholder 5">
            <a:extLst>
              <a:ext uri="{FF2B5EF4-FFF2-40B4-BE49-F238E27FC236}">
                <a16:creationId xmlns:a16="http://schemas.microsoft.com/office/drawing/2014/main" id="{9E536016-BAE5-0145-3DB3-63311A080F6C}"/>
              </a:ext>
            </a:extLst>
          </p:cNvPr>
          <p:cNvSpPr>
            <a:spLocks noGrp="1"/>
          </p:cNvSpPr>
          <p:nvPr>
            <p:ph type="ftr" sz="quarter" idx="11"/>
          </p:nvPr>
        </p:nvSpPr>
        <p:spPr/>
        <p:txBody>
          <a:bodyPr/>
          <a:lstStyle/>
          <a:p>
            <a:r>
              <a:rPr lang="en-US" dirty="0"/>
              <a:t>The Long-Term Care Imperative</a:t>
            </a:r>
          </a:p>
        </p:txBody>
      </p:sp>
      <p:sp>
        <p:nvSpPr>
          <p:cNvPr id="7" name="Slide Number Placeholder 6">
            <a:extLst>
              <a:ext uri="{FF2B5EF4-FFF2-40B4-BE49-F238E27FC236}">
                <a16:creationId xmlns:a16="http://schemas.microsoft.com/office/drawing/2014/main" id="{934C50A9-96E9-8635-0BB7-ED638DE12594}"/>
              </a:ext>
            </a:extLst>
          </p:cNvPr>
          <p:cNvSpPr>
            <a:spLocks noGrp="1"/>
          </p:cNvSpPr>
          <p:nvPr>
            <p:ph type="sldNum" sz="quarter" idx="12"/>
          </p:nvPr>
        </p:nvSpPr>
        <p:spPr/>
        <p:txBody>
          <a:bodyPr/>
          <a:lstStyle/>
          <a:p>
            <a:fld id="{802A7697-A15C-44E2-8DDC-299B86D541E8}" type="slidenum">
              <a:rPr lang="en-US" smtClean="0"/>
              <a:t>19</a:t>
            </a:fld>
            <a:endParaRPr lang="en-US" dirty="0"/>
          </a:p>
        </p:txBody>
      </p:sp>
      <p:graphicFrame>
        <p:nvGraphicFramePr>
          <p:cNvPr id="17" name="Content Placeholder 16">
            <a:extLst>
              <a:ext uri="{FF2B5EF4-FFF2-40B4-BE49-F238E27FC236}">
                <a16:creationId xmlns:a16="http://schemas.microsoft.com/office/drawing/2014/main" id="{2F645EC1-8CB3-91CC-D5C5-73A322558B2E}"/>
              </a:ext>
            </a:extLst>
          </p:cNvPr>
          <p:cNvGraphicFramePr>
            <a:graphicFrameLocks noGrp="1"/>
          </p:cNvGraphicFramePr>
          <p:nvPr>
            <p:ph idx="1"/>
            <p:extLst>
              <p:ext uri="{D42A27DB-BD31-4B8C-83A1-F6EECF244321}">
                <p14:modId xmlns:p14="http://schemas.microsoft.com/office/powerpoint/2010/main" val="388560223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3535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D83E1CA-BD99-63FB-934A-8F041B1B03A6}"/>
              </a:ext>
            </a:extLst>
          </p:cNvPr>
          <p:cNvSpPr>
            <a:spLocks noGrp="1"/>
          </p:cNvSpPr>
          <p:nvPr>
            <p:ph type="title"/>
          </p:nvPr>
        </p:nvSpPr>
        <p:spPr/>
        <p:txBody>
          <a:bodyPr/>
          <a:lstStyle/>
          <a:p>
            <a:r>
              <a:rPr lang="en-US" dirty="0"/>
              <a:t>Background</a:t>
            </a:r>
          </a:p>
        </p:txBody>
      </p:sp>
      <p:sp>
        <p:nvSpPr>
          <p:cNvPr id="5" name="Content Placeholder 4">
            <a:extLst>
              <a:ext uri="{FF2B5EF4-FFF2-40B4-BE49-F238E27FC236}">
                <a16:creationId xmlns:a16="http://schemas.microsoft.com/office/drawing/2014/main" id="{5E4BA45C-DD96-D2AA-134A-A7716EE150C2}"/>
              </a:ext>
            </a:extLst>
          </p:cNvPr>
          <p:cNvSpPr>
            <a:spLocks noGrp="1"/>
          </p:cNvSpPr>
          <p:nvPr>
            <p:ph sz="half" idx="1"/>
          </p:nvPr>
        </p:nvSpPr>
        <p:spPr/>
        <p:txBody>
          <a:bodyPr/>
          <a:lstStyle/>
          <a:p>
            <a:r>
              <a:rPr lang="en-US" dirty="0"/>
              <a:t>Survey emailed on April 5, 2023</a:t>
            </a:r>
          </a:p>
          <a:p>
            <a:r>
              <a:rPr lang="en-US" dirty="0"/>
              <a:t>Survey closed on April 13, 2023</a:t>
            </a:r>
          </a:p>
          <a:p>
            <a:r>
              <a:rPr lang="en-US" dirty="0"/>
              <a:t>Respondents</a:t>
            </a:r>
          </a:p>
        </p:txBody>
      </p:sp>
      <p:graphicFrame>
        <p:nvGraphicFramePr>
          <p:cNvPr id="8" name="Content Placeholder 7">
            <a:extLst>
              <a:ext uri="{FF2B5EF4-FFF2-40B4-BE49-F238E27FC236}">
                <a16:creationId xmlns:a16="http://schemas.microsoft.com/office/drawing/2014/main" id="{66F94BD7-5F27-75C5-D49D-1F9FF30F534F}"/>
              </a:ext>
            </a:extLst>
          </p:cNvPr>
          <p:cNvGraphicFramePr>
            <a:graphicFrameLocks noGrp="1"/>
          </p:cNvGraphicFramePr>
          <p:nvPr>
            <p:ph sz="half" idx="2"/>
            <p:extLst>
              <p:ext uri="{D42A27DB-BD31-4B8C-83A1-F6EECF244321}">
                <p14:modId xmlns:p14="http://schemas.microsoft.com/office/powerpoint/2010/main" val="1949074195"/>
              </p:ext>
            </p:extLst>
          </p:nvPr>
        </p:nvGraphicFramePr>
        <p:xfrm>
          <a:off x="1089025" y="4239419"/>
          <a:ext cx="3840480" cy="1731645"/>
        </p:xfrm>
        <a:graphic>
          <a:graphicData uri="http://schemas.openxmlformats.org/drawingml/2006/table">
            <a:tbl>
              <a:tblPr/>
              <a:tblGrid>
                <a:gridCol w="1345125">
                  <a:extLst>
                    <a:ext uri="{9D8B030D-6E8A-4147-A177-3AD203B41FA5}">
                      <a16:colId xmlns:a16="http://schemas.microsoft.com/office/drawing/2014/main" val="544304468"/>
                    </a:ext>
                  </a:extLst>
                </a:gridCol>
                <a:gridCol w="1314553">
                  <a:extLst>
                    <a:ext uri="{9D8B030D-6E8A-4147-A177-3AD203B41FA5}">
                      <a16:colId xmlns:a16="http://schemas.microsoft.com/office/drawing/2014/main" val="1627403515"/>
                    </a:ext>
                  </a:extLst>
                </a:gridCol>
                <a:gridCol w="1180802">
                  <a:extLst>
                    <a:ext uri="{9D8B030D-6E8A-4147-A177-3AD203B41FA5}">
                      <a16:colId xmlns:a16="http://schemas.microsoft.com/office/drawing/2014/main" val="4043516243"/>
                    </a:ext>
                  </a:extLst>
                </a:gridCol>
              </a:tblGrid>
              <a:tr h="190500">
                <a:tc>
                  <a:txBody>
                    <a:bodyPr/>
                    <a:lstStyle/>
                    <a:p>
                      <a:pPr algn="l" fontAlgn="b"/>
                      <a:r>
                        <a:rPr lang="en-US" sz="1200" b="1" i="0" u="none" strike="noStrike" dirty="0">
                          <a:solidFill>
                            <a:srgbClr val="FF0000"/>
                          </a:solidFill>
                          <a:effectLst/>
                          <a:latin typeface="Calibri" panose="020F0502020204030204" pitchFamily="34" charset="0"/>
                        </a:rPr>
                        <a:t>Region</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FF0000"/>
                          </a:solidFill>
                          <a:effectLst/>
                          <a:latin typeface="Calibri" panose="020F0502020204030204" pitchFamily="34" charset="0"/>
                        </a:rPr>
                        <a:t>Assisted Living</a:t>
                      </a:r>
                    </a:p>
                  </a:txBody>
                  <a:tcPr marL="9525" marR="9525" marT="9525" marB="0" anchor="b">
                    <a:lnL>
                      <a:noFill/>
                    </a:lnL>
                    <a:lnR>
                      <a:noFill/>
                    </a:lnR>
                    <a:lnT>
                      <a:noFill/>
                    </a:lnT>
                    <a:lnB>
                      <a:noFill/>
                    </a:lnB>
                  </a:tcPr>
                </a:tc>
                <a:tc>
                  <a:txBody>
                    <a:bodyPr/>
                    <a:lstStyle/>
                    <a:p>
                      <a:pPr algn="ctr" fontAlgn="b"/>
                      <a:r>
                        <a:rPr lang="en-US" sz="1200" b="1" i="0" u="none" strike="noStrike" dirty="0">
                          <a:solidFill>
                            <a:srgbClr val="FF0000"/>
                          </a:solidFill>
                          <a:effectLst/>
                          <a:latin typeface="Calibri" panose="020F0502020204030204" pitchFamily="34" charset="0"/>
                        </a:rPr>
                        <a:t>Nursing Facility</a:t>
                      </a:r>
                    </a:p>
                  </a:txBody>
                  <a:tcPr marL="9525" marR="9525" marT="9525" marB="0" anchor="b">
                    <a:lnL>
                      <a:noFill/>
                    </a:lnL>
                    <a:lnR>
                      <a:noFill/>
                    </a:lnR>
                    <a:lnT>
                      <a:noFill/>
                    </a:lnT>
                    <a:lnB>
                      <a:noFill/>
                    </a:lnB>
                  </a:tcPr>
                </a:tc>
                <a:extLst>
                  <a:ext uri="{0D108BD9-81ED-4DB2-BD59-A6C34878D82A}">
                    <a16:rowId xmlns:a16="http://schemas.microsoft.com/office/drawing/2014/main" val="1863602588"/>
                  </a:ext>
                </a:extLst>
              </a:tr>
              <a:tr h="190500">
                <a:tc>
                  <a:txBody>
                    <a:bodyPr/>
                    <a:lstStyle/>
                    <a:p>
                      <a:pPr algn="l" fontAlgn="b"/>
                      <a:r>
                        <a:rPr lang="en-US" sz="1200" b="0" i="0" u="none" strike="noStrike" dirty="0">
                          <a:solidFill>
                            <a:srgbClr val="000000"/>
                          </a:solidFill>
                          <a:effectLst/>
                          <a:latin typeface="Calibri" panose="020F0502020204030204" pitchFamily="34" charset="0"/>
                        </a:rPr>
                        <a:t>East Central</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25</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17</a:t>
                      </a:r>
                    </a:p>
                  </a:txBody>
                  <a:tcPr marL="9525" marR="9525" marT="9525" marB="0" anchor="b">
                    <a:lnL>
                      <a:noFill/>
                    </a:lnL>
                    <a:lnR>
                      <a:noFill/>
                    </a:lnR>
                    <a:lnT>
                      <a:noFill/>
                    </a:lnT>
                    <a:lnB>
                      <a:noFill/>
                    </a:lnB>
                  </a:tcPr>
                </a:tc>
                <a:extLst>
                  <a:ext uri="{0D108BD9-81ED-4DB2-BD59-A6C34878D82A}">
                    <a16:rowId xmlns:a16="http://schemas.microsoft.com/office/drawing/2014/main" val="1558614127"/>
                  </a:ext>
                </a:extLst>
              </a:tr>
              <a:tr h="190500">
                <a:tc>
                  <a:txBody>
                    <a:bodyPr/>
                    <a:lstStyle/>
                    <a:p>
                      <a:pPr algn="l" fontAlgn="b"/>
                      <a:r>
                        <a:rPr lang="en-US" sz="1200" b="0" i="0" u="none" strike="noStrike" dirty="0">
                          <a:solidFill>
                            <a:srgbClr val="000000"/>
                          </a:solidFill>
                          <a:effectLst/>
                          <a:latin typeface="Calibri" panose="020F0502020204030204" pitchFamily="34" charset="0"/>
                        </a:rPr>
                        <a:t>Northeast</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9525" marR="9525" marT="9525" marB="0" anchor="b">
                    <a:lnL>
                      <a:noFill/>
                    </a:lnL>
                    <a:lnR>
                      <a:noFill/>
                    </a:lnR>
                    <a:lnT>
                      <a:noFill/>
                    </a:lnT>
                    <a:lnB>
                      <a:noFill/>
                    </a:lnB>
                  </a:tcPr>
                </a:tc>
                <a:extLst>
                  <a:ext uri="{0D108BD9-81ED-4DB2-BD59-A6C34878D82A}">
                    <a16:rowId xmlns:a16="http://schemas.microsoft.com/office/drawing/2014/main" val="89352674"/>
                  </a:ext>
                </a:extLst>
              </a:tr>
              <a:tr h="190500">
                <a:tc>
                  <a:txBody>
                    <a:bodyPr/>
                    <a:lstStyle/>
                    <a:p>
                      <a:pPr algn="l" fontAlgn="b"/>
                      <a:r>
                        <a:rPr lang="en-US" sz="1200" b="0" i="0" u="none" strike="noStrike" dirty="0">
                          <a:solidFill>
                            <a:srgbClr val="000000"/>
                          </a:solidFill>
                          <a:effectLst/>
                          <a:latin typeface="Calibri" panose="020F0502020204030204" pitchFamily="34" charset="0"/>
                        </a:rPr>
                        <a:t>Northwest</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13</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9525" marR="9525" marT="9525" marB="0" anchor="b">
                    <a:lnL>
                      <a:noFill/>
                    </a:lnL>
                    <a:lnR>
                      <a:noFill/>
                    </a:lnR>
                    <a:lnT>
                      <a:noFill/>
                    </a:lnT>
                    <a:lnB>
                      <a:noFill/>
                    </a:lnB>
                  </a:tcPr>
                </a:tc>
                <a:extLst>
                  <a:ext uri="{0D108BD9-81ED-4DB2-BD59-A6C34878D82A}">
                    <a16:rowId xmlns:a16="http://schemas.microsoft.com/office/drawing/2014/main" val="841585937"/>
                  </a:ext>
                </a:extLst>
              </a:tr>
              <a:tr h="190500">
                <a:tc>
                  <a:txBody>
                    <a:bodyPr/>
                    <a:lstStyle/>
                    <a:p>
                      <a:pPr algn="l" fontAlgn="b"/>
                      <a:r>
                        <a:rPr lang="en-US" sz="1200" b="0" i="0" u="none" strike="noStrike" dirty="0">
                          <a:solidFill>
                            <a:srgbClr val="000000"/>
                          </a:solidFill>
                          <a:effectLst/>
                          <a:latin typeface="Calibri" panose="020F0502020204030204" pitchFamily="34" charset="0"/>
                        </a:rPr>
                        <a:t>Southeast</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22</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9525" marR="9525" marT="9525" marB="0" anchor="b">
                    <a:lnL>
                      <a:noFill/>
                    </a:lnL>
                    <a:lnR>
                      <a:noFill/>
                    </a:lnR>
                    <a:lnT>
                      <a:noFill/>
                    </a:lnT>
                    <a:lnB>
                      <a:noFill/>
                    </a:lnB>
                  </a:tcPr>
                </a:tc>
                <a:extLst>
                  <a:ext uri="{0D108BD9-81ED-4DB2-BD59-A6C34878D82A}">
                    <a16:rowId xmlns:a16="http://schemas.microsoft.com/office/drawing/2014/main" val="1113123408"/>
                  </a:ext>
                </a:extLst>
              </a:tr>
              <a:tr h="190500">
                <a:tc>
                  <a:txBody>
                    <a:bodyPr/>
                    <a:lstStyle/>
                    <a:p>
                      <a:pPr algn="l" fontAlgn="b"/>
                      <a:r>
                        <a:rPr lang="en-US" sz="1200" b="0" i="0" u="none" strike="noStrike" dirty="0">
                          <a:solidFill>
                            <a:srgbClr val="000000"/>
                          </a:solidFill>
                          <a:effectLst/>
                          <a:latin typeface="Calibri" panose="020F0502020204030204" pitchFamily="34" charset="0"/>
                        </a:rPr>
                        <a:t>Southwest</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17</a:t>
                      </a:r>
                    </a:p>
                  </a:txBody>
                  <a:tcPr marL="9525" marR="9525" marT="9525" marB="0" anchor="b">
                    <a:lnL>
                      <a:noFill/>
                    </a:lnL>
                    <a:lnR>
                      <a:noFill/>
                    </a:lnR>
                    <a:lnT>
                      <a:noFill/>
                    </a:lnT>
                    <a:lnB>
                      <a:noFill/>
                    </a:lnB>
                  </a:tcPr>
                </a:tc>
                <a:extLst>
                  <a:ext uri="{0D108BD9-81ED-4DB2-BD59-A6C34878D82A}">
                    <a16:rowId xmlns:a16="http://schemas.microsoft.com/office/drawing/2014/main" val="2360217544"/>
                  </a:ext>
                </a:extLst>
              </a:tr>
              <a:tr h="187801">
                <a:tc>
                  <a:txBody>
                    <a:bodyPr/>
                    <a:lstStyle/>
                    <a:p>
                      <a:pPr algn="l" fontAlgn="b"/>
                      <a:r>
                        <a:rPr lang="en-US" sz="1200" b="0" i="0" u="none" strike="noStrike" dirty="0">
                          <a:solidFill>
                            <a:srgbClr val="000000"/>
                          </a:solidFill>
                          <a:effectLst/>
                          <a:latin typeface="Calibri" panose="020F0502020204030204" pitchFamily="34" charset="0"/>
                        </a:rPr>
                        <a:t>Twin Cities Metro</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68</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38</a:t>
                      </a:r>
                    </a:p>
                  </a:txBody>
                  <a:tcPr marL="9525" marR="9525" marT="9525" marB="0" anchor="b">
                    <a:lnL>
                      <a:noFill/>
                    </a:lnL>
                    <a:lnR>
                      <a:noFill/>
                    </a:lnR>
                    <a:lnT>
                      <a:noFill/>
                    </a:lnT>
                    <a:lnB>
                      <a:noFill/>
                    </a:lnB>
                  </a:tcPr>
                </a:tc>
                <a:extLst>
                  <a:ext uri="{0D108BD9-81ED-4DB2-BD59-A6C34878D82A}">
                    <a16:rowId xmlns:a16="http://schemas.microsoft.com/office/drawing/2014/main" val="2539781421"/>
                  </a:ext>
                </a:extLst>
              </a:tr>
              <a:tr h="190500">
                <a:tc>
                  <a:txBody>
                    <a:bodyPr/>
                    <a:lstStyle/>
                    <a:p>
                      <a:pPr algn="l" fontAlgn="b"/>
                      <a:r>
                        <a:rPr lang="en-US" sz="1200" b="0" i="0" u="none" strike="noStrike" dirty="0">
                          <a:solidFill>
                            <a:srgbClr val="000000"/>
                          </a:solidFill>
                          <a:effectLst/>
                          <a:latin typeface="Calibri" panose="020F0502020204030204" pitchFamily="34" charset="0"/>
                        </a:rPr>
                        <a:t>West Central</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18</a:t>
                      </a:r>
                    </a:p>
                  </a:txBody>
                  <a:tcPr marL="9525" marR="9525" marT="9525" marB="0" anchor="b">
                    <a:lnL>
                      <a:noFill/>
                    </a:lnL>
                    <a:lnR>
                      <a:noFill/>
                    </a:lnR>
                    <a:lnT>
                      <a:noFill/>
                    </a:lnT>
                    <a:lnB>
                      <a:noFill/>
                    </a:lnB>
                  </a:tcPr>
                </a:tc>
                <a:tc>
                  <a:txBody>
                    <a:bodyPr/>
                    <a:lstStyle/>
                    <a:p>
                      <a:pPr algn="ctr" fontAlgn="b"/>
                      <a:r>
                        <a:rPr lang="en-US" sz="1100" b="0" i="0" u="none" strike="noStrike" dirty="0">
                          <a:solidFill>
                            <a:srgbClr val="000000"/>
                          </a:solidFill>
                          <a:effectLst/>
                          <a:latin typeface="Calibri" panose="020F0502020204030204" pitchFamily="34" charset="0"/>
                        </a:rPr>
                        <a:t>16</a:t>
                      </a:r>
                    </a:p>
                  </a:txBody>
                  <a:tcPr marL="9525" marR="9525" marT="9525" marB="0" anchor="b">
                    <a:lnL>
                      <a:noFill/>
                    </a:lnL>
                    <a:lnR>
                      <a:noFill/>
                    </a:lnR>
                    <a:lnT>
                      <a:noFill/>
                    </a:lnT>
                    <a:lnB>
                      <a:noFill/>
                    </a:lnB>
                  </a:tcPr>
                </a:tc>
                <a:extLst>
                  <a:ext uri="{0D108BD9-81ED-4DB2-BD59-A6C34878D82A}">
                    <a16:rowId xmlns:a16="http://schemas.microsoft.com/office/drawing/2014/main" val="2872583800"/>
                  </a:ext>
                </a:extLst>
              </a:tr>
              <a:tr h="190500">
                <a:tc>
                  <a:txBody>
                    <a:bodyPr/>
                    <a:lstStyle/>
                    <a:p>
                      <a:pPr algn="l" fontAlgn="b"/>
                      <a:r>
                        <a:rPr lang="en-US" sz="1200" b="1" i="0" u="none" strike="noStrike" dirty="0">
                          <a:solidFill>
                            <a:srgbClr val="FF0000"/>
                          </a:solidFill>
                          <a:effectLst/>
                          <a:latin typeface="Calibri" panose="020F0502020204030204" pitchFamily="34" charset="0"/>
                        </a:rPr>
                        <a:t>State</a:t>
                      </a:r>
                    </a:p>
                  </a:txBody>
                  <a:tcPr marL="9525" marR="9525" marT="9525" marB="0" anchor="b">
                    <a:lnL>
                      <a:noFill/>
                    </a:lnL>
                    <a:lnR>
                      <a:noFill/>
                    </a:lnR>
                    <a:lnT>
                      <a:noFill/>
                    </a:lnT>
                    <a:lnB>
                      <a:noFill/>
                    </a:lnB>
                  </a:tcPr>
                </a:tc>
                <a:tc>
                  <a:txBody>
                    <a:bodyPr/>
                    <a:lstStyle/>
                    <a:p>
                      <a:pPr algn="ctr" fontAlgn="b"/>
                      <a:r>
                        <a:rPr lang="en-US" sz="1100" b="1" i="0" u="none" strike="noStrike" dirty="0">
                          <a:solidFill>
                            <a:srgbClr val="FF0000"/>
                          </a:solidFill>
                          <a:effectLst/>
                          <a:latin typeface="Calibri" panose="020F0502020204030204" pitchFamily="34" charset="0"/>
                        </a:rPr>
                        <a:t>175</a:t>
                      </a:r>
                    </a:p>
                  </a:txBody>
                  <a:tcPr marL="9525" marR="9525" marT="9525" marB="0" anchor="b">
                    <a:lnL>
                      <a:noFill/>
                    </a:lnL>
                    <a:lnR>
                      <a:noFill/>
                    </a:lnR>
                    <a:lnT>
                      <a:noFill/>
                    </a:lnT>
                    <a:lnB>
                      <a:noFill/>
                    </a:lnB>
                  </a:tcPr>
                </a:tc>
                <a:tc>
                  <a:txBody>
                    <a:bodyPr/>
                    <a:lstStyle/>
                    <a:p>
                      <a:pPr algn="ctr" fontAlgn="b"/>
                      <a:r>
                        <a:rPr lang="en-US" sz="1100" b="1" i="0" u="none" strike="noStrike" dirty="0">
                          <a:solidFill>
                            <a:srgbClr val="FF0000"/>
                          </a:solidFill>
                          <a:effectLst/>
                          <a:latin typeface="Calibri" panose="020F0502020204030204" pitchFamily="34" charset="0"/>
                        </a:rPr>
                        <a:t>124</a:t>
                      </a:r>
                    </a:p>
                  </a:txBody>
                  <a:tcPr marL="9525" marR="9525" marT="9525" marB="0" anchor="b">
                    <a:lnL>
                      <a:noFill/>
                    </a:lnL>
                    <a:lnR>
                      <a:noFill/>
                    </a:lnR>
                    <a:lnT>
                      <a:noFill/>
                    </a:lnT>
                    <a:lnB>
                      <a:noFill/>
                    </a:lnB>
                  </a:tcPr>
                </a:tc>
                <a:extLst>
                  <a:ext uri="{0D108BD9-81ED-4DB2-BD59-A6C34878D82A}">
                    <a16:rowId xmlns:a16="http://schemas.microsoft.com/office/drawing/2014/main" val="690917772"/>
                  </a:ext>
                </a:extLst>
              </a:tr>
            </a:tbl>
          </a:graphicData>
        </a:graphic>
      </p:graphicFrame>
      <p:sp>
        <p:nvSpPr>
          <p:cNvPr id="2" name="Date Placeholder 1">
            <a:extLst>
              <a:ext uri="{FF2B5EF4-FFF2-40B4-BE49-F238E27FC236}">
                <a16:creationId xmlns:a16="http://schemas.microsoft.com/office/drawing/2014/main" id="{F1FAE11A-FEAD-8009-6E8A-53071A7197F8}"/>
              </a:ext>
            </a:extLst>
          </p:cNvPr>
          <p:cNvSpPr>
            <a:spLocks noGrp="1"/>
          </p:cNvSpPr>
          <p:nvPr>
            <p:ph type="dt" sz="half" idx="10"/>
          </p:nvPr>
        </p:nvSpPr>
        <p:spPr/>
        <p:txBody>
          <a:bodyPr/>
          <a:lstStyle/>
          <a:p>
            <a:r>
              <a:rPr lang="en-US"/>
              <a:t>April 19, 2023</a:t>
            </a:r>
            <a:endParaRPr lang="en-US" dirty="0"/>
          </a:p>
        </p:txBody>
      </p:sp>
      <p:sp>
        <p:nvSpPr>
          <p:cNvPr id="3" name="Footer Placeholder 2">
            <a:extLst>
              <a:ext uri="{FF2B5EF4-FFF2-40B4-BE49-F238E27FC236}">
                <a16:creationId xmlns:a16="http://schemas.microsoft.com/office/drawing/2014/main" id="{F73AD0C7-9F9F-0A55-14E5-056E17E5D3A2}"/>
              </a:ext>
            </a:extLst>
          </p:cNvPr>
          <p:cNvSpPr>
            <a:spLocks noGrp="1"/>
          </p:cNvSpPr>
          <p:nvPr>
            <p:ph type="ftr" sz="quarter" idx="11"/>
          </p:nvPr>
        </p:nvSpPr>
        <p:spPr/>
        <p:txBody>
          <a:bodyPr/>
          <a:lstStyle/>
          <a:p>
            <a:r>
              <a:rPr lang="en-US" dirty="0"/>
              <a:t>The Long-Term Care Imperative</a:t>
            </a:r>
          </a:p>
        </p:txBody>
      </p:sp>
      <p:sp>
        <p:nvSpPr>
          <p:cNvPr id="7" name="Slide Number Placeholder 6">
            <a:extLst>
              <a:ext uri="{FF2B5EF4-FFF2-40B4-BE49-F238E27FC236}">
                <a16:creationId xmlns:a16="http://schemas.microsoft.com/office/drawing/2014/main" id="{289673FC-E9DD-4F52-33E2-27B5C8261DD9}"/>
              </a:ext>
            </a:extLst>
          </p:cNvPr>
          <p:cNvSpPr>
            <a:spLocks noGrp="1"/>
          </p:cNvSpPr>
          <p:nvPr>
            <p:ph type="sldNum" sz="quarter" idx="12"/>
          </p:nvPr>
        </p:nvSpPr>
        <p:spPr/>
        <p:txBody>
          <a:bodyPr/>
          <a:lstStyle/>
          <a:p>
            <a:fld id="{802A7697-A15C-44E2-8DDC-299B86D541E8}" type="slidenum">
              <a:rPr lang="en-US" smtClean="0"/>
              <a:t>2</a:t>
            </a:fld>
            <a:endParaRPr lang="en-US" dirty="0"/>
          </a:p>
        </p:txBody>
      </p:sp>
      <p:pic>
        <p:nvPicPr>
          <p:cNvPr id="9" name="Picture 8">
            <a:extLst>
              <a:ext uri="{FF2B5EF4-FFF2-40B4-BE49-F238E27FC236}">
                <a16:creationId xmlns:a16="http://schemas.microsoft.com/office/drawing/2014/main" id="{9EA8FA86-4F9A-1C8B-B416-9ED61C147CA5}"/>
              </a:ext>
            </a:extLst>
          </p:cNvPr>
          <p:cNvPicPr>
            <a:picLocks noChangeAspect="1"/>
          </p:cNvPicPr>
          <p:nvPr/>
        </p:nvPicPr>
        <p:blipFill>
          <a:blip r:embed="rId2"/>
          <a:stretch>
            <a:fillRect/>
          </a:stretch>
        </p:blipFill>
        <p:spPr>
          <a:xfrm>
            <a:off x="7048784" y="1027906"/>
            <a:ext cx="4054191" cy="4938188"/>
          </a:xfrm>
          <a:prstGeom prst="rect">
            <a:avLst/>
          </a:prstGeom>
          <a:ln>
            <a:solidFill>
              <a:schemeClr val="accent1"/>
            </a:solidFill>
          </a:ln>
        </p:spPr>
      </p:pic>
    </p:spTree>
    <p:extLst>
      <p:ext uri="{BB962C8B-B14F-4D97-AF65-F5344CB8AC3E}">
        <p14:creationId xmlns:p14="http://schemas.microsoft.com/office/powerpoint/2010/main" val="20414750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95BC9D3-D15B-2973-D713-05B859506106}"/>
              </a:ext>
            </a:extLst>
          </p:cNvPr>
          <p:cNvSpPr>
            <a:spLocks noGrp="1"/>
          </p:cNvSpPr>
          <p:nvPr>
            <p:ph type="title"/>
          </p:nvPr>
        </p:nvSpPr>
        <p:spPr/>
        <p:txBody>
          <a:bodyPr>
            <a:normAutofit/>
          </a:bodyPr>
          <a:lstStyle/>
          <a:p>
            <a:r>
              <a:rPr lang="en-US" dirty="0"/>
              <a:t>While Most Nursing Facilities are Accepting Some Admissions from Hospitals………..</a:t>
            </a:r>
          </a:p>
        </p:txBody>
      </p:sp>
      <p:graphicFrame>
        <p:nvGraphicFramePr>
          <p:cNvPr id="12" name="Content Placeholder 11">
            <a:extLst>
              <a:ext uri="{FF2B5EF4-FFF2-40B4-BE49-F238E27FC236}">
                <a16:creationId xmlns:a16="http://schemas.microsoft.com/office/drawing/2014/main" id="{4454ED4E-66B3-D621-BD77-2D2FBE5317C2}"/>
              </a:ext>
            </a:extLst>
          </p:cNvPr>
          <p:cNvGraphicFramePr>
            <a:graphicFrameLocks noGrp="1"/>
          </p:cNvGraphicFramePr>
          <p:nvPr>
            <p:ph sz="half" idx="1"/>
            <p:extLst>
              <p:ext uri="{D42A27DB-BD31-4B8C-83A1-F6EECF244321}">
                <p14:modId xmlns:p14="http://schemas.microsoft.com/office/powerpoint/2010/main" val="1549492302"/>
              </p:ext>
            </p:extLst>
          </p:nvPr>
        </p:nvGraphicFramePr>
        <p:xfrm>
          <a:off x="838200" y="1825625"/>
          <a:ext cx="5181600"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Content Placeholder 16">
            <a:extLst>
              <a:ext uri="{FF2B5EF4-FFF2-40B4-BE49-F238E27FC236}">
                <a16:creationId xmlns:a16="http://schemas.microsoft.com/office/drawing/2014/main" id="{434DFB6C-AF06-BE9A-07A1-3A5DC70282D9}"/>
              </a:ext>
            </a:extLst>
          </p:cNvPr>
          <p:cNvGraphicFramePr>
            <a:graphicFrameLocks noGrp="1"/>
          </p:cNvGraphicFramePr>
          <p:nvPr>
            <p:ph sz="half" idx="2"/>
            <p:extLst>
              <p:ext uri="{D42A27DB-BD31-4B8C-83A1-F6EECF244321}">
                <p14:modId xmlns:p14="http://schemas.microsoft.com/office/powerpoint/2010/main" val="2944919335"/>
              </p:ext>
            </p:extLst>
          </p:nvPr>
        </p:nvGraphicFramePr>
        <p:xfrm>
          <a:off x="6172200" y="1825625"/>
          <a:ext cx="5181600" cy="4351338"/>
        </p:xfrm>
        <a:graphic>
          <a:graphicData uri="http://schemas.openxmlformats.org/drawingml/2006/chart">
            <c:chart xmlns:c="http://schemas.openxmlformats.org/drawingml/2006/chart" xmlns:r="http://schemas.openxmlformats.org/officeDocument/2006/relationships" r:id="rId3"/>
          </a:graphicData>
        </a:graphic>
      </p:graphicFrame>
      <p:sp>
        <p:nvSpPr>
          <p:cNvPr id="4" name="Date Placeholder 3">
            <a:extLst>
              <a:ext uri="{FF2B5EF4-FFF2-40B4-BE49-F238E27FC236}">
                <a16:creationId xmlns:a16="http://schemas.microsoft.com/office/drawing/2014/main" id="{D66B15B0-EEC1-1078-EF7F-D0F85407B276}"/>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644F4FAD-5820-9B37-C203-FA940C7CAA6C}"/>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5471AE30-D59E-46C2-5DE7-0A6CC6F95105}"/>
              </a:ext>
            </a:extLst>
          </p:cNvPr>
          <p:cNvSpPr>
            <a:spLocks noGrp="1"/>
          </p:cNvSpPr>
          <p:nvPr>
            <p:ph type="sldNum" sz="quarter" idx="12"/>
          </p:nvPr>
        </p:nvSpPr>
        <p:spPr/>
        <p:txBody>
          <a:bodyPr/>
          <a:lstStyle/>
          <a:p>
            <a:fld id="{802A7697-A15C-44E2-8DDC-299B86D541E8}" type="slidenum">
              <a:rPr lang="en-US" smtClean="0"/>
              <a:t>20</a:t>
            </a:fld>
            <a:endParaRPr lang="en-US" dirty="0"/>
          </a:p>
        </p:txBody>
      </p:sp>
    </p:spTree>
    <p:extLst>
      <p:ext uri="{BB962C8B-B14F-4D97-AF65-F5344CB8AC3E}">
        <p14:creationId xmlns:p14="http://schemas.microsoft.com/office/powerpoint/2010/main" val="30419137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3D450A-2CB1-6847-CADC-E2545FAAB3B9}"/>
              </a:ext>
            </a:extLst>
          </p:cNvPr>
          <p:cNvSpPr>
            <a:spLocks noGrp="1"/>
          </p:cNvSpPr>
          <p:nvPr>
            <p:ph type="title"/>
          </p:nvPr>
        </p:nvSpPr>
        <p:spPr/>
        <p:txBody>
          <a:bodyPr>
            <a:noAutofit/>
          </a:bodyPr>
          <a:lstStyle/>
          <a:p>
            <a:r>
              <a:rPr lang="en-US" sz="3200" b="1" dirty="0"/>
              <a:t>Ability to Meet Specific Needs, Insufficient Staffing, and Weekends Used Most Frequently when Deciding to Admit</a:t>
            </a:r>
          </a:p>
        </p:txBody>
      </p:sp>
      <p:graphicFrame>
        <p:nvGraphicFramePr>
          <p:cNvPr id="9" name="Content Placeholder 8">
            <a:extLst>
              <a:ext uri="{FF2B5EF4-FFF2-40B4-BE49-F238E27FC236}">
                <a16:creationId xmlns:a16="http://schemas.microsoft.com/office/drawing/2014/main" id="{FF131C6B-07AB-C0E1-B0A8-53FE5F61D85F}"/>
              </a:ext>
            </a:extLst>
          </p:cNvPr>
          <p:cNvGraphicFramePr>
            <a:graphicFrameLocks noGrp="1"/>
          </p:cNvGraphicFramePr>
          <p:nvPr>
            <p:ph idx="1"/>
            <p:extLst>
              <p:ext uri="{D42A27DB-BD31-4B8C-83A1-F6EECF244321}">
                <p14:modId xmlns:p14="http://schemas.microsoft.com/office/powerpoint/2010/main" val="374380661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D06FFBDA-53FC-821B-2B88-9072CE1FDAC6}"/>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62130CBC-379C-381B-BCF4-D5A7F15EAD78}"/>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82B64C14-98BC-45C8-6DB8-FB0758AE8556}"/>
              </a:ext>
            </a:extLst>
          </p:cNvPr>
          <p:cNvSpPr>
            <a:spLocks noGrp="1"/>
          </p:cNvSpPr>
          <p:nvPr>
            <p:ph type="sldNum" sz="quarter" idx="12"/>
          </p:nvPr>
        </p:nvSpPr>
        <p:spPr/>
        <p:txBody>
          <a:bodyPr/>
          <a:lstStyle/>
          <a:p>
            <a:fld id="{802A7697-A15C-44E2-8DDC-299B86D541E8}" type="slidenum">
              <a:rPr lang="en-US" smtClean="0"/>
              <a:t>21</a:t>
            </a:fld>
            <a:endParaRPr lang="en-US" dirty="0"/>
          </a:p>
        </p:txBody>
      </p:sp>
    </p:spTree>
    <p:extLst>
      <p:ext uri="{BB962C8B-B14F-4D97-AF65-F5344CB8AC3E}">
        <p14:creationId xmlns:p14="http://schemas.microsoft.com/office/powerpoint/2010/main" val="23892717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9744145-3871-F6A0-B28E-3B695EC5F742}"/>
              </a:ext>
            </a:extLst>
          </p:cNvPr>
          <p:cNvSpPr>
            <a:spLocks noGrp="1"/>
          </p:cNvSpPr>
          <p:nvPr>
            <p:ph type="title"/>
          </p:nvPr>
        </p:nvSpPr>
        <p:spPr/>
        <p:txBody>
          <a:bodyPr>
            <a:noAutofit/>
          </a:bodyPr>
          <a:lstStyle/>
          <a:p>
            <a:r>
              <a:rPr lang="en-US" sz="3600" dirty="0"/>
              <a:t>Number of Admission Referrals Declined by Typical Nursing Facility Increases from 14.6 to 21 (or by 44%)</a:t>
            </a:r>
          </a:p>
        </p:txBody>
      </p:sp>
      <p:graphicFrame>
        <p:nvGraphicFramePr>
          <p:cNvPr id="14" name="Content Placeholder 13">
            <a:extLst>
              <a:ext uri="{FF2B5EF4-FFF2-40B4-BE49-F238E27FC236}">
                <a16:creationId xmlns:a16="http://schemas.microsoft.com/office/drawing/2014/main" id="{7480DB77-9C33-7D42-C9BC-63481CC19919}"/>
              </a:ext>
            </a:extLst>
          </p:cNvPr>
          <p:cNvGraphicFramePr>
            <a:graphicFrameLocks noGrp="1"/>
          </p:cNvGraphicFramePr>
          <p:nvPr>
            <p:ph idx="1"/>
            <p:extLst>
              <p:ext uri="{D42A27DB-BD31-4B8C-83A1-F6EECF244321}">
                <p14:modId xmlns:p14="http://schemas.microsoft.com/office/powerpoint/2010/main" val="359271798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4F7F7B75-F8B8-C543-8EDB-852080AF9A1C}"/>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40EA3866-7EDA-3F8C-02CA-738B445CCA12}"/>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160A834E-52BA-A224-0632-18E7A454317B}"/>
              </a:ext>
            </a:extLst>
          </p:cNvPr>
          <p:cNvSpPr>
            <a:spLocks noGrp="1"/>
          </p:cNvSpPr>
          <p:nvPr>
            <p:ph type="sldNum" sz="quarter" idx="12"/>
          </p:nvPr>
        </p:nvSpPr>
        <p:spPr/>
        <p:txBody>
          <a:bodyPr/>
          <a:lstStyle/>
          <a:p>
            <a:fld id="{802A7697-A15C-44E2-8DDC-299B86D541E8}" type="slidenum">
              <a:rPr lang="en-US" smtClean="0"/>
              <a:t>22</a:t>
            </a:fld>
            <a:endParaRPr lang="en-US" dirty="0"/>
          </a:p>
        </p:txBody>
      </p:sp>
    </p:spTree>
    <p:extLst>
      <p:ext uri="{BB962C8B-B14F-4D97-AF65-F5344CB8AC3E}">
        <p14:creationId xmlns:p14="http://schemas.microsoft.com/office/powerpoint/2010/main" val="1947998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0A5DF-F016-87A1-C339-D94E5CF6D64D}"/>
              </a:ext>
            </a:extLst>
          </p:cNvPr>
          <p:cNvSpPr>
            <a:spLocks noGrp="1"/>
          </p:cNvSpPr>
          <p:nvPr>
            <p:ph type="title"/>
          </p:nvPr>
        </p:nvSpPr>
        <p:spPr/>
        <p:txBody>
          <a:bodyPr>
            <a:noAutofit/>
          </a:bodyPr>
          <a:lstStyle/>
          <a:p>
            <a:r>
              <a:rPr lang="en-US" sz="3600" dirty="0"/>
              <a:t>Nursing Facilities Located in Twin Cities, Southeast, and West Central Decline the Highest Number of Referrals</a:t>
            </a:r>
          </a:p>
        </p:txBody>
      </p:sp>
      <p:graphicFrame>
        <p:nvGraphicFramePr>
          <p:cNvPr id="9" name="Content Placeholder 8">
            <a:extLst>
              <a:ext uri="{FF2B5EF4-FFF2-40B4-BE49-F238E27FC236}">
                <a16:creationId xmlns:a16="http://schemas.microsoft.com/office/drawing/2014/main" id="{F44921FE-68CB-33EA-00C3-151141E5C088}"/>
              </a:ext>
            </a:extLst>
          </p:cNvPr>
          <p:cNvGraphicFramePr>
            <a:graphicFrameLocks noGrp="1"/>
          </p:cNvGraphicFramePr>
          <p:nvPr>
            <p:ph idx="1"/>
            <p:extLst>
              <p:ext uri="{D42A27DB-BD31-4B8C-83A1-F6EECF244321}">
                <p14:modId xmlns:p14="http://schemas.microsoft.com/office/powerpoint/2010/main" val="990867228"/>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E8D5BF89-05B7-A7FE-A39F-011D5BD92931}"/>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A291D037-24A4-2C59-8249-8C3716691DB4}"/>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1D3AD5EC-D27A-36BD-7C68-44C902A80EB1}"/>
              </a:ext>
            </a:extLst>
          </p:cNvPr>
          <p:cNvSpPr>
            <a:spLocks noGrp="1"/>
          </p:cNvSpPr>
          <p:nvPr>
            <p:ph type="sldNum" sz="quarter" idx="12"/>
          </p:nvPr>
        </p:nvSpPr>
        <p:spPr/>
        <p:txBody>
          <a:bodyPr/>
          <a:lstStyle/>
          <a:p>
            <a:fld id="{802A7697-A15C-44E2-8DDC-299B86D541E8}" type="slidenum">
              <a:rPr lang="en-US" smtClean="0"/>
              <a:t>23</a:t>
            </a:fld>
            <a:endParaRPr lang="en-US" dirty="0"/>
          </a:p>
        </p:txBody>
      </p:sp>
    </p:spTree>
    <p:extLst>
      <p:ext uri="{BB962C8B-B14F-4D97-AF65-F5344CB8AC3E}">
        <p14:creationId xmlns:p14="http://schemas.microsoft.com/office/powerpoint/2010/main" val="3590480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0A5DF-F016-87A1-C339-D94E5CF6D64D}"/>
              </a:ext>
            </a:extLst>
          </p:cNvPr>
          <p:cNvSpPr>
            <a:spLocks noGrp="1"/>
          </p:cNvSpPr>
          <p:nvPr>
            <p:ph type="title"/>
          </p:nvPr>
        </p:nvSpPr>
        <p:spPr/>
        <p:txBody>
          <a:bodyPr>
            <a:noAutofit/>
          </a:bodyPr>
          <a:lstStyle/>
          <a:p>
            <a:r>
              <a:rPr lang="en-US" sz="3600" dirty="0"/>
              <a:t>Assisted Living Facilities in Southeast and East Central Decline the Highest Number of Referrals</a:t>
            </a:r>
          </a:p>
        </p:txBody>
      </p:sp>
      <p:graphicFrame>
        <p:nvGraphicFramePr>
          <p:cNvPr id="9" name="Content Placeholder 8">
            <a:extLst>
              <a:ext uri="{FF2B5EF4-FFF2-40B4-BE49-F238E27FC236}">
                <a16:creationId xmlns:a16="http://schemas.microsoft.com/office/drawing/2014/main" id="{F44921FE-68CB-33EA-00C3-151141E5C088}"/>
              </a:ext>
            </a:extLst>
          </p:cNvPr>
          <p:cNvGraphicFramePr>
            <a:graphicFrameLocks noGrp="1"/>
          </p:cNvGraphicFramePr>
          <p:nvPr>
            <p:ph idx="1"/>
            <p:extLst>
              <p:ext uri="{D42A27DB-BD31-4B8C-83A1-F6EECF244321}">
                <p14:modId xmlns:p14="http://schemas.microsoft.com/office/powerpoint/2010/main" val="2966257014"/>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E8D5BF89-05B7-A7FE-A39F-011D5BD92931}"/>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A291D037-24A4-2C59-8249-8C3716691DB4}"/>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1D3AD5EC-D27A-36BD-7C68-44C902A80EB1}"/>
              </a:ext>
            </a:extLst>
          </p:cNvPr>
          <p:cNvSpPr>
            <a:spLocks noGrp="1"/>
          </p:cNvSpPr>
          <p:nvPr>
            <p:ph type="sldNum" sz="quarter" idx="12"/>
          </p:nvPr>
        </p:nvSpPr>
        <p:spPr/>
        <p:txBody>
          <a:bodyPr/>
          <a:lstStyle/>
          <a:p>
            <a:fld id="{802A7697-A15C-44E2-8DDC-299B86D541E8}" type="slidenum">
              <a:rPr lang="en-US" smtClean="0"/>
              <a:t>24</a:t>
            </a:fld>
            <a:endParaRPr lang="en-US" dirty="0"/>
          </a:p>
        </p:txBody>
      </p:sp>
    </p:spTree>
    <p:extLst>
      <p:ext uri="{BB962C8B-B14F-4D97-AF65-F5344CB8AC3E}">
        <p14:creationId xmlns:p14="http://schemas.microsoft.com/office/powerpoint/2010/main" val="27322674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9744145-3871-F6A0-B28E-3B695EC5F742}"/>
              </a:ext>
            </a:extLst>
          </p:cNvPr>
          <p:cNvSpPr>
            <a:spLocks noGrp="1"/>
          </p:cNvSpPr>
          <p:nvPr>
            <p:ph type="title"/>
          </p:nvPr>
        </p:nvSpPr>
        <p:spPr/>
        <p:txBody>
          <a:bodyPr>
            <a:noAutofit/>
          </a:bodyPr>
          <a:lstStyle/>
          <a:p>
            <a:r>
              <a:rPr lang="en-US" sz="3600" dirty="0"/>
              <a:t>Number of Referrals Declined Increases in March 2023. Nearly All Are Attributable to Nursing Facilities</a:t>
            </a:r>
          </a:p>
        </p:txBody>
      </p:sp>
      <p:graphicFrame>
        <p:nvGraphicFramePr>
          <p:cNvPr id="17" name="Content Placeholder 16">
            <a:extLst>
              <a:ext uri="{FF2B5EF4-FFF2-40B4-BE49-F238E27FC236}">
                <a16:creationId xmlns:a16="http://schemas.microsoft.com/office/drawing/2014/main" id="{80D12792-B86B-B8BD-FAE2-90A1239D67FF}"/>
              </a:ext>
            </a:extLst>
          </p:cNvPr>
          <p:cNvGraphicFramePr>
            <a:graphicFrameLocks noGrp="1"/>
          </p:cNvGraphicFramePr>
          <p:nvPr>
            <p:ph idx="1"/>
            <p:extLst>
              <p:ext uri="{D42A27DB-BD31-4B8C-83A1-F6EECF244321}">
                <p14:modId xmlns:p14="http://schemas.microsoft.com/office/powerpoint/2010/main" val="194864593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4F7F7B75-F8B8-C543-8EDB-852080AF9A1C}"/>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40EA3866-7EDA-3F8C-02CA-738B445CCA12}"/>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160A834E-52BA-A224-0632-18E7A454317B}"/>
              </a:ext>
            </a:extLst>
          </p:cNvPr>
          <p:cNvSpPr>
            <a:spLocks noGrp="1"/>
          </p:cNvSpPr>
          <p:nvPr>
            <p:ph type="sldNum" sz="quarter" idx="12"/>
          </p:nvPr>
        </p:nvSpPr>
        <p:spPr/>
        <p:txBody>
          <a:bodyPr/>
          <a:lstStyle/>
          <a:p>
            <a:fld id="{802A7697-A15C-44E2-8DDC-299B86D541E8}" type="slidenum">
              <a:rPr lang="en-US" smtClean="0"/>
              <a:t>25</a:t>
            </a:fld>
            <a:endParaRPr lang="en-US" dirty="0"/>
          </a:p>
        </p:txBody>
      </p:sp>
    </p:spTree>
    <p:extLst>
      <p:ext uri="{BB962C8B-B14F-4D97-AF65-F5344CB8AC3E}">
        <p14:creationId xmlns:p14="http://schemas.microsoft.com/office/powerpoint/2010/main" val="13629777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E0F7884E-49D1-D68D-D2D1-ECB6AD3B5609}"/>
              </a:ext>
            </a:extLst>
          </p:cNvPr>
          <p:cNvGraphicFramePr>
            <a:graphicFrameLocks noGrp="1"/>
          </p:cNvGraphicFramePr>
          <p:nvPr>
            <p:ph idx="1"/>
            <p:extLst>
              <p:ext uri="{D42A27DB-BD31-4B8C-83A1-F6EECF244321}">
                <p14:modId xmlns:p14="http://schemas.microsoft.com/office/powerpoint/2010/main" val="4206471455"/>
              </p:ext>
            </p:extLst>
          </p:nvPr>
        </p:nvGraphicFramePr>
        <p:xfrm>
          <a:off x="241434" y="272314"/>
          <a:ext cx="10515597" cy="6063615"/>
        </p:xfrm>
        <a:graphic>
          <a:graphicData uri="http://schemas.openxmlformats.org/drawingml/2006/table">
            <a:tbl>
              <a:tblPr firstRow="1" bandRow="1">
                <a:tableStyleId>{21E4AEA4-8DFA-4A89-87EB-49C32662AFE0}</a:tableStyleId>
              </a:tblPr>
              <a:tblGrid>
                <a:gridCol w="8421303">
                  <a:extLst>
                    <a:ext uri="{9D8B030D-6E8A-4147-A177-3AD203B41FA5}">
                      <a16:colId xmlns:a16="http://schemas.microsoft.com/office/drawing/2014/main" val="342321278"/>
                    </a:ext>
                  </a:extLst>
                </a:gridCol>
                <a:gridCol w="1097280">
                  <a:extLst>
                    <a:ext uri="{9D8B030D-6E8A-4147-A177-3AD203B41FA5}">
                      <a16:colId xmlns:a16="http://schemas.microsoft.com/office/drawing/2014/main" val="3634523881"/>
                    </a:ext>
                  </a:extLst>
                </a:gridCol>
                <a:gridCol w="997014">
                  <a:extLst>
                    <a:ext uri="{9D8B030D-6E8A-4147-A177-3AD203B41FA5}">
                      <a16:colId xmlns:a16="http://schemas.microsoft.com/office/drawing/2014/main" val="4249754415"/>
                    </a:ext>
                  </a:extLst>
                </a:gridCol>
              </a:tblGrid>
              <a:tr h="370840">
                <a:tc>
                  <a:txBody>
                    <a:bodyPr/>
                    <a:lstStyle/>
                    <a:p>
                      <a:pPr algn="l" fontAlgn="b"/>
                      <a:r>
                        <a:rPr lang="en-US" sz="2800" b="1" u="none" strike="noStrike" dirty="0">
                          <a:solidFill>
                            <a:schemeClr val="bg1"/>
                          </a:solidFill>
                          <a:effectLst/>
                        </a:rPr>
                        <a:t>Criteria used to assess sale or closure</a:t>
                      </a:r>
                    </a:p>
                    <a:p>
                      <a:pPr algn="l" fontAlgn="b"/>
                      <a:r>
                        <a:rPr lang="en-US" sz="1600" b="1" i="0" u="none" strike="noStrike" dirty="0">
                          <a:solidFill>
                            <a:schemeClr val="bg1"/>
                          </a:solidFill>
                          <a:effectLst/>
                          <a:latin typeface="Calibri" panose="020F0502020204030204" pitchFamily="34" charset="0"/>
                        </a:rPr>
                        <a:t>Please check any of the following that describes your nursing facility today.</a:t>
                      </a:r>
                    </a:p>
                  </a:txBody>
                  <a:tcPr marL="9525" marR="9525" marT="9525" marB="0"/>
                </a:tc>
                <a:tc>
                  <a:txBody>
                    <a:bodyPr/>
                    <a:lstStyle/>
                    <a:p>
                      <a:pPr algn="ctr" fontAlgn="b"/>
                      <a:r>
                        <a:rPr lang="en-US" sz="1600" b="1" u="none" strike="noStrike" dirty="0">
                          <a:solidFill>
                            <a:schemeClr val="bg1"/>
                          </a:solidFill>
                          <a:effectLst/>
                        </a:rPr>
                        <a:t>Assisted Living Facility</a:t>
                      </a:r>
                      <a:endParaRPr lang="en-US" sz="16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solidFill>
                            <a:schemeClr val="bg1"/>
                          </a:solidFill>
                          <a:effectLst/>
                        </a:rPr>
                        <a:t>Nursing Facility</a:t>
                      </a:r>
                      <a:endParaRPr lang="en-US" sz="1600" b="1" i="0" u="none" strike="noStrike" dirty="0">
                        <a:solidFill>
                          <a:schemeClr val="bg1"/>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93431587"/>
                  </a:ext>
                </a:extLst>
              </a:tr>
              <a:tr h="370840">
                <a:tc>
                  <a:txBody>
                    <a:bodyPr/>
                    <a:lstStyle/>
                    <a:p>
                      <a:pPr algn="l" fontAlgn="ctr"/>
                      <a:r>
                        <a:rPr lang="en-US" sz="1400" b="0" u="none" strike="noStrike" dirty="0">
                          <a:solidFill>
                            <a:srgbClr val="000000"/>
                          </a:solidFill>
                          <a:effectLst/>
                        </a:rPr>
                        <a:t>We do not have enough licensed staff (especially, to cover nights and weekends).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39.4%</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74.2%</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660280110"/>
                  </a:ext>
                </a:extLst>
              </a:tr>
              <a:tr h="370840">
                <a:tc>
                  <a:txBody>
                    <a:bodyPr/>
                    <a:lstStyle/>
                    <a:p>
                      <a:pPr algn="l" fontAlgn="ctr"/>
                      <a:r>
                        <a:rPr lang="en-US" sz="1400" b="0" u="none" strike="noStrike" dirty="0">
                          <a:solidFill>
                            <a:srgbClr val="000000"/>
                          </a:solidFill>
                          <a:effectLst/>
                        </a:rPr>
                        <a:t>Pool agencies will not send staff until accounts payable are current.</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2.3%</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2.4%</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73810116"/>
                  </a:ext>
                </a:extLst>
              </a:tr>
              <a:tr h="370840">
                <a:tc>
                  <a:txBody>
                    <a:bodyPr/>
                    <a:lstStyle/>
                    <a:p>
                      <a:pPr algn="l" fontAlgn="ctr"/>
                      <a:r>
                        <a:rPr lang="en-US" sz="1400" b="1" u="none" strike="noStrike" dirty="0">
                          <a:solidFill>
                            <a:srgbClr val="C00000"/>
                          </a:solidFill>
                          <a:effectLst/>
                        </a:rPr>
                        <a:t>Setting is in breach of covenant with financial institution(s)</a:t>
                      </a:r>
                      <a:endParaRPr lang="en-US"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solidFill>
                            <a:srgbClr val="C00000"/>
                          </a:solidFill>
                          <a:effectLst/>
                        </a:rPr>
                        <a:t>2.3%</a:t>
                      </a:r>
                      <a:endParaRPr lang="en-US"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solidFill>
                            <a:srgbClr val="C00000"/>
                          </a:solidFill>
                          <a:effectLst/>
                        </a:rPr>
                        <a:t>8.1%</a:t>
                      </a:r>
                      <a:endParaRPr lang="en-US" sz="1400" b="1" i="0" u="none" strike="noStrike" dirty="0">
                        <a:solidFill>
                          <a:srgbClr val="C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958779306"/>
                  </a:ext>
                </a:extLst>
              </a:tr>
              <a:tr h="370840">
                <a:tc>
                  <a:txBody>
                    <a:bodyPr/>
                    <a:lstStyle/>
                    <a:p>
                      <a:pPr algn="l" fontAlgn="ctr"/>
                      <a:r>
                        <a:rPr lang="en-US" sz="1400" b="0" u="none" strike="noStrike" dirty="0">
                          <a:solidFill>
                            <a:srgbClr val="000000"/>
                          </a:solidFill>
                          <a:effectLst/>
                        </a:rPr>
                        <a:t>Pool agencies will not send staff unless payment is received prior to start of shift.</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1.7%</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0.8%</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83195302"/>
                  </a:ext>
                </a:extLst>
              </a:tr>
              <a:tr h="370840">
                <a:tc>
                  <a:txBody>
                    <a:bodyPr/>
                    <a:lstStyle/>
                    <a:p>
                      <a:pPr algn="l" fontAlgn="ctr"/>
                      <a:r>
                        <a:rPr lang="en-US" sz="1400" b="0" u="none" strike="noStrike" dirty="0">
                          <a:solidFill>
                            <a:srgbClr val="000000"/>
                          </a:solidFill>
                          <a:effectLst/>
                        </a:rPr>
                        <a:t>Setting has inadequate referrals to operate at full capacity.</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31.4%</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16.9%</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51748771"/>
                  </a:ext>
                </a:extLst>
              </a:tr>
              <a:tr h="370840">
                <a:tc>
                  <a:txBody>
                    <a:bodyPr/>
                    <a:lstStyle/>
                    <a:p>
                      <a:pPr algn="l" fontAlgn="ctr"/>
                      <a:r>
                        <a:rPr lang="en-US" sz="1400" b="0" u="none" strike="noStrike" dirty="0">
                          <a:solidFill>
                            <a:srgbClr val="000000"/>
                          </a:solidFill>
                          <a:effectLst/>
                        </a:rPr>
                        <a:t>Setting is currently limiting census to an amount below capacity because you are unable to staff to full capacity</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16.6%</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62.9%</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16923090"/>
                  </a:ext>
                </a:extLst>
              </a:tr>
              <a:tr h="370840">
                <a:tc>
                  <a:txBody>
                    <a:bodyPr/>
                    <a:lstStyle/>
                    <a:p>
                      <a:pPr algn="l" fontAlgn="ctr"/>
                      <a:r>
                        <a:rPr lang="en-US" sz="1400" b="1" u="none" strike="noStrike" dirty="0">
                          <a:solidFill>
                            <a:srgbClr val="C00000"/>
                          </a:solidFill>
                          <a:effectLst/>
                        </a:rPr>
                        <a:t>Setting has physical plant deficiencies that require an expenditure of at least $100,000</a:t>
                      </a:r>
                      <a:endParaRPr lang="en-US"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solidFill>
                            <a:srgbClr val="C00000"/>
                          </a:solidFill>
                          <a:effectLst/>
                        </a:rPr>
                        <a:t>5.7%</a:t>
                      </a:r>
                      <a:endParaRPr lang="en-US"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solidFill>
                            <a:srgbClr val="C00000"/>
                          </a:solidFill>
                          <a:effectLst/>
                        </a:rPr>
                        <a:t>25.8%</a:t>
                      </a:r>
                      <a:endParaRPr lang="en-US" sz="1400" b="1" i="0" u="none" strike="noStrike" dirty="0">
                        <a:solidFill>
                          <a:srgbClr val="C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43610026"/>
                  </a:ext>
                </a:extLst>
              </a:tr>
              <a:tr h="370840">
                <a:tc>
                  <a:txBody>
                    <a:bodyPr/>
                    <a:lstStyle/>
                    <a:p>
                      <a:pPr algn="l" fontAlgn="ctr"/>
                      <a:r>
                        <a:rPr lang="en-US" sz="1400" b="1" u="none" strike="noStrike" dirty="0">
                          <a:solidFill>
                            <a:srgbClr val="C00000"/>
                          </a:solidFill>
                          <a:effectLst/>
                        </a:rPr>
                        <a:t>Staffing availability, staff turnover, and loss of experienced staff has increased likelihood of regulatory problems for the facility.</a:t>
                      </a:r>
                      <a:endParaRPr lang="en-US"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solidFill>
                            <a:srgbClr val="C00000"/>
                          </a:solidFill>
                          <a:effectLst/>
                        </a:rPr>
                        <a:t>41.1%</a:t>
                      </a:r>
                      <a:endParaRPr lang="en-US"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solidFill>
                            <a:srgbClr val="C00000"/>
                          </a:solidFill>
                          <a:effectLst/>
                        </a:rPr>
                        <a:t>50.8%</a:t>
                      </a:r>
                      <a:endParaRPr lang="en-US" sz="1400" b="1" i="0" u="none" strike="noStrike" dirty="0">
                        <a:solidFill>
                          <a:srgbClr val="C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42692551"/>
                  </a:ext>
                </a:extLst>
              </a:tr>
              <a:tr h="370840">
                <a:tc>
                  <a:txBody>
                    <a:bodyPr/>
                    <a:lstStyle/>
                    <a:p>
                      <a:pPr algn="l" fontAlgn="ctr"/>
                      <a:r>
                        <a:rPr lang="en-US" sz="1400" b="0" u="none" strike="noStrike" dirty="0">
                          <a:solidFill>
                            <a:srgbClr val="000000"/>
                          </a:solidFill>
                          <a:effectLst/>
                        </a:rPr>
                        <a:t>We are part of a multifacility organization and depend on corporate office for financial support and resources.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26.9%</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34.7%</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595244961"/>
                  </a:ext>
                </a:extLst>
              </a:tr>
              <a:tr h="370840">
                <a:tc>
                  <a:txBody>
                    <a:bodyPr/>
                    <a:lstStyle/>
                    <a:p>
                      <a:pPr algn="l" fontAlgn="ctr"/>
                      <a:r>
                        <a:rPr lang="en-US" sz="1400" b="0" u="none" strike="noStrike" dirty="0">
                          <a:solidFill>
                            <a:srgbClr val="000000"/>
                          </a:solidFill>
                          <a:effectLst/>
                        </a:rPr>
                        <a:t>Daily census remains well below pre-pandemic levels.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38.3%</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62.9%</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18016688"/>
                  </a:ext>
                </a:extLst>
              </a:tr>
              <a:tr h="370840">
                <a:tc>
                  <a:txBody>
                    <a:bodyPr/>
                    <a:lstStyle/>
                    <a:p>
                      <a:pPr algn="l" fontAlgn="ctr"/>
                      <a:r>
                        <a:rPr lang="en-US" sz="1400" b="0" u="none" strike="noStrike" dirty="0">
                          <a:solidFill>
                            <a:srgbClr val="000000"/>
                          </a:solidFill>
                          <a:effectLst/>
                        </a:rPr>
                        <a:t>Our services are needed by our market.</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64.0%</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89.5%</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0624048"/>
                  </a:ext>
                </a:extLst>
              </a:tr>
              <a:tr h="370840">
                <a:tc>
                  <a:txBody>
                    <a:bodyPr/>
                    <a:lstStyle/>
                    <a:p>
                      <a:pPr algn="l" fontAlgn="ctr"/>
                      <a:r>
                        <a:rPr lang="en-US" sz="1400" b="0" u="none" strike="noStrike" dirty="0">
                          <a:solidFill>
                            <a:srgbClr val="000000"/>
                          </a:solidFill>
                          <a:effectLst/>
                        </a:rPr>
                        <a:t>Setting is unable to provide wage increases needed to compete with other employers.</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49.7%</a:t>
                      </a:r>
                      <a:endParaRPr lang="en-US"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b="0" u="none" strike="noStrike" dirty="0">
                          <a:solidFill>
                            <a:srgbClr val="000000"/>
                          </a:solidFill>
                          <a:effectLst/>
                        </a:rPr>
                        <a:t>58.1%</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80915453"/>
                  </a:ext>
                </a:extLst>
              </a:tr>
              <a:tr h="370840">
                <a:tc>
                  <a:txBody>
                    <a:bodyPr/>
                    <a:lstStyle/>
                    <a:p>
                      <a:pPr algn="l" fontAlgn="ctr"/>
                      <a:r>
                        <a:rPr lang="en-US" sz="1400" b="1" u="none" strike="noStrike" dirty="0">
                          <a:solidFill>
                            <a:srgbClr val="C00000"/>
                          </a:solidFill>
                          <a:effectLst/>
                        </a:rPr>
                        <a:t>More than once a week leadership staff are working shifts providing direct care (floor nurse, C.N.A., etc.) or other services including housekeeping, dietary etc.</a:t>
                      </a:r>
                      <a:endParaRPr lang="en-US"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solidFill>
                            <a:srgbClr val="C00000"/>
                          </a:solidFill>
                          <a:effectLst/>
                        </a:rPr>
                        <a:t>54.9%</a:t>
                      </a:r>
                      <a:endParaRPr lang="en-US"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solidFill>
                            <a:srgbClr val="C00000"/>
                          </a:solidFill>
                          <a:effectLst/>
                        </a:rPr>
                        <a:t>66.1%</a:t>
                      </a:r>
                      <a:endParaRPr lang="en-US" sz="1400" b="1" i="0" u="none" strike="noStrike" dirty="0">
                        <a:solidFill>
                          <a:srgbClr val="C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899164893"/>
                  </a:ext>
                </a:extLst>
              </a:tr>
              <a:tr h="370840">
                <a:tc>
                  <a:txBody>
                    <a:bodyPr/>
                    <a:lstStyle/>
                    <a:p>
                      <a:pPr algn="l" fontAlgn="ctr"/>
                      <a:r>
                        <a:rPr lang="en-US" sz="1400" b="1" u="none" strike="noStrike" dirty="0">
                          <a:solidFill>
                            <a:srgbClr val="C00000"/>
                          </a:solidFill>
                          <a:effectLst/>
                        </a:rPr>
                        <a:t>Facility is receiving “little to no” interest for posted vacant positions.</a:t>
                      </a:r>
                      <a:endParaRPr lang="en-US"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solidFill>
                            <a:srgbClr val="C00000"/>
                          </a:solidFill>
                          <a:effectLst/>
                        </a:rPr>
                        <a:t>54.3%</a:t>
                      </a:r>
                      <a:endParaRPr lang="en-US" sz="1400" b="1" i="0" u="none" strike="noStrike" dirty="0">
                        <a:solidFill>
                          <a:srgbClr val="C00000"/>
                        </a:solidFill>
                        <a:effectLst/>
                        <a:latin typeface="Calibri" panose="020F0502020204030204" pitchFamily="34" charset="0"/>
                      </a:endParaRPr>
                    </a:p>
                  </a:txBody>
                  <a:tcPr marL="9525" marR="9525" marT="9525" marB="0" anchor="ctr"/>
                </a:tc>
                <a:tc>
                  <a:txBody>
                    <a:bodyPr/>
                    <a:lstStyle/>
                    <a:p>
                      <a:pPr algn="ctr" fontAlgn="b"/>
                      <a:r>
                        <a:rPr lang="en-US" sz="1400" b="1" u="none" strike="noStrike" dirty="0">
                          <a:solidFill>
                            <a:srgbClr val="C00000"/>
                          </a:solidFill>
                          <a:effectLst/>
                        </a:rPr>
                        <a:t>72.6%</a:t>
                      </a:r>
                      <a:endParaRPr lang="en-US" sz="1400" b="1" i="0" u="none" strike="noStrike" dirty="0">
                        <a:solidFill>
                          <a:srgbClr val="C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507153046"/>
                  </a:ext>
                </a:extLst>
              </a:tr>
            </a:tbl>
          </a:graphicData>
        </a:graphic>
      </p:graphicFrame>
      <p:sp>
        <p:nvSpPr>
          <p:cNvPr id="4" name="Date Placeholder 3">
            <a:extLst>
              <a:ext uri="{FF2B5EF4-FFF2-40B4-BE49-F238E27FC236}">
                <a16:creationId xmlns:a16="http://schemas.microsoft.com/office/drawing/2014/main" id="{6BFAB068-F084-4FDE-E7B7-E279C4D0F189}"/>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E9D89BD2-7449-91B2-CF99-898F23486DCA}"/>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5CCF7A0A-010E-5178-645C-0D07BAFDD752}"/>
              </a:ext>
            </a:extLst>
          </p:cNvPr>
          <p:cNvSpPr>
            <a:spLocks noGrp="1"/>
          </p:cNvSpPr>
          <p:nvPr>
            <p:ph type="sldNum" sz="quarter" idx="12"/>
          </p:nvPr>
        </p:nvSpPr>
        <p:spPr/>
        <p:txBody>
          <a:bodyPr/>
          <a:lstStyle/>
          <a:p>
            <a:fld id="{802A7697-A15C-44E2-8DDC-299B86D541E8}" type="slidenum">
              <a:rPr lang="en-US" smtClean="0"/>
              <a:t>26</a:t>
            </a:fld>
            <a:endParaRPr lang="en-US" dirty="0"/>
          </a:p>
        </p:txBody>
      </p:sp>
    </p:spTree>
    <p:extLst>
      <p:ext uri="{BB962C8B-B14F-4D97-AF65-F5344CB8AC3E}">
        <p14:creationId xmlns:p14="http://schemas.microsoft.com/office/powerpoint/2010/main" val="4078573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E0F7884E-49D1-D68D-D2D1-ECB6AD3B5609}"/>
              </a:ext>
            </a:extLst>
          </p:cNvPr>
          <p:cNvGraphicFramePr>
            <a:graphicFrameLocks noGrp="1"/>
          </p:cNvGraphicFramePr>
          <p:nvPr>
            <p:ph idx="1"/>
            <p:extLst>
              <p:ext uri="{D42A27DB-BD31-4B8C-83A1-F6EECF244321}">
                <p14:modId xmlns:p14="http://schemas.microsoft.com/office/powerpoint/2010/main" val="2943258189"/>
              </p:ext>
            </p:extLst>
          </p:nvPr>
        </p:nvGraphicFramePr>
        <p:xfrm>
          <a:off x="311617" y="50800"/>
          <a:ext cx="11568766" cy="6307455"/>
        </p:xfrm>
        <a:graphic>
          <a:graphicData uri="http://schemas.openxmlformats.org/drawingml/2006/table">
            <a:tbl>
              <a:tblPr firstRow="1" bandRow="1">
                <a:tableStyleId>{21E4AEA4-8DFA-4A89-87EB-49C32662AFE0}</a:tableStyleId>
              </a:tblPr>
              <a:tblGrid>
                <a:gridCol w="8132545">
                  <a:extLst>
                    <a:ext uri="{9D8B030D-6E8A-4147-A177-3AD203B41FA5}">
                      <a16:colId xmlns:a16="http://schemas.microsoft.com/office/drawing/2014/main" val="342321278"/>
                    </a:ext>
                  </a:extLst>
                </a:gridCol>
                <a:gridCol w="1145407">
                  <a:extLst>
                    <a:ext uri="{9D8B030D-6E8A-4147-A177-3AD203B41FA5}">
                      <a16:colId xmlns:a16="http://schemas.microsoft.com/office/drawing/2014/main" val="3634523881"/>
                    </a:ext>
                  </a:extLst>
                </a:gridCol>
                <a:gridCol w="1145407">
                  <a:extLst>
                    <a:ext uri="{9D8B030D-6E8A-4147-A177-3AD203B41FA5}">
                      <a16:colId xmlns:a16="http://schemas.microsoft.com/office/drawing/2014/main" val="4249754415"/>
                    </a:ext>
                  </a:extLst>
                </a:gridCol>
                <a:gridCol w="1145407">
                  <a:extLst>
                    <a:ext uri="{9D8B030D-6E8A-4147-A177-3AD203B41FA5}">
                      <a16:colId xmlns:a16="http://schemas.microsoft.com/office/drawing/2014/main" val="3419044632"/>
                    </a:ext>
                  </a:extLst>
                </a:gridCol>
              </a:tblGrid>
              <a:tr h="370840">
                <a:tc>
                  <a:txBody>
                    <a:bodyPr/>
                    <a:lstStyle/>
                    <a:p>
                      <a:pPr algn="l" fontAlgn="b"/>
                      <a:r>
                        <a:rPr lang="en-US" sz="2800" b="1" u="none" strike="noStrike" dirty="0">
                          <a:solidFill>
                            <a:schemeClr val="bg1"/>
                          </a:solidFill>
                          <a:effectLst/>
                        </a:rPr>
                        <a:t>Assisted Living Facilities</a:t>
                      </a:r>
                    </a:p>
                    <a:p>
                      <a:pPr algn="l" fontAlgn="b"/>
                      <a:r>
                        <a:rPr lang="en-US" sz="1600" b="1" i="0" u="none" strike="noStrike" dirty="0">
                          <a:solidFill>
                            <a:schemeClr val="bg1"/>
                          </a:solidFill>
                          <a:effectLst/>
                          <a:latin typeface="Calibri" panose="020F0502020204030204" pitchFamily="34" charset="0"/>
                        </a:rPr>
                        <a:t>Please check any of the following that describes your assisted living facility today.</a:t>
                      </a:r>
                    </a:p>
                  </a:txBody>
                  <a:tcPr marL="9525" marR="9525" marT="9525" marB="0"/>
                </a:tc>
                <a:tc>
                  <a:txBody>
                    <a:bodyPr/>
                    <a:lstStyle/>
                    <a:p>
                      <a:pPr algn="ctr" fontAlgn="b"/>
                      <a:r>
                        <a:rPr lang="en-US" sz="1600" b="1" u="none" strike="noStrike" dirty="0">
                          <a:solidFill>
                            <a:schemeClr val="bg1"/>
                          </a:solidFill>
                          <a:effectLst/>
                        </a:rPr>
                        <a:t>Considering Sale</a:t>
                      </a:r>
                      <a:endParaRPr lang="en-US" sz="16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solidFill>
                            <a:schemeClr val="bg1"/>
                          </a:solidFill>
                          <a:effectLst/>
                        </a:rPr>
                        <a:t>Considering Closure</a:t>
                      </a:r>
                      <a:endParaRPr lang="en-US" sz="16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US" sz="1600" b="1" i="0" u="none" strike="noStrike" dirty="0">
                          <a:solidFill>
                            <a:schemeClr val="bg1"/>
                          </a:solidFill>
                          <a:effectLst/>
                          <a:latin typeface="Calibri" panose="020F0502020204030204" pitchFamily="34" charset="0"/>
                        </a:rPr>
                        <a:t>Not Considering Sale or Closure</a:t>
                      </a:r>
                    </a:p>
                  </a:txBody>
                  <a:tcPr marL="9525" marR="9525" marT="9525" marB="0" anchor="b"/>
                </a:tc>
                <a:extLst>
                  <a:ext uri="{0D108BD9-81ED-4DB2-BD59-A6C34878D82A}">
                    <a16:rowId xmlns:a16="http://schemas.microsoft.com/office/drawing/2014/main" val="1793431587"/>
                  </a:ext>
                </a:extLst>
              </a:tr>
              <a:tr h="370840">
                <a:tc>
                  <a:txBody>
                    <a:bodyPr/>
                    <a:lstStyle/>
                    <a:p>
                      <a:pPr algn="l" fontAlgn="ctr"/>
                      <a:r>
                        <a:rPr lang="en-US" sz="1400" b="0" i="0" u="none" strike="noStrike" dirty="0">
                          <a:solidFill>
                            <a:srgbClr val="000000"/>
                          </a:solidFill>
                          <a:effectLst/>
                          <a:latin typeface="Calibri" panose="020F0502020204030204" pitchFamily="34" charset="0"/>
                        </a:rPr>
                        <a:t>We do not have enough licensed staff (especially, to cover nights and weekends).</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66.7%</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72.7%</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35.1%</a:t>
                      </a:r>
                    </a:p>
                  </a:txBody>
                  <a:tcPr marL="9525" marR="9525" marT="9525" marB="0" anchor="ctr"/>
                </a:tc>
                <a:extLst>
                  <a:ext uri="{0D108BD9-81ED-4DB2-BD59-A6C34878D82A}">
                    <a16:rowId xmlns:a16="http://schemas.microsoft.com/office/drawing/2014/main" val="2660280110"/>
                  </a:ext>
                </a:extLst>
              </a:tr>
              <a:tr h="370840">
                <a:tc>
                  <a:txBody>
                    <a:bodyPr/>
                    <a:lstStyle/>
                    <a:p>
                      <a:pPr algn="l" fontAlgn="ctr"/>
                      <a:r>
                        <a:rPr lang="en-US" sz="1400" b="0" i="0" u="none" strike="noStrike" dirty="0">
                          <a:solidFill>
                            <a:srgbClr val="000000"/>
                          </a:solidFill>
                          <a:effectLst/>
                          <a:latin typeface="Calibri" panose="020F0502020204030204" pitchFamily="34" charset="0"/>
                        </a:rPr>
                        <a:t>Pool agencies will not send staff until accounts payable are current.</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4.2%</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0.0%</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2.0%</a:t>
                      </a:r>
                    </a:p>
                  </a:txBody>
                  <a:tcPr marL="9525" marR="9525" marT="9525" marB="0" anchor="ctr"/>
                </a:tc>
                <a:extLst>
                  <a:ext uri="{0D108BD9-81ED-4DB2-BD59-A6C34878D82A}">
                    <a16:rowId xmlns:a16="http://schemas.microsoft.com/office/drawing/2014/main" val="1673810116"/>
                  </a:ext>
                </a:extLst>
              </a:tr>
              <a:tr h="370840">
                <a:tc>
                  <a:txBody>
                    <a:bodyPr/>
                    <a:lstStyle/>
                    <a:p>
                      <a:pPr algn="l" fontAlgn="ctr"/>
                      <a:r>
                        <a:rPr lang="en-US" sz="1400" b="0" i="0" u="none" strike="noStrike" dirty="0">
                          <a:solidFill>
                            <a:srgbClr val="000000"/>
                          </a:solidFill>
                          <a:effectLst/>
                          <a:latin typeface="Calibri" panose="020F0502020204030204" pitchFamily="34" charset="0"/>
                        </a:rPr>
                        <a:t>Setting is in breach of covenant with financial institution(s)</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8.3%</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18.2%</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1.3%</a:t>
                      </a:r>
                    </a:p>
                  </a:txBody>
                  <a:tcPr marL="9525" marR="9525" marT="9525" marB="0" anchor="ctr"/>
                </a:tc>
                <a:extLst>
                  <a:ext uri="{0D108BD9-81ED-4DB2-BD59-A6C34878D82A}">
                    <a16:rowId xmlns:a16="http://schemas.microsoft.com/office/drawing/2014/main" val="958779306"/>
                  </a:ext>
                </a:extLst>
              </a:tr>
              <a:tr h="370840">
                <a:tc>
                  <a:txBody>
                    <a:bodyPr/>
                    <a:lstStyle/>
                    <a:p>
                      <a:pPr algn="l" fontAlgn="ctr"/>
                      <a:r>
                        <a:rPr lang="en-US" sz="1400" b="0" i="0" u="none" strike="noStrike" dirty="0">
                          <a:solidFill>
                            <a:srgbClr val="000000"/>
                          </a:solidFill>
                          <a:effectLst/>
                          <a:latin typeface="Calibri" panose="020F0502020204030204" pitchFamily="34" charset="0"/>
                        </a:rPr>
                        <a:t>Pool agencies will not send staff unless payment is received prior to start of shift.</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0.0%</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0.0%</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2.0%</a:t>
                      </a:r>
                    </a:p>
                  </a:txBody>
                  <a:tcPr marL="9525" marR="9525" marT="9525" marB="0" anchor="ctr"/>
                </a:tc>
                <a:extLst>
                  <a:ext uri="{0D108BD9-81ED-4DB2-BD59-A6C34878D82A}">
                    <a16:rowId xmlns:a16="http://schemas.microsoft.com/office/drawing/2014/main" val="383195302"/>
                  </a:ext>
                </a:extLst>
              </a:tr>
              <a:tr h="370840">
                <a:tc>
                  <a:txBody>
                    <a:bodyPr/>
                    <a:lstStyle/>
                    <a:p>
                      <a:pPr algn="l" fontAlgn="ctr"/>
                      <a:r>
                        <a:rPr lang="en-US" sz="1400" b="0" i="0" u="none" strike="noStrike" dirty="0">
                          <a:solidFill>
                            <a:srgbClr val="000000"/>
                          </a:solidFill>
                          <a:effectLst/>
                          <a:latin typeface="Calibri" panose="020F0502020204030204" pitchFamily="34" charset="0"/>
                        </a:rPr>
                        <a:t>Setting has inadequate referrals to operate at full capacity.</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54.2%</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63.6%</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27.8%</a:t>
                      </a:r>
                    </a:p>
                  </a:txBody>
                  <a:tcPr marL="9525" marR="9525" marT="9525" marB="0" anchor="ctr"/>
                </a:tc>
                <a:extLst>
                  <a:ext uri="{0D108BD9-81ED-4DB2-BD59-A6C34878D82A}">
                    <a16:rowId xmlns:a16="http://schemas.microsoft.com/office/drawing/2014/main" val="3351748771"/>
                  </a:ext>
                </a:extLst>
              </a:tr>
              <a:tr h="370840">
                <a:tc>
                  <a:txBody>
                    <a:bodyPr/>
                    <a:lstStyle/>
                    <a:p>
                      <a:pPr algn="l" fontAlgn="ctr"/>
                      <a:r>
                        <a:rPr lang="en-US" sz="1400" b="0" i="0" u="none" strike="noStrike" dirty="0">
                          <a:solidFill>
                            <a:srgbClr val="000000"/>
                          </a:solidFill>
                          <a:effectLst/>
                          <a:latin typeface="Calibri" panose="020F0502020204030204" pitchFamily="34" charset="0"/>
                        </a:rPr>
                        <a:t>Setting is currently limiting census to an amount below capacity because you are unable to staff to full capacity</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33.3%</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36.4%</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13.9%</a:t>
                      </a:r>
                    </a:p>
                  </a:txBody>
                  <a:tcPr marL="9525" marR="9525" marT="9525" marB="0" anchor="ctr"/>
                </a:tc>
                <a:extLst>
                  <a:ext uri="{0D108BD9-81ED-4DB2-BD59-A6C34878D82A}">
                    <a16:rowId xmlns:a16="http://schemas.microsoft.com/office/drawing/2014/main" val="216923090"/>
                  </a:ext>
                </a:extLst>
              </a:tr>
              <a:tr h="370840">
                <a:tc>
                  <a:txBody>
                    <a:bodyPr/>
                    <a:lstStyle/>
                    <a:p>
                      <a:pPr algn="l" fontAlgn="ctr"/>
                      <a:r>
                        <a:rPr lang="en-US" sz="1400" b="0" i="0" u="none" strike="noStrike" dirty="0">
                          <a:solidFill>
                            <a:srgbClr val="000000"/>
                          </a:solidFill>
                          <a:effectLst/>
                          <a:latin typeface="Calibri" panose="020F0502020204030204" pitchFamily="34" charset="0"/>
                        </a:rPr>
                        <a:t>Setting has physical plant deficiencies that require an expenditure of at least $100,000</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12.5%</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18.2%</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4.6%</a:t>
                      </a:r>
                    </a:p>
                  </a:txBody>
                  <a:tcPr marL="9525" marR="9525" marT="9525" marB="0" anchor="ctr"/>
                </a:tc>
                <a:extLst>
                  <a:ext uri="{0D108BD9-81ED-4DB2-BD59-A6C34878D82A}">
                    <a16:rowId xmlns:a16="http://schemas.microsoft.com/office/drawing/2014/main" val="1843610026"/>
                  </a:ext>
                </a:extLst>
              </a:tr>
              <a:tr h="370840">
                <a:tc>
                  <a:txBody>
                    <a:bodyPr/>
                    <a:lstStyle/>
                    <a:p>
                      <a:pPr algn="l" fontAlgn="ctr"/>
                      <a:r>
                        <a:rPr lang="en-US" sz="1400" b="0" i="0" u="none" strike="noStrike" dirty="0">
                          <a:solidFill>
                            <a:srgbClr val="000000"/>
                          </a:solidFill>
                          <a:effectLst/>
                          <a:latin typeface="Calibri" panose="020F0502020204030204" pitchFamily="34" charset="0"/>
                        </a:rPr>
                        <a:t>Staffing availability, staff turnover, and loss of experienced staff has increased likelihood of regulatory problems for the facility.</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66.7%</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81.8%</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37.1%</a:t>
                      </a:r>
                    </a:p>
                  </a:txBody>
                  <a:tcPr marL="9525" marR="9525" marT="9525" marB="0" anchor="ctr"/>
                </a:tc>
                <a:extLst>
                  <a:ext uri="{0D108BD9-81ED-4DB2-BD59-A6C34878D82A}">
                    <a16:rowId xmlns:a16="http://schemas.microsoft.com/office/drawing/2014/main" val="842692551"/>
                  </a:ext>
                </a:extLst>
              </a:tr>
              <a:tr h="370840">
                <a:tc>
                  <a:txBody>
                    <a:bodyPr/>
                    <a:lstStyle/>
                    <a:p>
                      <a:pPr algn="l" fontAlgn="ctr"/>
                      <a:r>
                        <a:rPr lang="en-US" sz="1400" b="0" i="0" u="none" strike="noStrike" dirty="0">
                          <a:solidFill>
                            <a:srgbClr val="000000"/>
                          </a:solidFill>
                          <a:effectLst/>
                          <a:latin typeface="Calibri" panose="020F0502020204030204" pitchFamily="34" charset="0"/>
                        </a:rPr>
                        <a:t>We are part of a multifacility organization and depend on corporate office for financial support and resources.</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29.2%</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18.2%</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26.5%</a:t>
                      </a:r>
                    </a:p>
                  </a:txBody>
                  <a:tcPr marL="9525" marR="9525" marT="9525" marB="0" anchor="ctr"/>
                </a:tc>
                <a:extLst>
                  <a:ext uri="{0D108BD9-81ED-4DB2-BD59-A6C34878D82A}">
                    <a16:rowId xmlns:a16="http://schemas.microsoft.com/office/drawing/2014/main" val="3595244961"/>
                  </a:ext>
                </a:extLst>
              </a:tr>
              <a:tr h="370840">
                <a:tc>
                  <a:txBody>
                    <a:bodyPr/>
                    <a:lstStyle/>
                    <a:p>
                      <a:pPr algn="l" fontAlgn="ctr"/>
                      <a:r>
                        <a:rPr lang="en-US" sz="1400" b="0" i="0" u="none" strike="noStrike" dirty="0">
                          <a:solidFill>
                            <a:srgbClr val="000000"/>
                          </a:solidFill>
                          <a:effectLst/>
                          <a:latin typeface="Calibri" panose="020F0502020204030204" pitchFamily="34" charset="0"/>
                        </a:rPr>
                        <a:t>Daily census remains well below pre-pandemic levels.</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45.8%</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54.5%</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37.1%</a:t>
                      </a:r>
                    </a:p>
                  </a:txBody>
                  <a:tcPr marL="9525" marR="9525" marT="9525" marB="0" anchor="ctr"/>
                </a:tc>
                <a:extLst>
                  <a:ext uri="{0D108BD9-81ED-4DB2-BD59-A6C34878D82A}">
                    <a16:rowId xmlns:a16="http://schemas.microsoft.com/office/drawing/2014/main" val="3418016688"/>
                  </a:ext>
                </a:extLst>
              </a:tr>
              <a:tr h="370840">
                <a:tc>
                  <a:txBody>
                    <a:bodyPr/>
                    <a:lstStyle/>
                    <a:p>
                      <a:pPr algn="l" fontAlgn="ctr"/>
                      <a:r>
                        <a:rPr lang="en-US" sz="1400" b="0" i="0" u="none" strike="noStrike" dirty="0">
                          <a:solidFill>
                            <a:srgbClr val="000000"/>
                          </a:solidFill>
                          <a:effectLst/>
                          <a:latin typeface="Calibri" panose="020F0502020204030204" pitchFamily="34" charset="0"/>
                        </a:rPr>
                        <a:t>Our services are needed by our market.</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79.2%</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81.8%</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61.6%</a:t>
                      </a:r>
                    </a:p>
                  </a:txBody>
                  <a:tcPr marL="9525" marR="9525" marT="9525" marB="0" anchor="ctr"/>
                </a:tc>
                <a:extLst>
                  <a:ext uri="{0D108BD9-81ED-4DB2-BD59-A6C34878D82A}">
                    <a16:rowId xmlns:a16="http://schemas.microsoft.com/office/drawing/2014/main" val="270624048"/>
                  </a:ext>
                </a:extLst>
              </a:tr>
              <a:tr h="370840">
                <a:tc>
                  <a:txBody>
                    <a:bodyPr/>
                    <a:lstStyle/>
                    <a:p>
                      <a:pPr algn="l" fontAlgn="ctr"/>
                      <a:r>
                        <a:rPr lang="en-US" sz="1400" b="0" i="0" u="none" strike="noStrike" dirty="0">
                          <a:solidFill>
                            <a:srgbClr val="000000"/>
                          </a:solidFill>
                          <a:effectLst/>
                          <a:latin typeface="Calibri" panose="020F0502020204030204" pitchFamily="34" charset="0"/>
                        </a:rPr>
                        <a:t>Setting is unable to provide wage increases needed to compete with other employers.</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75.0%</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90.9%</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45.7%</a:t>
                      </a:r>
                    </a:p>
                  </a:txBody>
                  <a:tcPr marL="9525" marR="9525" marT="9525" marB="0" anchor="ctr"/>
                </a:tc>
                <a:extLst>
                  <a:ext uri="{0D108BD9-81ED-4DB2-BD59-A6C34878D82A}">
                    <a16:rowId xmlns:a16="http://schemas.microsoft.com/office/drawing/2014/main" val="680915453"/>
                  </a:ext>
                </a:extLst>
              </a:tr>
              <a:tr h="370840">
                <a:tc>
                  <a:txBody>
                    <a:bodyPr/>
                    <a:lstStyle/>
                    <a:p>
                      <a:pPr algn="l" fontAlgn="ctr"/>
                      <a:r>
                        <a:rPr lang="en-US" sz="1400" b="0" i="0" u="none" strike="noStrike" dirty="0">
                          <a:solidFill>
                            <a:srgbClr val="000000"/>
                          </a:solidFill>
                          <a:effectLst/>
                          <a:latin typeface="Calibri" panose="020F0502020204030204" pitchFamily="34" charset="0"/>
                        </a:rPr>
                        <a:t>More than once a week leadership staff are working shifts providing direct care (floor nurse, C.N.A., etc.) or other services including housekeeping, dietary etc.</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79.2%</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81.8%</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51.0%</a:t>
                      </a:r>
                    </a:p>
                  </a:txBody>
                  <a:tcPr marL="9525" marR="9525" marT="9525" marB="0" anchor="ctr"/>
                </a:tc>
                <a:extLst>
                  <a:ext uri="{0D108BD9-81ED-4DB2-BD59-A6C34878D82A}">
                    <a16:rowId xmlns:a16="http://schemas.microsoft.com/office/drawing/2014/main" val="899164893"/>
                  </a:ext>
                </a:extLst>
              </a:tr>
              <a:tr h="370840">
                <a:tc>
                  <a:txBody>
                    <a:bodyPr/>
                    <a:lstStyle/>
                    <a:p>
                      <a:pPr algn="l" fontAlgn="ctr"/>
                      <a:r>
                        <a:rPr lang="en-US" sz="1400" b="0" i="0" u="none" strike="noStrike" dirty="0">
                          <a:solidFill>
                            <a:srgbClr val="000000"/>
                          </a:solidFill>
                          <a:effectLst/>
                          <a:latin typeface="Calibri" panose="020F0502020204030204" pitchFamily="34" charset="0"/>
                        </a:rPr>
                        <a:t>Facility is receiving “little to no” interest for posted vacant positions.</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83.3%</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81.8%</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49.7%</a:t>
                      </a:r>
                    </a:p>
                  </a:txBody>
                  <a:tcPr marL="9525" marR="9525" marT="9525" marB="0" anchor="ctr"/>
                </a:tc>
                <a:extLst>
                  <a:ext uri="{0D108BD9-81ED-4DB2-BD59-A6C34878D82A}">
                    <a16:rowId xmlns:a16="http://schemas.microsoft.com/office/drawing/2014/main" val="1507153046"/>
                  </a:ext>
                </a:extLst>
              </a:tr>
            </a:tbl>
          </a:graphicData>
        </a:graphic>
      </p:graphicFrame>
      <p:sp>
        <p:nvSpPr>
          <p:cNvPr id="4" name="Date Placeholder 3">
            <a:extLst>
              <a:ext uri="{FF2B5EF4-FFF2-40B4-BE49-F238E27FC236}">
                <a16:creationId xmlns:a16="http://schemas.microsoft.com/office/drawing/2014/main" id="{6BFAB068-F084-4FDE-E7B7-E279C4D0F189}"/>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E9D89BD2-7449-91B2-CF99-898F23486DCA}"/>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5CCF7A0A-010E-5178-645C-0D07BAFDD752}"/>
              </a:ext>
            </a:extLst>
          </p:cNvPr>
          <p:cNvSpPr>
            <a:spLocks noGrp="1"/>
          </p:cNvSpPr>
          <p:nvPr>
            <p:ph type="sldNum" sz="quarter" idx="12"/>
          </p:nvPr>
        </p:nvSpPr>
        <p:spPr/>
        <p:txBody>
          <a:bodyPr/>
          <a:lstStyle/>
          <a:p>
            <a:fld id="{802A7697-A15C-44E2-8DDC-299B86D541E8}" type="slidenum">
              <a:rPr lang="en-US" smtClean="0"/>
              <a:t>27</a:t>
            </a:fld>
            <a:endParaRPr lang="en-US" dirty="0"/>
          </a:p>
        </p:txBody>
      </p:sp>
    </p:spTree>
    <p:extLst>
      <p:ext uri="{BB962C8B-B14F-4D97-AF65-F5344CB8AC3E}">
        <p14:creationId xmlns:p14="http://schemas.microsoft.com/office/powerpoint/2010/main" val="23239387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7">
            <a:extLst>
              <a:ext uri="{FF2B5EF4-FFF2-40B4-BE49-F238E27FC236}">
                <a16:creationId xmlns:a16="http://schemas.microsoft.com/office/drawing/2014/main" id="{E0F7884E-49D1-D68D-D2D1-ECB6AD3B5609}"/>
              </a:ext>
            </a:extLst>
          </p:cNvPr>
          <p:cNvGraphicFramePr>
            <a:graphicFrameLocks noGrp="1"/>
          </p:cNvGraphicFramePr>
          <p:nvPr>
            <p:ph idx="1"/>
            <p:extLst>
              <p:ext uri="{D42A27DB-BD31-4B8C-83A1-F6EECF244321}">
                <p14:modId xmlns:p14="http://schemas.microsoft.com/office/powerpoint/2010/main" val="593616603"/>
              </p:ext>
            </p:extLst>
          </p:nvPr>
        </p:nvGraphicFramePr>
        <p:xfrm>
          <a:off x="311617" y="50800"/>
          <a:ext cx="11568766" cy="6307455"/>
        </p:xfrm>
        <a:graphic>
          <a:graphicData uri="http://schemas.openxmlformats.org/drawingml/2006/table">
            <a:tbl>
              <a:tblPr firstRow="1" bandRow="1">
                <a:tableStyleId>{21E4AEA4-8DFA-4A89-87EB-49C32662AFE0}</a:tableStyleId>
              </a:tblPr>
              <a:tblGrid>
                <a:gridCol w="8132545">
                  <a:extLst>
                    <a:ext uri="{9D8B030D-6E8A-4147-A177-3AD203B41FA5}">
                      <a16:colId xmlns:a16="http://schemas.microsoft.com/office/drawing/2014/main" val="342321278"/>
                    </a:ext>
                  </a:extLst>
                </a:gridCol>
                <a:gridCol w="1145407">
                  <a:extLst>
                    <a:ext uri="{9D8B030D-6E8A-4147-A177-3AD203B41FA5}">
                      <a16:colId xmlns:a16="http://schemas.microsoft.com/office/drawing/2014/main" val="3634523881"/>
                    </a:ext>
                  </a:extLst>
                </a:gridCol>
                <a:gridCol w="1145407">
                  <a:extLst>
                    <a:ext uri="{9D8B030D-6E8A-4147-A177-3AD203B41FA5}">
                      <a16:colId xmlns:a16="http://schemas.microsoft.com/office/drawing/2014/main" val="4249754415"/>
                    </a:ext>
                  </a:extLst>
                </a:gridCol>
                <a:gridCol w="1145407">
                  <a:extLst>
                    <a:ext uri="{9D8B030D-6E8A-4147-A177-3AD203B41FA5}">
                      <a16:colId xmlns:a16="http://schemas.microsoft.com/office/drawing/2014/main" val="3419044632"/>
                    </a:ext>
                  </a:extLst>
                </a:gridCol>
              </a:tblGrid>
              <a:tr h="370840">
                <a:tc>
                  <a:txBody>
                    <a:bodyPr/>
                    <a:lstStyle/>
                    <a:p>
                      <a:pPr algn="l" fontAlgn="b"/>
                      <a:r>
                        <a:rPr lang="en-US" sz="2800" b="1" u="none" strike="noStrike" dirty="0">
                          <a:solidFill>
                            <a:schemeClr val="bg1"/>
                          </a:solidFill>
                          <a:effectLst/>
                        </a:rPr>
                        <a:t>Nursing Facilities</a:t>
                      </a:r>
                    </a:p>
                    <a:p>
                      <a:pPr algn="l" fontAlgn="b"/>
                      <a:r>
                        <a:rPr lang="en-US" sz="1600" b="1" i="0" u="none" strike="noStrike" dirty="0">
                          <a:solidFill>
                            <a:schemeClr val="bg1"/>
                          </a:solidFill>
                          <a:effectLst/>
                          <a:latin typeface="Calibri" panose="020F0502020204030204" pitchFamily="34" charset="0"/>
                        </a:rPr>
                        <a:t>Please check any of the following that describes your nursing facility today.</a:t>
                      </a:r>
                    </a:p>
                  </a:txBody>
                  <a:tcPr marL="9525" marR="9525" marT="9525" marB="0"/>
                </a:tc>
                <a:tc>
                  <a:txBody>
                    <a:bodyPr/>
                    <a:lstStyle/>
                    <a:p>
                      <a:pPr algn="ctr" fontAlgn="b"/>
                      <a:r>
                        <a:rPr lang="en-US" sz="1600" b="1" u="none" strike="noStrike" dirty="0">
                          <a:solidFill>
                            <a:schemeClr val="bg1"/>
                          </a:solidFill>
                          <a:effectLst/>
                        </a:rPr>
                        <a:t>Considering Sale</a:t>
                      </a:r>
                      <a:endParaRPr lang="en-US" sz="16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US" sz="1600" b="1" u="none" strike="noStrike" dirty="0">
                          <a:solidFill>
                            <a:schemeClr val="bg1"/>
                          </a:solidFill>
                          <a:effectLst/>
                        </a:rPr>
                        <a:t>Considering Closure</a:t>
                      </a:r>
                      <a:endParaRPr lang="en-US" sz="1600" b="1" i="0" u="none" strike="noStrike" dirty="0">
                        <a:solidFill>
                          <a:schemeClr val="bg1"/>
                        </a:solidFill>
                        <a:effectLst/>
                        <a:latin typeface="Calibri" panose="020F0502020204030204" pitchFamily="34" charset="0"/>
                      </a:endParaRPr>
                    </a:p>
                  </a:txBody>
                  <a:tcPr marL="9525" marR="9525" marT="9525" marB="0" anchor="b"/>
                </a:tc>
                <a:tc>
                  <a:txBody>
                    <a:bodyPr/>
                    <a:lstStyle/>
                    <a:p>
                      <a:pPr algn="ctr" fontAlgn="b"/>
                      <a:r>
                        <a:rPr lang="en-US" sz="1600" b="1" i="0" u="none" strike="noStrike" dirty="0">
                          <a:solidFill>
                            <a:schemeClr val="bg1"/>
                          </a:solidFill>
                          <a:effectLst/>
                          <a:latin typeface="Calibri" panose="020F0502020204030204" pitchFamily="34" charset="0"/>
                        </a:rPr>
                        <a:t>Not Considering Sale or Closure</a:t>
                      </a:r>
                    </a:p>
                  </a:txBody>
                  <a:tcPr marL="9525" marR="9525" marT="9525" marB="0" anchor="b"/>
                </a:tc>
                <a:extLst>
                  <a:ext uri="{0D108BD9-81ED-4DB2-BD59-A6C34878D82A}">
                    <a16:rowId xmlns:a16="http://schemas.microsoft.com/office/drawing/2014/main" val="1793431587"/>
                  </a:ext>
                </a:extLst>
              </a:tr>
              <a:tr h="370840">
                <a:tc>
                  <a:txBody>
                    <a:bodyPr/>
                    <a:lstStyle/>
                    <a:p>
                      <a:pPr algn="l" fontAlgn="ctr"/>
                      <a:r>
                        <a:rPr lang="en-US" sz="1400" b="0" i="0" u="none" strike="noStrike" dirty="0">
                          <a:solidFill>
                            <a:srgbClr val="000000"/>
                          </a:solidFill>
                          <a:effectLst/>
                          <a:latin typeface="Calibri" panose="020F0502020204030204" pitchFamily="34" charset="0"/>
                        </a:rPr>
                        <a:t>We do not have enough licensed staff (especially, to cover nights and weekends).</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66.7%</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72.7%</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75.2%</a:t>
                      </a:r>
                    </a:p>
                  </a:txBody>
                  <a:tcPr marL="9525" marR="9525" marT="9525" marB="0" anchor="ctr"/>
                </a:tc>
                <a:extLst>
                  <a:ext uri="{0D108BD9-81ED-4DB2-BD59-A6C34878D82A}">
                    <a16:rowId xmlns:a16="http://schemas.microsoft.com/office/drawing/2014/main" val="2660280110"/>
                  </a:ext>
                </a:extLst>
              </a:tr>
              <a:tr h="370840">
                <a:tc>
                  <a:txBody>
                    <a:bodyPr/>
                    <a:lstStyle/>
                    <a:p>
                      <a:pPr algn="l" fontAlgn="ctr"/>
                      <a:r>
                        <a:rPr lang="en-US" sz="1400" b="0" i="0" u="none" strike="noStrike" dirty="0">
                          <a:solidFill>
                            <a:srgbClr val="000000"/>
                          </a:solidFill>
                          <a:effectLst/>
                          <a:latin typeface="Calibri" panose="020F0502020204030204" pitchFamily="34" charset="0"/>
                        </a:rPr>
                        <a:t>Pool agencies will not send staff until accounts payable are current.</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6.7%</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9.1%</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1.9%</a:t>
                      </a:r>
                    </a:p>
                  </a:txBody>
                  <a:tcPr marL="9525" marR="9525" marT="9525" marB="0" anchor="ctr"/>
                </a:tc>
                <a:extLst>
                  <a:ext uri="{0D108BD9-81ED-4DB2-BD59-A6C34878D82A}">
                    <a16:rowId xmlns:a16="http://schemas.microsoft.com/office/drawing/2014/main" val="1673810116"/>
                  </a:ext>
                </a:extLst>
              </a:tr>
              <a:tr h="370840">
                <a:tc>
                  <a:txBody>
                    <a:bodyPr/>
                    <a:lstStyle/>
                    <a:p>
                      <a:pPr algn="l" fontAlgn="ctr"/>
                      <a:r>
                        <a:rPr lang="en-US" sz="1400" b="0" i="0" u="none" strike="noStrike" dirty="0">
                          <a:solidFill>
                            <a:srgbClr val="000000"/>
                          </a:solidFill>
                          <a:effectLst/>
                          <a:latin typeface="Calibri" panose="020F0502020204030204" pitchFamily="34" charset="0"/>
                        </a:rPr>
                        <a:t>Setting is in breach of covenant with financial institution(s)</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40.0%</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36.4%</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3.8%</a:t>
                      </a:r>
                    </a:p>
                  </a:txBody>
                  <a:tcPr marL="9525" marR="9525" marT="9525" marB="0" anchor="ctr"/>
                </a:tc>
                <a:extLst>
                  <a:ext uri="{0D108BD9-81ED-4DB2-BD59-A6C34878D82A}">
                    <a16:rowId xmlns:a16="http://schemas.microsoft.com/office/drawing/2014/main" val="958779306"/>
                  </a:ext>
                </a:extLst>
              </a:tr>
              <a:tr h="370840">
                <a:tc>
                  <a:txBody>
                    <a:bodyPr/>
                    <a:lstStyle/>
                    <a:p>
                      <a:pPr algn="l" fontAlgn="ctr"/>
                      <a:r>
                        <a:rPr lang="en-US" sz="1400" b="0" i="0" u="none" strike="noStrike" dirty="0">
                          <a:solidFill>
                            <a:srgbClr val="000000"/>
                          </a:solidFill>
                          <a:effectLst/>
                          <a:latin typeface="Calibri" panose="020F0502020204030204" pitchFamily="34" charset="0"/>
                        </a:rPr>
                        <a:t>Pool agencies will not send staff unless payment is received prior to start of shift.</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0.0%</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0.0%</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1.0%</a:t>
                      </a:r>
                    </a:p>
                  </a:txBody>
                  <a:tcPr marL="9525" marR="9525" marT="9525" marB="0" anchor="ctr"/>
                </a:tc>
                <a:extLst>
                  <a:ext uri="{0D108BD9-81ED-4DB2-BD59-A6C34878D82A}">
                    <a16:rowId xmlns:a16="http://schemas.microsoft.com/office/drawing/2014/main" val="383195302"/>
                  </a:ext>
                </a:extLst>
              </a:tr>
              <a:tr h="370840">
                <a:tc>
                  <a:txBody>
                    <a:bodyPr/>
                    <a:lstStyle/>
                    <a:p>
                      <a:pPr algn="l" fontAlgn="ctr"/>
                      <a:r>
                        <a:rPr lang="en-US" sz="1400" b="0" i="0" u="none" strike="noStrike" dirty="0">
                          <a:solidFill>
                            <a:srgbClr val="000000"/>
                          </a:solidFill>
                          <a:effectLst/>
                          <a:latin typeface="Calibri" panose="020F0502020204030204" pitchFamily="34" charset="0"/>
                        </a:rPr>
                        <a:t>Setting has inadequate referrals to operate at full capacity.</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13.3%</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27.3%</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16.2%</a:t>
                      </a:r>
                    </a:p>
                  </a:txBody>
                  <a:tcPr marL="9525" marR="9525" marT="9525" marB="0" anchor="ctr"/>
                </a:tc>
                <a:extLst>
                  <a:ext uri="{0D108BD9-81ED-4DB2-BD59-A6C34878D82A}">
                    <a16:rowId xmlns:a16="http://schemas.microsoft.com/office/drawing/2014/main" val="3351748771"/>
                  </a:ext>
                </a:extLst>
              </a:tr>
              <a:tr h="370840">
                <a:tc>
                  <a:txBody>
                    <a:bodyPr/>
                    <a:lstStyle/>
                    <a:p>
                      <a:pPr algn="l" fontAlgn="ctr"/>
                      <a:r>
                        <a:rPr lang="en-US" sz="1400" b="0" i="0" u="none" strike="noStrike" dirty="0">
                          <a:solidFill>
                            <a:srgbClr val="000000"/>
                          </a:solidFill>
                          <a:effectLst/>
                          <a:latin typeface="Calibri" panose="020F0502020204030204" pitchFamily="34" charset="0"/>
                        </a:rPr>
                        <a:t>Setting is currently limiting census to an amount below capacity because you are unable to staff to full capacity</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80.0%</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90.9%</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60.0%</a:t>
                      </a:r>
                    </a:p>
                  </a:txBody>
                  <a:tcPr marL="9525" marR="9525" marT="9525" marB="0" anchor="ctr"/>
                </a:tc>
                <a:extLst>
                  <a:ext uri="{0D108BD9-81ED-4DB2-BD59-A6C34878D82A}">
                    <a16:rowId xmlns:a16="http://schemas.microsoft.com/office/drawing/2014/main" val="216923090"/>
                  </a:ext>
                </a:extLst>
              </a:tr>
              <a:tr h="370840">
                <a:tc>
                  <a:txBody>
                    <a:bodyPr/>
                    <a:lstStyle/>
                    <a:p>
                      <a:pPr algn="l" fontAlgn="ctr"/>
                      <a:r>
                        <a:rPr lang="en-US" sz="1400" b="0" i="0" u="none" strike="noStrike" dirty="0">
                          <a:solidFill>
                            <a:srgbClr val="000000"/>
                          </a:solidFill>
                          <a:effectLst/>
                          <a:latin typeface="Calibri" panose="020F0502020204030204" pitchFamily="34" charset="0"/>
                        </a:rPr>
                        <a:t>Setting has physical plant deficiencies that require an expenditure of at least $100,000</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46.7%</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72.7%</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21.9%</a:t>
                      </a:r>
                    </a:p>
                  </a:txBody>
                  <a:tcPr marL="9525" marR="9525" marT="9525" marB="0" anchor="ctr"/>
                </a:tc>
                <a:extLst>
                  <a:ext uri="{0D108BD9-81ED-4DB2-BD59-A6C34878D82A}">
                    <a16:rowId xmlns:a16="http://schemas.microsoft.com/office/drawing/2014/main" val="1843610026"/>
                  </a:ext>
                </a:extLst>
              </a:tr>
              <a:tr h="370840">
                <a:tc>
                  <a:txBody>
                    <a:bodyPr/>
                    <a:lstStyle/>
                    <a:p>
                      <a:pPr algn="l" fontAlgn="ctr"/>
                      <a:r>
                        <a:rPr lang="en-US" sz="1400" b="0" i="0" u="none" strike="noStrike" dirty="0">
                          <a:solidFill>
                            <a:srgbClr val="000000"/>
                          </a:solidFill>
                          <a:effectLst/>
                          <a:latin typeface="Calibri" panose="020F0502020204030204" pitchFamily="34" charset="0"/>
                        </a:rPr>
                        <a:t>Staffing availability, staff turnover, and loss of experienced staff has increased likelihood of regulatory problems for the facility.</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53.3%</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90.9%</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48.6%</a:t>
                      </a:r>
                    </a:p>
                  </a:txBody>
                  <a:tcPr marL="9525" marR="9525" marT="9525" marB="0" anchor="ctr"/>
                </a:tc>
                <a:extLst>
                  <a:ext uri="{0D108BD9-81ED-4DB2-BD59-A6C34878D82A}">
                    <a16:rowId xmlns:a16="http://schemas.microsoft.com/office/drawing/2014/main" val="842692551"/>
                  </a:ext>
                </a:extLst>
              </a:tr>
              <a:tr h="370840">
                <a:tc>
                  <a:txBody>
                    <a:bodyPr/>
                    <a:lstStyle/>
                    <a:p>
                      <a:pPr algn="l" fontAlgn="ctr"/>
                      <a:r>
                        <a:rPr lang="en-US" sz="1400" b="0" i="0" u="none" strike="noStrike" dirty="0">
                          <a:solidFill>
                            <a:srgbClr val="000000"/>
                          </a:solidFill>
                          <a:effectLst/>
                          <a:latin typeface="Calibri" panose="020F0502020204030204" pitchFamily="34" charset="0"/>
                        </a:rPr>
                        <a:t>We are part of a multifacility organization and depend on corporate office for financial support and resources.</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46.7%</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45.5%</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33.3%</a:t>
                      </a:r>
                    </a:p>
                  </a:txBody>
                  <a:tcPr marL="9525" marR="9525" marT="9525" marB="0" anchor="ctr"/>
                </a:tc>
                <a:extLst>
                  <a:ext uri="{0D108BD9-81ED-4DB2-BD59-A6C34878D82A}">
                    <a16:rowId xmlns:a16="http://schemas.microsoft.com/office/drawing/2014/main" val="3595244961"/>
                  </a:ext>
                </a:extLst>
              </a:tr>
              <a:tr h="370840">
                <a:tc>
                  <a:txBody>
                    <a:bodyPr/>
                    <a:lstStyle/>
                    <a:p>
                      <a:pPr algn="l" fontAlgn="ctr"/>
                      <a:r>
                        <a:rPr lang="en-US" sz="1400" b="0" i="0" u="none" strike="noStrike" dirty="0">
                          <a:solidFill>
                            <a:srgbClr val="000000"/>
                          </a:solidFill>
                          <a:effectLst/>
                          <a:latin typeface="Calibri" panose="020F0502020204030204" pitchFamily="34" charset="0"/>
                        </a:rPr>
                        <a:t>Daily census remains well below pre-pandemic levels.</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80.0%</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72.7%</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60.0%</a:t>
                      </a:r>
                    </a:p>
                  </a:txBody>
                  <a:tcPr marL="9525" marR="9525" marT="9525" marB="0" anchor="ctr"/>
                </a:tc>
                <a:extLst>
                  <a:ext uri="{0D108BD9-81ED-4DB2-BD59-A6C34878D82A}">
                    <a16:rowId xmlns:a16="http://schemas.microsoft.com/office/drawing/2014/main" val="3418016688"/>
                  </a:ext>
                </a:extLst>
              </a:tr>
              <a:tr h="370840">
                <a:tc>
                  <a:txBody>
                    <a:bodyPr/>
                    <a:lstStyle/>
                    <a:p>
                      <a:pPr algn="l" fontAlgn="ctr"/>
                      <a:r>
                        <a:rPr lang="en-US" sz="1400" b="0" i="0" u="none" strike="noStrike" dirty="0">
                          <a:solidFill>
                            <a:srgbClr val="000000"/>
                          </a:solidFill>
                          <a:effectLst/>
                          <a:latin typeface="Calibri" panose="020F0502020204030204" pitchFamily="34" charset="0"/>
                        </a:rPr>
                        <a:t>Our services are needed by our market.</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93.3%</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90.9%</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89.5%</a:t>
                      </a:r>
                    </a:p>
                  </a:txBody>
                  <a:tcPr marL="9525" marR="9525" marT="9525" marB="0" anchor="ctr"/>
                </a:tc>
                <a:extLst>
                  <a:ext uri="{0D108BD9-81ED-4DB2-BD59-A6C34878D82A}">
                    <a16:rowId xmlns:a16="http://schemas.microsoft.com/office/drawing/2014/main" val="270624048"/>
                  </a:ext>
                </a:extLst>
              </a:tr>
              <a:tr h="370840">
                <a:tc>
                  <a:txBody>
                    <a:bodyPr/>
                    <a:lstStyle/>
                    <a:p>
                      <a:pPr algn="l" fontAlgn="ctr"/>
                      <a:r>
                        <a:rPr lang="en-US" sz="1400" b="0" i="0" u="none" strike="noStrike" dirty="0">
                          <a:solidFill>
                            <a:srgbClr val="000000"/>
                          </a:solidFill>
                          <a:effectLst/>
                          <a:latin typeface="Calibri" panose="020F0502020204030204" pitchFamily="34" charset="0"/>
                        </a:rPr>
                        <a:t>Setting is unable to provide wage increases needed to compete with other employers.</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53.3%</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54.5%</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59.0%</a:t>
                      </a:r>
                    </a:p>
                  </a:txBody>
                  <a:tcPr marL="9525" marR="9525" marT="9525" marB="0" anchor="ctr"/>
                </a:tc>
                <a:extLst>
                  <a:ext uri="{0D108BD9-81ED-4DB2-BD59-A6C34878D82A}">
                    <a16:rowId xmlns:a16="http://schemas.microsoft.com/office/drawing/2014/main" val="680915453"/>
                  </a:ext>
                </a:extLst>
              </a:tr>
              <a:tr h="370840">
                <a:tc>
                  <a:txBody>
                    <a:bodyPr/>
                    <a:lstStyle/>
                    <a:p>
                      <a:pPr algn="l" fontAlgn="ctr"/>
                      <a:r>
                        <a:rPr lang="en-US" sz="1400" b="0" i="0" u="none" strike="noStrike" dirty="0">
                          <a:solidFill>
                            <a:srgbClr val="000000"/>
                          </a:solidFill>
                          <a:effectLst/>
                          <a:latin typeface="Calibri" panose="020F0502020204030204" pitchFamily="34" charset="0"/>
                        </a:rPr>
                        <a:t>More than once a week leadership staff are working shifts providing direct care (floor nurse, C.N.A., etc.) or other services including housekeeping, dietary etc.</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66.7%</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72.7%</a:t>
                      </a:r>
                    </a:p>
                  </a:txBody>
                  <a:tcPr marL="9525" marR="9525" marT="9525" marB="0" anchor="ctr"/>
                </a:tc>
                <a:tc>
                  <a:txBody>
                    <a:bodyPr/>
                    <a:lstStyle/>
                    <a:p>
                      <a:pPr algn="ctr" fontAlgn="b"/>
                      <a:r>
                        <a:rPr lang="en-US" sz="1400" b="0" i="0" u="none" strike="noStrike" dirty="0">
                          <a:solidFill>
                            <a:srgbClr val="000000"/>
                          </a:solidFill>
                          <a:effectLst/>
                          <a:latin typeface="Calibri" panose="020F0502020204030204" pitchFamily="34" charset="0"/>
                        </a:rPr>
                        <a:t>65.7%</a:t>
                      </a:r>
                    </a:p>
                  </a:txBody>
                  <a:tcPr marL="9525" marR="9525" marT="9525" marB="0" anchor="ctr"/>
                </a:tc>
                <a:extLst>
                  <a:ext uri="{0D108BD9-81ED-4DB2-BD59-A6C34878D82A}">
                    <a16:rowId xmlns:a16="http://schemas.microsoft.com/office/drawing/2014/main" val="899164893"/>
                  </a:ext>
                </a:extLst>
              </a:tr>
              <a:tr h="370840">
                <a:tc>
                  <a:txBody>
                    <a:bodyPr/>
                    <a:lstStyle/>
                    <a:p>
                      <a:pPr algn="l" fontAlgn="ctr"/>
                      <a:r>
                        <a:rPr lang="en-US" sz="1400" b="0" i="0" u="none" strike="noStrike" dirty="0">
                          <a:solidFill>
                            <a:srgbClr val="000000"/>
                          </a:solidFill>
                          <a:effectLst/>
                          <a:latin typeface="Calibri" panose="020F0502020204030204" pitchFamily="34" charset="0"/>
                        </a:rPr>
                        <a:t>Facility is receiving “little to no” interest for posted vacant positions.</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93.3%</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100.0%</a:t>
                      </a:r>
                    </a:p>
                  </a:txBody>
                  <a:tcPr marL="9525" marR="9525" marT="9525" marB="0" anchor="ctr"/>
                </a:tc>
                <a:tc>
                  <a:txBody>
                    <a:bodyPr/>
                    <a:lstStyle/>
                    <a:p>
                      <a:pPr algn="ctr" fontAlgn="b"/>
                      <a:r>
                        <a:rPr lang="en-US" sz="1400" b="0" i="0" u="none" strike="noStrike" dirty="0">
                          <a:solidFill>
                            <a:srgbClr val="C00000"/>
                          </a:solidFill>
                          <a:effectLst/>
                          <a:latin typeface="Calibri" panose="020F0502020204030204" pitchFamily="34" charset="0"/>
                        </a:rPr>
                        <a:t>68.6%</a:t>
                      </a:r>
                    </a:p>
                  </a:txBody>
                  <a:tcPr marL="9525" marR="9525" marT="9525" marB="0" anchor="ctr"/>
                </a:tc>
                <a:extLst>
                  <a:ext uri="{0D108BD9-81ED-4DB2-BD59-A6C34878D82A}">
                    <a16:rowId xmlns:a16="http://schemas.microsoft.com/office/drawing/2014/main" val="1507153046"/>
                  </a:ext>
                </a:extLst>
              </a:tr>
            </a:tbl>
          </a:graphicData>
        </a:graphic>
      </p:graphicFrame>
      <p:sp>
        <p:nvSpPr>
          <p:cNvPr id="4" name="Date Placeholder 3">
            <a:extLst>
              <a:ext uri="{FF2B5EF4-FFF2-40B4-BE49-F238E27FC236}">
                <a16:creationId xmlns:a16="http://schemas.microsoft.com/office/drawing/2014/main" id="{6BFAB068-F084-4FDE-E7B7-E279C4D0F189}"/>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E9D89BD2-7449-91B2-CF99-898F23486DCA}"/>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5CCF7A0A-010E-5178-645C-0D07BAFDD752}"/>
              </a:ext>
            </a:extLst>
          </p:cNvPr>
          <p:cNvSpPr>
            <a:spLocks noGrp="1"/>
          </p:cNvSpPr>
          <p:nvPr>
            <p:ph type="sldNum" sz="quarter" idx="12"/>
          </p:nvPr>
        </p:nvSpPr>
        <p:spPr/>
        <p:txBody>
          <a:bodyPr/>
          <a:lstStyle/>
          <a:p>
            <a:fld id="{802A7697-A15C-44E2-8DDC-299B86D541E8}" type="slidenum">
              <a:rPr lang="en-US" smtClean="0"/>
              <a:t>28</a:t>
            </a:fld>
            <a:endParaRPr lang="en-US" dirty="0"/>
          </a:p>
        </p:txBody>
      </p:sp>
    </p:spTree>
    <p:extLst>
      <p:ext uri="{BB962C8B-B14F-4D97-AF65-F5344CB8AC3E}">
        <p14:creationId xmlns:p14="http://schemas.microsoft.com/office/powerpoint/2010/main" val="1006489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A60BA01-2414-3C77-9219-91547AE0CA54}"/>
              </a:ext>
            </a:extLst>
          </p:cNvPr>
          <p:cNvSpPr>
            <a:spLocks noGrp="1"/>
          </p:cNvSpPr>
          <p:nvPr>
            <p:ph type="title"/>
          </p:nvPr>
        </p:nvSpPr>
        <p:spPr>
          <a:xfrm>
            <a:off x="841248" y="548640"/>
            <a:ext cx="3600860" cy="5431536"/>
          </a:xfrm>
        </p:spPr>
        <p:txBody>
          <a:bodyPr>
            <a:normAutofit/>
          </a:bodyPr>
          <a:lstStyle/>
          <a:p>
            <a:r>
              <a:rPr lang="en-US" sz="5400" dirty="0"/>
              <a:t>Key Findings</a:t>
            </a:r>
          </a:p>
        </p:txBody>
      </p:sp>
      <p:sp>
        <p:nvSpPr>
          <p:cNvPr id="9" name="Content Placeholder 8">
            <a:extLst>
              <a:ext uri="{FF2B5EF4-FFF2-40B4-BE49-F238E27FC236}">
                <a16:creationId xmlns:a16="http://schemas.microsoft.com/office/drawing/2014/main" id="{49AF2DA8-B774-65A1-5175-B0D6B315A6C7}"/>
              </a:ext>
            </a:extLst>
          </p:cNvPr>
          <p:cNvSpPr>
            <a:spLocks noGrp="1"/>
          </p:cNvSpPr>
          <p:nvPr>
            <p:ph idx="1"/>
          </p:nvPr>
        </p:nvSpPr>
        <p:spPr>
          <a:xfrm>
            <a:off x="5126418" y="552091"/>
            <a:ext cx="6224335" cy="5431536"/>
          </a:xfrm>
        </p:spPr>
        <p:txBody>
          <a:bodyPr anchor="ctr">
            <a:normAutofit/>
          </a:bodyPr>
          <a:lstStyle/>
          <a:p>
            <a:pPr marL="342900" marR="0" lvl="0" indent="-342900">
              <a:spcBef>
                <a:spcPts val="0"/>
              </a:spcBef>
              <a:spcAft>
                <a:spcPts val="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rPr>
              <a:t>D</a:t>
            </a:r>
            <a:r>
              <a:rPr lang="en-US" sz="2400" dirty="0">
                <a:effectLst/>
                <a:latin typeface="Calibri" panose="020F0502020204030204" pitchFamily="34" charset="0"/>
                <a:ea typeface="Times New Roman" panose="02020603050405020304" pitchFamily="18" charset="0"/>
              </a:rPr>
              <a:t>enied admissions (or referrals) by nursing facilities have increased.</a:t>
            </a:r>
            <a:endParaRPr lang="en-US"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Times New Roman" panose="02020603050405020304" pitchFamily="18" charset="0"/>
              </a:rPr>
              <a:t>The number of nursing facilities that have exhausted their reserves has increased.</a:t>
            </a:r>
            <a:endParaRPr lang="en-US"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400" dirty="0">
                <a:latin typeface="Calibri" panose="020F0502020204030204" pitchFamily="34" charset="0"/>
                <a:ea typeface="Calibri" panose="020F0502020204030204" pitchFamily="34" charset="0"/>
              </a:rPr>
              <a:t>Nursing facilities show an increase in the number considering closure. Assisted living facilities in greater Minnesota much more likely to be considering sale or closure.</a:t>
            </a:r>
            <a:endParaRPr lang="en-US" sz="2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400" dirty="0">
                <a:latin typeface="Calibri" panose="020F0502020204030204" pitchFamily="34" charset="0"/>
                <a:ea typeface="Times New Roman" panose="02020603050405020304" pitchFamily="18" charset="0"/>
              </a:rPr>
              <a:t>Respondents (esp., nursing facilities) </a:t>
            </a:r>
            <a:r>
              <a:rPr lang="en-US" sz="2400" dirty="0">
                <a:effectLst/>
                <a:latin typeface="Calibri" panose="020F0502020204030204" pitchFamily="34" charset="0"/>
                <a:ea typeface="Times New Roman" panose="02020603050405020304" pitchFamily="18" charset="0"/>
              </a:rPr>
              <a:t>reporting lack of interest in posted CNA, LPN, and RN positions.</a:t>
            </a:r>
          </a:p>
          <a:p>
            <a:pPr marL="342900" marR="0" lvl="0" indent="-342900">
              <a:spcBef>
                <a:spcPts val="0"/>
              </a:spcBef>
              <a:spcAft>
                <a:spcPts val="0"/>
              </a:spcAft>
              <a:buFont typeface="Symbol" panose="05050102010706020507" pitchFamily="18" charset="2"/>
              <a:buChar char=""/>
            </a:pPr>
            <a:r>
              <a:rPr lang="en-US" sz="2400" dirty="0">
                <a:effectLst/>
                <a:latin typeface="Calibri" panose="020F0502020204030204" pitchFamily="34" charset="0"/>
                <a:ea typeface="Calibri" panose="020F0502020204030204" pitchFamily="34" charset="0"/>
              </a:rPr>
              <a:t>Providers have dropped </a:t>
            </a:r>
            <a:r>
              <a:rPr lang="en-US" sz="2400" dirty="0">
                <a:latin typeface="Calibri" panose="020F0502020204030204" pitchFamily="34" charset="0"/>
                <a:ea typeface="Calibri" panose="020F0502020204030204" pitchFamily="34" charset="0"/>
              </a:rPr>
              <a:t>u</a:t>
            </a:r>
            <a:r>
              <a:rPr lang="en-US" sz="2400" dirty="0">
                <a:effectLst/>
                <a:latin typeface="Calibri" panose="020F0502020204030204" pitchFamily="34" charset="0"/>
                <a:ea typeface="Calibri" panose="020F0502020204030204" pitchFamily="34" charset="0"/>
              </a:rPr>
              <a:t>nfilled </a:t>
            </a:r>
            <a:r>
              <a:rPr lang="en-US" sz="2400" dirty="0">
                <a:latin typeface="Calibri" panose="020F0502020204030204" pitchFamily="34" charset="0"/>
                <a:ea typeface="Calibri" panose="020F0502020204030204" pitchFamily="34" charset="0"/>
              </a:rPr>
              <a:t>p</a:t>
            </a:r>
            <a:r>
              <a:rPr lang="en-US" sz="2400" dirty="0">
                <a:effectLst/>
                <a:latin typeface="Calibri" panose="020F0502020204030204" pitchFamily="34" charset="0"/>
                <a:ea typeface="Calibri" panose="020F0502020204030204" pitchFamily="34" charset="0"/>
              </a:rPr>
              <a:t>ositions from their </a:t>
            </a:r>
            <a:r>
              <a:rPr lang="en-US" sz="2400" dirty="0">
                <a:latin typeface="Calibri" panose="020F0502020204030204" pitchFamily="34" charset="0"/>
                <a:ea typeface="Calibri" panose="020F0502020204030204" pitchFamily="34" charset="0"/>
              </a:rPr>
              <a:t>b</a:t>
            </a:r>
            <a:r>
              <a:rPr lang="en-US" sz="2400" dirty="0">
                <a:effectLst/>
                <a:latin typeface="Calibri" panose="020F0502020204030204" pitchFamily="34" charset="0"/>
                <a:ea typeface="Calibri" panose="020F0502020204030204" pitchFamily="34" charset="0"/>
              </a:rPr>
              <a:t>udgets. Without new </a:t>
            </a:r>
            <a:r>
              <a:rPr lang="en-US" sz="2400" dirty="0">
                <a:latin typeface="Calibri" panose="020F0502020204030204" pitchFamily="34" charset="0"/>
                <a:ea typeface="Calibri" panose="020F0502020204030204" pitchFamily="34" charset="0"/>
              </a:rPr>
              <a:t>f</a:t>
            </a:r>
            <a:r>
              <a:rPr lang="en-US" sz="2400" dirty="0">
                <a:effectLst/>
                <a:latin typeface="Calibri" panose="020F0502020204030204" pitchFamily="34" charset="0"/>
                <a:ea typeface="Calibri" panose="020F0502020204030204" pitchFamily="34" charset="0"/>
              </a:rPr>
              <a:t>unding and increased </a:t>
            </a:r>
            <a:r>
              <a:rPr lang="en-US" sz="2400" dirty="0">
                <a:latin typeface="Calibri" panose="020F0502020204030204" pitchFamily="34" charset="0"/>
                <a:ea typeface="Calibri" panose="020F0502020204030204" pitchFamily="34" charset="0"/>
              </a:rPr>
              <a:t>c</a:t>
            </a:r>
            <a:r>
              <a:rPr lang="en-US" sz="2400" dirty="0">
                <a:effectLst/>
                <a:latin typeface="Calibri" panose="020F0502020204030204" pitchFamily="34" charset="0"/>
                <a:ea typeface="Calibri" panose="020F0502020204030204" pitchFamily="34" charset="0"/>
              </a:rPr>
              <a:t>ensus, this is the </a:t>
            </a:r>
            <a:r>
              <a:rPr lang="en-US" sz="2400" dirty="0">
                <a:latin typeface="Calibri" panose="020F0502020204030204" pitchFamily="34" charset="0"/>
                <a:ea typeface="Calibri" panose="020F0502020204030204" pitchFamily="34" charset="0"/>
              </a:rPr>
              <a:t>n</a:t>
            </a:r>
            <a:r>
              <a:rPr lang="en-US" sz="2400" dirty="0">
                <a:effectLst/>
                <a:latin typeface="Calibri" panose="020F0502020204030204" pitchFamily="34" charset="0"/>
                <a:ea typeface="Calibri" panose="020F0502020204030204" pitchFamily="34" charset="0"/>
              </a:rPr>
              <a:t>ew </a:t>
            </a:r>
            <a:r>
              <a:rPr lang="en-US" sz="2400" dirty="0">
                <a:latin typeface="Calibri" panose="020F0502020204030204" pitchFamily="34" charset="0"/>
                <a:ea typeface="Calibri" panose="020F0502020204030204" pitchFamily="34" charset="0"/>
              </a:rPr>
              <a:t>n</a:t>
            </a:r>
            <a:r>
              <a:rPr lang="en-US" sz="2400" dirty="0">
                <a:effectLst/>
                <a:latin typeface="Calibri" panose="020F0502020204030204" pitchFamily="34" charset="0"/>
                <a:ea typeface="Calibri" panose="020F0502020204030204" pitchFamily="34" charset="0"/>
              </a:rPr>
              <a:t>ormal for staffing and access.</a:t>
            </a:r>
          </a:p>
          <a:p>
            <a:pPr marL="342900" marR="0" lvl="0" indent="-342900">
              <a:spcBef>
                <a:spcPts val="0"/>
              </a:spcBef>
              <a:spcAft>
                <a:spcPts val="600"/>
              </a:spcAft>
              <a:buFont typeface="Symbol" panose="05050102010706020507" pitchFamily="18" charset="2"/>
              <a:buChar char=""/>
            </a:pPr>
            <a:endParaRPr lang="en-US" sz="2000" dirty="0">
              <a:effectLst/>
              <a:latin typeface="Calibri" panose="020F0502020204030204" pitchFamily="34" charset="0"/>
              <a:ea typeface="Calibri" panose="020F0502020204030204" pitchFamily="34" charset="0"/>
            </a:endParaRPr>
          </a:p>
        </p:txBody>
      </p:sp>
      <p:sp>
        <p:nvSpPr>
          <p:cNvPr id="5" name="Date Placeholder 4">
            <a:extLst>
              <a:ext uri="{FF2B5EF4-FFF2-40B4-BE49-F238E27FC236}">
                <a16:creationId xmlns:a16="http://schemas.microsoft.com/office/drawing/2014/main" id="{F6C23DCA-81A6-4FE0-3F50-C75019AF4373}"/>
              </a:ext>
            </a:extLst>
          </p:cNvPr>
          <p:cNvSpPr>
            <a:spLocks noGrp="1"/>
          </p:cNvSpPr>
          <p:nvPr>
            <p:ph type="dt" sz="half" idx="10"/>
          </p:nvPr>
        </p:nvSpPr>
        <p:spPr>
          <a:xfrm>
            <a:off x="838200" y="6356350"/>
            <a:ext cx="2743200" cy="365125"/>
          </a:xfrm>
        </p:spPr>
        <p:txBody>
          <a:bodyPr>
            <a:normAutofit/>
          </a:bodyPr>
          <a:lstStyle/>
          <a:p>
            <a:pPr>
              <a:spcAft>
                <a:spcPts val="600"/>
              </a:spcAft>
            </a:pPr>
            <a:r>
              <a:rPr lang="en-US"/>
              <a:t>April 19, 2023</a:t>
            </a:r>
            <a:endParaRPr lang="en-US" dirty="0"/>
          </a:p>
        </p:txBody>
      </p:sp>
      <p:sp>
        <p:nvSpPr>
          <p:cNvPr id="6" name="Footer Placeholder 5">
            <a:extLst>
              <a:ext uri="{FF2B5EF4-FFF2-40B4-BE49-F238E27FC236}">
                <a16:creationId xmlns:a16="http://schemas.microsoft.com/office/drawing/2014/main" id="{83E4D9B0-B418-0B0B-2E2D-1EE8B42B1B57}"/>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The Long-Term Care Imperative</a:t>
            </a:r>
          </a:p>
        </p:txBody>
      </p:sp>
      <p:sp>
        <p:nvSpPr>
          <p:cNvPr id="7" name="Slide Number Placeholder 6">
            <a:extLst>
              <a:ext uri="{FF2B5EF4-FFF2-40B4-BE49-F238E27FC236}">
                <a16:creationId xmlns:a16="http://schemas.microsoft.com/office/drawing/2014/main" id="{0C3DBE3A-A613-BF52-2722-352D7B6244CA}"/>
              </a:ext>
            </a:extLst>
          </p:cNvPr>
          <p:cNvSpPr>
            <a:spLocks noGrp="1"/>
          </p:cNvSpPr>
          <p:nvPr>
            <p:ph type="sldNum" sz="quarter" idx="12"/>
          </p:nvPr>
        </p:nvSpPr>
        <p:spPr>
          <a:xfrm>
            <a:off x="8610600" y="6356350"/>
            <a:ext cx="2743200" cy="365125"/>
          </a:xfrm>
        </p:spPr>
        <p:txBody>
          <a:bodyPr>
            <a:normAutofit/>
          </a:bodyPr>
          <a:lstStyle/>
          <a:p>
            <a:pPr>
              <a:spcAft>
                <a:spcPts val="600"/>
              </a:spcAft>
            </a:pPr>
            <a:fld id="{802A7697-A15C-44E2-8DDC-299B86D541E8}" type="slidenum">
              <a:rPr lang="en-US" smtClean="0"/>
              <a:pPr>
                <a:spcAft>
                  <a:spcPts val="600"/>
                </a:spcAft>
              </a:pPr>
              <a:t>3</a:t>
            </a:fld>
            <a:endParaRPr lang="en-US" dirty="0"/>
          </a:p>
        </p:txBody>
      </p:sp>
    </p:spTree>
    <p:extLst>
      <p:ext uri="{BB962C8B-B14F-4D97-AF65-F5344CB8AC3E}">
        <p14:creationId xmlns:p14="http://schemas.microsoft.com/office/powerpoint/2010/main" val="3011466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6">
            <a:extLst>
              <a:ext uri="{FF2B5EF4-FFF2-40B4-BE49-F238E27FC236}">
                <a16:creationId xmlns:a16="http://schemas.microsoft.com/office/drawing/2014/main" id="{74F28308-8EF7-AF1E-4540-15460D0169AC}"/>
              </a:ext>
            </a:extLst>
          </p:cNvPr>
          <p:cNvSpPr>
            <a:spLocks noGrp="1"/>
          </p:cNvSpPr>
          <p:nvPr>
            <p:ph type="title"/>
          </p:nvPr>
        </p:nvSpPr>
        <p:spPr>
          <a:xfrm>
            <a:off x="635000" y="640823"/>
            <a:ext cx="3418659" cy="5583148"/>
          </a:xfrm>
        </p:spPr>
        <p:txBody>
          <a:bodyPr anchor="ctr">
            <a:normAutofit/>
          </a:bodyPr>
          <a:lstStyle/>
          <a:p>
            <a:r>
              <a:rPr lang="en-US" sz="4600" dirty="0"/>
              <a:t>Number of Estimated Unregistered Staff Working as Nursing Assistants Remains Unchanged</a:t>
            </a:r>
          </a:p>
        </p:txBody>
      </p:sp>
      <p:sp>
        <p:nvSpPr>
          <p:cNvPr id="16"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a:extLst>
              <a:ext uri="{FF2B5EF4-FFF2-40B4-BE49-F238E27FC236}">
                <a16:creationId xmlns:a16="http://schemas.microsoft.com/office/drawing/2014/main" id="{D425ADDE-7835-A01E-5413-B7B6469E0FA5}"/>
              </a:ext>
            </a:extLst>
          </p:cNvPr>
          <p:cNvSpPr>
            <a:spLocks noGrp="1"/>
          </p:cNvSpPr>
          <p:nvPr>
            <p:ph type="dt" sz="half" idx="10"/>
          </p:nvPr>
        </p:nvSpPr>
        <p:spPr>
          <a:xfrm>
            <a:off x="838200" y="6356350"/>
            <a:ext cx="2743200" cy="365125"/>
          </a:xfrm>
        </p:spPr>
        <p:txBody>
          <a:bodyPr>
            <a:normAutofit/>
          </a:bodyPr>
          <a:lstStyle/>
          <a:p>
            <a:pPr>
              <a:spcAft>
                <a:spcPts val="600"/>
              </a:spcAft>
            </a:pPr>
            <a:r>
              <a:rPr lang="en-US"/>
              <a:t>April 19, 2023</a:t>
            </a:r>
            <a:endParaRPr lang="en-US" dirty="0"/>
          </a:p>
        </p:txBody>
      </p:sp>
      <p:sp>
        <p:nvSpPr>
          <p:cNvPr id="5" name="Footer Placeholder 4">
            <a:extLst>
              <a:ext uri="{FF2B5EF4-FFF2-40B4-BE49-F238E27FC236}">
                <a16:creationId xmlns:a16="http://schemas.microsoft.com/office/drawing/2014/main" id="{D26FDCD1-C1F8-D8EC-45D8-B932F9726892}"/>
              </a:ext>
            </a:extLst>
          </p:cNvPr>
          <p:cNvSpPr>
            <a:spLocks noGrp="1"/>
          </p:cNvSpPr>
          <p:nvPr>
            <p:ph type="ftr" sz="quarter" idx="11"/>
          </p:nvPr>
        </p:nvSpPr>
        <p:spPr>
          <a:xfrm>
            <a:off x="4038600" y="6356350"/>
            <a:ext cx="4114800" cy="365125"/>
          </a:xfrm>
        </p:spPr>
        <p:txBody>
          <a:bodyPr>
            <a:normAutofit/>
          </a:bodyPr>
          <a:lstStyle/>
          <a:p>
            <a:pPr>
              <a:spcAft>
                <a:spcPts val="600"/>
              </a:spcAft>
            </a:pPr>
            <a:r>
              <a:rPr lang="en-US" dirty="0"/>
              <a:t>The Long-Term Care Imperative</a:t>
            </a:r>
          </a:p>
        </p:txBody>
      </p:sp>
      <p:sp>
        <p:nvSpPr>
          <p:cNvPr id="6" name="Slide Number Placeholder 5">
            <a:extLst>
              <a:ext uri="{FF2B5EF4-FFF2-40B4-BE49-F238E27FC236}">
                <a16:creationId xmlns:a16="http://schemas.microsoft.com/office/drawing/2014/main" id="{67810B97-F942-A40E-A243-5AE40974CD53}"/>
              </a:ext>
            </a:extLst>
          </p:cNvPr>
          <p:cNvSpPr>
            <a:spLocks noGrp="1"/>
          </p:cNvSpPr>
          <p:nvPr>
            <p:ph type="sldNum" sz="quarter" idx="12"/>
          </p:nvPr>
        </p:nvSpPr>
        <p:spPr>
          <a:xfrm>
            <a:off x="8610600" y="6356350"/>
            <a:ext cx="2743200" cy="365125"/>
          </a:xfrm>
        </p:spPr>
        <p:txBody>
          <a:bodyPr>
            <a:normAutofit/>
          </a:bodyPr>
          <a:lstStyle/>
          <a:p>
            <a:pPr>
              <a:spcAft>
                <a:spcPts val="600"/>
              </a:spcAft>
            </a:pPr>
            <a:fld id="{802A7697-A15C-44E2-8DDC-299B86D541E8}" type="slidenum">
              <a:rPr lang="en-US" smtClean="0"/>
              <a:pPr>
                <a:spcAft>
                  <a:spcPts val="600"/>
                </a:spcAft>
              </a:pPr>
              <a:t>4</a:t>
            </a:fld>
            <a:endParaRPr lang="en-US" dirty="0"/>
          </a:p>
        </p:txBody>
      </p:sp>
      <p:graphicFrame>
        <p:nvGraphicFramePr>
          <p:cNvPr id="10" name="Content Placeholder 7">
            <a:extLst>
              <a:ext uri="{FF2B5EF4-FFF2-40B4-BE49-F238E27FC236}">
                <a16:creationId xmlns:a16="http://schemas.microsoft.com/office/drawing/2014/main" id="{A55301D4-1F50-A219-9B5D-C67CECE48E3C}"/>
              </a:ext>
            </a:extLst>
          </p:cNvPr>
          <p:cNvGraphicFramePr>
            <a:graphicFrameLocks noGrp="1"/>
          </p:cNvGraphicFramePr>
          <p:nvPr>
            <p:ph idx="1"/>
            <p:extLst>
              <p:ext uri="{D42A27DB-BD31-4B8C-83A1-F6EECF244321}">
                <p14:modId xmlns:p14="http://schemas.microsoft.com/office/powerpoint/2010/main" val="705328834"/>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886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33431F-2B42-4C84-8664-C7DE4E4CE355}"/>
              </a:ext>
            </a:extLst>
          </p:cNvPr>
          <p:cNvSpPr>
            <a:spLocks noGrp="1"/>
          </p:cNvSpPr>
          <p:nvPr>
            <p:ph type="title"/>
          </p:nvPr>
        </p:nvSpPr>
        <p:spPr/>
        <p:txBody>
          <a:bodyPr>
            <a:noAutofit/>
          </a:bodyPr>
          <a:lstStyle/>
          <a:p>
            <a:r>
              <a:rPr lang="en-US" sz="2700" dirty="0"/>
              <a:t>Providers have Dropped Unfilled Positions from Their Budgets</a:t>
            </a:r>
            <a:br>
              <a:rPr lang="en-US" sz="2700" dirty="0"/>
            </a:br>
            <a:r>
              <a:rPr lang="en-US" sz="2700" dirty="0"/>
              <a:t>Without New Funding and Increased Census, this is the New Normal</a:t>
            </a:r>
            <a:br>
              <a:rPr lang="en-US" sz="2700" dirty="0"/>
            </a:br>
            <a:r>
              <a:rPr lang="en-US" sz="1600" dirty="0"/>
              <a:t>Unfilled Positions Decreases from the 18,400 Unfilled Key LTC Employee Positions That Were Reported in January 2023.</a:t>
            </a:r>
            <a:endParaRPr lang="en-US" sz="2700" dirty="0"/>
          </a:p>
        </p:txBody>
      </p:sp>
      <p:graphicFrame>
        <p:nvGraphicFramePr>
          <p:cNvPr id="13" name="Content Placeholder 12">
            <a:extLst>
              <a:ext uri="{FF2B5EF4-FFF2-40B4-BE49-F238E27FC236}">
                <a16:creationId xmlns:a16="http://schemas.microsoft.com/office/drawing/2014/main" id="{5DB524B8-5D53-4AB7-B160-E39A25EBBF3E}"/>
              </a:ext>
            </a:extLst>
          </p:cNvPr>
          <p:cNvGraphicFramePr>
            <a:graphicFrameLocks noGrp="1"/>
          </p:cNvGraphicFramePr>
          <p:nvPr>
            <p:ph idx="1"/>
            <p:extLst>
              <p:ext uri="{D42A27DB-BD31-4B8C-83A1-F6EECF244321}">
                <p14:modId xmlns:p14="http://schemas.microsoft.com/office/powerpoint/2010/main" val="2645408476"/>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3" name="Date Placeholder 2">
            <a:extLst>
              <a:ext uri="{FF2B5EF4-FFF2-40B4-BE49-F238E27FC236}">
                <a16:creationId xmlns:a16="http://schemas.microsoft.com/office/drawing/2014/main" id="{7DA21D97-5B46-0AE4-CBE1-A8C54DDC4345}"/>
              </a:ext>
            </a:extLst>
          </p:cNvPr>
          <p:cNvSpPr>
            <a:spLocks noGrp="1"/>
          </p:cNvSpPr>
          <p:nvPr>
            <p:ph type="dt" sz="half" idx="10"/>
          </p:nvPr>
        </p:nvSpPr>
        <p:spPr/>
        <p:txBody>
          <a:bodyPr/>
          <a:lstStyle/>
          <a:p>
            <a:r>
              <a:rPr lang="en-US"/>
              <a:t>April 19, 2023</a:t>
            </a:r>
            <a:endParaRPr lang="en-US" dirty="0"/>
          </a:p>
        </p:txBody>
      </p:sp>
      <p:sp>
        <p:nvSpPr>
          <p:cNvPr id="5" name="Footer Placeholder 1">
            <a:extLst>
              <a:ext uri="{FF2B5EF4-FFF2-40B4-BE49-F238E27FC236}">
                <a16:creationId xmlns:a16="http://schemas.microsoft.com/office/drawing/2014/main" id="{C0E43E46-2A27-42AD-98D9-828B0578BA0C}"/>
              </a:ext>
            </a:extLst>
          </p:cNvPr>
          <p:cNvSpPr>
            <a:spLocks noGrp="1"/>
          </p:cNvSpPr>
          <p:nvPr>
            <p:ph type="ftr" sz="quarter" idx="11"/>
          </p:nvPr>
        </p:nvSpPr>
        <p:spPr/>
        <p:txBody>
          <a:bodyPr/>
          <a:lstStyle/>
          <a:p>
            <a:pPr algn="l"/>
            <a:r>
              <a:rPr lang="en-US"/>
              <a:t>The Long-Term Care Imperative</a:t>
            </a:r>
            <a:endParaRPr lang="en-US" dirty="0"/>
          </a:p>
        </p:txBody>
      </p:sp>
      <p:sp>
        <p:nvSpPr>
          <p:cNvPr id="4" name="Slide Number Placeholder 3">
            <a:extLst>
              <a:ext uri="{FF2B5EF4-FFF2-40B4-BE49-F238E27FC236}">
                <a16:creationId xmlns:a16="http://schemas.microsoft.com/office/drawing/2014/main" id="{5ADE88A5-CA88-81E1-0957-C367A4445D75}"/>
              </a:ext>
            </a:extLst>
          </p:cNvPr>
          <p:cNvSpPr>
            <a:spLocks noGrp="1"/>
          </p:cNvSpPr>
          <p:nvPr>
            <p:ph type="sldNum" sz="quarter" idx="12"/>
          </p:nvPr>
        </p:nvSpPr>
        <p:spPr/>
        <p:txBody>
          <a:bodyPr/>
          <a:lstStyle/>
          <a:p>
            <a:fld id="{F6824410-E03F-4E33-92E8-076DBED52438}" type="slidenum">
              <a:rPr lang="en-US" smtClean="0"/>
              <a:t>5</a:t>
            </a:fld>
            <a:endParaRPr lang="en-US" dirty="0"/>
          </a:p>
        </p:txBody>
      </p:sp>
    </p:spTree>
    <p:extLst>
      <p:ext uri="{BB962C8B-B14F-4D97-AF65-F5344CB8AC3E}">
        <p14:creationId xmlns:p14="http://schemas.microsoft.com/office/powerpoint/2010/main" val="3826668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06696-12E4-D24C-C1EA-0A9CB14E756B}"/>
              </a:ext>
            </a:extLst>
          </p:cNvPr>
          <p:cNvSpPr>
            <a:spLocks noGrp="1"/>
          </p:cNvSpPr>
          <p:nvPr>
            <p:ph type="title"/>
          </p:nvPr>
        </p:nvSpPr>
        <p:spPr/>
        <p:txBody>
          <a:bodyPr>
            <a:noAutofit/>
          </a:bodyPr>
          <a:lstStyle/>
          <a:p>
            <a:r>
              <a:rPr lang="en-US" sz="2800" dirty="0"/>
              <a:t>Assisted Living Facilities Struggle to Garner interest in Open Positions with Aides in Greater Minnesota the Most Difficult</a:t>
            </a:r>
            <a:br>
              <a:rPr lang="en-US" sz="2800" dirty="0"/>
            </a:br>
            <a:r>
              <a:rPr lang="en-US" sz="1400" dirty="0"/>
              <a:t>Despite offering higher pay than in the past, Facility is currently receiving “little to no” interest for the following vacant positions</a:t>
            </a:r>
            <a:endParaRPr lang="en-US" sz="2800" dirty="0"/>
          </a:p>
        </p:txBody>
      </p:sp>
      <p:graphicFrame>
        <p:nvGraphicFramePr>
          <p:cNvPr id="9" name="Content Placeholder 8">
            <a:extLst>
              <a:ext uri="{FF2B5EF4-FFF2-40B4-BE49-F238E27FC236}">
                <a16:creationId xmlns:a16="http://schemas.microsoft.com/office/drawing/2014/main" id="{0F21FC5F-40BE-23A8-185B-55E03B44BE30}"/>
              </a:ext>
            </a:extLst>
          </p:cNvPr>
          <p:cNvGraphicFramePr>
            <a:graphicFrameLocks noGrp="1"/>
          </p:cNvGraphicFramePr>
          <p:nvPr>
            <p:ph idx="1"/>
            <p:extLst>
              <p:ext uri="{D42A27DB-BD31-4B8C-83A1-F6EECF244321}">
                <p14:modId xmlns:p14="http://schemas.microsoft.com/office/powerpoint/2010/main" val="3593624313"/>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EDB92430-624A-7B9A-1F98-892A68AB4573}"/>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EB4B5AF0-C77A-868D-BE95-195143773023}"/>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958D0B17-0BB1-D84C-2C0F-E624B6B24F48}"/>
              </a:ext>
            </a:extLst>
          </p:cNvPr>
          <p:cNvSpPr>
            <a:spLocks noGrp="1"/>
          </p:cNvSpPr>
          <p:nvPr>
            <p:ph type="sldNum" sz="quarter" idx="12"/>
          </p:nvPr>
        </p:nvSpPr>
        <p:spPr/>
        <p:txBody>
          <a:bodyPr/>
          <a:lstStyle/>
          <a:p>
            <a:fld id="{802A7697-A15C-44E2-8DDC-299B86D541E8}" type="slidenum">
              <a:rPr lang="en-US" smtClean="0"/>
              <a:t>6</a:t>
            </a:fld>
            <a:endParaRPr lang="en-US" dirty="0"/>
          </a:p>
        </p:txBody>
      </p:sp>
    </p:spTree>
    <p:extLst>
      <p:ext uri="{BB962C8B-B14F-4D97-AF65-F5344CB8AC3E}">
        <p14:creationId xmlns:p14="http://schemas.microsoft.com/office/powerpoint/2010/main" val="1241870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06696-12E4-D24C-C1EA-0A9CB14E756B}"/>
              </a:ext>
            </a:extLst>
          </p:cNvPr>
          <p:cNvSpPr>
            <a:spLocks noGrp="1"/>
          </p:cNvSpPr>
          <p:nvPr>
            <p:ph type="title"/>
          </p:nvPr>
        </p:nvSpPr>
        <p:spPr/>
        <p:txBody>
          <a:bodyPr>
            <a:noAutofit/>
          </a:bodyPr>
          <a:lstStyle/>
          <a:p>
            <a:r>
              <a:rPr lang="en-US" sz="2800" dirty="0"/>
              <a:t>Nursing Facilities Report Little or No Interest in Open Direct Care Positions Despite Offering Higher Pay</a:t>
            </a:r>
            <a:br>
              <a:rPr lang="en-US" sz="2800" dirty="0"/>
            </a:br>
            <a:r>
              <a:rPr lang="en-US" sz="1400" dirty="0"/>
              <a:t>Despite offering higher pay than in the past, Facility is currently receiving “little to no” interest for the following vacant positions</a:t>
            </a:r>
            <a:endParaRPr lang="en-US" sz="2800" dirty="0"/>
          </a:p>
        </p:txBody>
      </p:sp>
      <p:graphicFrame>
        <p:nvGraphicFramePr>
          <p:cNvPr id="9" name="Content Placeholder 8">
            <a:extLst>
              <a:ext uri="{FF2B5EF4-FFF2-40B4-BE49-F238E27FC236}">
                <a16:creationId xmlns:a16="http://schemas.microsoft.com/office/drawing/2014/main" id="{0F21FC5F-40BE-23A8-185B-55E03B44BE30}"/>
              </a:ext>
            </a:extLst>
          </p:cNvPr>
          <p:cNvGraphicFramePr>
            <a:graphicFrameLocks noGrp="1"/>
          </p:cNvGraphicFramePr>
          <p:nvPr>
            <p:ph idx="1"/>
            <p:extLst>
              <p:ext uri="{D42A27DB-BD31-4B8C-83A1-F6EECF244321}">
                <p14:modId xmlns:p14="http://schemas.microsoft.com/office/powerpoint/2010/main" val="280934617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4" name="Date Placeholder 3">
            <a:extLst>
              <a:ext uri="{FF2B5EF4-FFF2-40B4-BE49-F238E27FC236}">
                <a16:creationId xmlns:a16="http://schemas.microsoft.com/office/drawing/2014/main" id="{EDB92430-624A-7B9A-1F98-892A68AB4573}"/>
              </a:ext>
            </a:extLst>
          </p:cNvPr>
          <p:cNvSpPr>
            <a:spLocks noGrp="1"/>
          </p:cNvSpPr>
          <p:nvPr>
            <p:ph type="dt" sz="half" idx="10"/>
          </p:nvPr>
        </p:nvSpPr>
        <p:spPr/>
        <p:txBody>
          <a:bodyPr/>
          <a:lstStyle/>
          <a:p>
            <a:r>
              <a:rPr lang="en-US"/>
              <a:t>April 19, 2023</a:t>
            </a:r>
            <a:endParaRPr lang="en-US" dirty="0"/>
          </a:p>
        </p:txBody>
      </p:sp>
      <p:sp>
        <p:nvSpPr>
          <p:cNvPr id="5" name="Footer Placeholder 4">
            <a:extLst>
              <a:ext uri="{FF2B5EF4-FFF2-40B4-BE49-F238E27FC236}">
                <a16:creationId xmlns:a16="http://schemas.microsoft.com/office/drawing/2014/main" id="{EB4B5AF0-C77A-868D-BE95-195143773023}"/>
              </a:ext>
            </a:extLst>
          </p:cNvPr>
          <p:cNvSpPr>
            <a:spLocks noGrp="1"/>
          </p:cNvSpPr>
          <p:nvPr>
            <p:ph type="ftr" sz="quarter" idx="11"/>
          </p:nvPr>
        </p:nvSpPr>
        <p:spPr/>
        <p:txBody>
          <a:bodyPr/>
          <a:lstStyle/>
          <a:p>
            <a:r>
              <a:rPr lang="en-US" dirty="0"/>
              <a:t>The Long-Term Care Imperative</a:t>
            </a:r>
          </a:p>
        </p:txBody>
      </p:sp>
      <p:sp>
        <p:nvSpPr>
          <p:cNvPr id="6" name="Slide Number Placeholder 5">
            <a:extLst>
              <a:ext uri="{FF2B5EF4-FFF2-40B4-BE49-F238E27FC236}">
                <a16:creationId xmlns:a16="http://schemas.microsoft.com/office/drawing/2014/main" id="{958D0B17-0BB1-D84C-2C0F-E624B6B24F48}"/>
              </a:ext>
            </a:extLst>
          </p:cNvPr>
          <p:cNvSpPr>
            <a:spLocks noGrp="1"/>
          </p:cNvSpPr>
          <p:nvPr>
            <p:ph type="sldNum" sz="quarter" idx="12"/>
          </p:nvPr>
        </p:nvSpPr>
        <p:spPr/>
        <p:txBody>
          <a:bodyPr/>
          <a:lstStyle/>
          <a:p>
            <a:fld id="{802A7697-A15C-44E2-8DDC-299B86D541E8}" type="slidenum">
              <a:rPr lang="en-US" smtClean="0"/>
              <a:t>7</a:t>
            </a:fld>
            <a:endParaRPr lang="en-US" dirty="0"/>
          </a:p>
        </p:txBody>
      </p:sp>
    </p:spTree>
    <p:extLst>
      <p:ext uri="{BB962C8B-B14F-4D97-AF65-F5344CB8AC3E}">
        <p14:creationId xmlns:p14="http://schemas.microsoft.com/office/powerpoint/2010/main" val="27030109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424CB-ACD2-2CFA-6521-0DBF671C9286}"/>
              </a:ext>
            </a:extLst>
          </p:cNvPr>
          <p:cNvSpPr>
            <a:spLocks noGrp="1"/>
          </p:cNvSpPr>
          <p:nvPr>
            <p:ph type="title"/>
          </p:nvPr>
        </p:nvSpPr>
        <p:spPr>
          <a:xfrm>
            <a:off x="650466" y="50800"/>
            <a:ext cx="6900404" cy="1900548"/>
          </a:xfrm>
        </p:spPr>
        <p:txBody>
          <a:bodyPr>
            <a:noAutofit/>
          </a:bodyPr>
          <a:lstStyle/>
          <a:p>
            <a:r>
              <a:rPr lang="en-US" sz="3200" dirty="0"/>
              <a:t>Number of Nursing Facilities that Report the Exhaustion of Reserves has Increase from 5% to 15%.</a:t>
            </a:r>
            <a:br>
              <a:rPr lang="en-US" sz="3200" dirty="0"/>
            </a:br>
            <a:r>
              <a:rPr lang="en-US" sz="2400" dirty="0"/>
              <a:t>Nursing Facilities and Use of Financial Reserves</a:t>
            </a:r>
            <a:endParaRPr lang="en-US" sz="3200" dirty="0"/>
          </a:p>
        </p:txBody>
      </p:sp>
      <p:sp>
        <p:nvSpPr>
          <p:cNvPr id="12" name="Text Placeholder 11">
            <a:extLst>
              <a:ext uri="{FF2B5EF4-FFF2-40B4-BE49-F238E27FC236}">
                <a16:creationId xmlns:a16="http://schemas.microsoft.com/office/drawing/2014/main" id="{826A5067-3A19-E75E-E66F-3580348EB432}"/>
              </a:ext>
            </a:extLst>
          </p:cNvPr>
          <p:cNvSpPr>
            <a:spLocks noGrp="1"/>
          </p:cNvSpPr>
          <p:nvPr>
            <p:ph type="body" idx="1"/>
          </p:nvPr>
        </p:nvSpPr>
        <p:spPr>
          <a:xfrm>
            <a:off x="838200" y="2105369"/>
            <a:ext cx="4630699" cy="823912"/>
          </a:xfrm>
        </p:spPr>
        <p:txBody>
          <a:bodyPr/>
          <a:lstStyle/>
          <a:p>
            <a:r>
              <a:rPr lang="en-US" dirty="0"/>
              <a:t>7-County Metro</a:t>
            </a:r>
          </a:p>
        </p:txBody>
      </p:sp>
      <p:graphicFrame>
        <p:nvGraphicFramePr>
          <p:cNvPr id="18" name="Content Placeholder 17">
            <a:extLst>
              <a:ext uri="{FF2B5EF4-FFF2-40B4-BE49-F238E27FC236}">
                <a16:creationId xmlns:a16="http://schemas.microsoft.com/office/drawing/2014/main" id="{C16714CD-2DC4-738D-43D0-1AE4C5712B25}"/>
              </a:ext>
            </a:extLst>
          </p:cNvPr>
          <p:cNvGraphicFramePr>
            <a:graphicFrameLocks noGrp="1" noChangeAspect="1"/>
          </p:cNvGraphicFramePr>
          <p:nvPr>
            <p:ph sz="half" idx="2"/>
            <p:extLst>
              <p:ext uri="{D42A27DB-BD31-4B8C-83A1-F6EECF244321}">
                <p14:modId xmlns:p14="http://schemas.microsoft.com/office/powerpoint/2010/main" val="2818098662"/>
              </p:ext>
            </p:extLst>
          </p:nvPr>
        </p:nvGraphicFramePr>
        <p:xfrm>
          <a:off x="838200" y="2929281"/>
          <a:ext cx="4608008" cy="3291840"/>
        </p:xfrm>
        <a:graphic>
          <a:graphicData uri="http://schemas.openxmlformats.org/drawingml/2006/chart">
            <c:chart xmlns:c="http://schemas.openxmlformats.org/drawingml/2006/chart" xmlns:r="http://schemas.openxmlformats.org/officeDocument/2006/relationships" r:id="rId2"/>
          </a:graphicData>
        </a:graphic>
      </p:graphicFrame>
      <p:sp>
        <p:nvSpPr>
          <p:cNvPr id="14" name="Text Placeholder 13">
            <a:extLst>
              <a:ext uri="{FF2B5EF4-FFF2-40B4-BE49-F238E27FC236}">
                <a16:creationId xmlns:a16="http://schemas.microsoft.com/office/drawing/2014/main" id="{12101DDF-3D99-D220-F587-F1C6078A0C69}"/>
              </a:ext>
            </a:extLst>
          </p:cNvPr>
          <p:cNvSpPr>
            <a:spLocks noGrp="1"/>
          </p:cNvSpPr>
          <p:nvPr>
            <p:ph type="body" sz="quarter" idx="3"/>
          </p:nvPr>
        </p:nvSpPr>
        <p:spPr>
          <a:xfrm>
            <a:off x="5468899" y="2105369"/>
            <a:ext cx="4630699" cy="823912"/>
          </a:xfrm>
        </p:spPr>
        <p:txBody>
          <a:bodyPr/>
          <a:lstStyle/>
          <a:p>
            <a:r>
              <a:rPr lang="en-US" dirty="0"/>
              <a:t>Greater Minnesota</a:t>
            </a:r>
          </a:p>
        </p:txBody>
      </p:sp>
      <p:graphicFrame>
        <p:nvGraphicFramePr>
          <p:cNvPr id="21" name="Content Placeholder 20">
            <a:extLst>
              <a:ext uri="{FF2B5EF4-FFF2-40B4-BE49-F238E27FC236}">
                <a16:creationId xmlns:a16="http://schemas.microsoft.com/office/drawing/2014/main" id="{F52CAACC-5BAA-3517-41C0-8BF017901E2A}"/>
              </a:ext>
            </a:extLst>
          </p:cNvPr>
          <p:cNvGraphicFramePr>
            <a:graphicFrameLocks noGrp="1" noChangeAspect="1"/>
          </p:cNvGraphicFramePr>
          <p:nvPr>
            <p:ph sz="quarter" idx="4"/>
            <p:extLst>
              <p:ext uri="{D42A27DB-BD31-4B8C-83A1-F6EECF244321}">
                <p14:modId xmlns:p14="http://schemas.microsoft.com/office/powerpoint/2010/main" val="2927313628"/>
              </p:ext>
            </p:extLst>
          </p:nvPr>
        </p:nvGraphicFramePr>
        <p:xfrm>
          <a:off x="5468902" y="2929281"/>
          <a:ext cx="4630699" cy="3291840"/>
        </p:xfrm>
        <a:graphic>
          <a:graphicData uri="http://schemas.openxmlformats.org/drawingml/2006/chart">
            <c:chart xmlns:c="http://schemas.openxmlformats.org/drawingml/2006/chart" xmlns:r="http://schemas.openxmlformats.org/officeDocument/2006/relationships" r:id="rId3"/>
          </a:graphicData>
        </a:graphic>
      </p:graphicFrame>
      <p:sp>
        <p:nvSpPr>
          <p:cNvPr id="9" name="Date Placeholder 8">
            <a:extLst>
              <a:ext uri="{FF2B5EF4-FFF2-40B4-BE49-F238E27FC236}">
                <a16:creationId xmlns:a16="http://schemas.microsoft.com/office/drawing/2014/main" id="{88610F57-A00F-2830-D295-F72EBC5D0E37}"/>
              </a:ext>
            </a:extLst>
          </p:cNvPr>
          <p:cNvSpPr>
            <a:spLocks noGrp="1"/>
          </p:cNvSpPr>
          <p:nvPr>
            <p:ph type="dt" sz="half" idx="10"/>
          </p:nvPr>
        </p:nvSpPr>
        <p:spPr/>
        <p:txBody>
          <a:bodyPr/>
          <a:lstStyle/>
          <a:p>
            <a:r>
              <a:rPr lang="en-US"/>
              <a:t>April 19, 2023</a:t>
            </a:r>
            <a:endParaRPr lang="en-US" dirty="0"/>
          </a:p>
        </p:txBody>
      </p:sp>
      <p:sp>
        <p:nvSpPr>
          <p:cNvPr id="4" name="Footer Placeholder 3">
            <a:extLst>
              <a:ext uri="{FF2B5EF4-FFF2-40B4-BE49-F238E27FC236}">
                <a16:creationId xmlns:a16="http://schemas.microsoft.com/office/drawing/2014/main" id="{6284511B-AEDC-73F5-64C2-57745E687812}"/>
              </a:ext>
            </a:extLst>
          </p:cNvPr>
          <p:cNvSpPr>
            <a:spLocks noGrp="1"/>
          </p:cNvSpPr>
          <p:nvPr>
            <p:ph type="ftr" sz="quarter" idx="11"/>
          </p:nvPr>
        </p:nvSpPr>
        <p:spPr/>
        <p:txBody>
          <a:bodyPr/>
          <a:lstStyle/>
          <a:p>
            <a:r>
              <a:rPr lang="en-US"/>
              <a:t>The Long-Term Care Imperative</a:t>
            </a:r>
            <a:endParaRPr lang="en-US" dirty="0"/>
          </a:p>
        </p:txBody>
      </p:sp>
      <p:sp>
        <p:nvSpPr>
          <p:cNvPr id="5" name="Slide Number Placeholder 4">
            <a:extLst>
              <a:ext uri="{FF2B5EF4-FFF2-40B4-BE49-F238E27FC236}">
                <a16:creationId xmlns:a16="http://schemas.microsoft.com/office/drawing/2014/main" id="{22D505E5-1DAA-75F3-06C5-B50178F1B236}"/>
              </a:ext>
            </a:extLst>
          </p:cNvPr>
          <p:cNvSpPr>
            <a:spLocks noGrp="1"/>
          </p:cNvSpPr>
          <p:nvPr>
            <p:ph type="sldNum" sz="quarter" idx="12"/>
          </p:nvPr>
        </p:nvSpPr>
        <p:spPr/>
        <p:txBody>
          <a:bodyPr/>
          <a:lstStyle/>
          <a:p>
            <a:fld id="{F6824410-E03F-4E33-92E8-076DBED52438}" type="slidenum">
              <a:rPr lang="en-US" smtClean="0"/>
              <a:t>8</a:t>
            </a:fld>
            <a:endParaRPr lang="en-US" dirty="0"/>
          </a:p>
        </p:txBody>
      </p:sp>
      <p:graphicFrame>
        <p:nvGraphicFramePr>
          <p:cNvPr id="7" name="Chart 6">
            <a:extLst>
              <a:ext uri="{FF2B5EF4-FFF2-40B4-BE49-F238E27FC236}">
                <a16:creationId xmlns:a16="http://schemas.microsoft.com/office/drawing/2014/main" id="{AAAB554B-16D3-01EF-8631-275F5AAF5C8C}"/>
              </a:ext>
            </a:extLst>
          </p:cNvPr>
          <p:cNvGraphicFramePr>
            <a:graphicFrameLocks/>
          </p:cNvGraphicFramePr>
          <p:nvPr>
            <p:extLst>
              <p:ext uri="{D42A27DB-BD31-4B8C-83A1-F6EECF244321}">
                <p14:modId xmlns:p14="http://schemas.microsoft.com/office/powerpoint/2010/main" val="1047476305"/>
              </p:ext>
            </p:extLst>
          </p:nvPr>
        </p:nvGraphicFramePr>
        <p:xfrm>
          <a:off x="7604760" y="48445"/>
          <a:ext cx="2377440" cy="24688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26056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C76AFBD3-084F-8994-508F-082F27DBD853}"/>
              </a:ext>
            </a:extLst>
          </p:cNvPr>
          <p:cNvSpPr>
            <a:spLocks noGrp="1"/>
          </p:cNvSpPr>
          <p:nvPr>
            <p:ph type="title"/>
          </p:nvPr>
        </p:nvSpPr>
        <p:spPr/>
        <p:txBody>
          <a:bodyPr/>
          <a:lstStyle/>
          <a:p>
            <a:r>
              <a:rPr lang="en-US" dirty="0"/>
              <a:t>32% of Assisted Living Setting Report Their Reserves are Exhausted</a:t>
            </a:r>
          </a:p>
        </p:txBody>
      </p:sp>
      <p:graphicFrame>
        <p:nvGraphicFramePr>
          <p:cNvPr id="14" name="Content Placeholder 13">
            <a:extLst>
              <a:ext uri="{FF2B5EF4-FFF2-40B4-BE49-F238E27FC236}">
                <a16:creationId xmlns:a16="http://schemas.microsoft.com/office/drawing/2014/main" id="{471A49FA-4D54-0801-2C89-C7AB4F3B12A1}"/>
              </a:ext>
            </a:extLst>
          </p:cNvPr>
          <p:cNvGraphicFramePr>
            <a:graphicFrameLocks noGrp="1"/>
          </p:cNvGraphicFramePr>
          <p:nvPr>
            <p:ph idx="1"/>
            <p:extLst>
              <p:ext uri="{D42A27DB-BD31-4B8C-83A1-F6EECF244321}">
                <p14:modId xmlns:p14="http://schemas.microsoft.com/office/powerpoint/2010/main" val="271902244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7" name="Date Placeholder 6">
            <a:extLst>
              <a:ext uri="{FF2B5EF4-FFF2-40B4-BE49-F238E27FC236}">
                <a16:creationId xmlns:a16="http://schemas.microsoft.com/office/drawing/2014/main" id="{4FD92CDB-43D9-B5D5-B3C7-95BD504D8457}"/>
              </a:ext>
            </a:extLst>
          </p:cNvPr>
          <p:cNvSpPr>
            <a:spLocks noGrp="1"/>
          </p:cNvSpPr>
          <p:nvPr>
            <p:ph type="dt" sz="half" idx="10"/>
          </p:nvPr>
        </p:nvSpPr>
        <p:spPr/>
        <p:txBody>
          <a:bodyPr/>
          <a:lstStyle/>
          <a:p>
            <a:r>
              <a:rPr lang="en-US"/>
              <a:t>April 19, 2023</a:t>
            </a:r>
            <a:endParaRPr lang="en-US" dirty="0"/>
          </a:p>
        </p:txBody>
      </p:sp>
      <p:sp>
        <p:nvSpPr>
          <p:cNvPr id="8" name="Footer Placeholder 7">
            <a:extLst>
              <a:ext uri="{FF2B5EF4-FFF2-40B4-BE49-F238E27FC236}">
                <a16:creationId xmlns:a16="http://schemas.microsoft.com/office/drawing/2014/main" id="{BF7519AF-31C7-0221-1BBD-4AB19F5B7268}"/>
              </a:ext>
            </a:extLst>
          </p:cNvPr>
          <p:cNvSpPr>
            <a:spLocks noGrp="1"/>
          </p:cNvSpPr>
          <p:nvPr>
            <p:ph type="ftr" sz="quarter" idx="11"/>
          </p:nvPr>
        </p:nvSpPr>
        <p:spPr/>
        <p:txBody>
          <a:bodyPr/>
          <a:lstStyle/>
          <a:p>
            <a:r>
              <a:rPr lang="en-US" dirty="0"/>
              <a:t>The Long-Term Care Imperative</a:t>
            </a:r>
          </a:p>
        </p:txBody>
      </p:sp>
      <p:sp>
        <p:nvSpPr>
          <p:cNvPr id="9" name="Slide Number Placeholder 8">
            <a:extLst>
              <a:ext uri="{FF2B5EF4-FFF2-40B4-BE49-F238E27FC236}">
                <a16:creationId xmlns:a16="http://schemas.microsoft.com/office/drawing/2014/main" id="{4E6DFDF0-D790-3E02-D7CF-71C7BE548570}"/>
              </a:ext>
            </a:extLst>
          </p:cNvPr>
          <p:cNvSpPr>
            <a:spLocks noGrp="1"/>
          </p:cNvSpPr>
          <p:nvPr>
            <p:ph type="sldNum" sz="quarter" idx="12"/>
          </p:nvPr>
        </p:nvSpPr>
        <p:spPr/>
        <p:txBody>
          <a:bodyPr/>
          <a:lstStyle/>
          <a:p>
            <a:fld id="{802A7697-A15C-44E2-8DDC-299B86D541E8}" type="slidenum">
              <a:rPr lang="en-US" smtClean="0"/>
              <a:t>9</a:t>
            </a:fld>
            <a:endParaRPr lang="en-US" dirty="0"/>
          </a:p>
        </p:txBody>
      </p:sp>
      <p:sp>
        <p:nvSpPr>
          <p:cNvPr id="2" name="Arrow: Left 1">
            <a:extLst>
              <a:ext uri="{FF2B5EF4-FFF2-40B4-BE49-F238E27FC236}">
                <a16:creationId xmlns:a16="http://schemas.microsoft.com/office/drawing/2014/main" id="{D1D52DAE-B714-200A-268A-8DF64D98927F}"/>
              </a:ext>
            </a:extLst>
          </p:cNvPr>
          <p:cNvSpPr/>
          <p:nvPr/>
        </p:nvSpPr>
        <p:spPr>
          <a:xfrm>
            <a:off x="2697261" y="2818614"/>
            <a:ext cx="1005840" cy="795717"/>
          </a:xfrm>
          <a:prstGeom prst="lef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a:solidFill>
                  <a:srgbClr val="FF0000"/>
                </a:solidFill>
              </a:rPr>
              <a:t>32% Statewide</a:t>
            </a:r>
          </a:p>
        </p:txBody>
      </p:sp>
    </p:spTree>
    <p:extLst>
      <p:ext uri="{BB962C8B-B14F-4D97-AF65-F5344CB8AC3E}">
        <p14:creationId xmlns:p14="http://schemas.microsoft.com/office/powerpoint/2010/main" val="22224099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ed2b67e5-11bb-4b47-b61a-396de9ea4ad8" xsi:nil="true"/>
    <lcf76f155ced4ddcb4097134ff3c332f xmlns="aac8676a-f598-4fa5-bd74-062eff41aa03">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AD4D6EC54A2C342A8EDB8E3617A2A32" ma:contentTypeVersion="16" ma:contentTypeDescription="Create a new document." ma:contentTypeScope="" ma:versionID="9a9a0f841f6ce44745a56fcb7e4b8b31">
  <xsd:schema xmlns:xsd="http://www.w3.org/2001/XMLSchema" xmlns:xs="http://www.w3.org/2001/XMLSchema" xmlns:p="http://schemas.microsoft.com/office/2006/metadata/properties" xmlns:ns2="ed2b67e5-11bb-4b47-b61a-396de9ea4ad8" xmlns:ns3="aac8676a-f598-4fa5-bd74-062eff41aa03" targetNamespace="http://schemas.microsoft.com/office/2006/metadata/properties" ma:root="true" ma:fieldsID="a986d53da56391dee4d76e6279fdcbfe" ns2:_="" ns3:_="">
    <xsd:import namespace="ed2b67e5-11bb-4b47-b61a-396de9ea4ad8"/>
    <xsd:import namespace="aac8676a-f598-4fa5-bd74-062eff41aa03"/>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DateTaken"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2: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2b67e5-11bb-4b47-b61a-396de9ea4ad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c1338341-94ff-4b72-a3b1-161b4cfd30f7}" ma:internalName="TaxCatchAll" ma:showField="CatchAllData" ma:web="ed2b67e5-11bb-4b47-b61a-396de9ea4ad8">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ac8676a-f598-4fa5-bd74-062eff41aa03"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84baefc-fdc6-4d1c-ab13-b75680307ad5"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FCC87E-D1C4-4FD5-8BB8-2106B3889CF3}">
  <ds:schemaRefs>
    <ds:schemaRef ds:uri="aac8676a-f598-4fa5-bd74-062eff41aa03"/>
    <ds:schemaRef ds:uri="ed2b67e5-11bb-4b47-b61a-396de9ea4ad8"/>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76A9A40-35C0-4945-A016-60AAB1B2BC1E}">
  <ds:schemaRefs>
    <ds:schemaRef ds:uri="http://schemas.microsoft.com/sharepoint/v3/contenttype/forms"/>
  </ds:schemaRefs>
</ds:datastoreItem>
</file>

<file path=customXml/itemProps3.xml><?xml version="1.0" encoding="utf-8"?>
<ds:datastoreItem xmlns:ds="http://schemas.openxmlformats.org/officeDocument/2006/customXml" ds:itemID="{CECB1087-53F7-4932-B7A0-6D778E91D119}">
  <ds:schemaRefs>
    <ds:schemaRef ds:uri="aac8676a-f598-4fa5-bd74-062eff41aa03"/>
    <ds:schemaRef ds:uri="ed2b67e5-11bb-4b47-b61a-396de9ea4ad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9250</TotalTime>
  <Words>2042</Words>
  <Application>Microsoft Office PowerPoint</Application>
  <PresentationFormat>Widescreen</PresentationFormat>
  <Paragraphs>347</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Symbol</vt:lpstr>
      <vt:lpstr>Office Theme</vt:lpstr>
      <vt:lpstr>Financial Status Survey of Nursing Facilities and Assisted Living Facilities</vt:lpstr>
      <vt:lpstr>Background</vt:lpstr>
      <vt:lpstr>Key Findings</vt:lpstr>
      <vt:lpstr>Number of Estimated Unregistered Staff Working as Nursing Assistants Remains Unchanged</vt:lpstr>
      <vt:lpstr>Providers have Dropped Unfilled Positions from Their Budgets Without New Funding and Increased Census, this is the New Normal Unfilled Positions Decreases from the 18,400 Unfilled Key LTC Employee Positions That Were Reported in January 2023.</vt:lpstr>
      <vt:lpstr>Assisted Living Facilities Struggle to Garner interest in Open Positions with Aides in Greater Minnesota the Most Difficult Despite offering higher pay than in the past, Facility is currently receiving “little to no” interest for the following vacant positions</vt:lpstr>
      <vt:lpstr>Nursing Facilities Report Little or No Interest in Open Direct Care Positions Despite Offering Higher Pay Despite offering higher pay than in the past, Facility is currently receiving “little to no” interest for the following vacant positions</vt:lpstr>
      <vt:lpstr>Number of Nursing Facilities that Report the Exhaustion of Reserves has Increase from 5% to 15%. Nursing Facilities and Use of Financial Reserves</vt:lpstr>
      <vt:lpstr>32% of Assisted Living Setting Report Their Reserves are Exhausted</vt:lpstr>
      <vt:lpstr>42% of Nursing Facilities and Assisted Living Settings that are Using Reserves or Planning to Use, Have Six or Fewer Months Before Exhaustion</vt:lpstr>
      <vt:lpstr>38% of Nursing Facilities and Assisted Living Settings Have Exhausted, Began Using, or Plan to Access Their Line of Credit</vt:lpstr>
      <vt:lpstr>Of Those Settings that Have Exhausted Their Line of Credit…….</vt:lpstr>
      <vt:lpstr>Greater Minnesota Nursing Facilities continue to pursue capacity reduction strategies to maintain financial solvency (e.g., placing nursing facility beds on layaway, closing beds)</vt:lpstr>
      <vt:lpstr>Assisted Living Settings Less Likely to Pursue Capacity Reduction</vt:lpstr>
      <vt:lpstr>Considering Sale or Closure of Nursing Facility</vt:lpstr>
      <vt:lpstr>Assisted Living Facilities Considering Sale or Closure (April 2023)</vt:lpstr>
      <vt:lpstr>In the next 9-months, if state Medicaid reimbursement is not increased and the economic and workforce crisis continues, what is the percent chance your facility will reduce capacity?</vt:lpstr>
      <vt:lpstr>In the next 9-months, if state Medicaid reimbursement is not increased and the economic and workforce crisis continues, what is the percent chance you will put your facility up for sale?</vt:lpstr>
      <vt:lpstr>In the next 9-months, if state Medicaid reimbursement is not increased and the economic and workforce crisis continues, what is the percent chance you will close your facility?</vt:lpstr>
      <vt:lpstr>While Most Nursing Facilities are Accepting Some Admissions from Hospitals………..</vt:lpstr>
      <vt:lpstr>Ability to Meet Specific Needs, Insufficient Staffing, and Weekends Used Most Frequently when Deciding to Admit</vt:lpstr>
      <vt:lpstr>Number of Admission Referrals Declined by Typical Nursing Facility Increases from 14.6 to 21 (or by 44%)</vt:lpstr>
      <vt:lpstr>Nursing Facilities Located in Twin Cities, Southeast, and West Central Decline the Highest Number of Referrals</vt:lpstr>
      <vt:lpstr>Assisted Living Facilities in Southeast and East Central Decline the Highest Number of Referrals</vt:lpstr>
      <vt:lpstr>Number of Referrals Declined Increases in March 2023. Nearly All Are Attributable to Nursing Facilities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Todd Bergstrom</dc:creator>
  <cp:lastModifiedBy>Jeff Bostic</cp:lastModifiedBy>
  <cp:revision>6</cp:revision>
  <dcterms:created xsi:type="dcterms:W3CDTF">2022-11-07T21:40:03Z</dcterms:created>
  <dcterms:modified xsi:type="dcterms:W3CDTF">2023-04-26T16:37:19Z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0x0101007AD4D6EC54A2C342A8EDB8E3617A2A32</vt:lpwstr>
  </property>
  <property fmtid="{D5CDD505-2E9C-101B-9397-08002B2CF9AE}" pid="3" name="MediaServiceImageTags">
    <vt:lpwstr/>
  </property>
</Properties>
</file>