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7" r:id="rId2"/>
    <p:sldId id="296" r:id="rId3"/>
    <p:sldId id="260" r:id="rId4"/>
    <p:sldId id="258" r:id="rId5"/>
    <p:sldId id="259" r:id="rId6"/>
    <p:sldId id="265" r:id="rId7"/>
    <p:sldId id="262" r:id="rId8"/>
    <p:sldId id="263" r:id="rId9"/>
    <p:sldId id="264" r:id="rId10"/>
    <p:sldId id="266" r:id="rId11"/>
    <p:sldId id="267" r:id="rId12"/>
    <p:sldId id="268" r:id="rId13"/>
    <p:sldId id="269" r:id="rId14"/>
    <p:sldId id="261" r:id="rId15"/>
    <p:sldId id="270" r:id="rId16"/>
    <p:sldId id="271" r:id="rId17"/>
    <p:sldId id="275" r:id="rId18"/>
    <p:sldId id="277" r:id="rId19"/>
    <p:sldId id="272" r:id="rId20"/>
    <p:sldId id="274" r:id="rId21"/>
    <p:sldId id="276" r:id="rId22"/>
    <p:sldId id="278" r:id="rId23"/>
    <p:sldId id="283" r:id="rId24"/>
    <p:sldId id="284" r:id="rId25"/>
    <p:sldId id="285" r:id="rId26"/>
    <p:sldId id="286" r:id="rId27"/>
    <p:sldId id="295" r:id="rId28"/>
    <p:sldId id="294" r:id="rId29"/>
    <p:sldId id="293" r:id="rId30"/>
    <p:sldId id="292" r:id="rId31"/>
    <p:sldId id="279" r:id="rId32"/>
    <p:sldId id="282" r:id="rId33"/>
    <p:sldId id="280" r:id="rId34"/>
    <p:sldId id="281" r:id="rId35"/>
    <p:sldId id="287" r:id="rId36"/>
    <p:sldId id="291" r:id="rId37"/>
    <p:sldId id="289" r:id="rId38"/>
    <p:sldId id="290" r:id="rId39"/>
    <p:sldId id="288" r:id="rId40"/>
    <p:sldId id="273"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4660"/>
  </p:normalViewPr>
  <p:slideViewPr>
    <p:cSldViewPr snapToGrid="0">
      <p:cViewPr varScale="1">
        <p:scale>
          <a:sx n="85" d="100"/>
          <a:sy n="85" d="100"/>
        </p:scale>
        <p:origin x="28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870427-B608-41A7-9DC7-CBE7C02D90E9}" type="doc">
      <dgm:prSet loTypeId="urn:microsoft.com/office/officeart/2005/8/layout/hProcess9" loCatId="process" qsTypeId="urn:microsoft.com/office/officeart/2005/8/quickstyle/simple1" qsCatId="simple" csTypeId="urn:microsoft.com/office/officeart/2005/8/colors/accent1_2" csCatId="accent1" phldr="1"/>
      <dgm:spPr/>
    </dgm:pt>
    <dgm:pt modelId="{E52300FD-7A25-4300-BC13-5D27EF9610F2}">
      <dgm:prSet phldrT="[Text]"/>
      <dgm:spPr>
        <a:solidFill>
          <a:srgbClr val="E86D1F"/>
        </a:solidFill>
      </dgm:spPr>
      <dgm:t>
        <a:bodyPr/>
        <a:lstStyle/>
        <a:p>
          <a:r>
            <a:rPr lang="en-US" b="1" dirty="0"/>
            <a:t>Assessment</a:t>
          </a:r>
        </a:p>
      </dgm:t>
    </dgm:pt>
    <dgm:pt modelId="{9B8A424D-11CE-40DB-85F8-4675C7E8FF60}" type="parTrans" cxnId="{80BD1D32-C3B4-43D1-8337-0AAA5B676376}">
      <dgm:prSet/>
      <dgm:spPr/>
      <dgm:t>
        <a:bodyPr/>
        <a:lstStyle/>
        <a:p>
          <a:endParaRPr lang="en-US"/>
        </a:p>
      </dgm:t>
    </dgm:pt>
    <dgm:pt modelId="{09CA10CC-136D-49D1-9474-F47CA00A9B51}" type="sibTrans" cxnId="{80BD1D32-C3B4-43D1-8337-0AAA5B676376}">
      <dgm:prSet/>
      <dgm:spPr/>
      <dgm:t>
        <a:bodyPr/>
        <a:lstStyle/>
        <a:p>
          <a:endParaRPr lang="en-US"/>
        </a:p>
      </dgm:t>
    </dgm:pt>
    <dgm:pt modelId="{72E135A9-D574-4B41-A2A8-503CC4992DE2}">
      <dgm:prSet phldrT="[Text]"/>
      <dgm:spPr>
        <a:solidFill>
          <a:srgbClr val="EAAB00"/>
        </a:solidFill>
      </dgm:spPr>
      <dgm:t>
        <a:bodyPr/>
        <a:lstStyle/>
        <a:p>
          <a:r>
            <a:rPr lang="en-US" b="1" dirty="0"/>
            <a:t>Validation</a:t>
          </a:r>
        </a:p>
      </dgm:t>
    </dgm:pt>
    <dgm:pt modelId="{29B30943-AB73-4B20-BA25-95814BEA2BE8}" type="parTrans" cxnId="{D908C03F-A26A-4763-ADF9-FDF6DC0FAF83}">
      <dgm:prSet/>
      <dgm:spPr/>
      <dgm:t>
        <a:bodyPr/>
        <a:lstStyle/>
        <a:p>
          <a:endParaRPr lang="en-US"/>
        </a:p>
      </dgm:t>
    </dgm:pt>
    <dgm:pt modelId="{27B43558-D075-4005-95D6-D74FBB2D7AD1}" type="sibTrans" cxnId="{D908C03F-A26A-4763-ADF9-FDF6DC0FAF83}">
      <dgm:prSet/>
      <dgm:spPr/>
      <dgm:t>
        <a:bodyPr/>
        <a:lstStyle/>
        <a:p>
          <a:endParaRPr lang="en-US"/>
        </a:p>
      </dgm:t>
    </dgm:pt>
    <dgm:pt modelId="{394C66BA-B300-4802-9CBD-2A877F735F9F}">
      <dgm:prSet phldrT="[Text]"/>
      <dgm:spPr>
        <a:solidFill>
          <a:srgbClr val="708C03"/>
        </a:solidFill>
      </dgm:spPr>
      <dgm:t>
        <a:bodyPr/>
        <a:lstStyle/>
        <a:p>
          <a:r>
            <a:rPr lang="en-US" b="1" dirty="0"/>
            <a:t>Remediation</a:t>
          </a:r>
        </a:p>
      </dgm:t>
    </dgm:pt>
    <dgm:pt modelId="{34D9DB52-2B1D-444A-BEB1-2D8AA6E48FA2}" type="parTrans" cxnId="{82D807A3-A3D3-48A0-9F3D-22BAC94C72E6}">
      <dgm:prSet/>
      <dgm:spPr/>
      <dgm:t>
        <a:bodyPr/>
        <a:lstStyle/>
        <a:p>
          <a:endParaRPr lang="en-US"/>
        </a:p>
      </dgm:t>
    </dgm:pt>
    <dgm:pt modelId="{822889CA-7FDA-4474-AB38-CDF8B41CC8D8}" type="sibTrans" cxnId="{82D807A3-A3D3-48A0-9F3D-22BAC94C72E6}">
      <dgm:prSet/>
      <dgm:spPr/>
      <dgm:t>
        <a:bodyPr/>
        <a:lstStyle/>
        <a:p>
          <a:endParaRPr lang="en-US"/>
        </a:p>
      </dgm:t>
    </dgm:pt>
    <dgm:pt modelId="{DC50FE8A-55CF-4485-86D2-E2E6B578BC05}" type="pres">
      <dgm:prSet presAssocID="{B1870427-B608-41A7-9DC7-CBE7C02D90E9}" presName="CompostProcess" presStyleCnt="0">
        <dgm:presLayoutVars>
          <dgm:dir/>
          <dgm:resizeHandles val="exact"/>
        </dgm:presLayoutVars>
      </dgm:prSet>
      <dgm:spPr/>
    </dgm:pt>
    <dgm:pt modelId="{5D75F0F3-707C-423B-BD33-27D05635E01C}" type="pres">
      <dgm:prSet presAssocID="{B1870427-B608-41A7-9DC7-CBE7C02D90E9}" presName="arrow" presStyleLbl="bgShp" presStyleIdx="0" presStyleCnt="1"/>
      <dgm:spPr>
        <a:solidFill>
          <a:srgbClr val="0B8187"/>
        </a:solidFill>
      </dgm:spPr>
    </dgm:pt>
    <dgm:pt modelId="{ED710717-C077-4E11-9F40-13B0136369A7}" type="pres">
      <dgm:prSet presAssocID="{B1870427-B608-41A7-9DC7-CBE7C02D90E9}" presName="linearProcess" presStyleCnt="0"/>
      <dgm:spPr/>
    </dgm:pt>
    <dgm:pt modelId="{DAA81129-DA23-4CDD-8848-630D6D29DB3E}" type="pres">
      <dgm:prSet presAssocID="{E52300FD-7A25-4300-BC13-5D27EF9610F2}" presName="textNode" presStyleLbl="node1" presStyleIdx="0" presStyleCnt="3">
        <dgm:presLayoutVars>
          <dgm:bulletEnabled val="1"/>
        </dgm:presLayoutVars>
      </dgm:prSet>
      <dgm:spPr/>
    </dgm:pt>
    <dgm:pt modelId="{BFDFC2F7-8C5D-471A-9849-A3584FC6150F}" type="pres">
      <dgm:prSet presAssocID="{09CA10CC-136D-49D1-9474-F47CA00A9B51}" presName="sibTrans" presStyleCnt="0"/>
      <dgm:spPr/>
    </dgm:pt>
    <dgm:pt modelId="{D4B5D76D-7A8E-4DE6-8D37-7FBC00232EE7}" type="pres">
      <dgm:prSet presAssocID="{72E135A9-D574-4B41-A2A8-503CC4992DE2}" presName="textNode" presStyleLbl="node1" presStyleIdx="1" presStyleCnt="3">
        <dgm:presLayoutVars>
          <dgm:bulletEnabled val="1"/>
        </dgm:presLayoutVars>
      </dgm:prSet>
      <dgm:spPr/>
    </dgm:pt>
    <dgm:pt modelId="{A04F0F39-F538-4EE7-9661-6469E9A327F5}" type="pres">
      <dgm:prSet presAssocID="{27B43558-D075-4005-95D6-D74FBB2D7AD1}" presName="sibTrans" presStyleCnt="0"/>
      <dgm:spPr/>
    </dgm:pt>
    <dgm:pt modelId="{7495EC53-EFCC-4348-AE8F-4AB43E40F9E3}" type="pres">
      <dgm:prSet presAssocID="{394C66BA-B300-4802-9CBD-2A877F735F9F}" presName="textNode" presStyleLbl="node1" presStyleIdx="2" presStyleCnt="3">
        <dgm:presLayoutVars>
          <dgm:bulletEnabled val="1"/>
        </dgm:presLayoutVars>
      </dgm:prSet>
      <dgm:spPr/>
    </dgm:pt>
  </dgm:ptLst>
  <dgm:cxnLst>
    <dgm:cxn modelId="{47E29D06-799E-423B-8387-C775BE255DD7}" type="presOf" srcId="{B1870427-B608-41A7-9DC7-CBE7C02D90E9}" destId="{DC50FE8A-55CF-4485-86D2-E2E6B578BC05}" srcOrd="0" destOrd="0" presId="urn:microsoft.com/office/officeart/2005/8/layout/hProcess9"/>
    <dgm:cxn modelId="{80BD1D32-C3B4-43D1-8337-0AAA5B676376}" srcId="{B1870427-B608-41A7-9DC7-CBE7C02D90E9}" destId="{E52300FD-7A25-4300-BC13-5D27EF9610F2}" srcOrd="0" destOrd="0" parTransId="{9B8A424D-11CE-40DB-85F8-4675C7E8FF60}" sibTransId="{09CA10CC-136D-49D1-9474-F47CA00A9B51}"/>
    <dgm:cxn modelId="{D908C03F-A26A-4763-ADF9-FDF6DC0FAF83}" srcId="{B1870427-B608-41A7-9DC7-CBE7C02D90E9}" destId="{72E135A9-D574-4B41-A2A8-503CC4992DE2}" srcOrd="1" destOrd="0" parTransId="{29B30943-AB73-4B20-BA25-95814BEA2BE8}" sibTransId="{27B43558-D075-4005-95D6-D74FBB2D7AD1}"/>
    <dgm:cxn modelId="{9A532441-B730-40E3-A789-31E24868AE75}" type="presOf" srcId="{394C66BA-B300-4802-9CBD-2A877F735F9F}" destId="{7495EC53-EFCC-4348-AE8F-4AB43E40F9E3}" srcOrd="0" destOrd="0" presId="urn:microsoft.com/office/officeart/2005/8/layout/hProcess9"/>
    <dgm:cxn modelId="{19C26550-34B5-4DCA-B833-D19D78C0D9A2}" type="presOf" srcId="{E52300FD-7A25-4300-BC13-5D27EF9610F2}" destId="{DAA81129-DA23-4CDD-8848-630D6D29DB3E}" srcOrd="0" destOrd="0" presId="urn:microsoft.com/office/officeart/2005/8/layout/hProcess9"/>
    <dgm:cxn modelId="{9E86967A-B659-4C6B-A610-4DE8D39539B8}" type="presOf" srcId="{72E135A9-D574-4B41-A2A8-503CC4992DE2}" destId="{D4B5D76D-7A8E-4DE6-8D37-7FBC00232EE7}" srcOrd="0" destOrd="0" presId="urn:microsoft.com/office/officeart/2005/8/layout/hProcess9"/>
    <dgm:cxn modelId="{82D807A3-A3D3-48A0-9F3D-22BAC94C72E6}" srcId="{B1870427-B608-41A7-9DC7-CBE7C02D90E9}" destId="{394C66BA-B300-4802-9CBD-2A877F735F9F}" srcOrd="2" destOrd="0" parTransId="{34D9DB52-2B1D-444A-BEB1-2D8AA6E48FA2}" sibTransId="{822889CA-7FDA-4474-AB38-CDF8B41CC8D8}"/>
    <dgm:cxn modelId="{BA3CA45B-25C5-4855-B4E1-42052DB1B678}" type="presParOf" srcId="{DC50FE8A-55CF-4485-86D2-E2E6B578BC05}" destId="{5D75F0F3-707C-423B-BD33-27D05635E01C}" srcOrd="0" destOrd="0" presId="urn:microsoft.com/office/officeart/2005/8/layout/hProcess9"/>
    <dgm:cxn modelId="{AF683238-CE06-4B5C-80D0-5C58D77EA494}" type="presParOf" srcId="{DC50FE8A-55CF-4485-86D2-E2E6B578BC05}" destId="{ED710717-C077-4E11-9F40-13B0136369A7}" srcOrd="1" destOrd="0" presId="urn:microsoft.com/office/officeart/2005/8/layout/hProcess9"/>
    <dgm:cxn modelId="{0D321EB4-7BBF-4113-AEBA-0734493C3061}" type="presParOf" srcId="{ED710717-C077-4E11-9F40-13B0136369A7}" destId="{DAA81129-DA23-4CDD-8848-630D6D29DB3E}" srcOrd="0" destOrd="0" presId="urn:microsoft.com/office/officeart/2005/8/layout/hProcess9"/>
    <dgm:cxn modelId="{7D38220C-6021-4026-A5AE-E89DC8BA223B}" type="presParOf" srcId="{ED710717-C077-4E11-9F40-13B0136369A7}" destId="{BFDFC2F7-8C5D-471A-9849-A3584FC6150F}" srcOrd="1" destOrd="0" presId="urn:microsoft.com/office/officeart/2005/8/layout/hProcess9"/>
    <dgm:cxn modelId="{1800D920-787C-43C3-9940-B013A88EE243}" type="presParOf" srcId="{ED710717-C077-4E11-9F40-13B0136369A7}" destId="{D4B5D76D-7A8E-4DE6-8D37-7FBC00232EE7}" srcOrd="2" destOrd="0" presId="urn:microsoft.com/office/officeart/2005/8/layout/hProcess9"/>
    <dgm:cxn modelId="{4F377520-180A-44B1-811D-63D1FC55DB07}" type="presParOf" srcId="{ED710717-C077-4E11-9F40-13B0136369A7}" destId="{A04F0F39-F538-4EE7-9661-6469E9A327F5}" srcOrd="3" destOrd="0" presId="urn:microsoft.com/office/officeart/2005/8/layout/hProcess9"/>
    <dgm:cxn modelId="{DF03A982-D62C-4C5A-AF6A-D5486C73C688}" type="presParOf" srcId="{ED710717-C077-4E11-9F40-13B0136369A7}" destId="{7495EC53-EFCC-4348-AE8F-4AB43E40F9E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BE8854-029C-4551-8140-1EBB0AA8A71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E0D4F23-F00A-4FEC-8400-2460562B201A}">
      <dgm:prSet phldrT="[Text]" custT="1"/>
      <dgm:spPr>
        <a:solidFill>
          <a:srgbClr val="E86D1F">
            <a:alpha val="45000"/>
          </a:srgbClr>
        </a:solidFill>
        <a:ln>
          <a:solidFill>
            <a:srgbClr val="E86D1F">
              <a:alpha val="90000"/>
            </a:srgbClr>
          </a:solidFill>
        </a:ln>
      </dgm:spPr>
      <dgm:t>
        <a:bodyPr/>
        <a:lstStyle/>
        <a:p>
          <a:r>
            <a:rPr lang="en-US" sz="2000" dirty="0"/>
            <a:t>Set standards, criteria and expectations.</a:t>
          </a:r>
        </a:p>
      </dgm:t>
    </dgm:pt>
    <dgm:pt modelId="{7826B623-C5C3-40CF-AA6B-C82EACA89F12}" type="parTrans" cxnId="{31FEFFDE-74A2-4DE0-8B02-2B9F1A01AAE6}">
      <dgm:prSet/>
      <dgm:spPr/>
      <dgm:t>
        <a:bodyPr/>
        <a:lstStyle/>
        <a:p>
          <a:endParaRPr lang="en-US"/>
        </a:p>
      </dgm:t>
    </dgm:pt>
    <dgm:pt modelId="{DDBA736C-9DD6-452E-967D-5FBE2E843FF6}" type="sibTrans" cxnId="{31FEFFDE-74A2-4DE0-8B02-2B9F1A01AAE6}">
      <dgm:prSet/>
      <dgm:spPr/>
      <dgm:t>
        <a:bodyPr/>
        <a:lstStyle/>
        <a:p>
          <a:endParaRPr lang="en-US"/>
        </a:p>
      </dgm:t>
    </dgm:pt>
    <dgm:pt modelId="{54E43F59-2527-4943-AB3F-45EF36F101C2}">
      <dgm:prSet phldrT="[Text]" custT="1"/>
      <dgm:spPr>
        <a:solidFill>
          <a:srgbClr val="E86D1F">
            <a:alpha val="45000"/>
          </a:srgbClr>
        </a:solidFill>
        <a:ln>
          <a:solidFill>
            <a:srgbClr val="E86D1F">
              <a:alpha val="90000"/>
            </a:srgbClr>
          </a:solidFill>
        </a:ln>
      </dgm:spPr>
      <dgm:t>
        <a:bodyPr/>
        <a:lstStyle/>
        <a:p>
          <a:r>
            <a:rPr lang="en-US" sz="2000" dirty="0"/>
            <a:t>Submits revised plan.</a:t>
          </a:r>
        </a:p>
      </dgm:t>
    </dgm:pt>
    <dgm:pt modelId="{8ABEFD0B-1EEC-496F-9DE9-F7596DF20A58}" type="parTrans" cxnId="{4FD15D7A-936D-431F-B885-9E768E9B5B2F}">
      <dgm:prSet/>
      <dgm:spPr/>
      <dgm:t>
        <a:bodyPr/>
        <a:lstStyle/>
        <a:p>
          <a:endParaRPr lang="en-US"/>
        </a:p>
      </dgm:t>
    </dgm:pt>
    <dgm:pt modelId="{D0E66162-4B52-4BEA-95E7-13AB0A4AC6CF}" type="sibTrans" cxnId="{4FD15D7A-936D-431F-B885-9E768E9B5B2F}">
      <dgm:prSet/>
      <dgm:spPr/>
      <dgm:t>
        <a:bodyPr/>
        <a:lstStyle/>
        <a:p>
          <a:endParaRPr lang="en-US"/>
        </a:p>
      </dgm:t>
    </dgm:pt>
    <dgm:pt modelId="{72ED891C-5F78-4D9E-9587-67AA460218ED}">
      <dgm:prSet phldrT="[Text]" custT="1"/>
      <dgm:spPr>
        <a:solidFill>
          <a:srgbClr val="EAAB00"/>
        </a:solidFill>
        <a:ln>
          <a:solidFill>
            <a:srgbClr val="EAAB00"/>
          </a:solidFill>
        </a:ln>
      </dgm:spPr>
      <dgm:t>
        <a:bodyPr/>
        <a:lstStyle/>
        <a:p>
          <a:r>
            <a:rPr lang="en-US" sz="2200" b="1" dirty="0"/>
            <a:t>2017</a:t>
          </a:r>
        </a:p>
      </dgm:t>
    </dgm:pt>
    <dgm:pt modelId="{1B924601-B82F-4EDD-83A5-96A451EABE3A}" type="parTrans" cxnId="{2A207FF0-5609-48CB-92AB-E2064875BC97}">
      <dgm:prSet/>
      <dgm:spPr/>
      <dgm:t>
        <a:bodyPr/>
        <a:lstStyle/>
        <a:p>
          <a:endParaRPr lang="en-US"/>
        </a:p>
      </dgm:t>
    </dgm:pt>
    <dgm:pt modelId="{79846C4B-54DC-49D5-B98B-FEDB1F64A493}" type="sibTrans" cxnId="{2A207FF0-5609-48CB-92AB-E2064875BC97}">
      <dgm:prSet/>
      <dgm:spPr/>
      <dgm:t>
        <a:bodyPr/>
        <a:lstStyle/>
        <a:p>
          <a:endParaRPr lang="en-US"/>
        </a:p>
      </dgm:t>
    </dgm:pt>
    <dgm:pt modelId="{A3BD820B-8CE4-4203-B7AE-B0D6960CFD2B}">
      <dgm:prSet phldrT="[Text]" custT="1"/>
      <dgm:spPr>
        <a:solidFill>
          <a:srgbClr val="EAAB00">
            <a:alpha val="45000"/>
          </a:srgbClr>
        </a:solidFill>
        <a:ln>
          <a:solidFill>
            <a:srgbClr val="EAAB00">
              <a:alpha val="90000"/>
            </a:srgbClr>
          </a:solidFill>
        </a:ln>
      </dgm:spPr>
      <dgm:t>
        <a:bodyPr/>
        <a:lstStyle/>
        <a:p>
          <a:r>
            <a:rPr lang="en-US" sz="1800" dirty="0"/>
            <a:t>Implements provider attestation, validation, and remediation processes.</a:t>
          </a:r>
        </a:p>
      </dgm:t>
    </dgm:pt>
    <dgm:pt modelId="{CDEA951A-FA88-4CE1-AAA7-FA22AF1B3FE9}" type="parTrans" cxnId="{25768C5C-E257-4E0B-8263-1475B0D25759}">
      <dgm:prSet/>
      <dgm:spPr/>
      <dgm:t>
        <a:bodyPr/>
        <a:lstStyle/>
        <a:p>
          <a:endParaRPr lang="en-US"/>
        </a:p>
      </dgm:t>
    </dgm:pt>
    <dgm:pt modelId="{0A94DC54-633A-48EE-8A56-353C8AACED99}" type="sibTrans" cxnId="{25768C5C-E257-4E0B-8263-1475B0D25759}">
      <dgm:prSet/>
      <dgm:spPr/>
      <dgm:t>
        <a:bodyPr/>
        <a:lstStyle/>
        <a:p>
          <a:endParaRPr lang="en-US"/>
        </a:p>
      </dgm:t>
    </dgm:pt>
    <dgm:pt modelId="{695F8B38-D090-4379-A342-5971EBA39E39}">
      <dgm:prSet phldrT="[Text]" custT="1"/>
      <dgm:spPr>
        <a:solidFill>
          <a:srgbClr val="EAAB00">
            <a:alpha val="45000"/>
          </a:srgbClr>
        </a:solidFill>
        <a:ln>
          <a:solidFill>
            <a:srgbClr val="EAAB00">
              <a:alpha val="90000"/>
            </a:srgbClr>
          </a:solidFill>
        </a:ln>
      </dgm:spPr>
      <dgm:t>
        <a:bodyPr/>
        <a:lstStyle/>
        <a:p>
          <a:r>
            <a:rPr lang="en-US" sz="1800" dirty="0"/>
            <a:t>Develops tools/resources and provides technical assistance. </a:t>
          </a:r>
        </a:p>
      </dgm:t>
    </dgm:pt>
    <dgm:pt modelId="{0402C906-169D-45D8-BCB4-5443843F0EC8}" type="parTrans" cxnId="{DAC3F76D-C8BC-45AF-8CB6-5938F8C69E64}">
      <dgm:prSet/>
      <dgm:spPr/>
      <dgm:t>
        <a:bodyPr/>
        <a:lstStyle/>
        <a:p>
          <a:endParaRPr lang="en-US"/>
        </a:p>
      </dgm:t>
    </dgm:pt>
    <dgm:pt modelId="{A7521412-A2C2-468B-8F07-50FB83BB9195}" type="sibTrans" cxnId="{DAC3F76D-C8BC-45AF-8CB6-5938F8C69E64}">
      <dgm:prSet/>
      <dgm:spPr/>
      <dgm:t>
        <a:bodyPr/>
        <a:lstStyle/>
        <a:p>
          <a:endParaRPr lang="en-US"/>
        </a:p>
      </dgm:t>
    </dgm:pt>
    <dgm:pt modelId="{AE806070-50F5-4846-9D60-2B720D2A4E43}">
      <dgm:prSet phldrT="[Text]" custT="1"/>
      <dgm:spPr>
        <a:solidFill>
          <a:srgbClr val="708C3F"/>
        </a:solidFill>
        <a:ln>
          <a:solidFill>
            <a:srgbClr val="708C03"/>
          </a:solidFill>
        </a:ln>
      </dgm:spPr>
      <dgm:t>
        <a:bodyPr/>
        <a:lstStyle/>
        <a:p>
          <a:r>
            <a:rPr lang="en-US" sz="2200" b="1" dirty="0"/>
            <a:t>2018-2020</a:t>
          </a:r>
        </a:p>
      </dgm:t>
    </dgm:pt>
    <dgm:pt modelId="{31FFDE7C-F544-4346-B55A-031396F80EC8}" type="parTrans" cxnId="{CB8FE421-6222-4939-A19A-CB505FEB2F1C}">
      <dgm:prSet/>
      <dgm:spPr/>
      <dgm:t>
        <a:bodyPr/>
        <a:lstStyle/>
        <a:p>
          <a:endParaRPr lang="en-US"/>
        </a:p>
      </dgm:t>
    </dgm:pt>
    <dgm:pt modelId="{5279900D-5EE6-48F2-AFAA-8B4BF60E7AF0}" type="sibTrans" cxnId="{CB8FE421-6222-4939-A19A-CB505FEB2F1C}">
      <dgm:prSet/>
      <dgm:spPr/>
      <dgm:t>
        <a:bodyPr/>
        <a:lstStyle/>
        <a:p>
          <a:endParaRPr lang="en-US"/>
        </a:p>
      </dgm:t>
    </dgm:pt>
    <dgm:pt modelId="{21103BCA-ED47-45C4-BECD-224057E62001}">
      <dgm:prSet phldrT="[Text]" custT="1"/>
      <dgm:spPr>
        <a:solidFill>
          <a:srgbClr val="708C3F">
            <a:alpha val="45000"/>
          </a:srgbClr>
        </a:solidFill>
        <a:ln>
          <a:solidFill>
            <a:srgbClr val="708C3F">
              <a:alpha val="90000"/>
            </a:srgbClr>
          </a:solidFill>
        </a:ln>
      </dgm:spPr>
      <dgm:t>
        <a:bodyPr/>
        <a:lstStyle/>
        <a:p>
          <a:r>
            <a:rPr lang="en-US" sz="2000" dirty="0"/>
            <a:t>Determines which settings will be submitted to CMS for heightened scrutiny. (2018)</a:t>
          </a:r>
        </a:p>
      </dgm:t>
    </dgm:pt>
    <dgm:pt modelId="{AF272B26-364F-40A0-A62F-FFC7D3047074}" type="parTrans" cxnId="{22F205F5-E0A0-4B17-A4BB-CEBCA573B95A}">
      <dgm:prSet/>
      <dgm:spPr/>
      <dgm:t>
        <a:bodyPr/>
        <a:lstStyle/>
        <a:p>
          <a:endParaRPr lang="en-US"/>
        </a:p>
      </dgm:t>
    </dgm:pt>
    <dgm:pt modelId="{C603D822-4DB6-43F5-B602-88E2FE3ED59F}" type="sibTrans" cxnId="{22F205F5-E0A0-4B17-A4BB-CEBCA573B95A}">
      <dgm:prSet/>
      <dgm:spPr/>
      <dgm:t>
        <a:bodyPr/>
        <a:lstStyle/>
        <a:p>
          <a:endParaRPr lang="en-US"/>
        </a:p>
      </dgm:t>
    </dgm:pt>
    <dgm:pt modelId="{A6222D86-F3C5-4216-85F1-52617A43C722}">
      <dgm:prSet phldrT="[Text]" custT="1"/>
      <dgm:spPr>
        <a:solidFill>
          <a:srgbClr val="708C3F">
            <a:alpha val="45000"/>
          </a:srgbClr>
        </a:solidFill>
        <a:ln>
          <a:solidFill>
            <a:srgbClr val="708C3F">
              <a:alpha val="90000"/>
            </a:srgbClr>
          </a:solidFill>
        </a:ln>
      </dgm:spPr>
      <dgm:t>
        <a:bodyPr/>
        <a:lstStyle/>
        <a:p>
          <a:r>
            <a:rPr lang="en-US" sz="2000" dirty="0"/>
            <a:t>Verifies compliance (2018-2020)</a:t>
          </a:r>
        </a:p>
      </dgm:t>
    </dgm:pt>
    <dgm:pt modelId="{B4B50833-B9D9-458E-9633-0EB4CB7AD5D4}" type="parTrans" cxnId="{CE8A8984-36A4-4A7E-9735-9DE52A54226D}">
      <dgm:prSet/>
      <dgm:spPr/>
      <dgm:t>
        <a:bodyPr/>
        <a:lstStyle/>
        <a:p>
          <a:endParaRPr lang="en-US"/>
        </a:p>
      </dgm:t>
    </dgm:pt>
    <dgm:pt modelId="{634680D2-0576-475D-853B-EB5B64177F0E}" type="sibTrans" cxnId="{CE8A8984-36A4-4A7E-9735-9DE52A54226D}">
      <dgm:prSet/>
      <dgm:spPr/>
      <dgm:t>
        <a:bodyPr/>
        <a:lstStyle/>
        <a:p>
          <a:endParaRPr lang="en-US"/>
        </a:p>
      </dgm:t>
    </dgm:pt>
    <dgm:pt modelId="{9523F671-64DD-47F7-AEDD-04FC9E1E0148}">
      <dgm:prSet phldrT="[Text]" custT="1"/>
      <dgm:spPr>
        <a:solidFill>
          <a:srgbClr val="E86D1F">
            <a:alpha val="45000"/>
          </a:srgbClr>
        </a:solidFill>
        <a:ln>
          <a:solidFill>
            <a:srgbClr val="E86D1F">
              <a:alpha val="90000"/>
            </a:srgbClr>
          </a:solidFill>
        </a:ln>
      </dgm:spPr>
      <dgm:t>
        <a:bodyPr/>
        <a:lstStyle/>
        <a:p>
          <a:r>
            <a:rPr lang="en-US" sz="2000" dirty="0"/>
            <a:t>Establish process for compliance.</a:t>
          </a:r>
        </a:p>
      </dgm:t>
    </dgm:pt>
    <dgm:pt modelId="{73C8D707-C829-48F5-BFF9-34620F944F6B}" type="parTrans" cxnId="{74C1CEF2-472C-4C60-B214-41BE44DBC55B}">
      <dgm:prSet/>
      <dgm:spPr/>
      <dgm:t>
        <a:bodyPr/>
        <a:lstStyle/>
        <a:p>
          <a:endParaRPr lang="en-US"/>
        </a:p>
      </dgm:t>
    </dgm:pt>
    <dgm:pt modelId="{3D3A99DE-ACF4-4E90-9B1A-FB6EF271D080}" type="sibTrans" cxnId="{74C1CEF2-472C-4C60-B214-41BE44DBC55B}">
      <dgm:prSet/>
      <dgm:spPr/>
      <dgm:t>
        <a:bodyPr/>
        <a:lstStyle/>
        <a:p>
          <a:endParaRPr lang="en-US"/>
        </a:p>
      </dgm:t>
    </dgm:pt>
    <dgm:pt modelId="{D7F4DC5E-5C1A-40D9-A84A-9CE915F35EE7}">
      <dgm:prSet phldrT="[Text]" custT="1"/>
      <dgm:spPr>
        <a:solidFill>
          <a:srgbClr val="E86D1F">
            <a:alpha val="45000"/>
          </a:srgbClr>
        </a:solidFill>
        <a:ln>
          <a:solidFill>
            <a:srgbClr val="E86D1F">
              <a:alpha val="90000"/>
            </a:srgbClr>
          </a:solidFill>
        </a:ln>
      </dgm:spPr>
      <dgm:t>
        <a:bodyPr/>
        <a:lstStyle/>
        <a:p>
          <a:r>
            <a:rPr lang="en-US" sz="2000" dirty="0"/>
            <a:t>Holds public comment period.</a:t>
          </a:r>
        </a:p>
      </dgm:t>
    </dgm:pt>
    <dgm:pt modelId="{3961BAEC-A56D-4765-AD2A-A71FECACDB38}" type="parTrans" cxnId="{FBE3EBE0-46AC-47ED-8BE8-16422359466C}">
      <dgm:prSet/>
      <dgm:spPr/>
      <dgm:t>
        <a:bodyPr/>
        <a:lstStyle/>
        <a:p>
          <a:endParaRPr lang="en-US"/>
        </a:p>
      </dgm:t>
    </dgm:pt>
    <dgm:pt modelId="{A62E377A-F35D-4EE8-9336-500F107307D5}" type="sibTrans" cxnId="{FBE3EBE0-46AC-47ED-8BE8-16422359466C}">
      <dgm:prSet/>
      <dgm:spPr/>
      <dgm:t>
        <a:bodyPr/>
        <a:lstStyle/>
        <a:p>
          <a:endParaRPr lang="en-US"/>
        </a:p>
      </dgm:t>
    </dgm:pt>
    <dgm:pt modelId="{4ACB9BDA-DFB5-452B-BB19-252F9ADB1674}">
      <dgm:prSet phldrT="[Text]" custT="1"/>
      <dgm:spPr>
        <a:solidFill>
          <a:srgbClr val="708C3F">
            <a:alpha val="45000"/>
          </a:srgbClr>
        </a:solidFill>
        <a:ln>
          <a:solidFill>
            <a:srgbClr val="708C3F">
              <a:alpha val="90000"/>
            </a:srgbClr>
          </a:solidFill>
        </a:ln>
      </dgm:spPr>
      <dgm:t>
        <a:bodyPr/>
        <a:lstStyle/>
        <a:p>
          <a:r>
            <a:rPr lang="en-US" sz="2000" dirty="0"/>
            <a:t>Establish process to verify compliance. (2018)</a:t>
          </a:r>
        </a:p>
      </dgm:t>
    </dgm:pt>
    <dgm:pt modelId="{596376E6-B465-4C40-92BB-C6379A3FE06F}" type="parTrans" cxnId="{7FE85787-8545-4434-BEEC-BBD9749A5F99}">
      <dgm:prSet/>
      <dgm:spPr/>
      <dgm:t>
        <a:bodyPr/>
        <a:lstStyle/>
        <a:p>
          <a:endParaRPr lang="en-US"/>
        </a:p>
      </dgm:t>
    </dgm:pt>
    <dgm:pt modelId="{20354E5B-D89D-4A52-8281-20A26990C092}" type="sibTrans" cxnId="{7FE85787-8545-4434-BEEC-BBD9749A5F99}">
      <dgm:prSet/>
      <dgm:spPr/>
      <dgm:t>
        <a:bodyPr/>
        <a:lstStyle/>
        <a:p>
          <a:endParaRPr lang="en-US"/>
        </a:p>
      </dgm:t>
    </dgm:pt>
    <dgm:pt modelId="{886EC413-A208-4ED9-B0C7-45E0A3882F27}">
      <dgm:prSet phldrT="[Text]" custT="1"/>
      <dgm:spPr>
        <a:solidFill>
          <a:srgbClr val="E86D1F"/>
        </a:solidFill>
        <a:ln>
          <a:solidFill>
            <a:srgbClr val="E86D1F"/>
          </a:solidFill>
        </a:ln>
      </dgm:spPr>
      <dgm:t>
        <a:bodyPr/>
        <a:lstStyle/>
        <a:p>
          <a:r>
            <a:rPr lang="en-US" sz="2200" b="1" dirty="0"/>
            <a:t>2016 </a:t>
          </a:r>
        </a:p>
      </dgm:t>
    </dgm:pt>
    <dgm:pt modelId="{9E45A4A9-D86A-49B2-83EA-F16C01C2261B}" type="sibTrans" cxnId="{D2FC8CD4-AC2D-405C-9DF2-B70F70A88019}">
      <dgm:prSet/>
      <dgm:spPr/>
      <dgm:t>
        <a:bodyPr/>
        <a:lstStyle/>
        <a:p>
          <a:endParaRPr lang="en-US"/>
        </a:p>
      </dgm:t>
    </dgm:pt>
    <dgm:pt modelId="{7D265D08-3F49-4162-B2C8-5E7398A1CE18}" type="parTrans" cxnId="{D2FC8CD4-AC2D-405C-9DF2-B70F70A88019}">
      <dgm:prSet/>
      <dgm:spPr/>
      <dgm:t>
        <a:bodyPr/>
        <a:lstStyle/>
        <a:p>
          <a:endParaRPr lang="en-US"/>
        </a:p>
      </dgm:t>
    </dgm:pt>
    <dgm:pt modelId="{20ED7384-B3C5-4D5D-AC56-016D46E60DED}">
      <dgm:prSet phldrT="[Text]" custT="1"/>
      <dgm:spPr>
        <a:solidFill>
          <a:srgbClr val="E86D1F">
            <a:alpha val="45000"/>
          </a:srgbClr>
        </a:solidFill>
        <a:ln>
          <a:solidFill>
            <a:srgbClr val="E86D1F">
              <a:alpha val="90000"/>
            </a:srgbClr>
          </a:solidFill>
        </a:ln>
      </dgm:spPr>
      <dgm:t>
        <a:bodyPr/>
        <a:lstStyle/>
        <a:p>
          <a:r>
            <a:rPr lang="en-US" sz="2000" dirty="0"/>
            <a:t>Develops provider attestation.</a:t>
          </a:r>
        </a:p>
      </dgm:t>
    </dgm:pt>
    <dgm:pt modelId="{478DC675-10BB-4539-AAFC-5196CDCFFBD7}" type="parTrans" cxnId="{9FE5F6F1-2595-49E6-A2C2-BD66DCACB4A6}">
      <dgm:prSet/>
      <dgm:spPr/>
    </dgm:pt>
    <dgm:pt modelId="{A899951E-38FE-48B0-98C8-70AC7A223A9E}" type="sibTrans" cxnId="{9FE5F6F1-2595-49E6-A2C2-BD66DCACB4A6}">
      <dgm:prSet/>
      <dgm:spPr/>
    </dgm:pt>
    <dgm:pt modelId="{37814D17-79C4-4CB7-A4DB-561BD24DB3E7}">
      <dgm:prSet phldrT="[Text]" custT="1"/>
      <dgm:spPr>
        <a:solidFill>
          <a:srgbClr val="EAAB00">
            <a:alpha val="45000"/>
          </a:srgbClr>
        </a:solidFill>
        <a:ln>
          <a:solidFill>
            <a:srgbClr val="EAAB00">
              <a:alpha val="90000"/>
            </a:srgbClr>
          </a:solidFill>
        </a:ln>
      </dgm:spPr>
      <dgm:t>
        <a:bodyPr/>
        <a:lstStyle/>
        <a:p>
          <a:r>
            <a:rPr lang="en-US" sz="1800" dirty="0"/>
            <a:t>Proposes changes to state law and federal waiver plans to reach alignment.</a:t>
          </a:r>
        </a:p>
      </dgm:t>
    </dgm:pt>
    <dgm:pt modelId="{2FE8F028-C8F0-4212-852F-74A22BEDBDB3}" type="parTrans" cxnId="{B700D45E-A9EF-4ABA-B9E5-FDCBC58266AB}">
      <dgm:prSet/>
      <dgm:spPr/>
    </dgm:pt>
    <dgm:pt modelId="{71495905-595F-471A-9A35-ED05B7DC3FE5}" type="sibTrans" cxnId="{B700D45E-A9EF-4ABA-B9E5-FDCBC58266AB}">
      <dgm:prSet/>
      <dgm:spPr/>
    </dgm:pt>
    <dgm:pt modelId="{C7334DBE-4668-4DAA-AE46-200D62F773EC}" type="pres">
      <dgm:prSet presAssocID="{EFBE8854-029C-4551-8140-1EBB0AA8A719}" presName="Name0" presStyleCnt="0">
        <dgm:presLayoutVars>
          <dgm:dir/>
          <dgm:animLvl val="lvl"/>
          <dgm:resizeHandles val="exact"/>
        </dgm:presLayoutVars>
      </dgm:prSet>
      <dgm:spPr/>
    </dgm:pt>
    <dgm:pt modelId="{10E8EE50-5F7C-4C9E-8506-149C8BACD362}" type="pres">
      <dgm:prSet presAssocID="{886EC413-A208-4ED9-B0C7-45E0A3882F27}" presName="composite" presStyleCnt="0"/>
      <dgm:spPr/>
    </dgm:pt>
    <dgm:pt modelId="{F246A8BC-3767-49DB-ABF4-881D71E6C05F}" type="pres">
      <dgm:prSet presAssocID="{886EC413-A208-4ED9-B0C7-45E0A3882F27}" presName="parTx" presStyleLbl="alignNode1" presStyleIdx="0" presStyleCnt="3" custScaleX="112443">
        <dgm:presLayoutVars>
          <dgm:chMax val="0"/>
          <dgm:chPref val="0"/>
          <dgm:bulletEnabled val="1"/>
        </dgm:presLayoutVars>
      </dgm:prSet>
      <dgm:spPr/>
    </dgm:pt>
    <dgm:pt modelId="{AF986591-52F6-4323-B4F2-25850CD09E50}" type="pres">
      <dgm:prSet presAssocID="{886EC413-A208-4ED9-B0C7-45E0A3882F27}" presName="desTx" presStyleLbl="alignAccFollowNode1" presStyleIdx="0" presStyleCnt="3" custScaleX="110804" custScaleY="98178" custLinFactNeighborX="-1439" custLinFactNeighborY="-600">
        <dgm:presLayoutVars>
          <dgm:bulletEnabled val="1"/>
        </dgm:presLayoutVars>
      </dgm:prSet>
      <dgm:spPr/>
    </dgm:pt>
    <dgm:pt modelId="{1583A1D9-436E-4AF0-AC5E-81DC1EA59EA3}" type="pres">
      <dgm:prSet presAssocID="{9E45A4A9-D86A-49B2-83EA-F16C01C2261B}" presName="space" presStyleCnt="0"/>
      <dgm:spPr/>
    </dgm:pt>
    <dgm:pt modelId="{58CD6BA5-F563-4570-9251-6D9C2EB52CBA}" type="pres">
      <dgm:prSet presAssocID="{72ED891C-5F78-4D9E-9587-67AA460218ED}" presName="composite" presStyleCnt="0"/>
      <dgm:spPr/>
    </dgm:pt>
    <dgm:pt modelId="{CBB0FB49-28A4-425A-AE5E-D54A21E4F7DE}" type="pres">
      <dgm:prSet presAssocID="{72ED891C-5F78-4D9E-9587-67AA460218ED}" presName="parTx" presStyleLbl="alignNode1" presStyleIdx="1" presStyleCnt="3" custLinFactNeighborX="-1066">
        <dgm:presLayoutVars>
          <dgm:chMax val="0"/>
          <dgm:chPref val="0"/>
          <dgm:bulletEnabled val="1"/>
        </dgm:presLayoutVars>
      </dgm:prSet>
      <dgm:spPr/>
    </dgm:pt>
    <dgm:pt modelId="{B585B6DC-FDF8-4986-93DF-5FBE33695DD5}" type="pres">
      <dgm:prSet presAssocID="{72ED891C-5F78-4D9E-9587-67AA460218ED}" presName="desTx" presStyleLbl="alignAccFollowNode1" presStyleIdx="1" presStyleCnt="3" custLinFactNeighborX="-1115" custLinFactNeighborY="-1308">
        <dgm:presLayoutVars>
          <dgm:bulletEnabled val="1"/>
        </dgm:presLayoutVars>
      </dgm:prSet>
      <dgm:spPr/>
    </dgm:pt>
    <dgm:pt modelId="{99A672A7-C01D-4200-A63C-1A1696FF8E8D}" type="pres">
      <dgm:prSet presAssocID="{79846C4B-54DC-49D5-B98B-FEDB1F64A493}" presName="space" presStyleCnt="0"/>
      <dgm:spPr/>
    </dgm:pt>
    <dgm:pt modelId="{AE8420C8-E1B6-4B64-AFBB-0809908C304C}" type="pres">
      <dgm:prSet presAssocID="{AE806070-50F5-4846-9D60-2B720D2A4E43}" presName="composite" presStyleCnt="0"/>
      <dgm:spPr/>
    </dgm:pt>
    <dgm:pt modelId="{26DECF8A-5AC8-44E6-86C7-EDCAFDA41314}" type="pres">
      <dgm:prSet presAssocID="{AE806070-50F5-4846-9D60-2B720D2A4E43}" presName="parTx" presStyleLbl="alignNode1" presStyleIdx="2" presStyleCnt="3">
        <dgm:presLayoutVars>
          <dgm:chMax val="0"/>
          <dgm:chPref val="0"/>
          <dgm:bulletEnabled val="1"/>
        </dgm:presLayoutVars>
      </dgm:prSet>
      <dgm:spPr/>
    </dgm:pt>
    <dgm:pt modelId="{AFA8BF5F-D1DC-4278-8A3F-B46DB430C2EA}" type="pres">
      <dgm:prSet presAssocID="{AE806070-50F5-4846-9D60-2B720D2A4E43}" presName="desTx" presStyleLbl="alignAccFollowNode1" presStyleIdx="2" presStyleCnt="3" custLinFactNeighborX="-691" custLinFactNeighborY="-1308">
        <dgm:presLayoutVars>
          <dgm:bulletEnabled val="1"/>
        </dgm:presLayoutVars>
      </dgm:prSet>
      <dgm:spPr/>
    </dgm:pt>
  </dgm:ptLst>
  <dgm:cxnLst>
    <dgm:cxn modelId="{CB8FE421-6222-4939-A19A-CB505FEB2F1C}" srcId="{EFBE8854-029C-4551-8140-1EBB0AA8A719}" destId="{AE806070-50F5-4846-9D60-2B720D2A4E43}" srcOrd="2" destOrd="0" parTransId="{31FFDE7C-F544-4346-B55A-031396F80EC8}" sibTransId="{5279900D-5EE6-48F2-AFAA-8B4BF60E7AF0}"/>
    <dgm:cxn modelId="{D8A1B422-1C31-4371-A64F-AD921ADD112C}" type="presOf" srcId="{AE806070-50F5-4846-9D60-2B720D2A4E43}" destId="{26DECF8A-5AC8-44E6-86C7-EDCAFDA41314}" srcOrd="0" destOrd="0" presId="urn:microsoft.com/office/officeart/2005/8/layout/hList1"/>
    <dgm:cxn modelId="{032F4633-2BBF-404F-B9DF-B5C3FC4EB009}" type="presOf" srcId="{8E0D4F23-F00A-4FEC-8400-2460562B201A}" destId="{AF986591-52F6-4323-B4F2-25850CD09E50}" srcOrd="0" destOrd="0" presId="urn:microsoft.com/office/officeart/2005/8/layout/hList1"/>
    <dgm:cxn modelId="{25768C5C-E257-4E0B-8263-1475B0D25759}" srcId="{72ED891C-5F78-4D9E-9587-67AA460218ED}" destId="{A3BD820B-8CE4-4203-B7AE-B0D6960CFD2B}" srcOrd="0" destOrd="0" parTransId="{CDEA951A-FA88-4CE1-AAA7-FA22AF1B3FE9}" sibTransId="{0A94DC54-633A-48EE-8A56-353C8AACED99}"/>
    <dgm:cxn modelId="{B700D45E-A9EF-4ABA-B9E5-FDCBC58266AB}" srcId="{72ED891C-5F78-4D9E-9587-67AA460218ED}" destId="{37814D17-79C4-4CB7-A4DB-561BD24DB3E7}" srcOrd="1" destOrd="0" parTransId="{2FE8F028-C8F0-4212-852F-74A22BEDBDB3}" sibTransId="{71495905-595F-471A-9A35-ED05B7DC3FE5}"/>
    <dgm:cxn modelId="{84EF4D60-7852-4D09-9D68-93BC3B9CCFBC}" type="presOf" srcId="{72ED891C-5F78-4D9E-9587-67AA460218ED}" destId="{CBB0FB49-28A4-425A-AE5E-D54A21E4F7DE}" srcOrd="0" destOrd="0" presId="urn:microsoft.com/office/officeart/2005/8/layout/hList1"/>
    <dgm:cxn modelId="{A87E9067-A118-4B67-9EC4-0CE4A974F381}" type="presOf" srcId="{695F8B38-D090-4379-A342-5971EBA39E39}" destId="{B585B6DC-FDF8-4986-93DF-5FBE33695DD5}" srcOrd="0" destOrd="2" presId="urn:microsoft.com/office/officeart/2005/8/layout/hList1"/>
    <dgm:cxn modelId="{9CCB1B6C-9223-4745-82EB-901BE2880356}" type="presOf" srcId="{A6222D86-F3C5-4216-85F1-52617A43C722}" destId="{AFA8BF5F-D1DC-4278-8A3F-B46DB430C2EA}" srcOrd="0" destOrd="2" presId="urn:microsoft.com/office/officeart/2005/8/layout/hList1"/>
    <dgm:cxn modelId="{DAC3F76D-C8BC-45AF-8CB6-5938F8C69E64}" srcId="{72ED891C-5F78-4D9E-9587-67AA460218ED}" destId="{695F8B38-D090-4379-A342-5971EBA39E39}" srcOrd="2" destOrd="0" parTransId="{0402C906-169D-45D8-BCB4-5443843F0EC8}" sibTransId="{A7521412-A2C2-468B-8F07-50FB83BB9195}"/>
    <dgm:cxn modelId="{4FD15D7A-936D-431F-B885-9E768E9B5B2F}" srcId="{886EC413-A208-4ED9-B0C7-45E0A3882F27}" destId="{54E43F59-2527-4943-AB3F-45EF36F101C2}" srcOrd="4" destOrd="0" parTransId="{8ABEFD0B-1EEC-496F-9DE9-F7596DF20A58}" sibTransId="{D0E66162-4B52-4BEA-95E7-13AB0A4AC6CF}"/>
    <dgm:cxn modelId="{CE8A8984-36A4-4A7E-9735-9DE52A54226D}" srcId="{AE806070-50F5-4846-9D60-2B720D2A4E43}" destId="{A6222D86-F3C5-4216-85F1-52617A43C722}" srcOrd="2" destOrd="0" parTransId="{B4B50833-B9D9-458E-9633-0EB4CB7AD5D4}" sibTransId="{634680D2-0576-475D-853B-EB5B64177F0E}"/>
    <dgm:cxn modelId="{7FE85787-8545-4434-BEEC-BBD9749A5F99}" srcId="{AE806070-50F5-4846-9D60-2B720D2A4E43}" destId="{4ACB9BDA-DFB5-452B-BB19-252F9ADB1674}" srcOrd="1" destOrd="0" parTransId="{596376E6-B465-4C40-92BB-C6379A3FE06F}" sibTransId="{20354E5B-D89D-4A52-8281-20A26990C092}"/>
    <dgm:cxn modelId="{26EE688D-833E-459E-9201-C846817C5663}" type="presOf" srcId="{21103BCA-ED47-45C4-BECD-224057E62001}" destId="{AFA8BF5F-D1DC-4278-8A3F-B46DB430C2EA}" srcOrd="0" destOrd="0" presId="urn:microsoft.com/office/officeart/2005/8/layout/hList1"/>
    <dgm:cxn modelId="{5E8C0EA1-8BF4-4F6A-A74E-81C2B7FA6268}" type="presOf" srcId="{A3BD820B-8CE4-4203-B7AE-B0D6960CFD2B}" destId="{B585B6DC-FDF8-4986-93DF-5FBE33695DD5}" srcOrd="0" destOrd="0" presId="urn:microsoft.com/office/officeart/2005/8/layout/hList1"/>
    <dgm:cxn modelId="{EEA5E7A3-27BC-4065-B0F2-DD5550B913E1}" type="presOf" srcId="{9523F671-64DD-47F7-AEDD-04FC9E1E0148}" destId="{AF986591-52F6-4323-B4F2-25850CD09E50}" srcOrd="0" destOrd="1" presId="urn:microsoft.com/office/officeart/2005/8/layout/hList1"/>
    <dgm:cxn modelId="{6AC635A6-89BD-40C9-98BA-EA68B8F2DFF2}" type="presOf" srcId="{37814D17-79C4-4CB7-A4DB-561BD24DB3E7}" destId="{B585B6DC-FDF8-4986-93DF-5FBE33695DD5}" srcOrd="0" destOrd="1" presId="urn:microsoft.com/office/officeart/2005/8/layout/hList1"/>
    <dgm:cxn modelId="{E881E8AD-E24A-4249-8BED-DBDBAB2A6E3E}" type="presOf" srcId="{886EC413-A208-4ED9-B0C7-45E0A3882F27}" destId="{F246A8BC-3767-49DB-ABF4-881D71E6C05F}" srcOrd="0" destOrd="0" presId="urn:microsoft.com/office/officeart/2005/8/layout/hList1"/>
    <dgm:cxn modelId="{0571E8C9-4519-4FFE-9E38-D3E649797B09}" type="presOf" srcId="{D7F4DC5E-5C1A-40D9-A84A-9CE915F35EE7}" destId="{AF986591-52F6-4323-B4F2-25850CD09E50}" srcOrd="0" destOrd="3" presId="urn:microsoft.com/office/officeart/2005/8/layout/hList1"/>
    <dgm:cxn modelId="{4ABA7BD2-29FF-4D81-9A81-CB245012787D}" type="presOf" srcId="{EFBE8854-029C-4551-8140-1EBB0AA8A719}" destId="{C7334DBE-4668-4DAA-AE46-200D62F773EC}" srcOrd="0" destOrd="0" presId="urn:microsoft.com/office/officeart/2005/8/layout/hList1"/>
    <dgm:cxn modelId="{D2FC8CD4-AC2D-405C-9DF2-B70F70A88019}" srcId="{EFBE8854-029C-4551-8140-1EBB0AA8A719}" destId="{886EC413-A208-4ED9-B0C7-45E0A3882F27}" srcOrd="0" destOrd="0" parTransId="{7D265D08-3F49-4162-B2C8-5E7398A1CE18}" sibTransId="{9E45A4A9-D86A-49B2-83EA-F16C01C2261B}"/>
    <dgm:cxn modelId="{31FEFFDE-74A2-4DE0-8B02-2B9F1A01AAE6}" srcId="{886EC413-A208-4ED9-B0C7-45E0A3882F27}" destId="{8E0D4F23-F00A-4FEC-8400-2460562B201A}" srcOrd="0" destOrd="0" parTransId="{7826B623-C5C3-40CF-AA6B-C82EACA89F12}" sibTransId="{DDBA736C-9DD6-452E-967D-5FBE2E843FF6}"/>
    <dgm:cxn modelId="{FBE3EBE0-46AC-47ED-8BE8-16422359466C}" srcId="{886EC413-A208-4ED9-B0C7-45E0A3882F27}" destId="{D7F4DC5E-5C1A-40D9-A84A-9CE915F35EE7}" srcOrd="3" destOrd="0" parTransId="{3961BAEC-A56D-4765-AD2A-A71FECACDB38}" sibTransId="{A62E377A-F35D-4EE8-9336-500F107307D5}"/>
    <dgm:cxn modelId="{449291E4-1E04-4D37-8F91-3E9FBECCC81F}" type="presOf" srcId="{4ACB9BDA-DFB5-452B-BB19-252F9ADB1674}" destId="{AFA8BF5F-D1DC-4278-8A3F-B46DB430C2EA}" srcOrd="0" destOrd="1" presId="urn:microsoft.com/office/officeart/2005/8/layout/hList1"/>
    <dgm:cxn modelId="{4DBAEFE6-97C2-4AC8-8CF9-919D68F1F71A}" type="presOf" srcId="{54E43F59-2527-4943-AB3F-45EF36F101C2}" destId="{AF986591-52F6-4323-B4F2-25850CD09E50}" srcOrd="0" destOrd="4" presId="urn:microsoft.com/office/officeart/2005/8/layout/hList1"/>
    <dgm:cxn modelId="{DC7C12EA-959D-4273-9BB8-A4093C09B85B}" type="presOf" srcId="{20ED7384-B3C5-4D5D-AC56-016D46E60DED}" destId="{AF986591-52F6-4323-B4F2-25850CD09E50}" srcOrd="0" destOrd="2" presId="urn:microsoft.com/office/officeart/2005/8/layout/hList1"/>
    <dgm:cxn modelId="{2A207FF0-5609-48CB-92AB-E2064875BC97}" srcId="{EFBE8854-029C-4551-8140-1EBB0AA8A719}" destId="{72ED891C-5F78-4D9E-9587-67AA460218ED}" srcOrd="1" destOrd="0" parTransId="{1B924601-B82F-4EDD-83A5-96A451EABE3A}" sibTransId="{79846C4B-54DC-49D5-B98B-FEDB1F64A493}"/>
    <dgm:cxn modelId="{9FE5F6F1-2595-49E6-A2C2-BD66DCACB4A6}" srcId="{886EC413-A208-4ED9-B0C7-45E0A3882F27}" destId="{20ED7384-B3C5-4D5D-AC56-016D46E60DED}" srcOrd="2" destOrd="0" parTransId="{478DC675-10BB-4539-AAFC-5196CDCFFBD7}" sibTransId="{A899951E-38FE-48B0-98C8-70AC7A223A9E}"/>
    <dgm:cxn modelId="{74C1CEF2-472C-4C60-B214-41BE44DBC55B}" srcId="{886EC413-A208-4ED9-B0C7-45E0A3882F27}" destId="{9523F671-64DD-47F7-AEDD-04FC9E1E0148}" srcOrd="1" destOrd="0" parTransId="{73C8D707-C829-48F5-BFF9-34620F944F6B}" sibTransId="{3D3A99DE-ACF4-4E90-9B1A-FB6EF271D080}"/>
    <dgm:cxn modelId="{22F205F5-E0A0-4B17-A4BB-CEBCA573B95A}" srcId="{AE806070-50F5-4846-9D60-2B720D2A4E43}" destId="{21103BCA-ED47-45C4-BECD-224057E62001}" srcOrd="0" destOrd="0" parTransId="{AF272B26-364F-40A0-A62F-FFC7D3047074}" sibTransId="{C603D822-4DB6-43F5-B602-88E2FE3ED59F}"/>
    <dgm:cxn modelId="{52430CAA-CD83-4A22-AAA6-47AC77BE4E64}" type="presParOf" srcId="{C7334DBE-4668-4DAA-AE46-200D62F773EC}" destId="{10E8EE50-5F7C-4C9E-8506-149C8BACD362}" srcOrd="0" destOrd="0" presId="urn:microsoft.com/office/officeart/2005/8/layout/hList1"/>
    <dgm:cxn modelId="{8874CE61-B7D4-425A-8B63-FEB3187229EE}" type="presParOf" srcId="{10E8EE50-5F7C-4C9E-8506-149C8BACD362}" destId="{F246A8BC-3767-49DB-ABF4-881D71E6C05F}" srcOrd="0" destOrd="0" presId="urn:microsoft.com/office/officeart/2005/8/layout/hList1"/>
    <dgm:cxn modelId="{C5B28A70-0A86-496D-AFD4-164D3C81020B}" type="presParOf" srcId="{10E8EE50-5F7C-4C9E-8506-149C8BACD362}" destId="{AF986591-52F6-4323-B4F2-25850CD09E50}" srcOrd="1" destOrd="0" presId="urn:microsoft.com/office/officeart/2005/8/layout/hList1"/>
    <dgm:cxn modelId="{06EE7075-EA55-4850-BDA5-4478BF77C90C}" type="presParOf" srcId="{C7334DBE-4668-4DAA-AE46-200D62F773EC}" destId="{1583A1D9-436E-4AF0-AC5E-81DC1EA59EA3}" srcOrd="1" destOrd="0" presId="urn:microsoft.com/office/officeart/2005/8/layout/hList1"/>
    <dgm:cxn modelId="{98B24AFE-9B81-4EDD-BBA1-ECB4739ABF80}" type="presParOf" srcId="{C7334DBE-4668-4DAA-AE46-200D62F773EC}" destId="{58CD6BA5-F563-4570-9251-6D9C2EB52CBA}" srcOrd="2" destOrd="0" presId="urn:microsoft.com/office/officeart/2005/8/layout/hList1"/>
    <dgm:cxn modelId="{813D2F41-D462-41B2-BE01-6B1C6AC375BF}" type="presParOf" srcId="{58CD6BA5-F563-4570-9251-6D9C2EB52CBA}" destId="{CBB0FB49-28A4-425A-AE5E-D54A21E4F7DE}" srcOrd="0" destOrd="0" presId="urn:microsoft.com/office/officeart/2005/8/layout/hList1"/>
    <dgm:cxn modelId="{F9212270-E256-43DF-BD59-6D77DE068BF8}" type="presParOf" srcId="{58CD6BA5-F563-4570-9251-6D9C2EB52CBA}" destId="{B585B6DC-FDF8-4986-93DF-5FBE33695DD5}" srcOrd="1" destOrd="0" presId="urn:microsoft.com/office/officeart/2005/8/layout/hList1"/>
    <dgm:cxn modelId="{83AFBC26-6DEB-417D-BB5C-FD6BF5921EC8}" type="presParOf" srcId="{C7334DBE-4668-4DAA-AE46-200D62F773EC}" destId="{99A672A7-C01D-4200-A63C-1A1696FF8E8D}" srcOrd="3" destOrd="0" presId="urn:microsoft.com/office/officeart/2005/8/layout/hList1"/>
    <dgm:cxn modelId="{3283F8DF-AFFF-4219-A67E-88D8C4A617FD}" type="presParOf" srcId="{C7334DBE-4668-4DAA-AE46-200D62F773EC}" destId="{AE8420C8-E1B6-4B64-AFBB-0809908C304C}" srcOrd="4" destOrd="0" presId="urn:microsoft.com/office/officeart/2005/8/layout/hList1"/>
    <dgm:cxn modelId="{5B74F45A-66D2-42FA-8C39-063DF97D4E39}" type="presParOf" srcId="{AE8420C8-E1B6-4B64-AFBB-0809908C304C}" destId="{26DECF8A-5AC8-44E6-86C7-EDCAFDA41314}" srcOrd="0" destOrd="0" presId="urn:microsoft.com/office/officeart/2005/8/layout/hList1"/>
    <dgm:cxn modelId="{1BBDFFDD-6C80-4211-826F-98D7BF1D7BEB}" type="presParOf" srcId="{AE8420C8-E1B6-4B64-AFBB-0809908C304C}" destId="{AFA8BF5F-D1DC-4278-8A3F-B46DB430C2EA}" srcOrd="1" destOrd="0" presId="urn:microsoft.com/office/officeart/2005/8/layout/h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BE8854-029C-4551-8140-1EBB0AA8A71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8E0D4F23-F00A-4FEC-8400-2460562B201A}">
      <dgm:prSet phldrT="[Text]" custT="1"/>
      <dgm:spPr>
        <a:solidFill>
          <a:srgbClr val="E86D1F">
            <a:alpha val="45000"/>
          </a:srgbClr>
        </a:solidFill>
        <a:ln>
          <a:solidFill>
            <a:srgbClr val="E86D1F">
              <a:alpha val="90000"/>
            </a:srgbClr>
          </a:solidFill>
        </a:ln>
      </dgm:spPr>
      <dgm:t>
        <a:bodyPr/>
        <a:lstStyle/>
        <a:p>
          <a:r>
            <a:rPr lang="en-US" sz="2000" dirty="0"/>
            <a:t>Measure your setting against the new requirements</a:t>
          </a:r>
        </a:p>
      </dgm:t>
    </dgm:pt>
    <dgm:pt modelId="{7826B623-C5C3-40CF-AA6B-C82EACA89F12}" type="parTrans" cxnId="{31FEFFDE-74A2-4DE0-8B02-2B9F1A01AAE6}">
      <dgm:prSet/>
      <dgm:spPr/>
      <dgm:t>
        <a:bodyPr/>
        <a:lstStyle/>
        <a:p>
          <a:endParaRPr lang="en-US"/>
        </a:p>
      </dgm:t>
    </dgm:pt>
    <dgm:pt modelId="{DDBA736C-9DD6-452E-967D-5FBE2E843FF6}" type="sibTrans" cxnId="{31FEFFDE-74A2-4DE0-8B02-2B9F1A01AAE6}">
      <dgm:prSet/>
      <dgm:spPr/>
      <dgm:t>
        <a:bodyPr/>
        <a:lstStyle/>
        <a:p>
          <a:endParaRPr lang="en-US"/>
        </a:p>
      </dgm:t>
    </dgm:pt>
    <dgm:pt modelId="{72ED891C-5F78-4D9E-9587-67AA460218ED}">
      <dgm:prSet phldrT="[Text]" custT="1"/>
      <dgm:spPr>
        <a:solidFill>
          <a:srgbClr val="EAAB00"/>
        </a:solidFill>
        <a:ln>
          <a:solidFill>
            <a:srgbClr val="EAAB00"/>
          </a:solidFill>
        </a:ln>
      </dgm:spPr>
      <dgm:t>
        <a:bodyPr/>
        <a:lstStyle/>
        <a:p>
          <a:r>
            <a:rPr lang="en-US" sz="2200" b="1" dirty="0"/>
            <a:t>ENGAGE</a:t>
          </a:r>
        </a:p>
      </dgm:t>
    </dgm:pt>
    <dgm:pt modelId="{1B924601-B82F-4EDD-83A5-96A451EABE3A}" type="parTrans" cxnId="{2A207FF0-5609-48CB-92AB-E2064875BC97}">
      <dgm:prSet/>
      <dgm:spPr/>
      <dgm:t>
        <a:bodyPr/>
        <a:lstStyle/>
        <a:p>
          <a:endParaRPr lang="en-US"/>
        </a:p>
      </dgm:t>
    </dgm:pt>
    <dgm:pt modelId="{79846C4B-54DC-49D5-B98B-FEDB1F64A493}" type="sibTrans" cxnId="{2A207FF0-5609-48CB-92AB-E2064875BC97}">
      <dgm:prSet/>
      <dgm:spPr/>
      <dgm:t>
        <a:bodyPr/>
        <a:lstStyle/>
        <a:p>
          <a:endParaRPr lang="en-US"/>
        </a:p>
      </dgm:t>
    </dgm:pt>
    <dgm:pt modelId="{A3BD820B-8CE4-4203-B7AE-B0D6960CFD2B}">
      <dgm:prSet phldrT="[Text]" custT="1"/>
      <dgm:spPr>
        <a:solidFill>
          <a:srgbClr val="EAAB00">
            <a:alpha val="45000"/>
          </a:srgbClr>
        </a:solidFill>
        <a:ln>
          <a:solidFill>
            <a:srgbClr val="EAAB00">
              <a:alpha val="90000"/>
            </a:srgbClr>
          </a:solidFill>
        </a:ln>
      </dgm:spPr>
      <dgm:t>
        <a:bodyPr/>
        <a:lstStyle/>
        <a:p>
          <a:r>
            <a:rPr lang="en-US" sz="2000" dirty="0"/>
            <a:t>Complete Attestation form</a:t>
          </a:r>
        </a:p>
      </dgm:t>
    </dgm:pt>
    <dgm:pt modelId="{CDEA951A-FA88-4CE1-AAA7-FA22AF1B3FE9}" type="parTrans" cxnId="{25768C5C-E257-4E0B-8263-1475B0D25759}">
      <dgm:prSet/>
      <dgm:spPr/>
      <dgm:t>
        <a:bodyPr/>
        <a:lstStyle/>
        <a:p>
          <a:endParaRPr lang="en-US"/>
        </a:p>
      </dgm:t>
    </dgm:pt>
    <dgm:pt modelId="{0A94DC54-633A-48EE-8A56-353C8AACED99}" type="sibTrans" cxnId="{25768C5C-E257-4E0B-8263-1475B0D25759}">
      <dgm:prSet/>
      <dgm:spPr/>
      <dgm:t>
        <a:bodyPr/>
        <a:lstStyle/>
        <a:p>
          <a:endParaRPr lang="en-US"/>
        </a:p>
      </dgm:t>
    </dgm:pt>
    <dgm:pt modelId="{AE806070-50F5-4846-9D60-2B720D2A4E43}">
      <dgm:prSet phldrT="[Text]" custT="1"/>
      <dgm:spPr>
        <a:solidFill>
          <a:srgbClr val="708C3F"/>
        </a:solidFill>
        <a:ln>
          <a:solidFill>
            <a:srgbClr val="708C03"/>
          </a:solidFill>
        </a:ln>
      </dgm:spPr>
      <dgm:t>
        <a:bodyPr/>
        <a:lstStyle/>
        <a:p>
          <a:r>
            <a:rPr lang="en-US" sz="2200" b="1" dirty="0"/>
            <a:t>COMPLY</a:t>
          </a:r>
        </a:p>
      </dgm:t>
    </dgm:pt>
    <dgm:pt modelId="{31FFDE7C-F544-4346-B55A-031396F80EC8}" type="parTrans" cxnId="{CB8FE421-6222-4939-A19A-CB505FEB2F1C}">
      <dgm:prSet/>
      <dgm:spPr/>
      <dgm:t>
        <a:bodyPr/>
        <a:lstStyle/>
        <a:p>
          <a:endParaRPr lang="en-US"/>
        </a:p>
      </dgm:t>
    </dgm:pt>
    <dgm:pt modelId="{5279900D-5EE6-48F2-AFAA-8B4BF60E7AF0}" type="sibTrans" cxnId="{CB8FE421-6222-4939-A19A-CB505FEB2F1C}">
      <dgm:prSet/>
      <dgm:spPr/>
      <dgm:t>
        <a:bodyPr/>
        <a:lstStyle/>
        <a:p>
          <a:endParaRPr lang="en-US"/>
        </a:p>
      </dgm:t>
    </dgm:pt>
    <dgm:pt modelId="{21103BCA-ED47-45C4-BECD-224057E62001}">
      <dgm:prSet phldrT="[Text]" custT="1"/>
      <dgm:spPr>
        <a:solidFill>
          <a:srgbClr val="708C3F">
            <a:alpha val="45000"/>
          </a:srgbClr>
        </a:solidFill>
        <a:ln>
          <a:solidFill>
            <a:srgbClr val="708C3F">
              <a:alpha val="90000"/>
            </a:srgbClr>
          </a:solidFill>
        </a:ln>
      </dgm:spPr>
      <dgm:t>
        <a:bodyPr/>
        <a:lstStyle/>
        <a:p>
          <a:r>
            <a:rPr lang="en-US" sz="2000" dirty="0"/>
            <a:t>Participate in LeadingAge MN Technical Assistance Calls</a:t>
          </a:r>
        </a:p>
      </dgm:t>
    </dgm:pt>
    <dgm:pt modelId="{AF272B26-364F-40A0-A62F-FFC7D3047074}" type="parTrans" cxnId="{22F205F5-E0A0-4B17-A4BB-CEBCA573B95A}">
      <dgm:prSet/>
      <dgm:spPr/>
      <dgm:t>
        <a:bodyPr/>
        <a:lstStyle/>
        <a:p>
          <a:endParaRPr lang="en-US"/>
        </a:p>
      </dgm:t>
    </dgm:pt>
    <dgm:pt modelId="{C603D822-4DB6-43F5-B602-88E2FE3ED59F}" type="sibTrans" cxnId="{22F205F5-E0A0-4B17-A4BB-CEBCA573B95A}">
      <dgm:prSet/>
      <dgm:spPr/>
      <dgm:t>
        <a:bodyPr/>
        <a:lstStyle/>
        <a:p>
          <a:endParaRPr lang="en-US"/>
        </a:p>
      </dgm:t>
    </dgm:pt>
    <dgm:pt modelId="{886EC413-A208-4ED9-B0C7-45E0A3882F27}">
      <dgm:prSet phldrT="[Text]" custT="1"/>
      <dgm:spPr>
        <a:solidFill>
          <a:srgbClr val="E86D1F"/>
        </a:solidFill>
        <a:ln>
          <a:solidFill>
            <a:srgbClr val="E86D1F"/>
          </a:solidFill>
        </a:ln>
      </dgm:spPr>
      <dgm:t>
        <a:bodyPr/>
        <a:lstStyle/>
        <a:p>
          <a:r>
            <a:rPr lang="en-US" sz="2200" b="1" dirty="0"/>
            <a:t>ASSESS</a:t>
          </a:r>
        </a:p>
      </dgm:t>
    </dgm:pt>
    <dgm:pt modelId="{9E45A4A9-D86A-49B2-83EA-F16C01C2261B}" type="sibTrans" cxnId="{D2FC8CD4-AC2D-405C-9DF2-B70F70A88019}">
      <dgm:prSet/>
      <dgm:spPr/>
      <dgm:t>
        <a:bodyPr/>
        <a:lstStyle/>
        <a:p>
          <a:endParaRPr lang="en-US"/>
        </a:p>
      </dgm:t>
    </dgm:pt>
    <dgm:pt modelId="{7D265D08-3F49-4162-B2C8-5E7398A1CE18}" type="parTrans" cxnId="{D2FC8CD4-AC2D-405C-9DF2-B70F70A88019}">
      <dgm:prSet/>
      <dgm:spPr/>
      <dgm:t>
        <a:bodyPr/>
        <a:lstStyle/>
        <a:p>
          <a:endParaRPr lang="en-US"/>
        </a:p>
      </dgm:t>
    </dgm:pt>
    <dgm:pt modelId="{A63C68A2-F5C3-40A5-B253-7EAFAE984B83}">
      <dgm:prSet phldrT="[Text]" custT="1"/>
      <dgm:spPr>
        <a:solidFill>
          <a:srgbClr val="E86D1F">
            <a:alpha val="45000"/>
          </a:srgbClr>
        </a:solidFill>
        <a:ln>
          <a:solidFill>
            <a:srgbClr val="E86D1F">
              <a:alpha val="90000"/>
            </a:srgbClr>
          </a:solidFill>
        </a:ln>
      </dgm:spPr>
      <dgm:t>
        <a:bodyPr/>
        <a:lstStyle/>
        <a:p>
          <a:r>
            <a:rPr lang="en-US" sz="2000" dirty="0"/>
            <a:t>Gather or identify needed info &amp; supporting documentation – see guidebook for assistance</a:t>
          </a:r>
        </a:p>
      </dgm:t>
    </dgm:pt>
    <dgm:pt modelId="{F8AE733C-4FB5-4AC9-9A97-AD24012A7C61}" type="parTrans" cxnId="{38C7CBC6-06AC-4B42-93E0-818BC9DFA575}">
      <dgm:prSet/>
      <dgm:spPr/>
      <dgm:t>
        <a:bodyPr/>
        <a:lstStyle/>
        <a:p>
          <a:endParaRPr lang="en-US"/>
        </a:p>
      </dgm:t>
    </dgm:pt>
    <dgm:pt modelId="{88491268-EC4D-4444-A165-999DAE0B2B98}" type="sibTrans" cxnId="{38C7CBC6-06AC-4B42-93E0-818BC9DFA575}">
      <dgm:prSet/>
      <dgm:spPr/>
      <dgm:t>
        <a:bodyPr/>
        <a:lstStyle/>
        <a:p>
          <a:endParaRPr lang="en-US"/>
        </a:p>
      </dgm:t>
    </dgm:pt>
    <dgm:pt modelId="{1BB80D7F-8887-4B62-8E9A-B54EBDFCE4B2}">
      <dgm:prSet phldrT="[Text]" custT="1"/>
      <dgm:spPr>
        <a:solidFill>
          <a:srgbClr val="708C3F">
            <a:alpha val="45000"/>
          </a:srgbClr>
        </a:solidFill>
        <a:ln>
          <a:solidFill>
            <a:srgbClr val="708C3F">
              <a:alpha val="90000"/>
            </a:srgbClr>
          </a:solidFill>
        </a:ln>
      </dgm:spPr>
      <dgm:t>
        <a:bodyPr/>
        <a:lstStyle/>
        <a:p>
          <a:r>
            <a:rPr lang="en-US" sz="2000" dirty="0"/>
            <a:t>Get in compliance and prepare for heightened scrutiny.</a:t>
          </a:r>
        </a:p>
      </dgm:t>
    </dgm:pt>
    <dgm:pt modelId="{9360A4EC-6F9E-498C-8139-24111D2B4B67}" type="parTrans" cxnId="{1514AAD0-FA15-4961-ADAA-12931DA4CE79}">
      <dgm:prSet/>
      <dgm:spPr/>
      <dgm:t>
        <a:bodyPr/>
        <a:lstStyle/>
        <a:p>
          <a:endParaRPr lang="en-US"/>
        </a:p>
      </dgm:t>
    </dgm:pt>
    <dgm:pt modelId="{5E120D92-657E-44FF-A832-571D447B0C70}" type="sibTrans" cxnId="{1514AAD0-FA15-4961-ADAA-12931DA4CE79}">
      <dgm:prSet/>
      <dgm:spPr/>
      <dgm:t>
        <a:bodyPr/>
        <a:lstStyle/>
        <a:p>
          <a:endParaRPr lang="en-US"/>
        </a:p>
      </dgm:t>
    </dgm:pt>
    <dgm:pt modelId="{537193F7-EC0E-41AE-8B8A-5A679823D9FD}">
      <dgm:prSet phldrT="[Text]" custT="1"/>
      <dgm:spPr>
        <a:solidFill>
          <a:srgbClr val="EAAB00">
            <a:alpha val="45000"/>
          </a:srgbClr>
        </a:solidFill>
        <a:ln>
          <a:solidFill>
            <a:srgbClr val="EAAB00">
              <a:alpha val="90000"/>
            </a:srgbClr>
          </a:solidFill>
        </a:ln>
      </dgm:spPr>
      <dgm:t>
        <a:bodyPr/>
        <a:lstStyle/>
        <a:p>
          <a:endParaRPr lang="en-US" sz="2000" dirty="0"/>
        </a:p>
      </dgm:t>
    </dgm:pt>
    <dgm:pt modelId="{6C243ECF-1BEF-4C73-A27C-A5D2F7270EAF}" type="parTrans" cxnId="{F4CF72DC-A2D5-4364-A3F6-EF43A298C158}">
      <dgm:prSet/>
      <dgm:spPr/>
      <dgm:t>
        <a:bodyPr/>
        <a:lstStyle/>
        <a:p>
          <a:endParaRPr lang="en-US"/>
        </a:p>
      </dgm:t>
    </dgm:pt>
    <dgm:pt modelId="{B1F54CBA-7F08-45DE-8237-48CC46E6EFD2}" type="sibTrans" cxnId="{F4CF72DC-A2D5-4364-A3F6-EF43A298C158}">
      <dgm:prSet/>
      <dgm:spPr/>
      <dgm:t>
        <a:bodyPr/>
        <a:lstStyle/>
        <a:p>
          <a:endParaRPr lang="en-US"/>
        </a:p>
      </dgm:t>
    </dgm:pt>
    <dgm:pt modelId="{546D2AEC-FA22-4D69-A18A-8AE962A1BFD6}">
      <dgm:prSet phldrT="[Text]" custT="1"/>
      <dgm:spPr>
        <a:solidFill>
          <a:srgbClr val="EAAB00">
            <a:alpha val="45000"/>
          </a:srgbClr>
        </a:solidFill>
        <a:ln>
          <a:solidFill>
            <a:srgbClr val="EAAB00">
              <a:alpha val="90000"/>
            </a:srgbClr>
          </a:solidFill>
        </a:ln>
      </dgm:spPr>
      <dgm:t>
        <a:bodyPr/>
        <a:lstStyle/>
        <a:p>
          <a:r>
            <a:rPr lang="en-US" sz="2000" dirty="0"/>
            <a:t>Read </a:t>
          </a:r>
          <a:r>
            <a:rPr lang="en-US" sz="2000" b="0" i="1" dirty="0"/>
            <a:t>Advantage</a:t>
          </a:r>
          <a:r>
            <a:rPr lang="en-US" sz="2000" dirty="0"/>
            <a:t> for ongoing updates. </a:t>
          </a:r>
        </a:p>
      </dgm:t>
    </dgm:pt>
    <dgm:pt modelId="{8D9CFB31-FC53-4E0A-852A-BC40D007D96E}" type="parTrans" cxnId="{377C7DF8-BA8C-4B83-BADC-7B37907D5D7B}">
      <dgm:prSet/>
      <dgm:spPr/>
      <dgm:t>
        <a:bodyPr/>
        <a:lstStyle/>
        <a:p>
          <a:endParaRPr lang="en-US"/>
        </a:p>
      </dgm:t>
    </dgm:pt>
    <dgm:pt modelId="{C1681765-DF49-462B-83F2-19F09834CFBA}" type="sibTrans" cxnId="{377C7DF8-BA8C-4B83-BADC-7B37907D5D7B}">
      <dgm:prSet/>
      <dgm:spPr/>
      <dgm:t>
        <a:bodyPr/>
        <a:lstStyle/>
        <a:p>
          <a:endParaRPr lang="en-US"/>
        </a:p>
      </dgm:t>
    </dgm:pt>
    <dgm:pt modelId="{54E008E7-7398-4192-9089-73995159D299}">
      <dgm:prSet phldrT="[Text]" custT="1"/>
      <dgm:spPr>
        <a:solidFill>
          <a:srgbClr val="EAAB00">
            <a:alpha val="45000"/>
          </a:srgbClr>
        </a:solidFill>
        <a:ln>
          <a:solidFill>
            <a:srgbClr val="EAAB00">
              <a:alpha val="90000"/>
            </a:srgbClr>
          </a:solidFill>
        </a:ln>
      </dgm:spPr>
      <dgm:t>
        <a:bodyPr/>
        <a:lstStyle/>
        <a:p>
          <a:r>
            <a:rPr lang="en-US" sz="2000" dirty="0"/>
            <a:t>Attend DHS Webinar</a:t>
          </a:r>
        </a:p>
      </dgm:t>
    </dgm:pt>
    <dgm:pt modelId="{727C16B1-6049-4500-BD47-3AA17D3BFF7D}" type="parTrans" cxnId="{FA1F3FC1-F8A2-4208-BFD1-570534B657D8}">
      <dgm:prSet/>
      <dgm:spPr/>
      <dgm:t>
        <a:bodyPr/>
        <a:lstStyle/>
        <a:p>
          <a:endParaRPr lang="en-US"/>
        </a:p>
      </dgm:t>
    </dgm:pt>
    <dgm:pt modelId="{250307A0-87DE-495B-8D46-72AFF692FEB9}" type="sibTrans" cxnId="{FA1F3FC1-F8A2-4208-BFD1-570534B657D8}">
      <dgm:prSet/>
      <dgm:spPr/>
      <dgm:t>
        <a:bodyPr/>
        <a:lstStyle/>
        <a:p>
          <a:endParaRPr lang="en-US"/>
        </a:p>
      </dgm:t>
    </dgm:pt>
    <dgm:pt modelId="{A3929A47-9786-464F-B806-B1AAD6ECEFBF}">
      <dgm:prSet phldrT="[Text]" custT="1"/>
      <dgm:spPr>
        <a:solidFill>
          <a:srgbClr val="EAAB00">
            <a:alpha val="45000"/>
          </a:srgbClr>
        </a:solidFill>
        <a:ln>
          <a:solidFill>
            <a:srgbClr val="EAAB00">
              <a:alpha val="90000"/>
            </a:srgbClr>
          </a:solidFill>
        </a:ln>
      </dgm:spPr>
      <dgm:t>
        <a:bodyPr/>
        <a:lstStyle/>
        <a:p>
          <a:r>
            <a:rPr lang="en-US" sz="2000" dirty="0"/>
            <a:t>Prepare any missing supporting documentation</a:t>
          </a:r>
        </a:p>
      </dgm:t>
    </dgm:pt>
    <dgm:pt modelId="{6075AC37-19AB-48F9-A25A-E928C4376BDF}" type="parTrans" cxnId="{D8466E8B-E79F-4E55-8FC8-6B4A20506A01}">
      <dgm:prSet/>
      <dgm:spPr/>
      <dgm:t>
        <a:bodyPr/>
        <a:lstStyle/>
        <a:p>
          <a:endParaRPr lang="en-US"/>
        </a:p>
      </dgm:t>
    </dgm:pt>
    <dgm:pt modelId="{B684D8E0-852F-4F46-805D-4E915FEAA176}" type="sibTrans" cxnId="{D8466E8B-E79F-4E55-8FC8-6B4A20506A01}">
      <dgm:prSet/>
      <dgm:spPr/>
      <dgm:t>
        <a:bodyPr/>
        <a:lstStyle/>
        <a:p>
          <a:endParaRPr lang="en-US"/>
        </a:p>
      </dgm:t>
    </dgm:pt>
    <dgm:pt modelId="{48DD03B4-F242-43FA-9AB0-572DBECE8424}">
      <dgm:prSet phldrT="[Text]" custT="1"/>
      <dgm:spPr>
        <a:solidFill>
          <a:srgbClr val="708C3F">
            <a:alpha val="45000"/>
          </a:srgbClr>
        </a:solidFill>
        <a:ln>
          <a:solidFill>
            <a:srgbClr val="708C3F">
              <a:alpha val="90000"/>
            </a:srgbClr>
          </a:solidFill>
        </a:ln>
      </dgm:spPr>
      <dgm:t>
        <a:bodyPr/>
        <a:lstStyle/>
        <a:p>
          <a:r>
            <a:rPr lang="en-US" sz="2000" dirty="0"/>
            <a:t>Use resources provided by DHS</a:t>
          </a:r>
        </a:p>
      </dgm:t>
    </dgm:pt>
    <dgm:pt modelId="{3747851A-9BFC-4FE4-96F5-C97A7B8DBEAB}" type="parTrans" cxnId="{2DBB348F-6C83-454A-919B-8C7638D04F67}">
      <dgm:prSet/>
      <dgm:spPr/>
      <dgm:t>
        <a:bodyPr/>
        <a:lstStyle/>
        <a:p>
          <a:endParaRPr lang="en-US"/>
        </a:p>
      </dgm:t>
    </dgm:pt>
    <dgm:pt modelId="{0CED41E9-E702-4704-AFD2-8523A1820624}" type="sibTrans" cxnId="{2DBB348F-6C83-454A-919B-8C7638D04F67}">
      <dgm:prSet/>
      <dgm:spPr/>
      <dgm:t>
        <a:bodyPr/>
        <a:lstStyle/>
        <a:p>
          <a:endParaRPr lang="en-US"/>
        </a:p>
      </dgm:t>
    </dgm:pt>
    <dgm:pt modelId="{C7334DBE-4668-4DAA-AE46-200D62F773EC}" type="pres">
      <dgm:prSet presAssocID="{EFBE8854-029C-4551-8140-1EBB0AA8A719}" presName="Name0" presStyleCnt="0">
        <dgm:presLayoutVars>
          <dgm:dir/>
          <dgm:animLvl val="lvl"/>
          <dgm:resizeHandles val="exact"/>
        </dgm:presLayoutVars>
      </dgm:prSet>
      <dgm:spPr/>
    </dgm:pt>
    <dgm:pt modelId="{10E8EE50-5F7C-4C9E-8506-149C8BACD362}" type="pres">
      <dgm:prSet presAssocID="{886EC413-A208-4ED9-B0C7-45E0A3882F27}" presName="composite" presStyleCnt="0"/>
      <dgm:spPr/>
    </dgm:pt>
    <dgm:pt modelId="{F246A8BC-3767-49DB-ABF4-881D71E6C05F}" type="pres">
      <dgm:prSet presAssocID="{886EC413-A208-4ED9-B0C7-45E0A3882F27}" presName="parTx" presStyleLbl="alignNode1" presStyleIdx="0" presStyleCnt="3">
        <dgm:presLayoutVars>
          <dgm:chMax val="0"/>
          <dgm:chPref val="0"/>
          <dgm:bulletEnabled val="1"/>
        </dgm:presLayoutVars>
      </dgm:prSet>
      <dgm:spPr/>
    </dgm:pt>
    <dgm:pt modelId="{AF986591-52F6-4323-B4F2-25850CD09E50}" type="pres">
      <dgm:prSet presAssocID="{886EC413-A208-4ED9-B0C7-45E0A3882F27}" presName="desTx" presStyleLbl="alignAccFollowNode1" presStyleIdx="0" presStyleCnt="3">
        <dgm:presLayoutVars>
          <dgm:bulletEnabled val="1"/>
        </dgm:presLayoutVars>
      </dgm:prSet>
      <dgm:spPr/>
    </dgm:pt>
    <dgm:pt modelId="{1583A1D9-436E-4AF0-AC5E-81DC1EA59EA3}" type="pres">
      <dgm:prSet presAssocID="{9E45A4A9-D86A-49B2-83EA-F16C01C2261B}" presName="space" presStyleCnt="0"/>
      <dgm:spPr/>
    </dgm:pt>
    <dgm:pt modelId="{58CD6BA5-F563-4570-9251-6D9C2EB52CBA}" type="pres">
      <dgm:prSet presAssocID="{72ED891C-5F78-4D9E-9587-67AA460218ED}" presName="composite" presStyleCnt="0"/>
      <dgm:spPr/>
    </dgm:pt>
    <dgm:pt modelId="{CBB0FB49-28A4-425A-AE5E-D54A21E4F7DE}" type="pres">
      <dgm:prSet presAssocID="{72ED891C-5F78-4D9E-9587-67AA460218ED}" presName="parTx" presStyleLbl="alignNode1" presStyleIdx="1" presStyleCnt="3" custLinFactNeighborX="-886" custLinFactNeighborY="-2667">
        <dgm:presLayoutVars>
          <dgm:chMax val="0"/>
          <dgm:chPref val="0"/>
          <dgm:bulletEnabled val="1"/>
        </dgm:presLayoutVars>
      </dgm:prSet>
      <dgm:spPr/>
    </dgm:pt>
    <dgm:pt modelId="{B585B6DC-FDF8-4986-93DF-5FBE33695DD5}" type="pres">
      <dgm:prSet presAssocID="{72ED891C-5F78-4D9E-9587-67AA460218ED}" presName="desTx" presStyleLbl="alignAccFollowNode1" presStyleIdx="1" presStyleCnt="3" custLinFactNeighborX="-886" custLinFactNeighborY="-1150">
        <dgm:presLayoutVars>
          <dgm:bulletEnabled val="1"/>
        </dgm:presLayoutVars>
      </dgm:prSet>
      <dgm:spPr/>
    </dgm:pt>
    <dgm:pt modelId="{99A672A7-C01D-4200-A63C-1A1696FF8E8D}" type="pres">
      <dgm:prSet presAssocID="{79846C4B-54DC-49D5-B98B-FEDB1F64A493}" presName="space" presStyleCnt="0"/>
      <dgm:spPr/>
    </dgm:pt>
    <dgm:pt modelId="{AE8420C8-E1B6-4B64-AFBB-0809908C304C}" type="pres">
      <dgm:prSet presAssocID="{AE806070-50F5-4846-9D60-2B720D2A4E43}" presName="composite" presStyleCnt="0"/>
      <dgm:spPr/>
    </dgm:pt>
    <dgm:pt modelId="{26DECF8A-5AC8-44E6-86C7-EDCAFDA41314}" type="pres">
      <dgm:prSet presAssocID="{AE806070-50F5-4846-9D60-2B720D2A4E43}" presName="parTx" presStyleLbl="alignNode1" presStyleIdx="2" presStyleCnt="3" custLinFactNeighborY="-1688">
        <dgm:presLayoutVars>
          <dgm:chMax val="0"/>
          <dgm:chPref val="0"/>
          <dgm:bulletEnabled val="1"/>
        </dgm:presLayoutVars>
      </dgm:prSet>
      <dgm:spPr/>
    </dgm:pt>
    <dgm:pt modelId="{AFA8BF5F-D1DC-4278-8A3F-B46DB430C2EA}" type="pres">
      <dgm:prSet presAssocID="{AE806070-50F5-4846-9D60-2B720D2A4E43}" presName="desTx" presStyleLbl="alignAccFollowNode1" presStyleIdx="2" presStyleCnt="3" custLinFactNeighborX="-353" custLinFactNeighborY="-123">
        <dgm:presLayoutVars>
          <dgm:bulletEnabled val="1"/>
        </dgm:presLayoutVars>
      </dgm:prSet>
      <dgm:spPr/>
    </dgm:pt>
  </dgm:ptLst>
  <dgm:cxnLst>
    <dgm:cxn modelId="{5A0B0C13-A8ED-4A81-9AB7-74EE00F02B93}" type="presOf" srcId="{A63C68A2-F5C3-40A5-B253-7EAFAE984B83}" destId="{AF986591-52F6-4323-B4F2-25850CD09E50}" srcOrd="0" destOrd="1" presId="urn:microsoft.com/office/officeart/2005/8/layout/hList1"/>
    <dgm:cxn modelId="{CB8FE421-6222-4939-A19A-CB505FEB2F1C}" srcId="{EFBE8854-029C-4551-8140-1EBB0AA8A719}" destId="{AE806070-50F5-4846-9D60-2B720D2A4E43}" srcOrd="2" destOrd="0" parTransId="{31FFDE7C-F544-4346-B55A-031396F80EC8}" sibTransId="{5279900D-5EE6-48F2-AFAA-8B4BF60E7AF0}"/>
    <dgm:cxn modelId="{D8A1B422-1C31-4371-A64F-AD921ADD112C}" type="presOf" srcId="{AE806070-50F5-4846-9D60-2B720D2A4E43}" destId="{26DECF8A-5AC8-44E6-86C7-EDCAFDA41314}" srcOrd="0" destOrd="0" presId="urn:microsoft.com/office/officeart/2005/8/layout/hList1"/>
    <dgm:cxn modelId="{C70A1525-FF79-4FDD-B037-505AED89A134}" type="presOf" srcId="{54E008E7-7398-4192-9089-73995159D299}" destId="{B585B6DC-FDF8-4986-93DF-5FBE33695DD5}" srcOrd="0" destOrd="2" presId="urn:microsoft.com/office/officeart/2005/8/layout/hList1"/>
    <dgm:cxn modelId="{01A55E26-38B3-4E0A-AF7E-4DCEDB56704D}" type="presOf" srcId="{A3929A47-9786-464F-B806-B1AAD6ECEFBF}" destId="{B585B6DC-FDF8-4986-93DF-5FBE33695DD5}" srcOrd="0" destOrd="3" presId="urn:microsoft.com/office/officeart/2005/8/layout/hList1"/>
    <dgm:cxn modelId="{032F4633-2BBF-404F-B9DF-B5C3FC4EB009}" type="presOf" srcId="{8E0D4F23-F00A-4FEC-8400-2460562B201A}" destId="{AF986591-52F6-4323-B4F2-25850CD09E50}" srcOrd="0" destOrd="0" presId="urn:microsoft.com/office/officeart/2005/8/layout/hList1"/>
    <dgm:cxn modelId="{25768C5C-E257-4E0B-8263-1475B0D25759}" srcId="{72ED891C-5F78-4D9E-9587-67AA460218ED}" destId="{A3BD820B-8CE4-4203-B7AE-B0D6960CFD2B}" srcOrd="0" destOrd="0" parTransId="{CDEA951A-FA88-4CE1-AAA7-FA22AF1B3FE9}" sibTransId="{0A94DC54-633A-48EE-8A56-353C8AACED99}"/>
    <dgm:cxn modelId="{84EF4D60-7852-4D09-9D68-93BC3B9CCFBC}" type="presOf" srcId="{72ED891C-5F78-4D9E-9587-67AA460218ED}" destId="{CBB0FB49-28A4-425A-AE5E-D54A21E4F7DE}" srcOrd="0" destOrd="0" presId="urn:microsoft.com/office/officeart/2005/8/layout/hList1"/>
    <dgm:cxn modelId="{CD8CA570-BAB6-47C6-A93D-BD2109C9D15D}" type="presOf" srcId="{48DD03B4-F242-43FA-9AB0-572DBECE8424}" destId="{AFA8BF5F-D1DC-4278-8A3F-B46DB430C2EA}" srcOrd="0" destOrd="1" presId="urn:microsoft.com/office/officeart/2005/8/layout/hList1"/>
    <dgm:cxn modelId="{41CB9273-1BB4-42C6-BDAE-2515144B276F}" type="presOf" srcId="{537193F7-EC0E-41AE-8B8A-5A679823D9FD}" destId="{B585B6DC-FDF8-4986-93DF-5FBE33695DD5}" srcOrd="0" destOrd="4" presId="urn:microsoft.com/office/officeart/2005/8/layout/hList1"/>
    <dgm:cxn modelId="{B6841889-7D2C-4519-8374-A304009EC8D1}" type="presOf" srcId="{1BB80D7F-8887-4B62-8E9A-B54EBDFCE4B2}" destId="{AFA8BF5F-D1DC-4278-8A3F-B46DB430C2EA}" srcOrd="0" destOrd="2" presId="urn:microsoft.com/office/officeart/2005/8/layout/hList1"/>
    <dgm:cxn modelId="{D8466E8B-E79F-4E55-8FC8-6B4A20506A01}" srcId="{72ED891C-5F78-4D9E-9587-67AA460218ED}" destId="{A3929A47-9786-464F-B806-B1AAD6ECEFBF}" srcOrd="3" destOrd="0" parTransId="{6075AC37-19AB-48F9-A25A-E928C4376BDF}" sibTransId="{B684D8E0-852F-4F46-805D-4E915FEAA176}"/>
    <dgm:cxn modelId="{26EE688D-833E-459E-9201-C846817C5663}" type="presOf" srcId="{21103BCA-ED47-45C4-BECD-224057E62001}" destId="{AFA8BF5F-D1DC-4278-8A3F-B46DB430C2EA}" srcOrd="0" destOrd="0" presId="urn:microsoft.com/office/officeart/2005/8/layout/hList1"/>
    <dgm:cxn modelId="{2DBB348F-6C83-454A-919B-8C7638D04F67}" srcId="{AE806070-50F5-4846-9D60-2B720D2A4E43}" destId="{48DD03B4-F242-43FA-9AB0-572DBECE8424}" srcOrd="1" destOrd="0" parTransId="{3747851A-9BFC-4FE4-96F5-C97A7B8DBEAB}" sibTransId="{0CED41E9-E702-4704-AFD2-8523A1820624}"/>
    <dgm:cxn modelId="{5E8C0EA1-8BF4-4F6A-A74E-81C2B7FA6268}" type="presOf" srcId="{A3BD820B-8CE4-4203-B7AE-B0D6960CFD2B}" destId="{B585B6DC-FDF8-4986-93DF-5FBE33695DD5}" srcOrd="0" destOrd="0" presId="urn:microsoft.com/office/officeart/2005/8/layout/hList1"/>
    <dgm:cxn modelId="{E881E8AD-E24A-4249-8BED-DBDBAB2A6E3E}" type="presOf" srcId="{886EC413-A208-4ED9-B0C7-45E0A3882F27}" destId="{F246A8BC-3767-49DB-ABF4-881D71E6C05F}" srcOrd="0" destOrd="0" presId="urn:microsoft.com/office/officeart/2005/8/layout/hList1"/>
    <dgm:cxn modelId="{FA1F3FC1-F8A2-4208-BFD1-570534B657D8}" srcId="{72ED891C-5F78-4D9E-9587-67AA460218ED}" destId="{54E008E7-7398-4192-9089-73995159D299}" srcOrd="2" destOrd="0" parTransId="{727C16B1-6049-4500-BD47-3AA17D3BFF7D}" sibTransId="{250307A0-87DE-495B-8D46-72AFF692FEB9}"/>
    <dgm:cxn modelId="{38C7CBC6-06AC-4B42-93E0-818BC9DFA575}" srcId="{886EC413-A208-4ED9-B0C7-45E0A3882F27}" destId="{A63C68A2-F5C3-40A5-B253-7EAFAE984B83}" srcOrd="1" destOrd="0" parTransId="{F8AE733C-4FB5-4AC9-9A97-AD24012A7C61}" sibTransId="{88491268-EC4D-4444-A165-999DAE0B2B98}"/>
    <dgm:cxn modelId="{1514AAD0-FA15-4961-ADAA-12931DA4CE79}" srcId="{AE806070-50F5-4846-9D60-2B720D2A4E43}" destId="{1BB80D7F-8887-4B62-8E9A-B54EBDFCE4B2}" srcOrd="2" destOrd="0" parTransId="{9360A4EC-6F9E-498C-8139-24111D2B4B67}" sibTransId="{5E120D92-657E-44FF-A832-571D447B0C70}"/>
    <dgm:cxn modelId="{4ABA7BD2-29FF-4D81-9A81-CB245012787D}" type="presOf" srcId="{EFBE8854-029C-4551-8140-1EBB0AA8A719}" destId="{C7334DBE-4668-4DAA-AE46-200D62F773EC}" srcOrd="0" destOrd="0" presId="urn:microsoft.com/office/officeart/2005/8/layout/hList1"/>
    <dgm:cxn modelId="{D2FC8CD4-AC2D-405C-9DF2-B70F70A88019}" srcId="{EFBE8854-029C-4551-8140-1EBB0AA8A719}" destId="{886EC413-A208-4ED9-B0C7-45E0A3882F27}" srcOrd="0" destOrd="0" parTransId="{7D265D08-3F49-4162-B2C8-5E7398A1CE18}" sibTransId="{9E45A4A9-D86A-49B2-83EA-F16C01C2261B}"/>
    <dgm:cxn modelId="{F4CF72DC-A2D5-4364-A3F6-EF43A298C158}" srcId="{72ED891C-5F78-4D9E-9587-67AA460218ED}" destId="{537193F7-EC0E-41AE-8B8A-5A679823D9FD}" srcOrd="4" destOrd="0" parTransId="{6C243ECF-1BEF-4C73-A27C-A5D2F7270EAF}" sibTransId="{B1F54CBA-7F08-45DE-8237-48CC46E6EFD2}"/>
    <dgm:cxn modelId="{31FEFFDE-74A2-4DE0-8B02-2B9F1A01AAE6}" srcId="{886EC413-A208-4ED9-B0C7-45E0A3882F27}" destId="{8E0D4F23-F00A-4FEC-8400-2460562B201A}" srcOrd="0" destOrd="0" parTransId="{7826B623-C5C3-40CF-AA6B-C82EACA89F12}" sibTransId="{DDBA736C-9DD6-452E-967D-5FBE2E843FF6}"/>
    <dgm:cxn modelId="{2A207FF0-5609-48CB-92AB-E2064875BC97}" srcId="{EFBE8854-029C-4551-8140-1EBB0AA8A719}" destId="{72ED891C-5F78-4D9E-9587-67AA460218ED}" srcOrd="1" destOrd="0" parTransId="{1B924601-B82F-4EDD-83A5-96A451EABE3A}" sibTransId="{79846C4B-54DC-49D5-B98B-FEDB1F64A493}"/>
    <dgm:cxn modelId="{22F205F5-E0A0-4B17-A4BB-CEBCA573B95A}" srcId="{AE806070-50F5-4846-9D60-2B720D2A4E43}" destId="{21103BCA-ED47-45C4-BECD-224057E62001}" srcOrd="0" destOrd="0" parTransId="{AF272B26-364F-40A0-A62F-FFC7D3047074}" sibTransId="{C603D822-4DB6-43F5-B602-88E2FE3ED59F}"/>
    <dgm:cxn modelId="{FED341F8-1C3B-48F6-BBCA-5E6C84B3BFBC}" type="presOf" srcId="{546D2AEC-FA22-4D69-A18A-8AE962A1BFD6}" destId="{B585B6DC-FDF8-4986-93DF-5FBE33695DD5}" srcOrd="0" destOrd="1" presId="urn:microsoft.com/office/officeart/2005/8/layout/hList1"/>
    <dgm:cxn modelId="{377C7DF8-BA8C-4B83-BADC-7B37907D5D7B}" srcId="{72ED891C-5F78-4D9E-9587-67AA460218ED}" destId="{546D2AEC-FA22-4D69-A18A-8AE962A1BFD6}" srcOrd="1" destOrd="0" parTransId="{8D9CFB31-FC53-4E0A-852A-BC40D007D96E}" sibTransId="{C1681765-DF49-462B-83F2-19F09834CFBA}"/>
    <dgm:cxn modelId="{52430CAA-CD83-4A22-AAA6-47AC77BE4E64}" type="presParOf" srcId="{C7334DBE-4668-4DAA-AE46-200D62F773EC}" destId="{10E8EE50-5F7C-4C9E-8506-149C8BACD362}" srcOrd="0" destOrd="0" presId="urn:microsoft.com/office/officeart/2005/8/layout/hList1"/>
    <dgm:cxn modelId="{8874CE61-B7D4-425A-8B63-FEB3187229EE}" type="presParOf" srcId="{10E8EE50-5F7C-4C9E-8506-149C8BACD362}" destId="{F246A8BC-3767-49DB-ABF4-881D71E6C05F}" srcOrd="0" destOrd="0" presId="urn:microsoft.com/office/officeart/2005/8/layout/hList1"/>
    <dgm:cxn modelId="{C5B28A70-0A86-496D-AFD4-164D3C81020B}" type="presParOf" srcId="{10E8EE50-5F7C-4C9E-8506-149C8BACD362}" destId="{AF986591-52F6-4323-B4F2-25850CD09E50}" srcOrd="1" destOrd="0" presId="urn:microsoft.com/office/officeart/2005/8/layout/hList1"/>
    <dgm:cxn modelId="{06EE7075-EA55-4850-BDA5-4478BF77C90C}" type="presParOf" srcId="{C7334DBE-4668-4DAA-AE46-200D62F773EC}" destId="{1583A1D9-436E-4AF0-AC5E-81DC1EA59EA3}" srcOrd="1" destOrd="0" presId="urn:microsoft.com/office/officeart/2005/8/layout/hList1"/>
    <dgm:cxn modelId="{98B24AFE-9B81-4EDD-BBA1-ECB4739ABF80}" type="presParOf" srcId="{C7334DBE-4668-4DAA-AE46-200D62F773EC}" destId="{58CD6BA5-F563-4570-9251-6D9C2EB52CBA}" srcOrd="2" destOrd="0" presId="urn:microsoft.com/office/officeart/2005/8/layout/hList1"/>
    <dgm:cxn modelId="{813D2F41-D462-41B2-BE01-6B1C6AC375BF}" type="presParOf" srcId="{58CD6BA5-F563-4570-9251-6D9C2EB52CBA}" destId="{CBB0FB49-28A4-425A-AE5E-D54A21E4F7DE}" srcOrd="0" destOrd="0" presId="urn:microsoft.com/office/officeart/2005/8/layout/hList1"/>
    <dgm:cxn modelId="{F9212270-E256-43DF-BD59-6D77DE068BF8}" type="presParOf" srcId="{58CD6BA5-F563-4570-9251-6D9C2EB52CBA}" destId="{B585B6DC-FDF8-4986-93DF-5FBE33695DD5}" srcOrd="1" destOrd="0" presId="urn:microsoft.com/office/officeart/2005/8/layout/hList1"/>
    <dgm:cxn modelId="{83AFBC26-6DEB-417D-BB5C-FD6BF5921EC8}" type="presParOf" srcId="{C7334DBE-4668-4DAA-AE46-200D62F773EC}" destId="{99A672A7-C01D-4200-A63C-1A1696FF8E8D}" srcOrd="3" destOrd="0" presId="urn:microsoft.com/office/officeart/2005/8/layout/hList1"/>
    <dgm:cxn modelId="{3283F8DF-AFFF-4219-A67E-88D8C4A617FD}" type="presParOf" srcId="{C7334DBE-4668-4DAA-AE46-200D62F773EC}" destId="{AE8420C8-E1B6-4B64-AFBB-0809908C304C}" srcOrd="4" destOrd="0" presId="urn:microsoft.com/office/officeart/2005/8/layout/hList1"/>
    <dgm:cxn modelId="{5B74F45A-66D2-42FA-8C39-063DF97D4E39}" type="presParOf" srcId="{AE8420C8-E1B6-4B64-AFBB-0809908C304C}" destId="{26DECF8A-5AC8-44E6-86C7-EDCAFDA41314}" srcOrd="0" destOrd="0" presId="urn:microsoft.com/office/officeart/2005/8/layout/hList1"/>
    <dgm:cxn modelId="{1BBDFFDD-6C80-4211-826F-98D7BF1D7BEB}" type="presParOf" srcId="{AE8420C8-E1B6-4B64-AFBB-0809908C304C}" destId="{AFA8BF5F-D1DC-4278-8A3F-B46DB430C2EA}" srcOrd="1" destOrd="0" presId="urn:microsoft.com/office/officeart/2005/8/layout/h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5F0F3-707C-423B-BD33-27D05635E01C}">
      <dsp:nvSpPr>
        <dsp:cNvPr id="0" name=""/>
        <dsp:cNvSpPr/>
      </dsp:nvSpPr>
      <dsp:spPr>
        <a:xfrm>
          <a:off x="605789" y="0"/>
          <a:ext cx="6865620" cy="3454400"/>
        </a:xfrm>
        <a:prstGeom prst="rightArrow">
          <a:avLst/>
        </a:prstGeom>
        <a:solidFill>
          <a:srgbClr val="0B8187"/>
        </a:solidFill>
        <a:ln>
          <a:noFill/>
        </a:ln>
        <a:effectLst/>
      </dsp:spPr>
      <dsp:style>
        <a:lnRef idx="0">
          <a:scrgbClr r="0" g="0" b="0"/>
        </a:lnRef>
        <a:fillRef idx="1">
          <a:scrgbClr r="0" g="0" b="0"/>
        </a:fillRef>
        <a:effectRef idx="0">
          <a:scrgbClr r="0" g="0" b="0"/>
        </a:effectRef>
        <a:fontRef idx="minor"/>
      </dsp:style>
    </dsp:sp>
    <dsp:sp modelId="{DAA81129-DA23-4CDD-8848-630D6D29DB3E}">
      <dsp:nvSpPr>
        <dsp:cNvPr id="0" name=""/>
        <dsp:cNvSpPr/>
      </dsp:nvSpPr>
      <dsp:spPr>
        <a:xfrm>
          <a:off x="3919" y="1036320"/>
          <a:ext cx="2566473" cy="1381759"/>
        </a:xfrm>
        <a:prstGeom prst="roundRect">
          <a:avLst/>
        </a:prstGeom>
        <a:solidFill>
          <a:srgbClr val="E86D1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Assessment</a:t>
          </a:r>
        </a:p>
      </dsp:txBody>
      <dsp:txXfrm>
        <a:off x="71371" y="1103772"/>
        <a:ext cx="2431569" cy="1246855"/>
      </dsp:txXfrm>
    </dsp:sp>
    <dsp:sp modelId="{D4B5D76D-7A8E-4DE6-8D37-7FBC00232EE7}">
      <dsp:nvSpPr>
        <dsp:cNvPr id="0" name=""/>
        <dsp:cNvSpPr/>
      </dsp:nvSpPr>
      <dsp:spPr>
        <a:xfrm>
          <a:off x="2755363" y="1036320"/>
          <a:ext cx="2566473" cy="1381759"/>
        </a:xfrm>
        <a:prstGeom prst="roundRect">
          <a:avLst/>
        </a:prstGeom>
        <a:solidFill>
          <a:srgbClr val="EAAB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Validation</a:t>
          </a:r>
        </a:p>
      </dsp:txBody>
      <dsp:txXfrm>
        <a:off x="2822815" y="1103772"/>
        <a:ext cx="2431569" cy="1246855"/>
      </dsp:txXfrm>
    </dsp:sp>
    <dsp:sp modelId="{7495EC53-EFCC-4348-AE8F-4AB43E40F9E3}">
      <dsp:nvSpPr>
        <dsp:cNvPr id="0" name=""/>
        <dsp:cNvSpPr/>
      </dsp:nvSpPr>
      <dsp:spPr>
        <a:xfrm>
          <a:off x="5506807" y="1036320"/>
          <a:ext cx="2566473" cy="1381759"/>
        </a:xfrm>
        <a:prstGeom prst="roundRect">
          <a:avLst/>
        </a:prstGeom>
        <a:solidFill>
          <a:srgbClr val="708C0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Remediation</a:t>
          </a:r>
        </a:p>
      </dsp:txBody>
      <dsp:txXfrm>
        <a:off x="5574259" y="1103772"/>
        <a:ext cx="2431569" cy="12468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6A8BC-3767-49DB-ABF4-881D71E6C05F}">
      <dsp:nvSpPr>
        <dsp:cNvPr id="0" name=""/>
        <dsp:cNvSpPr/>
      </dsp:nvSpPr>
      <dsp:spPr>
        <a:xfrm>
          <a:off x="3892" y="26104"/>
          <a:ext cx="2715536" cy="720000"/>
        </a:xfrm>
        <a:prstGeom prst="rect">
          <a:avLst/>
        </a:prstGeom>
        <a:solidFill>
          <a:srgbClr val="E86D1F"/>
        </a:solidFill>
        <a:ln w="25400" cap="flat" cmpd="sng" algn="ctr">
          <a:solidFill>
            <a:srgbClr val="E86D1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2016 </a:t>
          </a:r>
        </a:p>
      </dsp:txBody>
      <dsp:txXfrm>
        <a:off x="3892" y="26104"/>
        <a:ext cx="2715536" cy="720000"/>
      </dsp:txXfrm>
    </dsp:sp>
    <dsp:sp modelId="{AF986591-52F6-4323-B4F2-25850CD09E50}">
      <dsp:nvSpPr>
        <dsp:cNvPr id="0" name=""/>
        <dsp:cNvSpPr/>
      </dsp:nvSpPr>
      <dsp:spPr>
        <a:xfrm>
          <a:off x="0" y="758270"/>
          <a:ext cx="2675954" cy="3840355"/>
        </a:xfrm>
        <a:prstGeom prst="rect">
          <a:avLst/>
        </a:prstGeom>
        <a:solidFill>
          <a:srgbClr val="E86D1F">
            <a:alpha val="45000"/>
          </a:srgbClr>
        </a:solidFill>
        <a:ln w="25400" cap="flat" cmpd="sng" algn="ctr">
          <a:solidFill>
            <a:srgbClr val="E86D1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Set standards, criteria and expectations.</a:t>
          </a:r>
        </a:p>
        <a:p>
          <a:pPr marL="228600" lvl="1" indent="-228600" algn="l" defTabSz="889000">
            <a:lnSpc>
              <a:spcPct val="90000"/>
            </a:lnSpc>
            <a:spcBef>
              <a:spcPct val="0"/>
            </a:spcBef>
            <a:spcAft>
              <a:spcPct val="15000"/>
            </a:spcAft>
            <a:buChar char="•"/>
          </a:pPr>
          <a:r>
            <a:rPr lang="en-US" sz="2000" kern="1200" dirty="0"/>
            <a:t>Establish process for compliance.</a:t>
          </a:r>
        </a:p>
        <a:p>
          <a:pPr marL="228600" lvl="1" indent="-228600" algn="l" defTabSz="889000">
            <a:lnSpc>
              <a:spcPct val="90000"/>
            </a:lnSpc>
            <a:spcBef>
              <a:spcPct val="0"/>
            </a:spcBef>
            <a:spcAft>
              <a:spcPct val="15000"/>
            </a:spcAft>
            <a:buChar char="•"/>
          </a:pPr>
          <a:r>
            <a:rPr lang="en-US" sz="2000" kern="1200" dirty="0"/>
            <a:t>Develops provider attestation.</a:t>
          </a:r>
        </a:p>
        <a:p>
          <a:pPr marL="228600" lvl="1" indent="-228600" algn="l" defTabSz="889000">
            <a:lnSpc>
              <a:spcPct val="90000"/>
            </a:lnSpc>
            <a:spcBef>
              <a:spcPct val="0"/>
            </a:spcBef>
            <a:spcAft>
              <a:spcPct val="15000"/>
            </a:spcAft>
            <a:buChar char="•"/>
          </a:pPr>
          <a:r>
            <a:rPr lang="en-US" sz="2000" kern="1200" dirty="0"/>
            <a:t>Holds public comment period.</a:t>
          </a:r>
        </a:p>
        <a:p>
          <a:pPr marL="228600" lvl="1" indent="-228600" algn="l" defTabSz="889000">
            <a:lnSpc>
              <a:spcPct val="90000"/>
            </a:lnSpc>
            <a:spcBef>
              <a:spcPct val="0"/>
            </a:spcBef>
            <a:spcAft>
              <a:spcPct val="15000"/>
            </a:spcAft>
            <a:buChar char="•"/>
          </a:pPr>
          <a:r>
            <a:rPr lang="en-US" sz="2000" kern="1200" dirty="0"/>
            <a:t>Submits revised plan.</a:t>
          </a:r>
        </a:p>
      </dsp:txBody>
      <dsp:txXfrm>
        <a:off x="0" y="758270"/>
        <a:ext cx="2675954" cy="3840355"/>
      </dsp:txXfrm>
    </dsp:sp>
    <dsp:sp modelId="{CBB0FB49-28A4-425A-AE5E-D54A21E4F7DE}">
      <dsp:nvSpPr>
        <dsp:cNvPr id="0" name=""/>
        <dsp:cNvSpPr/>
      </dsp:nvSpPr>
      <dsp:spPr>
        <a:xfrm>
          <a:off x="3031790" y="8287"/>
          <a:ext cx="2415033" cy="720000"/>
        </a:xfrm>
        <a:prstGeom prst="rect">
          <a:avLst/>
        </a:prstGeom>
        <a:solidFill>
          <a:srgbClr val="EAAB00"/>
        </a:solidFill>
        <a:ln w="25400" cap="flat" cmpd="sng" algn="ctr">
          <a:solidFill>
            <a:srgbClr val="EAAB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2017</a:t>
          </a:r>
        </a:p>
      </dsp:txBody>
      <dsp:txXfrm>
        <a:off x="3031790" y="8287"/>
        <a:ext cx="2415033" cy="720000"/>
      </dsp:txXfrm>
    </dsp:sp>
    <dsp:sp modelId="{B585B6DC-FDF8-4986-93DF-5FBE33695DD5}">
      <dsp:nvSpPr>
        <dsp:cNvPr id="0" name=""/>
        <dsp:cNvSpPr/>
      </dsp:nvSpPr>
      <dsp:spPr>
        <a:xfrm>
          <a:off x="3030606" y="677123"/>
          <a:ext cx="2415033" cy="3911625"/>
        </a:xfrm>
        <a:prstGeom prst="rect">
          <a:avLst/>
        </a:prstGeom>
        <a:solidFill>
          <a:srgbClr val="EAAB00">
            <a:alpha val="45000"/>
          </a:srgbClr>
        </a:solidFill>
        <a:ln w="25400" cap="flat" cmpd="sng" algn="ctr">
          <a:solidFill>
            <a:srgbClr val="EAAB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Implements provider attestation, validation, and remediation processes.</a:t>
          </a:r>
        </a:p>
        <a:p>
          <a:pPr marL="171450" lvl="1" indent="-171450" algn="l" defTabSz="800100">
            <a:lnSpc>
              <a:spcPct val="90000"/>
            </a:lnSpc>
            <a:spcBef>
              <a:spcPct val="0"/>
            </a:spcBef>
            <a:spcAft>
              <a:spcPct val="15000"/>
            </a:spcAft>
            <a:buChar char="•"/>
          </a:pPr>
          <a:r>
            <a:rPr lang="en-US" sz="1800" kern="1200" dirty="0"/>
            <a:t>Proposes changes to state law and federal waiver plans to reach alignment.</a:t>
          </a:r>
        </a:p>
        <a:p>
          <a:pPr marL="171450" lvl="1" indent="-171450" algn="l" defTabSz="800100">
            <a:lnSpc>
              <a:spcPct val="90000"/>
            </a:lnSpc>
            <a:spcBef>
              <a:spcPct val="0"/>
            </a:spcBef>
            <a:spcAft>
              <a:spcPct val="15000"/>
            </a:spcAft>
            <a:buChar char="•"/>
          </a:pPr>
          <a:r>
            <a:rPr lang="en-US" sz="1800" kern="1200" dirty="0"/>
            <a:t>Develops tools/resources and provides technical assistance. </a:t>
          </a:r>
        </a:p>
      </dsp:txBody>
      <dsp:txXfrm>
        <a:off x="3030606" y="677123"/>
        <a:ext cx="2415033" cy="3911625"/>
      </dsp:txXfrm>
    </dsp:sp>
    <dsp:sp modelId="{26DECF8A-5AC8-44E6-86C7-EDCAFDA41314}">
      <dsp:nvSpPr>
        <dsp:cNvPr id="0" name=""/>
        <dsp:cNvSpPr/>
      </dsp:nvSpPr>
      <dsp:spPr>
        <a:xfrm>
          <a:off x="5810673" y="8287"/>
          <a:ext cx="2415033" cy="720000"/>
        </a:xfrm>
        <a:prstGeom prst="rect">
          <a:avLst/>
        </a:prstGeom>
        <a:solidFill>
          <a:srgbClr val="708C3F"/>
        </a:solidFill>
        <a:ln w="25400" cap="flat" cmpd="sng" algn="ctr">
          <a:solidFill>
            <a:srgbClr val="708C0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2018-2020</a:t>
          </a:r>
        </a:p>
      </dsp:txBody>
      <dsp:txXfrm>
        <a:off x="5810673" y="8287"/>
        <a:ext cx="2415033" cy="720000"/>
      </dsp:txXfrm>
    </dsp:sp>
    <dsp:sp modelId="{AFA8BF5F-D1DC-4278-8A3F-B46DB430C2EA}">
      <dsp:nvSpPr>
        <dsp:cNvPr id="0" name=""/>
        <dsp:cNvSpPr/>
      </dsp:nvSpPr>
      <dsp:spPr>
        <a:xfrm>
          <a:off x="5793985" y="677123"/>
          <a:ext cx="2415033" cy="3911625"/>
        </a:xfrm>
        <a:prstGeom prst="rect">
          <a:avLst/>
        </a:prstGeom>
        <a:solidFill>
          <a:srgbClr val="708C3F">
            <a:alpha val="45000"/>
          </a:srgbClr>
        </a:solidFill>
        <a:ln w="25400" cap="flat" cmpd="sng" algn="ctr">
          <a:solidFill>
            <a:srgbClr val="708C3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Determines which settings will be submitted to CMS for heightened scrutiny. (2018)</a:t>
          </a:r>
        </a:p>
        <a:p>
          <a:pPr marL="228600" lvl="1" indent="-228600" algn="l" defTabSz="889000">
            <a:lnSpc>
              <a:spcPct val="90000"/>
            </a:lnSpc>
            <a:spcBef>
              <a:spcPct val="0"/>
            </a:spcBef>
            <a:spcAft>
              <a:spcPct val="15000"/>
            </a:spcAft>
            <a:buChar char="•"/>
          </a:pPr>
          <a:r>
            <a:rPr lang="en-US" sz="2000" kern="1200" dirty="0"/>
            <a:t>Establish process to verify compliance. (2018)</a:t>
          </a:r>
        </a:p>
        <a:p>
          <a:pPr marL="228600" lvl="1" indent="-228600" algn="l" defTabSz="889000">
            <a:lnSpc>
              <a:spcPct val="90000"/>
            </a:lnSpc>
            <a:spcBef>
              <a:spcPct val="0"/>
            </a:spcBef>
            <a:spcAft>
              <a:spcPct val="15000"/>
            </a:spcAft>
            <a:buChar char="•"/>
          </a:pPr>
          <a:r>
            <a:rPr lang="en-US" sz="2000" kern="1200" dirty="0"/>
            <a:t>Verifies compliance (2018-2020)</a:t>
          </a:r>
        </a:p>
      </dsp:txBody>
      <dsp:txXfrm>
        <a:off x="5793985" y="677123"/>
        <a:ext cx="2415033" cy="39116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6A8BC-3767-49DB-ABF4-881D71E6C05F}">
      <dsp:nvSpPr>
        <dsp:cNvPr id="0" name=""/>
        <dsp:cNvSpPr/>
      </dsp:nvSpPr>
      <dsp:spPr>
        <a:xfrm>
          <a:off x="2571" y="19546"/>
          <a:ext cx="2507456" cy="691200"/>
        </a:xfrm>
        <a:prstGeom prst="rect">
          <a:avLst/>
        </a:prstGeom>
        <a:solidFill>
          <a:srgbClr val="E86D1F"/>
        </a:solidFill>
        <a:ln w="25400" cap="flat" cmpd="sng" algn="ctr">
          <a:solidFill>
            <a:srgbClr val="E86D1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ASSESS</a:t>
          </a:r>
        </a:p>
      </dsp:txBody>
      <dsp:txXfrm>
        <a:off x="2571" y="19546"/>
        <a:ext cx="2507456" cy="691200"/>
      </dsp:txXfrm>
    </dsp:sp>
    <dsp:sp modelId="{AF986591-52F6-4323-B4F2-25850CD09E50}">
      <dsp:nvSpPr>
        <dsp:cNvPr id="0" name=""/>
        <dsp:cNvSpPr/>
      </dsp:nvSpPr>
      <dsp:spPr>
        <a:xfrm>
          <a:off x="2571" y="710746"/>
          <a:ext cx="2507456" cy="3613106"/>
        </a:xfrm>
        <a:prstGeom prst="rect">
          <a:avLst/>
        </a:prstGeom>
        <a:solidFill>
          <a:srgbClr val="E86D1F">
            <a:alpha val="45000"/>
          </a:srgbClr>
        </a:solidFill>
        <a:ln w="25400" cap="flat" cmpd="sng" algn="ctr">
          <a:solidFill>
            <a:srgbClr val="E86D1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Measure your setting against the new requirements</a:t>
          </a:r>
        </a:p>
        <a:p>
          <a:pPr marL="228600" lvl="1" indent="-228600" algn="l" defTabSz="889000">
            <a:lnSpc>
              <a:spcPct val="90000"/>
            </a:lnSpc>
            <a:spcBef>
              <a:spcPct val="0"/>
            </a:spcBef>
            <a:spcAft>
              <a:spcPct val="15000"/>
            </a:spcAft>
            <a:buChar char="•"/>
          </a:pPr>
          <a:r>
            <a:rPr lang="en-US" sz="2000" kern="1200" dirty="0"/>
            <a:t>Gather or identify needed info &amp; supporting documentation – see guidebook for assistance</a:t>
          </a:r>
        </a:p>
      </dsp:txBody>
      <dsp:txXfrm>
        <a:off x="2571" y="710746"/>
        <a:ext cx="2507456" cy="3613106"/>
      </dsp:txXfrm>
    </dsp:sp>
    <dsp:sp modelId="{CBB0FB49-28A4-425A-AE5E-D54A21E4F7DE}">
      <dsp:nvSpPr>
        <dsp:cNvPr id="0" name=""/>
        <dsp:cNvSpPr/>
      </dsp:nvSpPr>
      <dsp:spPr>
        <a:xfrm>
          <a:off x="2838855" y="1112"/>
          <a:ext cx="2507456" cy="691200"/>
        </a:xfrm>
        <a:prstGeom prst="rect">
          <a:avLst/>
        </a:prstGeom>
        <a:solidFill>
          <a:srgbClr val="EAAB00"/>
        </a:solidFill>
        <a:ln w="25400" cap="flat" cmpd="sng" algn="ctr">
          <a:solidFill>
            <a:srgbClr val="EAAB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ENGAGE</a:t>
          </a:r>
        </a:p>
      </dsp:txBody>
      <dsp:txXfrm>
        <a:off x="2838855" y="1112"/>
        <a:ext cx="2507456" cy="691200"/>
      </dsp:txXfrm>
    </dsp:sp>
    <dsp:sp modelId="{B585B6DC-FDF8-4986-93DF-5FBE33695DD5}">
      <dsp:nvSpPr>
        <dsp:cNvPr id="0" name=""/>
        <dsp:cNvSpPr/>
      </dsp:nvSpPr>
      <dsp:spPr>
        <a:xfrm>
          <a:off x="2838855" y="669196"/>
          <a:ext cx="2507456" cy="3613106"/>
        </a:xfrm>
        <a:prstGeom prst="rect">
          <a:avLst/>
        </a:prstGeom>
        <a:solidFill>
          <a:srgbClr val="EAAB00">
            <a:alpha val="45000"/>
          </a:srgbClr>
        </a:solidFill>
        <a:ln w="25400" cap="flat" cmpd="sng" algn="ctr">
          <a:solidFill>
            <a:srgbClr val="EAAB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Complete Attestation form</a:t>
          </a:r>
        </a:p>
        <a:p>
          <a:pPr marL="228600" lvl="1" indent="-228600" algn="l" defTabSz="889000">
            <a:lnSpc>
              <a:spcPct val="90000"/>
            </a:lnSpc>
            <a:spcBef>
              <a:spcPct val="0"/>
            </a:spcBef>
            <a:spcAft>
              <a:spcPct val="15000"/>
            </a:spcAft>
            <a:buChar char="•"/>
          </a:pPr>
          <a:r>
            <a:rPr lang="en-US" sz="2000" kern="1200" dirty="0"/>
            <a:t>Read </a:t>
          </a:r>
          <a:r>
            <a:rPr lang="en-US" sz="2000" b="0" i="1" kern="1200" dirty="0"/>
            <a:t>Advantage</a:t>
          </a:r>
          <a:r>
            <a:rPr lang="en-US" sz="2000" kern="1200" dirty="0"/>
            <a:t> for ongoing updates. </a:t>
          </a:r>
        </a:p>
        <a:p>
          <a:pPr marL="228600" lvl="1" indent="-228600" algn="l" defTabSz="889000">
            <a:lnSpc>
              <a:spcPct val="90000"/>
            </a:lnSpc>
            <a:spcBef>
              <a:spcPct val="0"/>
            </a:spcBef>
            <a:spcAft>
              <a:spcPct val="15000"/>
            </a:spcAft>
            <a:buChar char="•"/>
          </a:pPr>
          <a:r>
            <a:rPr lang="en-US" sz="2000" kern="1200" dirty="0"/>
            <a:t>Attend DHS Webinar</a:t>
          </a:r>
        </a:p>
        <a:p>
          <a:pPr marL="228600" lvl="1" indent="-228600" algn="l" defTabSz="889000">
            <a:lnSpc>
              <a:spcPct val="90000"/>
            </a:lnSpc>
            <a:spcBef>
              <a:spcPct val="0"/>
            </a:spcBef>
            <a:spcAft>
              <a:spcPct val="15000"/>
            </a:spcAft>
            <a:buChar char="•"/>
          </a:pPr>
          <a:r>
            <a:rPr lang="en-US" sz="2000" kern="1200" dirty="0"/>
            <a:t>Prepare any missing supporting documentation</a:t>
          </a:r>
        </a:p>
        <a:p>
          <a:pPr marL="228600" lvl="1" indent="-228600" algn="l" defTabSz="889000">
            <a:lnSpc>
              <a:spcPct val="90000"/>
            </a:lnSpc>
            <a:spcBef>
              <a:spcPct val="0"/>
            </a:spcBef>
            <a:spcAft>
              <a:spcPct val="15000"/>
            </a:spcAft>
            <a:buChar char="•"/>
          </a:pPr>
          <a:endParaRPr lang="en-US" sz="2000" kern="1200" dirty="0"/>
        </a:p>
      </dsp:txBody>
      <dsp:txXfrm>
        <a:off x="2838855" y="669196"/>
        <a:ext cx="2507456" cy="3613106"/>
      </dsp:txXfrm>
    </dsp:sp>
    <dsp:sp modelId="{26DECF8A-5AC8-44E6-86C7-EDCAFDA41314}">
      <dsp:nvSpPr>
        <dsp:cNvPr id="0" name=""/>
        <dsp:cNvSpPr/>
      </dsp:nvSpPr>
      <dsp:spPr>
        <a:xfrm>
          <a:off x="5719571" y="7879"/>
          <a:ext cx="2507456" cy="691200"/>
        </a:xfrm>
        <a:prstGeom prst="rect">
          <a:avLst/>
        </a:prstGeom>
        <a:solidFill>
          <a:srgbClr val="708C3F"/>
        </a:solidFill>
        <a:ln w="25400" cap="flat" cmpd="sng" algn="ctr">
          <a:solidFill>
            <a:srgbClr val="708C0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COMPLY</a:t>
          </a:r>
        </a:p>
      </dsp:txBody>
      <dsp:txXfrm>
        <a:off x="5719571" y="7879"/>
        <a:ext cx="2507456" cy="691200"/>
      </dsp:txXfrm>
    </dsp:sp>
    <dsp:sp modelId="{AFA8BF5F-D1DC-4278-8A3F-B46DB430C2EA}">
      <dsp:nvSpPr>
        <dsp:cNvPr id="0" name=""/>
        <dsp:cNvSpPr/>
      </dsp:nvSpPr>
      <dsp:spPr>
        <a:xfrm>
          <a:off x="5710720" y="706302"/>
          <a:ext cx="2507456" cy="3613106"/>
        </a:xfrm>
        <a:prstGeom prst="rect">
          <a:avLst/>
        </a:prstGeom>
        <a:solidFill>
          <a:srgbClr val="708C3F">
            <a:alpha val="45000"/>
          </a:srgbClr>
        </a:solidFill>
        <a:ln w="25400" cap="flat" cmpd="sng" algn="ctr">
          <a:solidFill>
            <a:srgbClr val="708C3F">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Participate in LeadingAge MN Technical Assistance Calls</a:t>
          </a:r>
        </a:p>
        <a:p>
          <a:pPr marL="228600" lvl="1" indent="-228600" algn="l" defTabSz="889000">
            <a:lnSpc>
              <a:spcPct val="90000"/>
            </a:lnSpc>
            <a:spcBef>
              <a:spcPct val="0"/>
            </a:spcBef>
            <a:spcAft>
              <a:spcPct val="15000"/>
            </a:spcAft>
            <a:buChar char="•"/>
          </a:pPr>
          <a:r>
            <a:rPr lang="en-US" sz="2000" kern="1200" dirty="0"/>
            <a:t>Use resources provided by DHS</a:t>
          </a:r>
        </a:p>
        <a:p>
          <a:pPr marL="228600" lvl="1" indent="-228600" algn="l" defTabSz="889000">
            <a:lnSpc>
              <a:spcPct val="90000"/>
            </a:lnSpc>
            <a:spcBef>
              <a:spcPct val="0"/>
            </a:spcBef>
            <a:spcAft>
              <a:spcPct val="15000"/>
            </a:spcAft>
            <a:buChar char="•"/>
          </a:pPr>
          <a:r>
            <a:rPr lang="en-US" sz="2000" kern="1200" dirty="0"/>
            <a:t>Get in compliance and prepare for heightened scrutiny.</a:t>
          </a:r>
        </a:p>
      </dsp:txBody>
      <dsp:txXfrm>
        <a:off x="5710720" y="706302"/>
        <a:ext cx="2507456" cy="361310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A01ACD-2EC5-4434-8374-94D5F39C8864}" type="datetimeFigureOut">
              <a:rPr lang="en-US" smtClean="0"/>
              <a:t>4/6/2017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090A59-3CB1-404E-85A5-D66D0342DFD9}" type="slidenum">
              <a:rPr lang="en-US" smtClean="0"/>
              <a:t>‹#›</a:t>
            </a:fld>
            <a:endParaRPr lang="en-US"/>
          </a:p>
        </p:txBody>
      </p:sp>
    </p:spTree>
    <p:extLst>
      <p:ext uri="{BB962C8B-B14F-4D97-AF65-F5344CB8AC3E}">
        <p14:creationId xmlns:p14="http://schemas.microsoft.com/office/powerpoint/2010/main" val="1727613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476250" y="773113"/>
            <a:ext cx="6188075" cy="3481387"/>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Good afternoon and welcome to the LeadingAge Minnesota webinar regarding the HCBS Settings Rule Attestation Process.</a:t>
            </a:r>
          </a:p>
          <a:p>
            <a:pPr eaLnBrk="1" hangingPunct="1">
              <a:spcBef>
                <a:spcPct val="0"/>
              </a:spcBef>
            </a:pPr>
            <a:r>
              <a:rPr lang="en-US" dirty="0"/>
              <a:t>Today we will provide a review of the Rule and the MN State Transition plan, then walk through the Attestation that is required of all HCBS waiver CL and ADS providers by the end of April.  Here in Saint Paul are Roni Falck, our ADS specialist and me, BG.  I have been serving on the HCBS Settings Rule Advisory work group since last fall when Dani </a:t>
            </a:r>
            <a:r>
              <a:rPr lang="en-US" dirty="0" err="1"/>
              <a:t>Salibury</a:t>
            </a:r>
            <a:r>
              <a:rPr lang="en-US" dirty="0"/>
              <a:t> returned to work the provider world.  Thanks also today to Ashley Peterka for her technical assistance.  If you have a question you may virtually raise your hand or type in the question as we go. We have scheduled webinars on Thursdays for the remainder of the month to support you, as needed through the attestation, and, of course are also available by phone and email!</a:t>
            </a:r>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B4CE3E-BCA3-4AFF-B665-BE1B9083CB46}"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439808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2017 and beyond all subject to CMS approval</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EFD2AE-A3C3-4696-A029-311CCA4BAF7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26897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part of the earlier stages, DHS evaluated MN programs and laws and identified items that may need to change to support the State Transition Plan.  They have proposed language to add to the HWS Contract Act language regarding…   We worked to move this out of HWS but DHS moved forward – </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EFD2AE-A3C3-4696-A029-311CCA4BAF7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75487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Roni regarding Train Link</a:t>
            </a:r>
          </a:p>
        </p:txBody>
      </p:sp>
      <p:sp>
        <p:nvSpPr>
          <p:cNvPr id="4" name="Slide Number Placeholder 3"/>
          <p:cNvSpPr>
            <a:spLocks noGrp="1"/>
          </p:cNvSpPr>
          <p:nvPr>
            <p:ph type="sldNum" sz="quarter" idx="10"/>
          </p:nvPr>
        </p:nvSpPr>
        <p:spPr/>
        <p:txBody>
          <a:bodyPr/>
          <a:lstStyle/>
          <a:p>
            <a:fld id="{D9090A59-3CB1-404E-85A5-D66D0342DFD9}" type="slidenum">
              <a:rPr lang="en-US" smtClean="0"/>
              <a:t>17</a:t>
            </a:fld>
            <a:endParaRPr lang="en-US"/>
          </a:p>
        </p:txBody>
      </p:sp>
    </p:spTree>
    <p:extLst>
      <p:ext uri="{BB962C8B-B14F-4D97-AF65-F5344CB8AC3E}">
        <p14:creationId xmlns:p14="http://schemas.microsoft.com/office/powerpoint/2010/main" val="2141661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any of you not received your Attestation Tool Kit?  It was to have been placed in the Private Letter section of the MN-Its mailbox and a copy also sent through US mail to the setting address.  If the rule applies to you – under CL or ADS and you have not received the attestation please contact DHS or let us know if you need our assistance.</a:t>
            </a:r>
          </a:p>
        </p:txBody>
      </p:sp>
      <p:sp>
        <p:nvSpPr>
          <p:cNvPr id="4" name="Slide Number Placeholder 3"/>
          <p:cNvSpPr>
            <a:spLocks noGrp="1"/>
          </p:cNvSpPr>
          <p:nvPr>
            <p:ph type="sldNum" sz="quarter" idx="10"/>
          </p:nvPr>
        </p:nvSpPr>
        <p:spPr/>
        <p:txBody>
          <a:bodyPr/>
          <a:lstStyle/>
          <a:p>
            <a:fld id="{D9090A59-3CB1-404E-85A5-D66D0342DFD9}" type="slidenum">
              <a:rPr lang="en-US" smtClean="0"/>
              <a:t>19</a:t>
            </a:fld>
            <a:endParaRPr lang="en-US"/>
          </a:p>
        </p:txBody>
      </p:sp>
    </p:spTree>
    <p:extLst>
      <p:ext uri="{BB962C8B-B14F-4D97-AF65-F5344CB8AC3E}">
        <p14:creationId xmlns:p14="http://schemas.microsoft.com/office/powerpoint/2010/main" val="1919365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090A59-3CB1-404E-85A5-D66D0342DFD9}" type="slidenum">
              <a:rPr lang="en-US" smtClean="0"/>
              <a:t>22</a:t>
            </a:fld>
            <a:endParaRPr lang="en-US"/>
          </a:p>
        </p:txBody>
      </p:sp>
    </p:spTree>
    <p:extLst>
      <p:ext uri="{BB962C8B-B14F-4D97-AF65-F5344CB8AC3E}">
        <p14:creationId xmlns:p14="http://schemas.microsoft.com/office/powerpoint/2010/main" val="3333488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ADS operating  under NH or hospital license…..</a:t>
            </a:r>
          </a:p>
        </p:txBody>
      </p:sp>
      <p:sp>
        <p:nvSpPr>
          <p:cNvPr id="4" name="Slide Number Placeholder 3"/>
          <p:cNvSpPr>
            <a:spLocks noGrp="1"/>
          </p:cNvSpPr>
          <p:nvPr>
            <p:ph type="sldNum" sz="quarter" idx="10"/>
          </p:nvPr>
        </p:nvSpPr>
        <p:spPr/>
        <p:txBody>
          <a:bodyPr/>
          <a:lstStyle/>
          <a:p>
            <a:fld id="{D9090A59-3CB1-404E-85A5-D66D0342DFD9}" type="slidenum">
              <a:rPr lang="en-US" smtClean="0"/>
              <a:t>23</a:t>
            </a:fld>
            <a:endParaRPr lang="en-US"/>
          </a:p>
        </p:txBody>
      </p:sp>
    </p:spTree>
    <p:extLst>
      <p:ext uri="{BB962C8B-B14F-4D97-AF65-F5344CB8AC3E}">
        <p14:creationId xmlns:p14="http://schemas.microsoft.com/office/powerpoint/2010/main" val="3096646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090A59-3CB1-404E-85A5-D66D0342DFD9}" type="slidenum">
              <a:rPr lang="en-US" smtClean="0"/>
              <a:t>26</a:t>
            </a:fld>
            <a:endParaRPr lang="en-US"/>
          </a:p>
        </p:txBody>
      </p:sp>
    </p:spTree>
    <p:extLst>
      <p:ext uri="{BB962C8B-B14F-4D97-AF65-F5344CB8AC3E}">
        <p14:creationId xmlns:p14="http://schemas.microsoft.com/office/powerpoint/2010/main" val="3702569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rPr>
              <a:t>PAUSE</a:t>
            </a:r>
          </a:p>
        </p:txBody>
      </p:sp>
      <p:sp>
        <p:nvSpPr>
          <p:cNvPr id="4" name="Slide Number Placeholder 3"/>
          <p:cNvSpPr>
            <a:spLocks noGrp="1"/>
          </p:cNvSpPr>
          <p:nvPr>
            <p:ph type="sldNum" sz="quarter" idx="10"/>
          </p:nvPr>
        </p:nvSpPr>
        <p:spPr/>
        <p:txBody>
          <a:bodyPr/>
          <a:lstStyle/>
          <a:p>
            <a:fld id="{D9090A59-3CB1-404E-85A5-D66D0342DFD9}" type="slidenum">
              <a:rPr lang="en-US" smtClean="0"/>
              <a:t>27</a:t>
            </a:fld>
            <a:endParaRPr lang="en-US"/>
          </a:p>
        </p:txBody>
      </p:sp>
    </p:spTree>
    <p:extLst>
      <p:ext uri="{BB962C8B-B14F-4D97-AF65-F5344CB8AC3E}">
        <p14:creationId xmlns:p14="http://schemas.microsoft.com/office/powerpoint/2010/main" val="830916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15-20 get at the information we spoke of earlier, about settings that are “presumed not to be HCBS” and so would be subject to heightened scrutiny</a:t>
            </a:r>
          </a:p>
        </p:txBody>
      </p:sp>
      <p:sp>
        <p:nvSpPr>
          <p:cNvPr id="4" name="Slide Number Placeholder 3"/>
          <p:cNvSpPr>
            <a:spLocks noGrp="1"/>
          </p:cNvSpPr>
          <p:nvPr>
            <p:ph type="sldNum" sz="quarter" idx="10"/>
          </p:nvPr>
        </p:nvSpPr>
        <p:spPr/>
        <p:txBody>
          <a:bodyPr/>
          <a:lstStyle/>
          <a:p>
            <a:fld id="{D9090A59-3CB1-404E-85A5-D66D0342DFD9}" type="slidenum">
              <a:rPr lang="en-US" smtClean="0"/>
              <a:t>30</a:t>
            </a:fld>
            <a:endParaRPr lang="en-US"/>
          </a:p>
        </p:txBody>
      </p:sp>
    </p:spTree>
    <p:extLst>
      <p:ext uri="{BB962C8B-B14F-4D97-AF65-F5344CB8AC3E}">
        <p14:creationId xmlns:p14="http://schemas.microsoft.com/office/powerpoint/2010/main" val="311020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get through the questions, you then need to add the supporting documentation before submitting</a:t>
            </a:r>
          </a:p>
        </p:txBody>
      </p:sp>
      <p:sp>
        <p:nvSpPr>
          <p:cNvPr id="4" name="Slide Number Placeholder 3"/>
          <p:cNvSpPr>
            <a:spLocks noGrp="1"/>
          </p:cNvSpPr>
          <p:nvPr>
            <p:ph type="sldNum" sz="quarter" idx="10"/>
          </p:nvPr>
        </p:nvSpPr>
        <p:spPr/>
        <p:txBody>
          <a:bodyPr/>
          <a:lstStyle/>
          <a:p>
            <a:fld id="{D9090A59-3CB1-404E-85A5-D66D0342DFD9}" type="slidenum">
              <a:rPr lang="en-US" smtClean="0"/>
              <a:t>31</a:t>
            </a:fld>
            <a:endParaRPr lang="en-US"/>
          </a:p>
        </p:txBody>
      </p:sp>
    </p:spTree>
    <p:extLst>
      <p:ext uri="{BB962C8B-B14F-4D97-AF65-F5344CB8AC3E}">
        <p14:creationId xmlns:p14="http://schemas.microsoft.com/office/powerpoint/2010/main" val="122838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State, Tennessee has Final approval, 26 have Initial Approval</a:t>
            </a:r>
          </a:p>
        </p:txBody>
      </p:sp>
      <p:sp>
        <p:nvSpPr>
          <p:cNvPr id="4" name="Slide Number Placeholder 3"/>
          <p:cNvSpPr>
            <a:spLocks noGrp="1"/>
          </p:cNvSpPr>
          <p:nvPr>
            <p:ph type="sldNum" sz="quarter" idx="10"/>
          </p:nvPr>
        </p:nvSpPr>
        <p:spPr/>
        <p:txBody>
          <a:bodyPr/>
          <a:lstStyle/>
          <a:p>
            <a:fld id="{D9090A59-3CB1-404E-85A5-D66D0342DFD9}" type="slidenum">
              <a:rPr lang="en-US" smtClean="0"/>
              <a:t>2</a:t>
            </a:fld>
            <a:endParaRPr lang="en-US"/>
          </a:p>
        </p:txBody>
      </p:sp>
    </p:spTree>
    <p:extLst>
      <p:ext uri="{BB962C8B-B14F-4D97-AF65-F5344CB8AC3E}">
        <p14:creationId xmlns:p14="http://schemas.microsoft.com/office/powerpoint/2010/main" val="3471319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Typical types of supporting documentation—</a:t>
            </a:r>
          </a:p>
          <a:p>
            <a:r>
              <a:rPr lang="en-US" dirty="0" err="1"/>
              <a:t>Educare</a:t>
            </a:r>
            <a:r>
              <a:rPr lang="en-US" dirty="0"/>
              <a:t> is also developing a training that will provide the staff training requirement for those of you who are </a:t>
            </a:r>
            <a:r>
              <a:rPr lang="en-US" dirty="0" err="1"/>
              <a:t>Educare</a:t>
            </a:r>
            <a:r>
              <a:rPr lang="en-US" dirty="0"/>
              <a:t> customers</a:t>
            </a:r>
          </a:p>
        </p:txBody>
      </p:sp>
      <p:sp>
        <p:nvSpPr>
          <p:cNvPr id="4" name="Slide Number Placeholder 3"/>
          <p:cNvSpPr>
            <a:spLocks noGrp="1"/>
          </p:cNvSpPr>
          <p:nvPr>
            <p:ph type="sldNum" sz="quarter" idx="10"/>
          </p:nvPr>
        </p:nvSpPr>
        <p:spPr/>
        <p:txBody>
          <a:bodyPr/>
          <a:lstStyle/>
          <a:p>
            <a:fld id="{D9090A59-3CB1-404E-85A5-D66D0342DFD9}" type="slidenum">
              <a:rPr lang="en-US" smtClean="0"/>
              <a:t>33</a:t>
            </a:fld>
            <a:endParaRPr lang="en-US"/>
          </a:p>
        </p:txBody>
      </p:sp>
    </p:spTree>
    <p:extLst>
      <p:ext uri="{BB962C8B-B14F-4D97-AF65-F5344CB8AC3E}">
        <p14:creationId xmlns:p14="http://schemas.microsoft.com/office/powerpoint/2010/main" val="1430222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a:t>
            </a:r>
          </a:p>
        </p:txBody>
      </p:sp>
      <p:sp>
        <p:nvSpPr>
          <p:cNvPr id="4" name="Slide Number Placeholder 3"/>
          <p:cNvSpPr>
            <a:spLocks noGrp="1"/>
          </p:cNvSpPr>
          <p:nvPr>
            <p:ph type="sldNum" sz="quarter" idx="10"/>
          </p:nvPr>
        </p:nvSpPr>
        <p:spPr/>
        <p:txBody>
          <a:bodyPr/>
          <a:lstStyle/>
          <a:p>
            <a:fld id="{D9090A59-3CB1-404E-85A5-D66D0342DFD9}" type="slidenum">
              <a:rPr lang="en-US" smtClean="0"/>
              <a:t>35</a:t>
            </a:fld>
            <a:endParaRPr lang="en-US"/>
          </a:p>
        </p:txBody>
      </p:sp>
    </p:spTree>
    <p:extLst>
      <p:ext uri="{BB962C8B-B14F-4D97-AF65-F5344CB8AC3E}">
        <p14:creationId xmlns:p14="http://schemas.microsoft.com/office/powerpoint/2010/main" val="40259508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57020" indent="-291161" eaLnBrk="0" hangingPunct="0">
              <a:defRPr>
                <a:solidFill>
                  <a:schemeClr val="tx1"/>
                </a:solidFill>
                <a:latin typeface="Arial" panose="020B0604020202020204" pitchFamily="34" charset="0"/>
                <a:cs typeface="Arial" panose="020B0604020202020204" pitchFamily="34" charset="0"/>
              </a:defRPr>
            </a:lvl2pPr>
            <a:lvl3pPr marL="1164646" indent="-232929" eaLnBrk="0" hangingPunct="0">
              <a:defRPr>
                <a:solidFill>
                  <a:schemeClr val="tx1"/>
                </a:solidFill>
                <a:latin typeface="Arial" panose="020B0604020202020204" pitchFamily="34" charset="0"/>
                <a:cs typeface="Arial" panose="020B0604020202020204" pitchFamily="34" charset="0"/>
              </a:defRPr>
            </a:lvl3pPr>
            <a:lvl4pPr marL="1630504" indent="-232929" eaLnBrk="0" hangingPunct="0">
              <a:defRPr>
                <a:solidFill>
                  <a:schemeClr val="tx1"/>
                </a:solidFill>
                <a:latin typeface="Arial" panose="020B0604020202020204" pitchFamily="34" charset="0"/>
                <a:cs typeface="Arial" panose="020B0604020202020204" pitchFamily="34" charset="0"/>
              </a:defRPr>
            </a:lvl4pPr>
            <a:lvl5pPr marL="2096363" indent="-232929" eaLnBrk="0" hangingPunct="0">
              <a:defRPr>
                <a:solidFill>
                  <a:schemeClr val="tx1"/>
                </a:solidFill>
                <a:latin typeface="Arial" panose="020B0604020202020204" pitchFamily="34" charset="0"/>
                <a:cs typeface="Arial" panose="020B0604020202020204" pitchFamily="34" charset="0"/>
              </a:defRPr>
            </a:lvl5pPr>
            <a:lvl6pPr marL="2562222"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080"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3939"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9797" indent="-232929"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1EE81D8-9B70-4991-998A-772AF51F9A64}" type="slidenum">
              <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93088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EFD2AE-A3C3-4696-A029-311CCA4BAF7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355272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090A59-3CB1-404E-85A5-D66D0342DFD9}" type="slidenum">
              <a:rPr lang="en-US" smtClean="0"/>
              <a:t>4</a:t>
            </a:fld>
            <a:endParaRPr lang="en-US"/>
          </a:p>
        </p:txBody>
      </p:sp>
    </p:spTree>
    <p:extLst>
      <p:ext uri="{BB962C8B-B14F-4D97-AF65-F5344CB8AC3E}">
        <p14:creationId xmlns:p14="http://schemas.microsoft.com/office/powerpoint/2010/main" val="4072986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Presumed not to be HCBS</a:t>
            </a:r>
          </a:p>
        </p:txBody>
      </p:sp>
      <p:sp>
        <p:nvSpPr>
          <p:cNvPr id="4" name="Slide Number Placeholder 3"/>
          <p:cNvSpPr>
            <a:spLocks noGrp="1"/>
          </p:cNvSpPr>
          <p:nvPr>
            <p:ph type="sldNum" sz="quarter" idx="10"/>
          </p:nvPr>
        </p:nvSpPr>
        <p:spPr/>
        <p:txBody>
          <a:bodyPr/>
          <a:lstStyle/>
          <a:p>
            <a:fld id="{D9090A59-3CB1-404E-85A5-D66D0342DFD9}" type="slidenum">
              <a:rPr lang="en-US" smtClean="0"/>
              <a:t>5</a:t>
            </a:fld>
            <a:endParaRPr lang="en-US"/>
          </a:p>
        </p:txBody>
      </p:sp>
    </p:spTree>
    <p:extLst>
      <p:ext uri="{BB962C8B-B14F-4D97-AF65-F5344CB8AC3E}">
        <p14:creationId xmlns:p14="http://schemas.microsoft.com/office/powerpoint/2010/main" val="3701799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Settings that are presumed not to be HCBS include those in the first two examples…. If you are attached or publicly owned, it does not mean you are unable to comply, it just means you need to demonstrate that you are HCBS and go through a “heightened scrutiny process” with CMS</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EFD2AE-A3C3-4696-A029-311CCA4BAF7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9406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Compliance process has three steps--</a:t>
            </a:r>
          </a:p>
        </p:txBody>
      </p:sp>
      <p:sp>
        <p:nvSpPr>
          <p:cNvPr id="4" name="Slide Number Placeholder 3"/>
          <p:cNvSpPr>
            <a:spLocks noGrp="1"/>
          </p:cNvSpPr>
          <p:nvPr>
            <p:ph type="sldNum" sz="quarter" idx="10"/>
          </p:nvPr>
        </p:nvSpPr>
        <p:spPr/>
        <p:txBody>
          <a:bodyPr/>
          <a:lstStyle/>
          <a:p>
            <a:fld id="{D9090A59-3CB1-404E-85A5-D66D0342DFD9}" type="slidenum">
              <a:rPr lang="en-US" smtClean="0"/>
              <a:t>7</a:t>
            </a:fld>
            <a:endParaRPr lang="en-US"/>
          </a:p>
        </p:txBody>
      </p:sp>
    </p:spTree>
    <p:extLst>
      <p:ext uri="{BB962C8B-B14F-4D97-AF65-F5344CB8AC3E}">
        <p14:creationId xmlns:p14="http://schemas.microsoft.com/office/powerpoint/2010/main" val="3619397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ADS questions begin with number 8 in the longer CL attestation</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EFD2AE-A3C3-4696-A029-311CCA4BAF7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79221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Bottom line, a provider could lose the ability to serve those supported through waiver funding for their services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6EFD2AE-A3C3-4696-A029-311CCA4BAF7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082651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1" name="Picture 10" descr="Heart-Solid-Cool-Gray-40.png"/>
          <p:cNvPicPr>
            <a:picLocks noChangeAspect="1"/>
          </p:cNvPicPr>
          <p:nvPr userDrawn="1"/>
        </p:nvPicPr>
        <p:blipFill>
          <a:blip r:embed="rId2" cstate="print"/>
          <a:stretch>
            <a:fillRect/>
          </a:stretch>
        </p:blipFill>
        <p:spPr>
          <a:xfrm>
            <a:off x="8331200" y="4038600"/>
            <a:ext cx="3829227" cy="3048000"/>
          </a:xfrm>
          <a:prstGeom prst="rect">
            <a:avLst/>
          </a:prstGeom>
        </p:spPr>
      </p:pic>
      <p:sp>
        <p:nvSpPr>
          <p:cNvPr id="9" name="Rectangle 8"/>
          <p:cNvSpPr/>
          <p:nvPr userDrawn="1"/>
        </p:nvSpPr>
        <p:spPr>
          <a:xfrm>
            <a:off x="0" y="0"/>
            <a:ext cx="12192000" cy="1905000"/>
          </a:xfrm>
          <a:prstGeom prst="rect">
            <a:avLst/>
          </a:prstGeom>
          <a:solidFill>
            <a:srgbClr val="708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75" name="Rectangle 3"/>
          <p:cNvSpPr>
            <a:spLocks noGrp="1" noChangeArrowheads="1"/>
          </p:cNvSpPr>
          <p:nvPr>
            <p:ph type="ctrTitle"/>
          </p:nvPr>
        </p:nvSpPr>
        <p:spPr>
          <a:xfrm>
            <a:off x="508000" y="457201"/>
            <a:ext cx="11277600" cy="1470025"/>
          </a:xfrm>
        </p:spPr>
        <p:txBody>
          <a:bodyPr/>
          <a:lstStyle>
            <a:lvl1pPr>
              <a:defRPr>
                <a:solidFill>
                  <a:schemeClr val="bg1"/>
                </a:solidFill>
              </a:defRPr>
            </a:lvl1pPr>
          </a:lstStyle>
          <a:p>
            <a:endParaRPr lang="en-US" dirty="0"/>
          </a:p>
        </p:txBody>
      </p:sp>
      <p:sp>
        <p:nvSpPr>
          <p:cNvPr id="3076" name="Rectangle 4"/>
          <p:cNvSpPr>
            <a:spLocks noGrp="1" noChangeArrowheads="1"/>
          </p:cNvSpPr>
          <p:nvPr>
            <p:ph type="subTitle" idx="1"/>
          </p:nvPr>
        </p:nvSpPr>
        <p:spPr>
          <a:xfrm>
            <a:off x="1117600" y="2133600"/>
            <a:ext cx="8534400" cy="1752600"/>
          </a:xfrm>
        </p:spPr>
        <p:txBody>
          <a:bodyPr/>
          <a:lstStyle>
            <a:lvl1pPr marL="0" indent="0" algn="r">
              <a:buFontTx/>
              <a:buNone/>
              <a:defRPr sz="2800" b="1" i="1" baseline="0">
                <a:solidFill>
                  <a:srgbClr val="75777A"/>
                </a:solidFill>
              </a:defRPr>
            </a:lvl1pPr>
          </a:lstStyle>
          <a:p>
            <a:endParaRPr lang="en-US" dirty="0"/>
          </a:p>
        </p:txBody>
      </p:sp>
      <p:sp>
        <p:nvSpPr>
          <p:cNvPr id="6" name="Rectangle 6"/>
          <p:cNvSpPr>
            <a:spLocks noGrp="1" noChangeArrowheads="1"/>
          </p:cNvSpPr>
          <p:nvPr>
            <p:ph type="sldNum" sz="quarter" idx="10"/>
          </p:nvPr>
        </p:nvSpPr>
        <p:spPr>
          <a:xfrm>
            <a:off x="8737600" y="6245225"/>
            <a:ext cx="2844800" cy="476250"/>
          </a:xfrm>
        </p:spPr>
        <p:txBody>
          <a:bodyPr/>
          <a:lstStyle>
            <a:lvl1pPr>
              <a:defRPr/>
            </a:lvl1pPr>
          </a:lstStyle>
          <a:p>
            <a:pPr>
              <a:defRPr/>
            </a:pPr>
            <a:fld id="{2110F81E-114A-446D-B947-484B09AB9B3B}" type="slidenum">
              <a:rPr lang="en-US"/>
              <a:pPr>
                <a:defRPr/>
              </a:pPr>
              <a:t>‹#›</a:t>
            </a:fld>
            <a:endParaRPr lang="en-US" dirty="0"/>
          </a:p>
        </p:txBody>
      </p:sp>
      <p:pic>
        <p:nvPicPr>
          <p:cNvPr id="7" name="Picture 6" descr="LA.Minnesota.RGB.jpg"/>
          <p:cNvPicPr>
            <a:picLocks noChangeAspect="1"/>
          </p:cNvPicPr>
          <p:nvPr userDrawn="1"/>
        </p:nvPicPr>
        <p:blipFill>
          <a:blip r:embed="rId3" cstate="print"/>
          <a:stretch>
            <a:fillRect/>
          </a:stretch>
        </p:blipFill>
        <p:spPr>
          <a:xfrm>
            <a:off x="1117600" y="4572000"/>
            <a:ext cx="5892800" cy="1644184"/>
          </a:xfrm>
          <a:prstGeom prst="rect">
            <a:avLst/>
          </a:prstGeom>
        </p:spPr>
      </p:pic>
      <p:sp>
        <p:nvSpPr>
          <p:cNvPr id="12" name="Rectangle 11"/>
          <p:cNvSpPr/>
          <p:nvPr userDrawn="1"/>
        </p:nvSpPr>
        <p:spPr>
          <a:xfrm>
            <a:off x="0" y="1905000"/>
            <a:ext cx="12192000" cy="76200"/>
          </a:xfrm>
          <a:prstGeom prst="rect">
            <a:avLst/>
          </a:prstGeom>
          <a:solidFill>
            <a:srgbClr val="757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22027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061EE68F-C317-43DA-B226-DAA8F2A31367}" type="slidenum">
              <a:rPr lang="en-US"/>
              <a:pPr>
                <a:defRPr/>
              </a:pPr>
              <a:t>‹#›</a:t>
            </a:fld>
            <a:endParaRPr lang="en-US" dirty="0"/>
          </a:p>
        </p:txBody>
      </p:sp>
    </p:spTree>
    <p:extLst>
      <p:ext uri="{BB962C8B-B14F-4D97-AF65-F5344CB8AC3E}">
        <p14:creationId xmlns:p14="http://schemas.microsoft.com/office/powerpoint/2010/main" val="862174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FD9345E6-3F51-4FD1-8ADC-8D584EC2B674}" type="slidenum">
              <a:rPr lang="en-US"/>
              <a:pPr>
                <a:defRPr/>
              </a:pPr>
              <a:t>‹#›</a:t>
            </a:fld>
            <a:endParaRPr lang="en-US" dirty="0"/>
          </a:p>
        </p:txBody>
      </p:sp>
    </p:spTree>
    <p:extLst>
      <p:ext uri="{BB962C8B-B14F-4D97-AF65-F5344CB8AC3E}">
        <p14:creationId xmlns:p14="http://schemas.microsoft.com/office/powerpoint/2010/main" val="2479638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08214E1B-9A05-496F-BFD6-29FA1D4F9292}" type="slidenum">
              <a:rPr lang="en-US"/>
              <a:pPr>
                <a:defRPr/>
              </a:pPr>
              <a:t>‹#›</a:t>
            </a:fld>
            <a:endParaRPr lang="en-US" dirty="0"/>
          </a:p>
        </p:txBody>
      </p:sp>
    </p:spTree>
    <p:extLst>
      <p:ext uri="{BB962C8B-B14F-4D97-AF65-F5344CB8AC3E}">
        <p14:creationId xmlns:p14="http://schemas.microsoft.com/office/powerpoint/2010/main" val="588085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CF8240B7-5F64-49C1-A9FB-C0D42BCF03E1}" type="slidenum">
              <a:rPr lang="en-US"/>
              <a:pPr>
                <a:defRPr/>
              </a:pPr>
              <a:t>‹#›</a:t>
            </a:fld>
            <a:endParaRPr lang="en-US" dirty="0"/>
          </a:p>
        </p:txBody>
      </p:sp>
    </p:spTree>
    <p:extLst>
      <p:ext uri="{BB962C8B-B14F-4D97-AF65-F5344CB8AC3E}">
        <p14:creationId xmlns:p14="http://schemas.microsoft.com/office/powerpoint/2010/main" val="167559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708C3F"/>
                </a:solidFill>
              </a:defRPr>
            </a:lvl1pPr>
          </a:lstStyle>
          <a:p>
            <a:r>
              <a:rPr lang="en-US"/>
              <a:t>Click to edit Master title style</a:t>
            </a:r>
            <a:endParaRPr lang="en-US" dirty="0"/>
          </a:p>
        </p:txBody>
      </p:sp>
      <p:sp>
        <p:nvSpPr>
          <p:cNvPr id="3"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p:txBody>
          <a:bodyPr/>
          <a:lstStyle>
            <a:lvl1pPr>
              <a:defRPr/>
            </a:lvl1pPr>
          </a:lstStyle>
          <a:p>
            <a:pPr>
              <a:defRPr/>
            </a:pPr>
            <a:fld id="{6B6F6614-96A4-494A-B165-C3C42AA69607}" type="slidenum">
              <a:rPr lang="en-US"/>
              <a:pPr>
                <a:defRPr/>
              </a:pPr>
              <a:t>‹#›</a:t>
            </a:fld>
            <a:endParaRPr lang="en-US" dirty="0"/>
          </a:p>
        </p:txBody>
      </p:sp>
    </p:spTree>
    <p:extLst>
      <p:ext uri="{BB962C8B-B14F-4D97-AF65-F5344CB8AC3E}">
        <p14:creationId xmlns:p14="http://schemas.microsoft.com/office/powerpoint/2010/main" val="4043618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863AEE09-AF37-4235-AA8E-DB85F4492766}" type="slidenum">
              <a:rPr lang="en-US"/>
              <a:pPr>
                <a:defRPr/>
              </a:pPr>
              <a:t>‹#›</a:t>
            </a:fld>
            <a:endParaRPr lang="en-US" dirty="0"/>
          </a:p>
        </p:txBody>
      </p:sp>
    </p:spTree>
    <p:extLst>
      <p:ext uri="{BB962C8B-B14F-4D97-AF65-F5344CB8AC3E}">
        <p14:creationId xmlns:p14="http://schemas.microsoft.com/office/powerpoint/2010/main" val="3494928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p:cNvSpPr>
            <a:spLocks noGrp="1" noChangeArrowheads="1"/>
          </p:cNvSpPr>
          <p:nvPr>
            <p:ph type="sldNum" sz="quarter" idx="10"/>
          </p:nvPr>
        </p:nvSpPr>
        <p:spPr>
          <a:xfrm>
            <a:off x="11176000" y="6553200"/>
            <a:ext cx="914400" cy="228600"/>
          </a:xfrm>
        </p:spPr>
        <p:txBody>
          <a:bodyPr/>
          <a:lstStyle>
            <a:lvl1pPr>
              <a:defRPr sz="1200">
                <a:latin typeface="Cambria" pitchFamily="18" charset="0"/>
              </a:defRPr>
            </a:lvl1pPr>
          </a:lstStyle>
          <a:p>
            <a:pPr>
              <a:defRPr/>
            </a:pPr>
            <a:fld id="{9B230076-B498-4F8A-8924-29844C69F8BE}" type="slidenum">
              <a:rPr lang="en-US"/>
              <a:pPr>
                <a:defRPr/>
              </a:pPr>
              <a:t>‹#›</a:t>
            </a:fld>
            <a:endParaRPr lang="en-US" dirty="0"/>
          </a:p>
        </p:txBody>
      </p:sp>
    </p:spTree>
    <p:extLst>
      <p:ext uri="{BB962C8B-B14F-4D97-AF65-F5344CB8AC3E}">
        <p14:creationId xmlns:p14="http://schemas.microsoft.com/office/powerpoint/2010/main" val="2618466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5" name="Rectangle 6"/>
          <p:cNvSpPr>
            <a:spLocks noGrp="1" noChangeArrowheads="1"/>
          </p:cNvSpPr>
          <p:nvPr>
            <p:ph type="sldNum" sz="quarter" idx="11"/>
          </p:nvPr>
        </p:nvSpPr>
        <p:spPr/>
        <p:txBody>
          <a:bodyPr/>
          <a:lstStyle>
            <a:lvl1pPr>
              <a:defRPr/>
            </a:lvl1pPr>
          </a:lstStyle>
          <a:p>
            <a:pPr>
              <a:defRPr/>
            </a:pPr>
            <a:fld id="{7F5D212B-E908-4DBB-B007-68441FB392B7}" type="slidenum">
              <a:rPr lang="en-US"/>
              <a:pPr>
                <a:defRPr/>
              </a:pPr>
              <a:t>‹#›</a:t>
            </a:fld>
            <a:endParaRPr lang="en-US" dirty="0"/>
          </a:p>
        </p:txBody>
      </p:sp>
    </p:spTree>
    <p:extLst>
      <p:ext uri="{BB962C8B-B14F-4D97-AF65-F5344CB8AC3E}">
        <p14:creationId xmlns:p14="http://schemas.microsoft.com/office/powerpoint/2010/main" val="91685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ED90A791-7CA0-4813-84C8-0E6E6C43A5E5}" type="slidenum">
              <a:rPr lang="en-US"/>
              <a:pPr>
                <a:defRPr/>
              </a:pPr>
              <a:t>‹#›</a:t>
            </a:fld>
            <a:endParaRPr lang="en-US" dirty="0"/>
          </a:p>
        </p:txBody>
      </p:sp>
    </p:spTree>
    <p:extLst>
      <p:ext uri="{BB962C8B-B14F-4D97-AF65-F5344CB8AC3E}">
        <p14:creationId xmlns:p14="http://schemas.microsoft.com/office/powerpoint/2010/main" val="373004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8" name="Rectangle 6"/>
          <p:cNvSpPr>
            <a:spLocks noGrp="1" noChangeArrowheads="1"/>
          </p:cNvSpPr>
          <p:nvPr>
            <p:ph type="sldNum" sz="quarter" idx="11"/>
          </p:nvPr>
        </p:nvSpPr>
        <p:spPr/>
        <p:txBody>
          <a:bodyPr/>
          <a:lstStyle>
            <a:lvl1pPr>
              <a:defRPr/>
            </a:lvl1pPr>
          </a:lstStyle>
          <a:p>
            <a:pPr>
              <a:defRPr/>
            </a:pPr>
            <a:fld id="{16FA0219-ABF1-41F4-AF45-D90DD932E130}" type="slidenum">
              <a:rPr lang="en-US"/>
              <a:pPr>
                <a:defRPr/>
              </a:pPr>
              <a:t>‹#›</a:t>
            </a:fld>
            <a:endParaRPr lang="en-US" dirty="0"/>
          </a:p>
        </p:txBody>
      </p:sp>
    </p:spTree>
    <p:extLst>
      <p:ext uri="{BB962C8B-B14F-4D97-AF65-F5344CB8AC3E}">
        <p14:creationId xmlns:p14="http://schemas.microsoft.com/office/powerpoint/2010/main" val="67485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4" name="Rectangle 6"/>
          <p:cNvSpPr>
            <a:spLocks noGrp="1" noChangeArrowheads="1"/>
          </p:cNvSpPr>
          <p:nvPr>
            <p:ph type="sldNum" sz="quarter" idx="11"/>
          </p:nvPr>
        </p:nvSpPr>
        <p:spPr/>
        <p:txBody>
          <a:bodyPr/>
          <a:lstStyle>
            <a:lvl1pPr>
              <a:defRPr/>
            </a:lvl1pPr>
          </a:lstStyle>
          <a:p>
            <a:pPr>
              <a:defRPr/>
            </a:pPr>
            <a:fld id="{EE83BF5F-148F-4899-A9D7-CF7123E78134}" type="slidenum">
              <a:rPr lang="en-US"/>
              <a:pPr>
                <a:defRPr/>
              </a:pPr>
              <a:t>‹#›</a:t>
            </a:fld>
            <a:endParaRPr lang="en-US" dirty="0"/>
          </a:p>
        </p:txBody>
      </p:sp>
    </p:spTree>
    <p:extLst>
      <p:ext uri="{BB962C8B-B14F-4D97-AF65-F5344CB8AC3E}">
        <p14:creationId xmlns:p14="http://schemas.microsoft.com/office/powerpoint/2010/main" val="101777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689600" y="6381750"/>
            <a:ext cx="3860800" cy="476250"/>
          </a:xfrm>
          <a:prstGeom prst="rect">
            <a:avLst/>
          </a:prstGeom>
        </p:spPr>
        <p:txBody>
          <a:bodyPr/>
          <a:lstStyle>
            <a:lvl1pPr>
              <a:defRPr/>
            </a:lvl1pPr>
          </a:lstStyle>
          <a:p>
            <a:pPr>
              <a:defRPr/>
            </a:pPr>
            <a:endParaRPr lang="en-US" dirty="0"/>
          </a:p>
        </p:txBody>
      </p:sp>
      <p:sp>
        <p:nvSpPr>
          <p:cNvPr id="3" name="Rectangle 6"/>
          <p:cNvSpPr>
            <a:spLocks noGrp="1" noChangeArrowheads="1"/>
          </p:cNvSpPr>
          <p:nvPr>
            <p:ph type="sldNum" sz="quarter" idx="11"/>
          </p:nvPr>
        </p:nvSpPr>
        <p:spPr/>
        <p:txBody>
          <a:bodyPr/>
          <a:lstStyle>
            <a:lvl1pPr>
              <a:defRPr/>
            </a:lvl1pPr>
          </a:lstStyle>
          <a:p>
            <a:pPr>
              <a:defRPr/>
            </a:pPr>
            <a:fld id="{48E0AE56-80BB-4CBF-A8BD-52CCCD4B7225}" type="slidenum">
              <a:rPr lang="en-US"/>
              <a:pPr>
                <a:defRPr/>
              </a:pPr>
              <a:t>‹#›</a:t>
            </a:fld>
            <a:endParaRPr lang="en-US" dirty="0"/>
          </a:p>
        </p:txBody>
      </p:sp>
    </p:spTree>
    <p:extLst>
      <p:ext uri="{BB962C8B-B14F-4D97-AF65-F5344CB8AC3E}">
        <p14:creationId xmlns:p14="http://schemas.microsoft.com/office/powerpoint/2010/main" val="215487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09600" y="609600"/>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609600" y="1600200"/>
            <a:ext cx="10972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11176000" y="6381750"/>
            <a:ext cx="914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88CDE233-5E47-404D-A3E5-86E6AC1717DD}" type="slidenum">
              <a:rPr lang="en-US"/>
              <a:pPr>
                <a:defRPr/>
              </a:pPr>
              <a:t>‹#›</a:t>
            </a:fld>
            <a:endParaRPr lang="en-US" dirty="0"/>
          </a:p>
        </p:txBody>
      </p:sp>
      <p:sp>
        <p:nvSpPr>
          <p:cNvPr id="8" name="Rectangle 7"/>
          <p:cNvSpPr/>
          <p:nvPr/>
        </p:nvSpPr>
        <p:spPr>
          <a:xfrm>
            <a:off x="0" y="0"/>
            <a:ext cx="12192000" cy="533400"/>
          </a:xfrm>
          <a:prstGeom prst="rect">
            <a:avLst/>
          </a:prstGeom>
          <a:solidFill>
            <a:srgbClr val="708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p:nvSpPr>
        <p:spPr>
          <a:xfrm>
            <a:off x="0" y="533400"/>
            <a:ext cx="12192000" cy="76200"/>
          </a:xfrm>
          <a:prstGeom prst="rect">
            <a:avLst/>
          </a:prstGeom>
          <a:solidFill>
            <a:srgbClr val="7577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1771274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1" fontAlgn="base" hangingPunct="1">
        <a:spcBef>
          <a:spcPct val="0"/>
        </a:spcBef>
        <a:spcAft>
          <a:spcPct val="0"/>
        </a:spcAft>
        <a:defRPr sz="4400" b="1">
          <a:solidFill>
            <a:srgbClr val="708C3F"/>
          </a:solidFill>
          <a:latin typeface="+mj-lt"/>
          <a:ea typeface="+mj-ea"/>
          <a:cs typeface="+mj-cs"/>
        </a:defRPr>
      </a:lvl1pPr>
      <a:lvl2pPr algn="ctr" rtl="0" eaLnBrk="1" fontAlgn="base" hangingPunct="1">
        <a:spcBef>
          <a:spcPct val="0"/>
        </a:spcBef>
        <a:spcAft>
          <a:spcPct val="0"/>
        </a:spcAft>
        <a:defRPr sz="4400" b="1">
          <a:solidFill>
            <a:srgbClr val="009E00"/>
          </a:solidFill>
          <a:latin typeface="Helvetica" pitchFamily="34" charset="0"/>
        </a:defRPr>
      </a:lvl2pPr>
      <a:lvl3pPr algn="ctr" rtl="0" eaLnBrk="1" fontAlgn="base" hangingPunct="1">
        <a:spcBef>
          <a:spcPct val="0"/>
        </a:spcBef>
        <a:spcAft>
          <a:spcPct val="0"/>
        </a:spcAft>
        <a:defRPr sz="4400" b="1">
          <a:solidFill>
            <a:srgbClr val="009E00"/>
          </a:solidFill>
          <a:latin typeface="Helvetica" pitchFamily="34" charset="0"/>
        </a:defRPr>
      </a:lvl3pPr>
      <a:lvl4pPr algn="ctr" rtl="0" eaLnBrk="1" fontAlgn="base" hangingPunct="1">
        <a:spcBef>
          <a:spcPct val="0"/>
        </a:spcBef>
        <a:spcAft>
          <a:spcPct val="0"/>
        </a:spcAft>
        <a:defRPr sz="4400" b="1">
          <a:solidFill>
            <a:srgbClr val="009E00"/>
          </a:solidFill>
          <a:latin typeface="Helvetica" pitchFamily="34" charset="0"/>
        </a:defRPr>
      </a:lvl4pPr>
      <a:lvl5pPr algn="ctr" rtl="0" eaLnBrk="1" fontAlgn="base" hangingPunct="1">
        <a:spcBef>
          <a:spcPct val="0"/>
        </a:spcBef>
        <a:spcAft>
          <a:spcPct val="0"/>
        </a:spcAft>
        <a:defRPr sz="4400" b="1">
          <a:solidFill>
            <a:srgbClr val="009E00"/>
          </a:solidFill>
          <a:latin typeface="Helvetica" pitchFamily="34" charset="0"/>
        </a:defRPr>
      </a:lvl5pPr>
      <a:lvl6pPr marL="457200" algn="ctr" rtl="0" eaLnBrk="1" fontAlgn="base" hangingPunct="1">
        <a:spcBef>
          <a:spcPct val="0"/>
        </a:spcBef>
        <a:spcAft>
          <a:spcPct val="0"/>
        </a:spcAft>
        <a:defRPr sz="4400" b="1">
          <a:solidFill>
            <a:srgbClr val="009E00"/>
          </a:solidFill>
          <a:latin typeface="Helvetica" pitchFamily="34" charset="0"/>
        </a:defRPr>
      </a:lvl6pPr>
      <a:lvl7pPr marL="914400" algn="ctr" rtl="0" eaLnBrk="1" fontAlgn="base" hangingPunct="1">
        <a:spcBef>
          <a:spcPct val="0"/>
        </a:spcBef>
        <a:spcAft>
          <a:spcPct val="0"/>
        </a:spcAft>
        <a:defRPr sz="4400" b="1">
          <a:solidFill>
            <a:srgbClr val="009E00"/>
          </a:solidFill>
          <a:latin typeface="Helvetica" pitchFamily="34" charset="0"/>
        </a:defRPr>
      </a:lvl7pPr>
      <a:lvl8pPr marL="1371600" algn="ctr" rtl="0" eaLnBrk="1" fontAlgn="base" hangingPunct="1">
        <a:spcBef>
          <a:spcPct val="0"/>
        </a:spcBef>
        <a:spcAft>
          <a:spcPct val="0"/>
        </a:spcAft>
        <a:defRPr sz="4400" b="1">
          <a:solidFill>
            <a:srgbClr val="009E00"/>
          </a:solidFill>
          <a:latin typeface="Helvetica" pitchFamily="34" charset="0"/>
        </a:defRPr>
      </a:lvl8pPr>
      <a:lvl9pPr marL="1828800" algn="ctr" rtl="0" eaLnBrk="1" fontAlgn="base" hangingPunct="1">
        <a:spcBef>
          <a:spcPct val="0"/>
        </a:spcBef>
        <a:spcAft>
          <a:spcPct val="0"/>
        </a:spcAft>
        <a:defRPr sz="4400" b="1">
          <a:solidFill>
            <a:srgbClr val="009E00"/>
          </a:solidFill>
          <a:latin typeface="Helvetica" pitchFamily="34" charset="0"/>
        </a:defRPr>
      </a:lvl9pPr>
    </p:titleStyle>
    <p:bodyStyle>
      <a:lvl1pPr marL="342900" indent="-342900" algn="l" rtl="0" eaLnBrk="1" fontAlgn="base" hangingPunct="1">
        <a:spcBef>
          <a:spcPct val="20000"/>
        </a:spcBef>
        <a:spcAft>
          <a:spcPct val="0"/>
        </a:spcAft>
        <a:buClr>
          <a:srgbClr val="708C3F"/>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75777A"/>
        </a:buClr>
        <a:buChar char="–"/>
        <a:defRPr sz="2800">
          <a:solidFill>
            <a:schemeClr val="tx1"/>
          </a:solidFill>
          <a:latin typeface="+mn-lt"/>
        </a:defRPr>
      </a:lvl2pPr>
      <a:lvl3pPr marL="1143000" indent="-228600" algn="l" rtl="0" eaLnBrk="1" fontAlgn="base" hangingPunct="1">
        <a:spcBef>
          <a:spcPct val="20000"/>
        </a:spcBef>
        <a:spcAft>
          <a:spcPct val="0"/>
        </a:spcAft>
        <a:buClr>
          <a:srgbClr val="E45B50"/>
        </a:buClr>
        <a:buChar char="•"/>
        <a:defRPr sz="2400">
          <a:solidFill>
            <a:schemeClr val="tx1"/>
          </a:solidFill>
          <a:latin typeface="+mn-lt"/>
        </a:defRPr>
      </a:lvl3pPr>
      <a:lvl4pPr marL="1600200" indent="-228600" algn="l" rtl="0" eaLnBrk="1" fontAlgn="base" hangingPunct="1">
        <a:spcBef>
          <a:spcPct val="20000"/>
        </a:spcBef>
        <a:spcAft>
          <a:spcPct val="0"/>
        </a:spcAft>
        <a:buClr>
          <a:srgbClr val="2E98B6"/>
        </a:buClr>
        <a:buChar char="–"/>
        <a:defRPr sz="2000">
          <a:solidFill>
            <a:schemeClr val="tx1"/>
          </a:solidFill>
          <a:latin typeface="+mn-lt"/>
        </a:defRPr>
      </a:lvl4pPr>
      <a:lvl5pPr marL="2057400" indent="-228600" algn="l" rtl="0" eaLnBrk="1" fontAlgn="base" hangingPunct="1">
        <a:spcBef>
          <a:spcPct val="20000"/>
        </a:spcBef>
        <a:spcAft>
          <a:spcPct val="0"/>
        </a:spcAft>
        <a:buClr>
          <a:srgbClr val="49BE88"/>
        </a:buClr>
        <a:buChar char="»"/>
        <a:defRPr sz="2000">
          <a:solidFill>
            <a:schemeClr val="tx1"/>
          </a:solidFill>
          <a:latin typeface="+mn-lt"/>
        </a:defRPr>
      </a:lvl5pPr>
      <a:lvl6pPr marL="2514600" indent="-228600" algn="l" rtl="0" eaLnBrk="1" fontAlgn="base" hangingPunct="1">
        <a:spcBef>
          <a:spcPct val="20000"/>
        </a:spcBef>
        <a:spcAft>
          <a:spcPct val="0"/>
        </a:spcAft>
        <a:buClr>
          <a:srgbClr val="0B8187"/>
        </a:buClr>
        <a:buChar char="»"/>
        <a:defRPr sz="2000">
          <a:solidFill>
            <a:schemeClr val="tx1"/>
          </a:solidFill>
          <a:latin typeface="+mn-lt"/>
        </a:defRPr>
      </a:lvl6pPr>
      <a:lvl7pPr marL="2971800" indent="-228600" algn="l" rtl="0" eaLnBrk="1" fontAlgn="base" hangingPunct="1">
        <a:spcBef>
          <a:spcPct val="20000"/>
        </a:spcBef>
        <a:spcAft>
          <a:spcPct val="0"/>
        </a:spcAft>
        <a:buClr>
          <a:srgbClr val="0B8187"/>
        </a:buClr>
        <a:buChar char="»"/>
        <a:defRPr sz="2000">
          <a:solidFill>
            <a:schemeClr val="tx1"/>
          </a:solidFill>
          <a:latin typeface="+mn-lt"/>
        </a:defRPr>
      </a:lvl7pPr>
      <a:lvl8pPr marL="3429000" indent="-228600" algn="l" rtl="0" eaLnBrk="1" fontAlgn="base" hangingPunct="1">
        <a:spcBef>
          <a:spcPct val="20000"/>
        </a:spcBef>
        <a:spcAft>
          <a:spcPct val="0"/>
        </a:spcAft>
        <a:buClr>
          <a:srgbClr val="0B8187"/>
        </a:buClr>
        <a:buChar char="»"/>
        <a:defRPr sz="2000">
          <a:solidFill>
            <a:schemeClr val="tx1"/>
          </a:solidFill>
          <a:latin typeface="+mn-lt"/>
        </a:defRPr>
      </a:lvl8pPr>
      <a:lvl9pPr marL="3886200" indent="-228600" algn="l" rtl="0" eaLnBrk="1" fontAlgn="base" hangingPunct="1">
        <a:spcBef>
          <a:spcPct val="20000"/>
        </a:spcBef>
        <a:spcAft>
          <a:spcPct val="0"/>
        </a:spcAft>
        <a:buClr>
          <a:srgbClr val="0B8187"/>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www.dhs.state.mn.us/main/idcplg?IdcService=GET_DYNAMIC_CONVERSION&amp;RevisionSelectionMethod=LatestReleased&amp;dDocName=Training"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mailto:hcbs.settings@state.mn.us"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s://edocs.dhs.state.mn.us/lfserver/Secure/DHS-7176-ENG"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mailto:hcbs.settings@state.mn.us"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en-US" dirty="0"/>
              <a:t>HCBS Settings Rule Attestation Process </a:t>
            </a:r>
          </a:p>
        </p:txBody>
      </p:sp>
      <p:sp>
        <p:nvSpPr>
          <p:cNvPr id="14339" name="Rectangle 3"/>
          <p:cNvSpPr>
            <a:spLocks noGrp="1" noChangeArrowheads="1"/>
          </p:cNvSpPr>
          <p:nvPr>
            <p:ph type="subTitle" idx="1"/>
          </p:nvPr>
        </p:nvSpPr>
        <p:spPr>
          <a:xfrm>
            <a:off x="2209800" y="2438400"/>
            <a:ext cx="6400800" cy="1384300"/>
          </a:xfrm>
        </p:spPr>
        <p:txBody>
          <a:bodyPr/>
          <a:lstStyle/>
          <a:p>
            <a:pPr eaLnBrk="1" hangingPunct="1"/>
            <a:r>
              <a:rPr lang="en-US" sz="3200" b="0" dirty="0">
                <a:solidFill>
                  <a:schemeClr val="tx1"/>
                </a:solidFill>
              </a:rPr>
              <a:t>April 2017</a:t>
            </a:r>
          </a:p>
          <a:p>
            <a:pPr eaLnBrk="1" hangingPunct="1"/>
            <a:endParaRPr lang="en-US" sz="1800" b="0" dirty="0">
              <a:solidFill>
                <a:schemeClr val="tx1"/>
              </a:solidFill>
            </a:endParaRPr>
          </a:p>
        </p:txBody>
      </p:sp>
    </p:spTree>
    <p:extLst>
      <p:ext uri="{BB962C8B-B14F-4D97-AF65-F5344CB8AC3E}">
        <p14:creationId xmlns:p14="http://schemas.microsoft.com/office/powerpoint/2010/main" val="2987954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 Remediation</a:t>
            </a:r>
          </a:p>
        </p:txBody>
      </p:sp>
      <p:sp>
        <p:nvSpPr>
          <p:cNvPr id="3" name="Content Placeholder 2"/>
          <p:cNvSpPr>
            <a:spLocks noGrp="1"/>
          </p:cNvSpPr>
          <p:nvPr>
            <p:ph idx="1"/>
          </p:nvPr>
        </p:nvSpPr>
        <p:spPr>
          <a:xfrm>
            <a:off x="609600" y="2032000"/>
            <a:ext cx="10972800" cy="3911600"/>
          </a:xfrm>
        </p:spPr>
        <p:txBody>
          <a:bodyPr/>
          <a:lstStyle/>
          <a:p>
            <a:r>
              <a:rPr lang="en-US" sz="2800" dirty="0"/>
              <a:t>Settings determined not to be HCBS (</a:t>
            </a:r>
            <a:r>
              <a:rPr lang="en-US" sz="2800" i="1" dirty="0"/>
              <a:t>“institutional in nature”) </a:t>
            </a:r>
            <a:r>
              <a:rPr lang="en-US" sz="2800" dirty="0"/>
              <a:t>will have the opportunity undergo a </a:t>
            </a:r>
            <a:r>
              <a:rPr lang="en-US" sz="2800" b="1" dirty="0">
                <a:solidFill>
                  <a:srgbClr val="E86D1F"/>
                </a:solidFill>
              </a:rPr>
              <a:t>Heightened Scrutiny </a:t>
            </a:r>
            <a:r>
              <a:rPr lang="en-US" sz="2800" dirty="0"/>
              <a:t>process. </a:t>
            </a:r>
          </a:p>
          <a:p>
            <a:pPr lvl="1"/>
            <a:r>
              <a:rPr lang="en-US" sz="2400" dirty="0"/>
              <a:t>to show their setting </a:t>
            </a:r>
            <a:r>
              <a:rPr lang="en-US" sz="2400" b="1" dirty="0">
                <a:solidFill>
                  <a:srgbClr val="E86D1F"/>
                </a:solidFill>
              </a:rPr>
              <a:t>does not have characteristics of an institution </a:t>
            </a:r>
            <a:r>
              <a:rPr lang="en-US" sz="2400" dirty="0"/>
              <a:t>and </a:t>
            </a:r>
            <a:r>
              <a:rPr lang="en-US" sz="2400" b="1" dirty="0">
                <a:solidFill>
                  <a:srgbClr val="E86D1F"/>
                </a:solidFill>
              </a:rPr>
              <a:t>has qualities of HCBS setting.</a:t>
            </a:r>
          </a:p>
          <a:p>
            <a:pPr lvl="1"/>
            <a:r>
              <a:rPr lang="en-US" sz="2400" dirty="0"/>
              <a:t>DHS will evaluate each setting to determine if there is enough evidence for it to overcome presumption of not being HCBS, which includes one-on-one outreach and/or an on-site visit. </a:t>
            </a:r>
          </a:p>
          <a:p>
            <a:endParaRPr lang="en-US" sz="2800" dirty="0"/>
          </a:p>
        </p:txBody>
      </p:sp>
    </p:spTree>
    <p:extLst>
      <p:ext uri="{BB962C8B-B14F-4D97-AF65-F5344CB8AC3E}">
        <p14:creationId xmlns:p14="http://schemas.microsoft.com/office/powerpoint/2010/main" val="2880798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Heightened</a:t>
            </a:r>
            <a:r>
              <a:rPr lang="en-US" dirty="0"/>
              <a:t> Scrutiny Decision</a:t>
            </a:r>
          </a:p>
        </p:txBody>
      </p:sp>
      <p:sp>
        <p:nvSpPr>
          <p:cNvPr id="3" name="Content Placeholder 2"/>
          <p:cNvSpPr>
            <a:spLocks noGrp="1"/>
          </p:cNvSpPr>
          <p:nvPr>
            <p:ph idx="1"/>
          </p:nvPr>
        </p:nvSpPr>
        <p:spPr>
          <a:xfrm>
            <a:off x="1625599" y="2054578"/>
            <a:ext cx="8929511" cy="4041422"/>
          </a:xfrm>
        </p:spPr>
        <p:txBody>
          <a:bodyPr/>
          <a:lstStyle/>
          <a:p>
            <a:r>
              <a:rPr lang="en-US" sz="2800" dirty="0"/>
              <a:t>If DHS believes </a:t>
            </a:r>
            <a:r>
              <a:rPr lang="en-US" sz="2800" b="1" dirty="0">
                <a:solidFill>
                  <a:srgbClr val="E86D1F"/>
                </a:solidFill>
              </a:rPr>
              <a:t>a setting is HCBS</a:t>
            </a:r>
            <a:r>
              <a:rPr lang="en-US" sz="2800" dirty="0"/>
              <a:t>, they submit an evidentiary packet to CMS who will make the final determination. This process includes a public comment period. </a:t>
            </a:r>
          </a:p>
          <a:p>
            <a:r>
              <a:rPr lang="en-US" sz="2800" dirty="0"/>
              <a:t>If setting is </a:t>
            </a:r>
            <a:r>
              <a:rPr lang="en-US" sz="2800" b="1" dirty="0">
                <a:solidFill>
                  <a:srgbClr val="E86D1F"/>
                </a:solidFill>
              </a:rPr>
              <a:t>unable to take necessary steps to comply</a:t>
            </a:r>
            <a:r>
              <a:rPr lang="en-US" sz="2800" dirty="0"/>
              <a:t> with HCBS requirements, DHS will implement relocation protocols.</a:t>
            </a:r>
          </a:p>
        </p:txBody>
      </p:sp>
    </p:spTree>
    <p:extLst>
      <p:ext uri="{BB962C8B-B14F-4D97-AF65-F5344CB8AC3E}">
        <p14:creationId xmlns:p14="http://schemas.microsoft.com/office/powerpoint/2010/main" val="2426687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Ability To Serve</a:t>
            </a:r>
          </a:p>
        </p:txBody>
      </p:sp>
      <p:sp>
        <p:nvSpPr>
          <p:cNvPr id="3" name="Content Placeholder 2"/>
          <p:cNvSpPr>
            <a:spLocks noGrp="1"/>
          </p:cNvSpPr>
          <p:nvPr>
            <p:ph idx="1"/>
          </p:nvPr>
        </p:nvSpPr>
        <p:spPr>
          <a:xfrm>
            <a:off x="609600" y="1871830"/>
            <a:ext cx="10972800" cy="4071769"/>
          </a:xfrm>
        </p:spPr>
        <p:txBody>
          <a:bodyPr/>
          <a:lstStyle/>
          <a:p>
            <a:pPr algn="ctr"/>
            <a:endParaRPr lang="en-US" sz="1050" dirty="0"/>
          </a:p>
          <a:p>
            <a:pPr marL="0" indent="0" algn="ctr">
              <a:buNone/>
            </a:pPr>
            <a:r>
              <a:rPr lang="en-US" sz="2800" dirty="0"/>
              <a:t>If provider does not comply with new rule, they will not be certified as a Medicaid HCBS provider, </a:t>
            </a:r>
          </a:p>
          <a:p>
            <a:pPr marL="0" indent="0" algn="ctr">
              <a:buNone/>
            </a:pPr>
            <a:r>
              <a:rPr lang="en-US" sz="2800" dirty="0"/>
              <a:t>but can continue to serve private pay individuals. </a:t>
            </a:r>
          </a:p>
          <a:p>
            <a:pPr marL="0" indent="0" algn="ctr">
              <a:buNone/>
            </a:pPr>
            <a:endParaRPr lang="en-US" sz="2800" dirty="0"/>
          </a:p>
        </p:txBody>
      </p:sp>
    </p:spTree>
    <p:extLst>
      <p:ext uri="{BB962C8B-B14F-4D97-AF65-F5344CB8AC3E}">
        <p14:creationId xmlns:p14="http://schemas.microsoft.com/office/powerpoint/2010/main" val="139597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DHS Timeline</a:t>
            </a:r>
          </a:p>
        </p:txBody>
      </p:sp>
      <p:graphicFrame>
        <p:nvGraphicFramePr>
          <p:cNvPr id="4" name="Content Placeholder 3"/>
          <p:cNvGraphicFramePr>
            <a:graphicFrameLocks noGrp="1"/>
          </p:cNvGraphicFramePr>
          <p:nvPr>
            <p:ph idx="1"/>
            <p:extLst/>
          </p:nvPr>
        </p:nvGraphicFramePr>
        <p:xfrm>
          <a:off x="2007870" y="17526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0577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9144000" cy="1143000"/>
          </a:xfrm>
        </p:spPr>
        <p:txBody>
          <a:bodyPr/>
          <a:lstStyle/>
          <a:p>
            <a:r>
              <a:rPr lang="en-US" sz="4000" dirty="0"/>
              <a:t>Proposed Changes to 144D in </a:t>
            </a:r>
            <a:br>
              <a:rPr lang="en-US" sz="4000" dirty="0"/>
            </a:br>
            <a:r>
              <a:rPr lang="en-US" sz="4000" dirty="0"/>
              <a:t>2017 Legislative Session </a:t>
            </a:r>
          </a:p>
        </p:txBody>
      </p:sp>
      <p:sp>
        <p:nvSpPr>
          <p:cNvPr id="3" name="Content Placeholder 2"/>
          <p:cNvSpPr>
            <a:spLocks noGrp="1"/>
          </p:cNvSpPr>
          <p:nvPr>
            <p:ph idx="1"/>
          </p:nvPr>
        </p:nvSpPr>
        <p:spPr>
          <a:xfrm>
            <a:off x="1981200" y="1981200"/>
            <a:ext cx="8229600" cy="4343400"/>
          </a:xfrm>
        </p:spPr>
        <p:txBody>
          <a:bodyPr/>
          <a:lstStyle/>
          <a:p>
            <a:r>
              <a:rPr lang="en-US" sz="2400" dirty="0"/>
              <a:t>Require right to have and use a lock on unit/apartment door;</a:t>
            </a:r>
          </a:p>
          <a:p>
            <a:r>
              <a:rPr lang="en-US" sz="2400" dirty="0"/>
              <a:t>Require choice of roommate when sharing an apartment;</a:t>
            </a:r>
          </a:p>
          <a:p>
            <a:r>
              <a:rPr lang="en-US" sz="2400" dirty="0"/>
              <a:t>Require freedom to furnish/decorate bedroom/apartment;</a:t>
            </a:r>
          </a:p>
          <a:p>
            <a:r>
              <a:rPr lang="en-US" sz="2400" dirty="0"/>
              <a:t>Require freedom and support to access food at any time. Restricted access to food must be documented in the person’s support plan; and</a:t>
            </a:r>
          </a:p>
          <a:p>
            <a:r>
              <a:rPr lang="en-US" sz="2400" dirty="0"/>
              <a:t>Require right to choose who visits and when they visit, unless otherwise specified in person’s support plan or lease agreement.</a:t>
            </a:r>
          </a:p>
          <a:p>
            <a:endParaRPr lang="en-US" dirty="0"/>
          </a:p>
        </p:txBody>
      </p:sp>
    </p:spTree>
    <p:extLst>
      <p:ext uri="{BB962C8B-B14F-4D97-AF65-F5344CB8AC3E}">
        <p14:creationId xmlns:p14="http://schemas.microsoft.com/office/powerpoint/2010/main" val="57938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What You Should Do</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6749035"/>
              </p:ext>
            </p:extLst>
          </p:nvPr>
        </p:nvGraphicFramePr>
        <p:xfrm>
          <a:off x="2003425" y="1905000"/>
          <a:ext cx="82296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6238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Resources</a:t>
            </a:r>
          </a:p>
        </p:txBody>
      </p:sp>
      <p:sp>
        <p:nvSpPr>
          <p:cNvPr id="3" name="Content Placeholder 2"/>
          <p:cNvSpPr>
            <a:spLocks noGrp="1"/>
          </p:cNvSpPr>
          <p:nvPr>
            <p:ph idx="1"/>
          </p:nvPr>
        </p:nvSpPr>
        <p:spPr>
          <a:xfrm>
            <a:off x="609600" y="2033194"/>
            <a:ext cx="10972800" cy="3910405"/>
          </a:xfrm>
        </p:spPr>
        <p:txBody>
          <a:bodyPr/>
          <a:lstStyle/>
          <a:p>
            <a:r>
              <a:rPr lang="en-US" sz="2800" b="1" dirty="0">
                <a:solidFill>
                  <a:srgbClr val="708C03"/>
                </a:solidFill>
              </a:rPr>
              <a:t>LeadingAge Minnesota Web Site</a:t>
            </a:r>
          </a:p>
          <a:p>
            <a:pPr lvl="1"/>
            <a:r>
              <a:rPr lang="en-US" sz="2400" b="1" dirty="0">
                <a:solidFill>
                  <a:srgbClr val="E86D1F"/>
                </a:solidFill>
              </a:rPr>
              <a:t>Go to Provider Resources Page</a:t>
            </a:r>
          </a:p>
          <a:p>
            <a:pPr lvl="1"/>
            <a:r>
              <a:rPr lang="en-US" sz="2400" b="1" dirty="0">
                <a:solidFill>
                  <a:srgbClr val="E86D1F"/>
                </a:solidFill>
              </a:rPr>
              <a:t>Click on HCBS Settings Rule</a:t>
            </a:r>
          </a:p>
          <a:p>
            <a:pPr lvl="2"/>
            <a:r>
              <a:rPr lang="en-US" sz="2000" dirty="0"/>
              <a:t>CMS Toolkit: What You Should Know, Settings Presumed to be Institutional &amp; Heightened Scrutiny Process</a:t>
            </a:r>
          </a:p>
          <a:p>
            <a:pPr lvl="2"/>
            <a:r>
              <a:rPr lang="en-US" sz="2000" dirty="0"/>
              <a:t>Links to DHS HCBS Settings Rule information </a:t>
            </a:r>
          </a:p>
          <a:p>
            <a:pPr lvl="2"/>
            <a:r>
              <a:rPr lang="en-US" sz="2000" dirty="0"/>
              <a:t>Additional material will be added, including information on heightened scrutiny as well as tools and resources to prepare for and verify compliance</a:t>
            </a:r>
            <a:endParaRPr lang="en-US" sz="1600" b="1" dirty="0"/>
          </a:p>
        </p:txBody>
      </p:sp>
    </p:spTree>
    <p:extLst>
      <p:ext uri="{BB962C8B-B14F-4D97-AF65-F5344CB8AC3E}">
        <p14:creationId xmlns:p14="http://schemas.microsoft.com/office/powerpoint/2010/main" val="3235909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4701"/>
            <a:ext cx="10972800" cy="691882"/>
          </a:xfrm>
        </p:spPr>
        <p:txBody>
          <a:bodyPr/>
          <a:lstStyle/>
          <a:p>
            <a:r>
              <a:rPr lang="en-US" dirty="0"/>
              <a:t>Resources</a:t>
            </a:r>
          </a:p>
        </p:txBody>
      </p:sp>
      <p:pic>
        <p:nvPicPr>
          <p:cNvPr id="4" name="Content Placeholder 3"/>
          <p:cNvPicPr>
            <a:picLocks noGrp="1" noChangeAspect="1"/>
          </p:cNvPicPr>
          <p:nvPr>
            <p:ph idx="1"/>
          </p:nvPr>
        </p:nvPicPr>
        <p:blipFill>
          <a:blip r:embed="rId3"/>
          <a:stretch>
            <a:fillRect/>
          </a:stretch>
        </p:blipFill>
        <p:spPr>
          <a:xfrm>
            <a:off x="311972" y="1129553"/>
            <a:ext cx="8649148" cy="1839557"/>
          </a:xfrm>
          <a:prstGeom prst="rect">
            <a:avLst/>
          </a:prstGeom>
        </p:spPr>
      </p:pic>
      <p:sp>
        <p:nvSpPr>
          <p:cNvPr id="5" name="Rectangle 4"/>
          <p:cNvSpPr/>
          <p:nvPr/>
        </p:nvSpPr>
        <p:spPr>
          <a:xfrm>
            <a:off x="4636546" y="3087444"/>
            <a:ext cx="6784490" cy="3660169"/>
          </a:xfrm>
          <a:prstGeom prst="rect">
            <a:avLst/>
          </a:prstGeom>
        </p:spPr>
        <p:txBody>
          <a:bodyPr wrap="square">
            <a:spAutoFit/>
          </a:bodyPr>
          <a:lstStyle/>
          <a:p>
            <a:pPr marL="6350" marR="0" indent="-6350">
              <a:lnSpc>
                <a:spcPct val="107000"/>
              </a:lnSpc>
              <a:spcBef>
                <a:spcPts val="0"/>
              </a:spcBef>
              <a:spcAft>
                <a:spcPts val="0"/>
              </a:spcAft>
            </a:pPr>
            <a:r>
              <a:rPr lang="en-US" sz="1400" b="1" kern="0" dirty="0">
                <a:solidFill>
                  <a:srgbClr val="16365D"/>
                </a:solidFill>
                <a:latin typeface="Arial" panose="020B0604020202020204" pitchFamily="34" charset="0"/>
                <a:ea typeface="Arial" panose="020B0604020202020204" pitchFamily="34" charset="0"/>
              </a:rPr>
              <a:t>Registration Information </a:t>
            </a:r>
          </a:p>
          <a:p>
            <a:pPr indent="-6350">
              <a:lnSpc>
                <a:spcPct val="104000"/>
              </a:lnSpc>
              <a:spcAft>
                <a:spcPts val="25"/>
              </a:spcAft>
            </a:pPr>
            <a:r>
              <a:rPr lang="en-US" sz="1200" b="1" dirty="0">
                <a:solidFill>
                  <a:srgbClr val="000000"/>
                </a:solidFill>
                <a:latin typeface="Arial" panose="020B0604020202020204" pitchFamily="34" charset="0"/>
                <a:ea typeface="Arial" panose="020B0604020202020204" pitchFamily="34" charset="0"/>
              </a:rPr>
              <a:t>Register using Train Link:</a:t>
            </a:r>
            <a:r>
              <a:rPr lang="en-US" sz="1200" dirty="0">
                <a:solidFill>
                  <a:srgbClr val="000000"/>
                </a:solidFill>
                <a:latin typeface="Arial" panose="020B0604020202020204" pitchFamily="34" charset="0"/>
                <a:ea typeface="Arial" panose="020B0604020202020204" pitchFamily="34" charset="0"/>
              </a:rPr>
              <a:t> you must have a Unique Key to register and receive credit for training.  </a:t>
            </a:r>
            <a:endParaRPr lang="en-US" sz="1100" dirty="0">
              <a:solidFill>
                <a:srgbClr val="000000"/>
              </a:solidFill>
              <a:latin typeface="Calibri" panose="020F0502020204030204" pitchFamily="34" charset="0"/>
              <a:ea typeface="Calibri" panose="020F050202020403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Go to </a:t>
            </a:r>
            <a:r>
              <a:rPr lang="en-US" sz="1150" dirty="0" err="1">
                <a:solidFill>
                  <a:srgbClr val="0000FF"/>
                </a:solidFill>
                <a:uFill>
                  <a:solidFill>
                    <a:srgbClr val="000000"/>
                  </a:solidFill>
                </a:uFill>
                <a:latin typeface="Arial" panose="020B0604020202020204" pitchFamily="34" charset="0"/>
                <a:ea typeface="Arial" panose="020B0604020202020204" pitchFamily="34" charset="0"/>
                <a:cs typeface="Arial" panose="020B0604020202020204" pitchFamily="34" charset="0"/>
                <a:hlinkClick r:id="rId4"/>
              </a:rPr>
              <a:t>TrainLink</a:t>
            </a: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hlinkClick r:id="rId4"/>
              </a:rPr>
              <a:t>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Select Continuing Care Learning Center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Select Sign On in the upper right hand corner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Enter your Unique Key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Select Upcoming Classes/Class Registration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Select All DSD Classes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Search “HCBS Waiver Provider Attestation”’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Locate the desired session date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0"/>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Select the Class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342900" marR="0" lvl="0" indent="-342900" fontAlgn="base">
              <a:lnSpc>
                <a:spcPct val="107000"/>
              </a:lnSpc>
              <a:spcBef>
                <a:spcPts val="0"/>
              </a:spcBef>
              <a:spcAft>
                <a:spcPts val="905"/>
              </a:spcAft>
              <a:buClr>
                <a:srgbClr val="000000"/>
              </a:buClr>
              <a:buSzPts val="1150"/>
              <a:buFont typeface="Arial" panose="020B0604020202020204" pitchFamily="34" charset="0"/>
              <a:buChar char="•"/>
            </a:pPr>
            <a:r>
              <a:rPr lang="en-US" sz="115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Select Enroll in this class and follow the registration instructions. </a:t>
            </a:r>
            <a:endParaRPr lang="en-US" sz="11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indent="-6350">
              <a:lnSpc>
                <a:spcPct val="107000"/>
              </a:lnSpc>
              <a:spcAft>
                <a:spcPts val="1205"/>
              </a:spcAft>
            </a:pPr>
            <a:r>
              <a:rPr lang="en-US" sz="1200" b="1" dirty="0">
                <a:solidFill>
                  <a:srgbClr val="000000"/>
                </a:solidFill>
                <a:latin typeface="Arial" panose="020B0604020202020204" pitchFamily="34" charset="0"/>
                <a:ea typeface="Arial" panose="020B0604020202020204" pitchFamily="34" charset="0"/>
              </a:rPr>
              <a:t>Note: This is the same webinar on both dates, you only need to register for one of the two sessions. </a:t>
            </a:r>
            <a:endParaRPr lang="en-US" sz="1100" dirty="0">
              <a:solidFill>
                <a:srgbClr val="000000"/>
              </a:solidFill>
              <a:latin typeface="Calibri" panose="020F0502020204030204" pitchFamily="34" charset="0"/>
              <a:ea typeface="Calibri" panose="020F0502020204030204" pitchFamily="34" charset="0"/>
            </a:endParaRPr>
          </a:p>
          <a:p>
            <a:pPr indent="-6350">
              <a:lnSpc>
                <a:spcPct val="107000"/>
              </a:lnSpc>
              <a:spcAft>
                <a:spcPts val="1205"/>
              </a:spcAft>
            </a:pPr>
            <a:r>
              <a:rPr lang="en-US" sz="1200" b="1" dirty="0">
                <a:solidFill>
                  <a:srgbClr val="000000"/>
                </a:solidFill>
                <a:latin typeface="Arial" panose="020B0604020202020204" pitchFamily="34" charset="0"/>
                <a:ea typeface="Arial" panose="020B0604020202020204" pitchFamily="34" charset="0"/>
              </a:rPr>
              <a:t>You can find the WebEx link and phone number in the “Delivery Method/Handouts” link when you register for the session. </a:t>
            </a:r>
            <a:endParaRPr lang="en-US" sz="1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832589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81318"/>
          </a:xfrm>
        </p:spPr>
        <p:txBody>
          <a:bodyPr/>
          <a:lstStyle/>
          <a:p>
            <a:r>
              <a:rPr lang="en-US" sz="3600" dirty="0"/>
              <a:t>DHS Contact Information</a:t>
            </a:r>
          </a:p>
        </p:txBody>
      </p:sp>
      <p:sp>
        <p:nvSpPr>
          <p:cNvPr id="3" name="Content Placeholder 2"/>
          <p:cNvSpPr>
            <a:spLocks noGrp="1"/>
          </p:cNvSpPr>
          <p:nvPr>
            <p:ph idx="1"/>
          </p:nvPr>
        </p:nvSpPr>
        <p:spPr>
          <a:xfrm>
            <a:off x="609600" y="1484555"/>
            <a:ext cx="10972800" cy="4819425"/>
          </a:xfrm>
        </p:spPr>
        <p:txBody>
          <a:bodyPr/>
          <a:lstStyle/>
          <a:p>
            <a:pPr marL="0" indent="0">
              <a:buNone/>
            </a:pPr>
            <a:r>
              <a:rPr lang="en-US" sz="2800" dirty="0"/>
              <a:t>There are three ways to send DHS your questions, provide your feedback or request a paper copy of the statewide transition plan: </a:t>
            </a:r>
          </a:p>
          <a:p>
            <a:r>
              <a:rPr lang="en-US" sz="2800" dirty="0"/>
              <a:t>Email </a:t>
            </a:r>
            <a:r>
              <a:rPr lang="en-US" sz="2800" dirty="0">
                <a:hlinkClick r:id="rId2"/>
              </a:rPr>
              <a:t>hcbs.settings@state.mn.us</a:t>
            </a:r>
            <a:r>
              <a:rPr lang="en-US" sz="2800" dirty="0"/>
              <a:t>  </a:t>
            </a:r>
          </a:p>
          <a:p>
            <a:r>
              <a:rPr lang="en-US" sz="2800" dirty="0"/>
              <a:t>Call 651-431-4300 </a:t>
            </a:r>
          </a:p>
          <a:p>
            <a:r>
              <a:rPr lang="en-US" sz="2800" dirty="0"/>
              <a:t>Mail Minnesota Department of Human Services, Disability Services Division, Attention: HCBS Rule Transition Plan, P.O. Box 64967, St. Paul, MN 55164-0967 </a:t>
            </a:r>
          </a:p>
          <a:p>
            <a:pPr marL="0" indent="0">
              <a:buNone/>
            </a:pPr>
            <a:endParaRPr lang="en-US" sz="2800" dirty="0"/>
          </a:p>
          <a:p>
            <a:pPr marL="0" indent="0">
              <a:buNone/>
            </a:pPr>
            <a:r>
              <a:rPr lang="en-US" sz="2800" dirty="0"/>
              <a:t>Providers: Sign up to receive Provider Updates and other MHCP notices in your email account. </a:t>
            </a:r>
          </a:p>
          <a:p>
            <a:endParaRPr lang="en-US" dirty="0"/>
          </a:p>
          <a:p>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996095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609600"/>
            <a:ext cx="10972800" cy="1262231"/>
          </a:xfrm>
        </p:spPr>
        <p:txBody>
          <a:bodyPr/>
          <a:lstStyle/>
          <a:p>
            <a:r>
              <a:rPr lang="en-US" dirty="0"/>
              <a:t>What do I need to do next?</a:t>
            </a:r>
          </a:p>
        </p:txBody>
      </p:sp>
      <p:sp>
        <p:nvSpPr>
          <p:cNvPr id="7" name="Content Placeholder 6"/>
          <p:cNvSpPr>
            <a:spLocks noGrp="1"/>
          </p:cNvSpPr>
          <p:nvPr>
            <p:ph idx="1"/>
          </p:nvPr>
        </p:nvSpPr>
        <p:spPr>
          <a:xfrm>
            <a:off x="609600" y="2140772"/>
            <a:ext cx="10972800" cy="4717228"/>
          </a:xfrm>
        </p:spPr>
        <p:txBody>
          <a:bodyPr/>
          <a:lstStyle/>
          <a:p>
            <a:pPr marL="0" indent="0">
              <a:buNone/>
            </a:pPr>
            <a:r>
              <a:rPr lang="en-US" dirty="0"/>
              <a:t>Complete the attestation process to demonstrate that you meet the new requirements or to indicate that you need more time or assistance. Through the attestation process you will provide documentation that shows how you are meeting—or how you plan to meet—the new setting requirements. </a:t>
            </a:r>
          </a:p>
          <a:p>
            <a:endParaRPr lang="en-US" sz="2400" dirty="0"/>
          </a:p>
        </p:txBody>
      </p:sp>
    </p:spTree>
    <p:extLst>
      <p:ext uri="{BB962C8B-B14F-4D97-AF65-F5344CB8AC3E}">
        <p14:creationId xmlns:p14="http://schemas.microsoft.com/office/powerpoint/2010/main" val="2231128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66044"/>
          </a:xfrm>
        </p:spPr>
        <p:txBody>
          <a:bodyPr/>
          <a:lstStyle/>
          <a:p>
            <a:r>
              <a:rPr lang="en-US" dirty="0"/>
              <a:t>What is the Settings Rule?</a:t>
            </a:r>
          </a:p>
        </p:txBody>
      </p:sp>
      <p:sp>
        <p:nvSpPr>
          <p:cNvPr id="3" name="Content Placeholder 2"/>
          <p:cNvSpPr>
            <a:spLocks noGrp="1"/>
          </p:cNvSpPr>
          <p:nvPr>
            <p:ph idx="1"/>
          </p:nvPr>
        </p:nvSpPr>
        <p:spPr>
          <a:xfrm>
            <a:off x="609600" y="1614310"/>
            <a:ext cx="10972800" cy="5147733"/>
          </a:xfrm>
        </p:spPr>
        <p:txBody>
          <a:bodyPr/>
          <a:lstStyle/>
          <a:p>
            <a:r>
              <a:rPr lang="en-US" sz="2800" dirty="0"/>
              <a:t>The settings rule was released by CMS in January 2014</a:t>
            </a:r>
          </a:p>
          <a:p>
            <a:r>
              <a:rPr lang="en-US" sz="2800" dirty="0"/>
              <a:t>Full compliance by States is required by March 17, 2019</a:t>
            </a:r>
          </a:p>
          <a:p>
            <a:r>
              <a:rPr lang="en-US" sz="2800" dirty="0"/>
              <a:t>Minnesota submitted an initial, statewide transition plan in January of 2015</a:t>
            </a:r>
          </a:p>
          <a:p>
            <a:r>
              <a:rPr lang="en-US" sz="2800" dirty="0"/>
              <a:t>Only a few states have an approved plan by CMS at present</a:t>
            </a:r>
          </a:p>
          <a:p>
            <a:r>
              <a:rPr lang="en-US" sz="2800" dirty="0"/>
              <a:t>Due to timelines to reach compliance, MN is proceeding as if our plan is approved.</a:t>
            </a:r>
          </a:p>
          <a:p>
            <a:r>
              <a:rPr lang="en-US" sz="2800" dirty="0"/>
              <a:t>Essentially, the Settings Rule has defined characteristics of a HCBS setting, and asks providers who are reimbursed through HCBS waivers demonstrate that they are, indeed a HCBS setting and not an institution.</a:t>
            </a:r>
          </a:p>
        </p:txBody>
      </p:sp>
    </p:spTree>
    <p:extLst>
      <p:ext uri="{BB962C8B-B14F-4D97-AF65-F5344CB8AC3E}">
        <p14:creationId xmlns:p14="http://schemas.microsoft.com/office/powerpoint/2010/main" val="658794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is included in the DHS toolkit?</a:t>
            </a:r>
          </a:p>
        </p:txBody>
      </p:sp>
      <p:sp>
        <p:nvSpPr>
          <p:cNvPr id="4" name="Content Placeholder 3"/>
          <p:cNvSpPr>
            <a:spLocks noGrp="1"/>
          </p:cNvSpPr>
          <p:nvPr>
            <p:ph idx="1"/>
          </p:nvPr>
        </p:nvSpPr>
        <p:spPr>
          <a:xfrm>
            <a:off x="609600" y="2192866"/>
            <a:ext cx="10972800" cy="3750733"/>
          </a:xfrm>
        </p:spPr>
        <p:txBody>
          <a:bodyPr/>
          <a:lstStyle/>
          <a:p>
            <a:r>
              <a:rPr lang="en-US" dirty="0"/>
              <a:t>A cover letter </a:t>
            </a:r>
          </a:p>
          <a:p>
            <a:r>
              <a:rPr lang="en-US" dirty="0"/>
              <a:t>Guidebook – a guidebook to completing the attestation process that has been customized to your setting (either customized living or adult day)  </a:t>
            </a:r>
          </a:p>
          <a:p>
            <a:r>
              <a:rPr lang="en-US" dirty="0"/>
              <a:t>Frequently asked questions (FAQs)</a:t>
            </a:r>
          </a:p>
        </p:txBody>
      </p:sp>
    </p:spTree>
    <p:extLst>
      <p:ext uri="{BB962C8B-B14F-4D97-AF65-F5344CB8AC3E}">
        <p14:creationId xmlns:p14="http://schemas.microsoft.com/office/powerpoint/2010/main" val="2154884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735106"/>
          </a:xfrm>
        </p:spPr>
        <p:txBody>
          <a:bodyPr/>
          <a:lstStyle/>
          <a:p>
            <a:r>
              <a:rPr lang="en-US" sz="3600" dirty="0"/>
              <a:t>To start the process, follow these steps: </a:t>
            </a:r>
          </a:p>
        </p:txBody>
      </p:sp>
      <p:sp>
        <p:nvSpPr>
          <p:cNvPr id="3" name="Content Placeholder 2"/>
          <p:cNvSpPr>
            <a:spLocks noGrp="1"/>
          </p:cNvSpPr>
          <p:nvPr>
            <p:ph idx="1"/>
          </p:nvPr>
        </p:nvSpPr>
        <p:spPr>
          <a:xfrm>
            <a:off x="609600" y="1344706"/>
            <a:ext cx="10972800" cy="5292762"/>
          </a:xfrm>
        </p:spPr>
        <p:txBody>
          <a:bodyPr/>
          <a:lstStyle/>
          <a:p>
            <a:pPr marL="457200" lvl="1" indent="0">
              <a:buNone/>
            </a:pPr>
            <a:r>
              <a:rPr lang="en-US" sz="2400" dirty="0"/>
              <a:t>Read through the toolkit and gather your information, such as documentation, license number, etc. </a:t>
            </a:r>
          </a:p>
          <a:p>
            <a:pPr marL="457200" lvl="1" indent="0">
              <a:buNone/>
            </a:pPr>
            <a:endParaRPr lang="en-US" sz="2400" dirty="0"/>
          </a:p>
          <a:p>
            <a:pPr marL="457200" lvl="1" indent="0">
              <a:buNone/>
            </a:pPr>
            <a:r>
              <a:rPr lang="en-US" sz="2400" dirty="0"/>
              <a:t>Log in to the online attestation form: </a:t>
            </a:r>
          </a:p>
          <a:p>
            <a:pPr marL="457200" lvl="1" indent="0">
              <a:buNone/>
            </a:pPr>
            <a:r>
              <a:rPr lang="en-US" sz="2400" dirty="0">
                <a:hlinkClick r:id="rId2"/>
              </a:rPr>
              <a:t>https://edocs.dhs.state.mn.us/lfserver/Secure/DHS-7176-ENG</a:t>
            </a:r>
            <a:r>
              <a:rPr lang="en-US" sz="2400" dirty="0"/>
              <a:t>   </a:t>
            </a:r>
          </a:p>
          <a:p>
            <a:pPr marL="457200" lvl="1" indent="0">
              <a:buNone/>
            </a:pPr>
            <a:endParaRPr lang="en-US" sz="2400" dirty="0"/>
          </a:p>
          <a:p>
            <a:pPr marL="457200" lvl="1" indent="0">
              <a:buNone/>
            </a:pPr>
            <a:r>
              <a:rPr lang="en-US" sz="2400" dirty="0"/>
              <a:t>Upload your documentation and submit your initial attestation by April 30, 2017. </a:t>
            </a:r>
          </a:p>
          <a:p>
            <a:pPr marL="457200" lvl="1" indent="0">
              <a:buNone/>
            </a:pPr>
            <a:r>
              <a:rPr lang="en-US" sz="2400" dirty="0"/>
              <a:t>For each requirement, you will indicate whether you:  </a:t>
            </a:r>
          </a:p>
          <a:p>
            <a:pPr marL="857250" lvl="2" indent="0">
              <a:buNone/>
            </a:pPr>
            <a:r>
              <a:rPr lang="en-US" dirty="0"/>
              <a:t>- Currently meet the requirement, or </a:t>
            </a:r>
          </a:p>
          <a:p>
            <a:pPr marL="857250" lvl="2" indent="0">
              <a:buClrTx/>
              <a:buNone/>
            </a:pPr>
            <a:r>
              <a:rPr lang="en-US" dirty="0"/>
              <a:t>- Do not yet meet the requirement but are working to come into compliance by Sept. 1, 2017. </a:t>
            </a:r>
          </a:p>
          <a:p>
            <a:pPr marL="857250" lvl="2" indent="0">
              <a:buNone/>
            </a:pPr>
            <a:r>
              <a:rPr lang="en-US" dirty="0"/>
              <a:t>- Update your attestation, if needed, by Sept. 1, 2017</a:t>
            </a:r>
          </a:p>
          <a:p>
            <a:endParaRPr lang="en-US" dirty="0"/>
          </a:p>
        </p:txBody>
      </p:sp>
    </p:spTree>
    <p:extLst>
      <p:ext uri="{BB962C8B-B14F-4D97-AF65-F5344CB8AC3E}">
        <p14:creationId xmlns:p14="http://schemas.microsoft.com/office/powerpoint/2010/main" val="199082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70560"/>
          </a:xfrm>
        </p:spPr>
        <p:txBody>
          <a:bodyPr/>
          <a:lstStyle/>
          <a:p>
            <a:r>
              <a:rPr lang="en-US" dirty="0"/>
              <a:t>Navigating the Form</a:t>
            </a:r>
          </a:p>
        </p:txBody>
      </p:sp>
      <p:sp>
        <p:nvSpPr>
          <p:cNvPr id="3" name="Content Placeholder 2"/>
          <p:cNvSpPr>
            <a:spLocks noGrp="1"/>
          </p:cNvSpPr>
          <p:nvPr>
            <p:ph idx="1"/>
          </p:nvPr>
        </p:nvSpPr>
        <p:spPr>
          <a:xfrm>
            <a:off x="316089" y="1422400"/>
            <a:ext cx="11266311" cy="5435600"/>
          </a:xfrm>
        </p:spPr>
        <p:txBody>
          <a:bodyPr/>
          <a:lstStyle/>
          <a:p>
            <a:r>
              <a:rPr lang="en-US" sz="2400" dirty="0"/>
              <a:t>To log in to the attestation form for the first time, select “New attestation” and then enter your license (ADS) or HFID number (CL). </a:t>
            </a:r>
            <a:r>
              <a:rPr lang="en-US" sz="2400" i="1" dirty="0"/>
              <a:t>If you have more than one location, you may start a new attestation based on an existing completed attestation.</a:t>
            </a:r>
          </a:p>
          <a:p>
            <a:pPr marL="0" indent="0">
              <a:buNone/>
            </a:pPr>
            <a:endParaRPr lang="en-US" sz="2400" i="1" dirty="0"/>
          </a:p>
          <a:p>
            <a:r>
              <a:rPr lang="en-US" sz="2400" dirty="0"/>
              <a:t>Once you are logged in to the online attestation form, navigate page-by-page using the “Previous” and “Next” buttons located in the upper, left-hand side of the page. You can also skip to a specific section of the form by using the drop-down menu located between the previous and next buttons. </a:t>
            </a:r>
          </a:p>
          <a:p>
            <a:pPr marL="0" indent="0">
              <a:buNone/>
            </a:pPr>
            <a:endParaRPr lang="en-US" sz="2400" dirty="0"/>
          </a:p>
          <a:p>
            <a:r>
              <a:rPr lang="en-US" sz="2400" dirty="0"/>
              <a:t>You can save and exit the form at any time, using the “Save &amp; Exit” button located in the upper right-hand corner of the form. </a:t>
            </a:r>
          </a:p>
        </p:txBody>
      </p:sp>
    </p:spTree>
    <p:extLst>
      <p:ext uri="{BB962C8B-B14F-4D97-AF65-F5344CB8AC3E}">
        <p14:creationId xmlns:p14="http://schemas.microsoft.com/office/powerpoint/2010/main" val="2665977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16772"/>
          </a:xfrm>
        </p:spPr>
        <p:txBody>
          <a:bodyPr/>
          <a:lstStyle/>
          <a:p>
            <a:r>
              <a:rPr lang="en-US" sz="3600" dirty="0"/>
              <a:t>Log-in Process</a:t>
            </a:r>
          </a:p>
        </p:txBody>
      </p:sp>
      <p:sp>
        <p:nvSpPr>
          <p:cNvPr id="3" name="Content Placeholder 2"/>
          <p:cNvSpPr>
            <a:spLocks noGrp="1"/>
          </p:cNvSpPr>
          <p:nvPr>
            <p:ph idx="1"/>
          </p:nvPr>
        </p:nvSpPr>
        <p:spPr>
          <a:xfrm>
            <a:off x="609600" y="1226372"/>
            <a:ext cx="10972800" cy="5422784"/>
          </a:xfrm>
        </p:spPr>
        <p:txBody>
          <a:bodyPr/>
          <a:lstStyle/>
          <a:p>
            <a:pPr marL="0" indent="0">
              <a:buNone/>
            </a:pPr>
            <a:r>
              <a:rPr lang="en-US" dirty="0"/>
              <a:t>If you are not able to proceed to the next page once you have entered your license or HFID:</a:t>
            </a:r>
          </a:p>
          <a:p>
            <a:r>
              <a:rPr lang="en-US" sz="2600" dirty="0"/>
              <a:t>Recheck your license / HFID number or look up your number online.</a:t>
            </a:r>
          </a:p>
          <a:p>
            <a:r>
              <a:rPr lang="en-US" sz="2600" dirty="0"/>
              <a:t>Make sure you are using the HFID number that is associated with the </a:t>
            </a:r>
            <a:r>
              <a:rPr lang="en-US" sz="2600" dirty="0">
                <a:highlight>
                  <a:srgbClr val="FFFF00"/>
                </a:highlight>
              </a:rPr>
              <a:t>housing with services registration</a:t>
            </a:r>
            <a:r>
              <a:rPr lang="en-US" sz="2600" dirty="0"/>
              <a:t>, NOT your comprehensive home care license. This number can be found on the housing with services registration certificate for the site. </a:t>
            </a:r>
          </a:p>
          <a:p>
            <a:r>
              <a:rPr lang="en-US" sz="2600" dirty="0"/>
              <a:t>If you are still unable to enter a valid number, please email </a:t>
            </a:r>
            <a:r>
              <a:rPr lang="en-US" sz="2600" dirty="0">
                <a:hlinkClick r:id="rId3"/>
              </a:rPr>
              <a:t>hcbs.settings@state.mn.us</a:t>
            </a:r>
            <a:r>
              <a:rPr lang="en-US" sz="2600" dirty="0"/>
              <a:t> . </a:t>
            </a:r>
            <a:r>
              <a:rPr lang="en-US" sz="2600" dirty="0">
                <a:highlight>
                  <a:srgbClr val="FFFF00"/>
                </a:highlight>
              </a:rPr>
              <a:t>Use the subject line: “sign in number for attestation needed.”</a:t>
            </a:r>
            <a:r>
              <a:rPr lang="en-US" sz="2600" dirty="0"/>
              <a:t>   Include your provider name, the setting address, city, state, zip code, phone number and the provider service type at the setting. </a:t>
            </a:r>
          </a:p>
        </p:txBody>
      </p:sp>
    </p:spTree>
    <p:extLst>
      <p:ext uri="{BB962C8B-B14F-4D97-AF65-F5344CB8AC3E}">
        <p14:creationId xmlns:p14="http://schemas.microsoft.com/office/powerpoint/2010/main" val="1767735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24089"/>
          </a:xfrm>
        </p:spPr>
        <p:txBody>
          <a:bodyPr/>
          <a:lstStyle/>
          <a:p>
            <a:r>
              <a:rPr lang="en-US" dirty="0"/>
              <a:t>Information Needed for Attestation</a:t>
            </a:r>
          </a:p>
        </p:txBody>
      </p:sp>
      <p:sp>
        <p:nvSpPr>
          <p:cNvPr id="3" name="Content Placeholder 2"/>
          <p:cNvSpPr>
            <a:spLocks noGrp="1"/>
          </p:cNvSpPr>
          <p:nvPr>
            <p:ph idx="1"/>
          </p:nvPr>
        </p:nvSpPr>
        <p:spPr>
          <a:xfrm>
            <a:off x="609600" y="1600199"/>
            <a:ext cx="10972800" cy="4936067"/>
          </a:xfrm>
        </p:spPr>
        <p:txBody>
          <a:bodyPr/>
          <a:lstStyle/>
          <a:p>
            <a:r>
              <a:rPr lang="en-US" dirty="0">
                <a:highlight>
                  <a:srgbClr val="FFFF00"/>
                </a:highlight>
              </a:rPr>
              <a:t>NPI/ UMPI number: </a:t>
            </a:r>
            <a:r>
              <a:rPr lang="en-US" dirty="0"/>
              <a:t>Provide the 10-digit National Provider Identifier (NPI) or your Unique Minnesota Provider Identifier (UMPI) number you use to enroll with Minnesota Health Care Programs. </a:t>
            </a:r>
          </a:p>
          <a:p>
            <a:r>
              <a:rPr lang="en-US" dirty="0">
                <a:highlight>
                  <a:srgbClr val="FFFF00"/>
                </a:highlight>
              </a:rPr>
              <a:t>Name of setting: </a:t>
            </a:r>
            <a:r>
              <a:rPr lang="en-US" dirty="0"/>
              <a:t>For customized living, use the name associated with the Housing with Services Registration. </a:t>
            </a:r>
          </a:p>
          <a:p>
            <a:r>
              <a:rPr lang="en-US" dirty="0">
                <a:highlight>
                  <a:srgbClr val="FFFF00"/>
                </a:highlight>
              </a:rPr>
              <a:t>Physical address of setting:  </a:t>
            </a:r>
            <a:r>
              <a:rPr lang="en-US" dirty="0"/>
              <a:t>Use the street address where the waiver services are provided. Do not use the address of a headquarters building or business office. </a:t>
            </a:r>
          </a:p>
          <a:p>
            <a:pPr marL="0" indent="0">
              <a:buNone/>
            </a:pPr>
            <a:endParaRPr lang="en-US" dirty="0"/>
          </a:p>
        </p:txBody>
      </p:sp>
    </p:spTree>
    <p:extLst>
      <p:ext uri="{BB962C8B-B14F-4D97-AF65-F5344CB8AC3E}">
        <p14:creationId xmlns:p14="http://schemas.microsoft.com/office/powerpoint/2010/main" val="3793317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31925"/>
          </a:xfrm>
        </p:spPr>
        <p:txBody>
          <a:bodyPr/>
          <a:lstStyle/>
          <a:p>
            <a:r>
              <a:rPr lang="en-US" dirty="0"/>
              <a:t>Current tenants/clients</a:t>
            </a:r>
          </a:p>
        </p:txBody>
      </p:sp>
      <p:sp>
        <p:nvSpPr>
          <p:cNvPr id="3" name="Content Placeholder 2"/>
          <p:cNvSpPr>
            <a:spLocks noGrp="1"/>
          </p:cNvSpPr>
          <p:nvPr>
            <p:ph idx="1"/>
          </p:nvPr>
        </p:nvSpPr>
        <p:spPr>
          <a:xfrm>
            <a:off x="609600" y="1441525"/>
            <a:ext cx="10972800" cy="5109882"/>
          </a:xfrm>
        </p:spPr>
        <p:txBody>
          <a:bodyPr/>
          <a:lstStyle/>
          <a:p>
            <a:pPr marL="0" indent="0">
              <a:buNone/>
            </a:pPr>
            <a:r>
              <a:rPr lang="en-US" sz="2400" dirty="0"/>
              <a:t>How many people currently (on the date you complete this attestation) are receiving HCBS services at this setting? </a:t>
            </a:r>
          </a:p>
          <a:p>
            <a:pPr marL="0" indent="0">
              <a:buNone/>
            </a:pPr>
            <a:r>
              <a:rPr lang="en-US" sz="2400" dirty="0"/>
              <a:t>Enter the number of people that receive services by each funding type. Enter “0” if you do not provide services to provide services to people of the described funding type. </a:t>
            </a:r>
          </a:p>
          <a:p>
            <a:pPr marL="0" indent="0">
              <a:buNone/>
            </a:pPr>
            <a:r>
              <a:rPr lang="en-US" sz="2400" dirty="0"/>
              <a:t>The field for the number of total people in the setting will auto populate. </a:t>
            </a:r>
          </a:p>
          <a:p>
            <a:pPr marL="514350" indent="-514350">
              <a:buAutoNum type="alphaLcParenR"/>
            </a:pPr>
            <a:r>
              <a:rPr lang="en-US" sz="2400" dirty="0"/>
              <a:t>____ Number of older adults with services funded by HCBS waivers (EW, AC)  </a:t>
            </a:r>
          </a:p>
          <a:p>
            <a:pPr marL="514350" indent="-514350">
              <a:buAutoNum type="alphaLcParenR"/>
            </a:pPr>
            <a:r>
              <a:rPr lang="en-US" sz="2400" dirty="0"/>
              <a:t>____ Number of people with services funded by HCBS disability waivers (CADI, DD, CAC, BI) </a:t>
            </a:r>
          </a:p>
          <a:p>
            <a:pPr marL="514350" indent="-514350">
              <a:buAutoNum type="alphaLcParenR"/>
            </a:pPr>
            <a:r>
              <a:rPr lang="en-US" sz="2400" dirty="0"/>
              <a:t>____ Number of people with other payer sources  </a:t>
            </a:r>
          </a:p>
          <a:p>
            <a:pPr marL="514350" indent="-514350">
              <a:buAutoNum type="alphaLcParenR"/>
            </a:pPr>
            <a:r>
              <a:rPr lang="en-US" sz="2400" dirty="0"/>
              <a:t>____ Number of total people in the setting </a:t>
            </a:r>
          </a:p>
        </p:txBody>
      </p:sp>
    </p:spTree>
    <p:extLst>
      <p:ext uri="{BB962C8B-B14F-4D97-AF65-F5344CB8AC3E}">
        <p14:creationId xmlns:p14="http://schemas.microsoft.com/office/powerpoint/2010/main" val="137500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799652"/>
          </a:xfrm>
        </p:spPr>
        <p:txBody>
          <a:bodyPr/>
          <a:lstStyle/>
          <a:p>
            <a:r>
              <a:rPr lang="en-US" dirty="0"/>
              <a:t>Indicating your intention</a:t>
            </a:r>
          </a:p>
        </p:txBody>
      </p:sp>
      <p:sp>
        <p:nvSpPr>
          <p:cNvPr id="3" name="Content Placeholder 2"/>
          <p:cNvSpPr>
            <a:spLocks noGrp="1"/>
          </p:cNvSpPr>
          <p:nvPr>
            <p:ph idx="1"/>
          </p:nvPr>
        </p:nvSpPr>
        <p:spPr/>
        <p:txBody>
          <a:bodyPr/>
          <a:lstStyle/>
          <a:p>
            <a:pPr marL="0" indent="0">
              <a:buNone/>
            </a:pPr>
            <a:r>
              <a:rPr lang="en-US" dirty="0"/>
              <a:t>Do you intend to meet the HCBS requirements at this setting?  </a:t>
            </a:r>
          </a:p>
          <a:p>
            <a:pPr marL="0" indent="0">
              <a:buNone/>
            </a:pPr>
            <a:r>
              <a:rPr lang="en-US" dirty="0"/>
              <a:t>If you plan on meeting all of the HCBS setting requirements, even if you aren’t compliant at the time of the attestation, choose yes here. </a:t>
            </a:r>
          </a:p>
          <a:p>
            <a:r>
              <a:rPr lang="en-US" dirty="0"/>
              <a:t>□ Yes  </a:t>
            </a:r>
          </a:p>
          <a:p>
            <a:r>
              <a:rPr lang="en-US" dirty="0"/>
              <a:t>□ No, I want to opt out and no longer be a HCBS provider. I understand I will need to work with the county /lead agency and DHS to develop transition plans for people currently served to transition by March 2019. </a:t>
            </a:r>
          </a:p>
        </p:txBody>
      </p:sp>
    </p:spTree>
    <p:extLst>
      <p:ext uri="{BB962C8B-B14F-4D97-AF65-F5344CB8AC3E}">
        <p14:creationId xmlns:p14="http://schemas.microsoft.com/office/powerpoint/2010/main" val="1988927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88622"/>
          </a:xfrm>
        </p:spPr>
        <p:txBody>
          <a:bodyPr/>
          <a:lstStyle/>
          <a:p>
            <a:r>
              <a:rPr lang="en-US" dirty="0"/>
              <a:t>The Attestation</a:t>
            </a:r>
          </a:p>
        </p:txBody>
      </p:sp>
      <p:sp>
        <p:nvSpPr>
          <p:cNvPr id="3" name="Content Placeholder 2"/>
          <p:cNvSpPr>
            <a:spLocks noGrp="1"/>
          </p:cNvSpPr>
          <p:nvPr>
            <p:ph idx="1"/>
          </p:nvPr>
        </p:nvSpPr>
        <p:spPr>
          <a:xfrm>
            <a:off x="609600" y="1298222"/>
            <a:ext cx="10972800" cy="5559778"/>
          </a:xfrm>
        </p:spPr>
        <p:txBody>
          <a:bodyPr/>
          <a:lstStyle/>
          <a:p>
            <a:pPr marL="0" indent="0" algn="ctr">
              <a:buNone/>
            </a:pPr>
            <a:r>
              <a:rPr lang="en-US" dirty="0"/>
              <a:t>Questions 1-7 Customized Living Only</a:t>
            </a:r>
          </a:p>
          <a:p>
            <a:pPr marL="0" indent="0" algn="ctr">
              <a:buNone/>
            </a:pPr>
            <a:r>
              <a:rPr lang="en-US" dirty="0"/>
              <a:t>Questions 8-20 CL and ADS</a:t>
            </a:r>
          </a:p>
          <a:p>
            <a:pPr marL="0" indent="0" algn="ctr">
              <a:buNone/>
            </a:pPr>
            <a:endParaRPr lang="en-US" dirty="0"/>
          </a:p>
          <a:p>
            <a:pPr marL="0" indent="0" algn="ctr">
              <a:buNone/>
            </a:pPr>
            <a:r>
              <a:rPr lang="en-US" dirty="0"/>
              <a:t>Remember as you respond, that you may not have all of the supporting documentation today, but you can indicate that you will have it by September 1.</a:t>
            </a:r>
          </a:p>
          <a:p>
            <a:pPr marL="0" indent="0" algn="ctr">
              <a:buNone/>
            </a:pPr>
            <a:r>
              <a:rPr lang="en-US" dirty="0"/>
              <a:t>Check your guidebook as you move through the Attestation for guidance on the requirement, what you need to do to comply and how to show you are doing so.</a:t>
            </a:r>
          </a:p>
          <a:p>
            <a:pPr marL="0" indent="0" algn="ctr">
              <a:buNone/>
            </a:pPr>
            <a:r>
              <a:rPr lang="en-US" dirty="0">
                <a:solidFill>
                  <a:srgbClr val="C00000"/>
                </a:solidFill>
              </a:rPr>
              <a:t>Don’t Panic!</a:t>
            </a:r>
          </a:p>
        </p:txBody>
      </p:sp>
    </p:spTree>
    <p:extLst>
      <p:ext uri="{BB962C8B-B14F-4D97-AF65-F5344CB8AC3E}">
        <p14:creationId xmlns:p14="http://schemas.microsoft.com/office/powerpoint/2010/main" val="2940470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4133"/>
            <a:ext cx="10972800" cy="688623"/>
          </a:xfrm>
        </p:spPr>
        <p:txBody>
          <a:bodyPr/>
          <a:lstStyle/>
          <a:p>
            <a:r>
              <a:rPr lang="en-US" sz="2800" dirty="0"/>
              <a:t>Attestation Questions &amp; Federal Related Requirement</a:t>
            </a:r>
          </a:p>
        </p:txBody>
      </p:sp>
      <p:sp>
        <p:nvSpPr>
          <p:cNvPr id="3" name="Content Placeholder 2"/>
          <p:cNvSpPr>
            <a:spLocks noGrp="1"/>
          </p:cNvSpPr>
          <p:nvPr>
            <p:ph idx="1"/>
          </p:nvPr>
        </p:nvSpPr>
        <p:spPr>
          <a:xfrm>
            <a:off x="180622" y="1061156"/>
            <a:ext cx="11842045" cy="5587999"/>
          </a:xfrm>
        </p:spPr>
        <p:txBody>
          <a:bodyPr/>
          <a:lstStyle/>
          <a:p>
            <a:pPr marL="514350" indent="-514350">
              <a:buFont typeface="+mj-lt"/>
              <a:buAutoNum type="arabicPeriod"/>
            </a:pPr>
            <a:r>
              <a:rPr lang="en-US" sz="2800" dirty="0"/>
              <a:t>Lease Agreement – Setting has a lease agreement providing protections to address eviction and appeals</a:t>
            </a:r>
          </a:p>
          <a:p>
            <a:pPr marL="514350" indent="-514350">
              <a:buFont typeface="+mj-lt"/>
              <a:buAutoNum type="arabicPeriod"/>
            </a:pPr>
            <a:r>
              <a:rPr lang="en-US" sz="2800" dirty="0"/>
              <a:t>Lockable door – Each person has privacy in sleeping or living unit including a lockable door</a:t>
            </a:r>
          </a:p>
          <a:p>
            <a:pPr marL="514350" indent="-514350">
              <a:buFont typeface="+mj-lt"/>
              <a:buAutoNum type="arabicPeriod"/>
            </a:pPr>
            <a:r>
              <a:rPr lang="en-US" sz="2800" dirty="0"/>
              <a:t>Roommates – The setting facilitates that a person who shares a bedroom is with a roommate of their choice</a:t>
            </a:r>
          </a:p>
          <a:p>
            <a:pPr marL="514350" indent="-514350">
              <a:buFont typeface="+mj-lt"/>
              <a:buAutoNum type="arabicPeriod"/>
            </a:pPr>
            <a:r>
              <a:rPr lang="en-US" sz="2800" dirty="0"/>
              <a:t>Decorations – Setting provides freedom to furnish &amp; decorate their living unit</a:t>
            </a:r>
          </a:p>
          <a:p>
            <a:pPr marL="514350" indent="-514350">
              <a:buFont typeface="+mj-lt"/>
              <a:buAutoNum type="arabicPeriod"/>
            </a:pPr>
            <a:r>
              <a:rPr lang="en-US" sz="2800" dirty="0"/>
              <a:t>Daily Schedule – Setting provides freedom and support to control their daily schedule including access to food at any time</a:t>
            </a:r>
          </a:p>
          <a:p>
            <a:pPr marL="514350" indent="-514350">
              <a:buFont typeface="+mj-lt"/>
              <a:buAutoNum type="arabicPeriod"/>
            </a:pPr>
            <a:r>
              <a:rPr lang="en-US" sz="2800" dirty="0"/>
              <a:t>Visitors – Setting allows people to have visitors at any time</a:t>
            </a:r>
          </a:p>
          <a:p>
            <a:pPr marL="514350" indent="-514350">
              <a:buFont typeface="+mj-lt"/>
              <a:buAutoNum type="arabicPeriod"/>
            </a:pPr>
            <a:r>
              <a:rPr lang="en-US" sz="2800" dirty="0"/>
              <a:t>Accessibility – The setting is physically accessible to the individual</a:t>
            </a:r>
          </a:p>
          <a:p>
            <a:pPr marL="0" indent="0">
              <a:buNone/>
            </a:pPr>
            <a:endParaRPr lang="en-US" sz="2800" dirty="0"/>
          </a:p>
          <a:p>
            <a:endParaRPr lang="en-US" dirty="0"/>
          </a:p>
        </p:txBody>
      </p:sp>
    </p:spTree>
    <p:extLst>
      <p:ext uri="{BB962C8B-B14F-4D97-AF65-F5344CB8AC3E}">
        <p14:creationId xmlns:p14="http://schemas.microsoft.com/office/powerpoint/2010/main" val="1827893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889" y="553155"/>
            <a:ext cx="10972800" cy="541867"/>
          </a:xfrm>
        </p:spPr>
        <p:txBody>
          <a:bodyPr/>
          <a:lstStyle/>
          <a:p>
            <a:r>
              <a:rPr lang="en-US" sz="2800" dirty="0"/>
              <a:t>Attestation Questions &amp; Federal Related Requirement</a:t>
            </a:r>
            <a:endParaRPr lang="en-US" dirty="0"/>
          </a:p>
        </p:txBody>
      </p:sp>
      <p:sp>
        <p:nvSpPr>
          <p:cNvPr id="3" name="Content Placeholder 2"/>
          <p:cNvSpPr>
            <a:spLocks noGrp="1"/>
          </p:cNvSpPr>
          <p:nvPr>
            <p:ph idx="1"/>
          </p:nvPr>
        </p:nvSpPr>
        <p:spPr>
          <a:xfrm>
            <a:off x="327377" y="1377244"/>
            <a:ext cx="11006667" cy="5396088"/>
          </a:xfrm>
        </p:spPr>
        <p:txBody>
          <a:bodyPr/>
          <a:lstStyle/>
          <a:p>
            <a:pPr marL="0" indent="0">
              <a:buNone/>
            </a:pPr>
            <a:r>
              <a:rPr lang="en-US" sz="2400" dirty="0"/>
              <a:t>8.  Employment – Setting provides opportunities for people to seek employment and work in competitive integrated settings</a:t>
            </a:r>
          </a:p>
          <a:p>
            <a:pPr marL="0" indent="0">
              <a:buNone/>
            </a:pPr>
            <a:r>
              <a:rPr lang="en-US" sz="2400" dirty="0"/>
              <a:t>9.  Community Life – Setting provides people opportunities to access and engage in community life</a:t>
            </a:r>
          </a:p>
          <a:p>
            <a:pPr marL="0" indent="0">
              <a:buNone/>
            </a:pPr>
            <a:r>
              <a:rPr lang="en-US" sz="2400" dirty="0"/>
              <a:t>10. Control of Money – Setting supports the person’s control of personal resources (their money)</a:t>
            </a:r>
          </a:p>
          <a:p>
            <a:pPr marL="0" indent="0">
              <a:buNone/>
            </a:pPr>
            <a:r>
              <a:rPr lang="en-US" sz="2400" dirty="0"/>
              <a:t>11. Privacy – The setting ensures people’s right to privacy</a:t>
            </a:r>
          </a:p>
          <a:p>
            <a:pPr marL="0" indent="0">
              <a:buNone/>
            </a:pPr>
            <a:r>
              <a:rPr lang="en-US" sz="2400" dirty="0"/>
              <a:t>12. Dignity and Respect – Setting ensures people’s dignity and respect</a:t>
            </a:r>
          </a:p>
          <a:p>
            <a:pPr marL="0" indent="0">
              <a:buNone/>
            </a:pPr>
            <a:r>
              <a:rPr lang="en-US" sz="2400" dirty="0"/>
              <a:t>13. No Coercion/restraint – Setting ensures freedom from coercion and restraint</a:t>
            </a:r>
          </a:p>
          <a:p>
            <a:pPr marL="0" indent="0">
              <a:buNone/>
            </a:pPr>
            <a:r>
              <a:rPr lang="en-US" sz="2400" dirty="0"/>
              <a:t>14. Independent choices – Setting optimized individual initiative, autonomy, and independence in making life choices, including daily schedule and with whom to interact</a:t>
            </a:r>
          </a:p>
          <a:p>
            <a:pPr marL="0" indent="0">
              <a:buNone/>
            </a:pPr>
            <a:endParaRPr lang="en-US" dirty="0"/>
          </a:p>
        </p:txBody>
      </p:sp>
    </p:spTree>
    <p:extLst>
      <p:ext uri="{BB962C8B-B14F-4D97-AF65-F5344CB8AC3E}">
        <p14:creationId xmlns:p14="http://schemas.microsoft.com/office/powerpoint/2010/main" val="3025481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9144000" cy="1143000"/>
          </a:xfrm>
        </p:spPr>
        <p:txBody>
          <a:bodyPr/>
          <a:lstStyle/>
          <a:p>
            <a:r>
              <a:rPr lang="en-US" sz="4000" dirty="0"/>
              <a:t>Minnesota Transition Plan</a:t>
            </a:r>
          </a:p>
        </p:txBody>
      </p:sp>
      <p:sp>
        <p:nvSpPr>
          <p:cNvPr id="3" name="Content Placeholder 2"/>
          <p:cNvSpPr>
            <a:spLocks noGrp="1"/>
          </p:cNvSpPr>
          <p:nvPr>
            <p:ph idx="1"/>
          </p:nvPr>
        </p:nvSpPr>
        <p:spPr>
          <a:xfrm>
            <a:off x="1196622" y="2077156"/>
            <a:ext cx="9471378" cy="4222044"/>
          </a:xfrm>
        </p:spPr>
        <p:txBody>
          <a:bodyPr/>
          <a:lstStyle/>
          <a:p>
            <a:r>
              <a:rPr lang="en-US" sz="2800" dirty="0"/>
              <a:t>Minnesota in stage 2 of 5-step approval process for its Transition Plan with CMS.</a:t>
            </a:r>
          </a:p>
          <a:p>
            <a:r>
              <a:rPr lang="en-US" sz="2800" dirty="0"/>
              <a:t>Transition Plan must include minimal federal requirements; but states have flexibility in how they apply more stringent standards.</a:t>
            </a:r>
          </a:p>
          <a:p>
            <a:r>
              <a:rPr lang="en-US" sz="2800" dirty="0"/>
              <a:t>A revised Transition Plan was released Oct. 3 with DHS taking public comments until Nov. 3, 2016.</a:t>
            </a:r>
          </a:p>
          <a:p>
            <a:r>
              <a:rPr lang="en-US" sz="2800" dirty="0"/>
              <a:t>The revised MN State Transition Plan was submitted in December and has yet to be approved.</a:t>
            </a:r>
          </a:p>
          <a:p>
            <a:endParaRPr lang="en-US" sz="2800" dirty="0"/>
          </a:p>
        </p:txBody>
      </p:sp>
    </p:spTree>
    <p:extLst>
      <p:ext uri="{BB962C8B-B14F-4D97-AF65-F5344CB8AC3E}">
        <p14:creationId xmlns:p14="http://schemas.microsoft.com/office/powerpoint/2010/main" val="19522545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622" y="632178"/>
            <a:ext cx="10972800" cy="869244"/>
          </a:xfrm>
        </p:spPr>
        <p:txBody>
          <a:bodyPr/>
          <a:lstStyle/>
          <a:p>
            <a:r>
              <a:rPr lang="en-US" dirty="0"/>
              <a:t>Attestation Questions</a:t>
            </a:r>
          </a:p>
        </p:txBody>
      </p:sp>
      <p:sp>
        <p:nvSpPr>
          <p:cNvPr id="3" name="Content Placeholder 2"/>
          <p:cNvSpPr>
            <a:spLocks noGrp="1"/>
          </p:cNvSpPr>
          <p:nvPr>
            <p:ph idx="1"/>
          </p:nvPr>
        </p:nvSpPr>
        <p:spPr>
          <a:xfrm>
            <a:off x="1275644" y="1501423"/>
            <a:ext cx="10306756" cy="5226756"/>
          </a:xfrm>
        </p:spPr>
        <p:txBody>
          <a:bodyPr/>
          <a:lstStyle/>
          <a:p>
            <a:pPr marL="0" indent="0">
              <a:buNone/>
            </a:pPr>
            <a:r>
              <a:rPr lang="en-US" dirty="0"/>
              <a:t>15-20. Setting Information</a:t>
            </a:r>
          </a:p>
          <a:p>
            <a:pPr marL="0" indent="0">
              <a:buNone/>
            </a:pPr>
            <a:r>
              <a:rPr lang="en-US" dirty="0"/>
              <a:t>15 – Setting is “in”</a:t>
            </a:r>
          </a:p>
          <a:p>
            <a:pPr marL="0" indent="0">
              <a:buNone/>
            </a:pPr>
            <a:r>
              <a:rPr lang="en-US" dirty="0"/>
              <a:t>16 – Setting is “adjacent”</a:t>
            </a:r>
          </a:p>
          <a:p>
            <a:pPr marL="0" indent="0">
              <a:buNone/>
            </a:pPr>
            <a:r>
              <a:rPr lang="en-US" dirty="0"/>
              <a:t>17 – Setting may be isolating</a:t>
            </a:r>
          </a:p>
          <a:p>
            <a:pPr marL="0" indent="0">
              <a:buNone/>
            </a:pPr>
            <a:r>
              <a:rPr lang="en-US" dirty="0"/>
              <a:t>18 – Multiple Homes located on same street/adjoining property</a:t>
            </a:r>
          </a:p>
          <a:p>
            <a:pPr marL="0" indent="0">
              <a:buNone/>
            </a:pPr>
            <a:r>
              <a:rPr lang="en-US" dirty="0"/>
              <a:t>19 – Settings that provide multiple activities onsite</a:t>
            </a:r>
          </a:p>
          <a:p>
            <a:pPr marL="0" indent="0">
              <a:buNone/>
            </a:pPr>
            <a:r>
              <a:rPr lang="en-US" dirty="0"/>
              <a:t>20 – settings that may be isolating: </a:t>
            </a:r>
            <a:r>
              <a:rPr lang="en-US" i="1" dirty="0"/>
              <a:t>disability waivers only</a:t>
            </a:r>
          </a:p>
        </p:txBody>
      </p:sp>
    </p:spTree>
    <p:extLst>
      <p:ext uri="{BB962C8B-B14F-4D97-AF65-F5344CB8AC3E}">
        <p14:creationId xmlns:p14="http://schemas.microsoft.com/office/powerpoint/2010/main" val="986850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530711"/>
          </a:xfrm>
        </p:spPr>
        <p:txBody>
          <a:bodyPr/>
          <a:lstStyle/>
          <a:p>
            <a:r>
              <a:rPr lang="en-US" sz="3600" dirty="0"/>
              <a:t>Supporting Documentation</a:t>
            </a:r>
          </a:p>
        </p:txBody>
      </p:sp>
      <p:sp>
        <p:nvSpPr>
          <p:cNvPr id="3" name="Content Placeholder 2"/>
          <p:cNvSpPr>
            <a:spLocks noGrp="1"/>
          </p:cNvSpPr>
          <p:nvPr>
            <p:ph idx="1"/>
          </p:nvPr>
        </p:nvSpPr>
        <p:spPr>
          <a:xfrm>
            <a:off x="182880" y="1524000"/>
            <a:ext cx="11887200" cy="5253318"/>
          </a:xfrm>
        </p:spPr>
        <p:txBody>
          <a:bodyPr/>
          <a:lstStyle/>
          <a:p>
            <a:r>
              <a:rPr lang="en-US" sz="2600" dirty="0"/>
              <a:t>The attestation requires supporting documentation. The setting type guide book will help you gather the needed documentation. For many questions you will be demonstrating how you inform clients and also, how you inform or achieve compliance through staff.</a:t>
            </a:r>
          </a:p>
          <a:p>
            <a:r>
              <a:rPr lang="en-US" sz="2600" dirty="0"/>
              <a:t>Tip: When you attach your documents at the end of the form, you should then select the “Submit Attestation” button. If you select “Save &amp; Exit,” your attachments will NOT be saved. </a:t>
            </a:r>
          </a:p>
          <a:p>
            <a:r>
              <a:rPr lang="en-US" sz="2600" dirty="0"/>
              <a:t>For most of the questions in the attestation form, you will be selecting the type of document you will attach to demonstrate that you meet the requirement. Select the button in front of this document type and then indicate the page number or range of numbers that demonstrate that you meet the requirement. </a:t>
            </a:r>
          </a:p>
          <a:p>
            <a:pPr marL="0" indent="0">
              <a:buNone/>
            </a:pPr>
            <a:endParaRPr lang="en-US" dirty="0"/>
          </a:p>
        </p:txBody>
      </p:sp>
    </p:spTree>
    <p:extLst>
      <p:ext uri="{BB962C8B-B14F-4D97-AF65-F5344CB8AC3E}">
        <p14:creationId xmlns:p14="http://schemas.microsoft.com/office/powerpoint/2010/main" val="755214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92075"/>
          </a:xfrm>
        </p:spPr>
        <p:txBody>
          <a:bodyPr/>
          <a:lstStyle/>
          <a:p>
            <a:r>
              <a:rPr lang="en-US" sz="3600" dirty="0"/>
              <a:t>Supporting Documentation</a:t>
            </a:r>
          </a:p>
        </p:txBody>
      </p:sp>
      <p:sp>
        <p:nvSpPr>
          <p:cNvPr id="3" name="Content Placeholder 2"/>
          <p:cNvSpPr>
            <a:spLocks noGrp="1"/>
          </p:cNvSpPr>
          <p:nvPr>
            <p:ph idx="1"/>
          </p:nvPr>
        </p:nvSpPr>
        <p:spPr/>
        <p:txBody>
          <a:bodyPr/>
          <a:lstStyle/>
          <a:p>
            <a:pPr marL="0" indent="0">
              <a:buNone/>
            </a:pPr>
            <a:r>
              <a:rPr lang="en-US" dirty="0"/>
              <a:t>You may need to include more than one document type to demonstrate that you meet the new requirements. For example, you may have two different policies that show you meet the requirement. In these cases, you have two options. </a:t>
            </a:r>
          </a:p>
          <a:p>
            <a:r>
              <a:rPr lang="en-US" dirty="0"/>
              <a:t>You may either combine the two documents into one, and indicate the page numbers for both. Or, </a:t>
            </a:r>
          </a:p>
          <a:p>
            <a:r>
              <a:rPr lang="en-US" dirty="0"/>
              <a:t>You can use the “Other” document type to indicate the second document and the relevant page numbers. </a:t>
            </a:r>
          </a:p>
        </p:txBody>
      </p:sp>
    </p:spTree>
    <p:extLst>
      <p:ext uri="{BB962C8B-B14F-4D97-AF65-F5344CB8AC3E}">
        <p14:creationId xmlns:p14="http://schemas.microsoft.com/office/powerpoint/2010/main" val="48062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Customized Living</a:t>
            </a:r>
          </a:p>
        </p:txBody>
      </p:sp>
      <p:sp>
        <p:nvSpPr>
          <p:cNvPr id="3" name="Content Placeholder 2"/>
          <p:cNvSpPr>
            <a:spLocks noGrp="1"/>
          </p:cNvSpPr>
          <p:nvPr>
            <p:ph idx="1"/>
          </p:nvPr>
        </p:nvSpPr>
        <p:spPr>
          <a:xfrm>
            <a:off x="609600" y="1850314"/>
            <a:ext cx="10972800" cy="4093285"/>
          </a:xfrm>
        </p:spPr>
        <p:txBody>
          <a:bodyPr/>
          <a:lstStyle/>
          <a:p>
            <a:r>
              <a:rPr lang="en-US" dirty="0"/>
              <a:t> Blank copy of a lease </a:t>
            </a:r>
          </a:p>
          <a:p>
            <a:r>
              <a:rPr lang="en-US" dirty="0"/>
              <a:t>Recipient rights form or statement of recipient rights  </a:t>
            </a:r>
          </a:p>
          <a:p>
            <a:r>
              <a:rPr lang="en-US" dirty="0"/>
              <a:t>Staff orientation or annual training records </a:t>
            </a:r>
          </a:p>
          <a:p>
            <a:r>
              <a:rPr lang="en-US" dirty="0"/>
              <a:t>Policy / procedure document(s) </a:t>
            </a:r>
          </a:p>
          <a:p>
            <a:r>
              <a:rPr lang="en-US" dirty="0"/>
              <a:t>Reasonable accommodation policy </a:t>
            </a:r>
          </a:p>
          <a:p>
            <a:r>
              <a:rPr lang="en-US" dirty="0"/>
              <a:t>Blank recipient care plan</a:t>
            </a:r>
          </a:p>
        </p:txBody>
      </p:sp>
    </p:spTree>
    <p:extLst>
      <p:ext uri="{BB962C8B-B14F-4D97-AF65-F5344CB8AC3E}">
        <p14:creationId xmlns:p14="http://schemas.microsoft.com/office/powerpoint/2010/main" val="38642556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ADS</a:t>
            </a:r>
          </a:p>
        </p:txBody>
      </p:sp>
      <p:sp>
        <p:nvSpPr>
          <p:cNvPr id="3" name="Content Placeholder 2"/>
          <p:cNvSpPr>
            <a:spLocks noGrp="1"/>
          </p:cNvSpPr>
          <p:nvPr>
            <p:ph idx="1"/>
          </p:nvPr>
        </p:nvSpPr>
        <p:spPr/>
        <p:txBody>
          <a:bodyPr/>
          <a:lstStyle/>
          <a:p>
            <a:r>
              <a:rPr lang="en-US" sz="2400" dirty="0"/>
              <a:t>Recipient rights form: Statement of Participant Rights  </a:t>
            </a:r>
          </a:p>
          <a:p>
            <a:r>
              <a:rPr lang="en-US" sz="2400" dirty="0"/>
              <a:t>Sample monthly plan for daily activities  </a:t>
            </a:r>
          </a:p>
          <a:p>
            <a:r>
              <a:rPr lang="en-US" sz="2400" dirty="0"/>
              <a:t>Form that informs people on how opportunities and supports will be provided so they are fully included in their community.  </a:t>
            </a:r>
          </a:p>
          <a:p>
            <a:r>
              <a:rPr lang="en-US" sz="2400" dirty="0"/>
              <a:t>Staff orientation or annual training record </a:t>
            </a:r>
          </a:p>
          <a:p>
            <a:pPr marL="0" indent="0">
              <a:buNone/>
            </a:pPr>
            <a:r>
              <a:rPr lang="en-US" sz="2400" dirty="0"/>
              <a:t>Adult day service providers may also submit these documents, if applicable: </a:t>
            </a:r>
          </a:p>
          <a:p>
            <a:r>
              <a:rPr lang="en-US" sz="2400" dirty="0"/>
              <a:t>Policy and/or procedure that outlines management of personal funds- if provider has money management duties </a:t>
            </a:r>
          </a:p>
          <a:p>
            <a:r>
              <a:rPr lang="en-US" sz="2400" dirty="0"/>
              <a:t>Document titled “Question 18 - Adjoining Settings” to describe shared programming </a:t>
            </a:r>
          </a:p>
          <a:p>
            <a:r>
              <a:rPr lang="en-US" sz="2400" dirty="0"/>
              <a:t>Document titled “Question 20 - Community Participation”  </a:t>
            </a:r>
          </a:p>
          <a:p>
            <a:endParaRPr lang="en-US" sz="2400" dirty="0"/>
          </a:p>
        </p:txBody>
      </p:sp>
    </p:spTree>
    <p:extLst>
      <p:ext uri="{BB962C8B-B14F-4D97-AF65-F5344CB8AC3E}">
        <p14:creationId xmlns:p14="http://schemas.microsoft.com/office/powerpoint/2010/main" val="2276600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Save or Submit</a:t>
            </a:r>
          </a:p>
        </p:txBody>
      </p:sp>
      <p:sp>
        <p:nvSpPr>
          <p:cNvPr id="3" name="Content Placeholder 2"/>
          <p:cNvSpPr>
            <a:spLocks noGrp="1"/>
          </p:cNvSpPr>
          <p:nvPr>
            <p:ph idx="1"/>
          </p:nvPr>
        </p:nvSpPr>
        <p:spPr/>
        <p:txBody>
          <a:bodyPr/>
          <a:lstStyle/>
          <a:p>
            <a:r>
              <a:rPr lang="en-US" sz="3600" dirty="0"/>
              <a:t>Saving the attestation will </a:t>
            </a:r>
            <a:r>
              <a:rPr lang="en-US" sz="3600" dirty="0">
                <a:highlight>
                  <a:srgbClr val="FFFF00"/>
                </a:highlight>
              </a:rPr>
              <a:t>not</a:t>
            </a:r>
            <a:r>
              <a:rPr lang="en-US" sz="3600" dirty="0"/>
              <a:t> save any of your attachments. </a:t>
            </a:r>
          </a:p>
          <a:p>
            <a:endParaRPr lang="en-US" sz="3600" dirty="0"/>
          </a:p>
          <a:p>
            <a:r>
              <a:rPr lang="en-US" sz="3600" dirty="0"/>
              <a:t>If you </a:t>
            </a:r>
            <a:r>
              <a:rPr lang="en-US" sz="3600" dirty="0">
                <a:highlight>
                  <a:srgbClr val="FFFF00"/>
                </a:highlight>
              </a:rPr>
              <a:t>submit your attestation, your uploaded documents will be saved and you can sign back in to edit your submission at a later date. </a:t>
            </a:r>
          </a:p>
          <a:p>
            <a:pPr marL="0" indent="0">
              <a:buNone/>
            </a:pPr>
            <a:endParaRPr lang="en-US" sz="2400" dirty="0">
              <a:highlight>
                <a:srgbClr val="FFFF00"/>
              </a:highlight>
            </a:endParaRPr>
          </a:p>
        </p:txBody>
      </p:sp>
    </p:spTree>
    <p:extLst>
      <p:ext uri="{BB962C8B-B14F-4D97-AF65-F5344CB8AC3E}">
        <p14:creationId xmlns:p14="http://schemas.microsoft.com/office/powerpoint/2010/main" val="2949648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Name of person completing the Attestation</a:t>
            </a:r>
          </a:p>
        </p:txBody>
      </p:sp>
      <p:sp>
        <p:nvSpPr>
          <p:cNvPr id="3" name="Content Placeholder 2"/>
          <p:cNvSpPr>
            <a:spLocks noGrp="1"/>
          </p:cNvSpPr>
          <p:nvPr>
            <p:ph idx="1"/>
          </p:nvPr>
        </p:nvSpPr>
        <p:spPr>
          <a:xfrm>
            <a:off x="609600" y="2032000"/>
            <a:ext cx="10972800" cy="4323644"/>
          </a:xfrm>
        </p:spPr>
        <p:txBody>
          <a:bodyPr/>
          <a:lstStyle/>
          <a:p>
            <a:r>
              <a:rPr lang="en-US" dirty="0"/>
              <a:t>contact person,</a:t>
            </a:r>
          </a:p>
          <a:p>
            <a:r>
              <a:rPr lang="en-US" dirty="0"/>
              <a:t>title, and </a:t>
            </a:r>
          </a:p>
          <a:p>
            <a:r>
              <a:rPr lang="en-US" dirty="0"/>
              <a:t>phone number </a:t>
            </a:r>
          </a:p>
          <a:p>
            <a:pPr marL="0" indent="0">
              <a:buNone/>
            </a:pPr>
            <a:r>
              <a:rPr lang="en-US" dirty="0"/>
              <a:t>Enter the name of the person responsible for compliance. </a:t>
            </a:r>
            <a:r>
              <a:rPr lang="en-US" b="1" dirty="0"/>
              <a:t>DHS will use this information when sending out additional information and/or communication. </a:t>
            </a:r>
            <a:r>
              <a:rPr lang="en-US" dirty="0"/>
              <a:t>It is understood that this may be a different person than the one actually submitting the attestation. </a:t>
            </a:r>
          </a:p>
          <a:p>
            <a:pPr marL="0" indent="0">
              <a:buNone/>
            </a:pPr>
            <a:endParaRPr lang="en-US" dirty="0"/>
          </a:p>
          <a:p>
            <a:endParaRPr lang="en-US" dirty="0"/>
          </a:p>
        </p:txBody>
      </p:sp>
    </p:spTree>
    <p:extLst>
      <p:ext uri="{BB962C8B-B14F-4D97-AF65-F5344CB8AC3E}">
        <p14:creationId xmlns:p14="http://schemas.microsoft.com/office/powerpoint/2010/main" val="537595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Email address</a:t>
            </a:r>
          </a:p>
        </p:txBody>
      </p:sp>
      <p:sp>
        <p:nvSpPr>
          <p:cNvPr id="3" name="Content Placeholder 2"/>
          <p:cNvSpPr>
            <a:spLocks noGrp="1"/>
          </p:cNvSpPr>
          <p:nvPr>
            <p:ph idx="1"/>
          </p:nvPr>
        </p:nvSpPr>
        <p:spPr>
          <a:xfrm>
            <a:off x="293510" y="1600200"/>
            <a:ext cx="11616267" cy="5105400"/>
          </a:xfrm>
        </p:spPr>
        <p:txBody>
          <a:bodyPr/>
          <a:lstStyle/>
          <a:p>
            <a:r>
              <a:rPr lang="en-US" sz="2800" dirty="0"/>
              <a:t>When completing the attestation form online, an email address must be used. </a:t>
            </a:r>
          </a:p>
          <a:p>
            <a:r>
              <a:rPr lang="en-US" sz="2800" b="1" dirty="0"/>
              <a:t>The email associated with the attestation will allow you to log back in to each attestation. </a:t>
            </a:r>
          </a:p>
          <a:p>
            <a:r>
              <a:rPr lang="en-US" sz="2800" dirty="0"/>
              <a:t>DHS will also send communication to this email regarding any questions specific to this setting/ site. </a:t>
            </a:r>
          </a:p>
          <a:p>
            <a:r>
              <a:rPr lang="en-US" sz="2800" dirty="0"/>
              <a:t>You may use the same email for your attestation for other settings, but it must be paired with a unique licensing or HFID number, which will differentiate the setting attestations from each other.  </a:t>
            </a:r>
          </a:p>
          <a:p>
            <a:r>
              <a:rPr lang="en-US" sz="2800" b="1" dirty="0"/>
              <a:t>Tip: note your email address and license number or HFID for future reference.</a:t>
            </a:r>
          </a:p>
        </p:txBody>
      </p:sp>
    </p:spTree>
    <p:extLst>
      <p:ext uri="{BB962C8B-B14F-4D97-AF65-F5344CB8AC3E}">
        <p14:creationId xmlns:p14="http://schemas.microsoft.com/office/powerpoint/2010/main" val="33857331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553156"/>
          </a:xfrm>
        </p:spPr>
        <p:txBody>
          <a:bodyPr/>
          <a:lstStyle/>
          <a:p>
            <a:r>
              <a:rPr lang="en-US" sz="3600" dirty="0"/>
              <a:t>Submit attestation or Save and Exit</a:t>
            </a:r>
          </a:p>
        </p:txBody>
      </p:sp>
      <p:sp>
        <p:nvSpPr>
          <p:cNvPr id="3" name="Content Placeholder 2"/>
          <p:cNvSpPr>
            <a:spLocks noGrp="1"/>
          </p:cNvSpPr>
          <p:nvPr>
            <p:ph idx="1"/>
          </p:nvPr>
        </p:nvSpPr>
        <p:spPr>
          <a:xfrm>
            <a:off x="327378" y="1444978"/>
            <a:ext cx="11582400" cy="4498622"/>
          </a:xfrm>
        </p:spPr>
        <p:txBody>
          <a:bodyPr/>
          <a:lstStyle/>
          <a:p>
            <a:r>
              <a:rPr lang="en-US" sz="2800" dirty="0"/>
              <a:t>All areas need to be marked as compliant by September 1, 2017. </a:t>
            </a:r>
          </a:p>
          <a:p>
            <a:r>
              <a:rPr lang="en-US" sz="2800" dirty="0"/>
              <a:t>If you are unable to make necessary changes to meet requirements and would like to request a hardship extension, please complete an HCBS Provider Attestation Hardship Request, DHS-7176A (PDF) form and submit as an attached document to the attestation.  </a:t>
            </a:r>
          </a:p>
          <a:p>
            <a:r>
              <a:rPr lang="en-US" sz="2800" dirty="0"/>
              <a:t>Select one:  </a:t>
            </a:r>
          </a:p>
          <a:p>
            <a:pPr lvl="1"/>
            <a:r>
              <a:rPr lang="en-US" dirty="0"/>
              <a:t>□ Submit Attestation  </a:t>
            </a:r>
          </a:p>
          <a:p>
            <a:pPr lvl="1"/>
            <a:r>
              <a:rPr lang="en-US" dirty="0"/>
              <a:t>□ Save &amp; Exit 	</a:t>
            </a:r>
            <a:r>
              <a:rPr lang="en-US" sz="2400" dirty="0"/>
              <a:t>ALERT: If you </a:t>
            </a:r>
            <a:r>
              <a:rPr lang="en-US" sz="2000" dirty="0"/>
              <a:t>have uploaded attachments, they will not be saved if you select this. Use this option so you can sign back in and edit your submission later. </a:t>
            </a:r>
          </a:p>
          <a:p>
            <a:pPr marL="0" indent="0">
              <a:buNone/>
            </a:pPr>
            <a:endParaRPr lang="en-US" dirty="0"/>
          </a:p>
        </p:txBody>
      </p:sp>
    </p:spTree>
    <p:extLst>
      <p:ext uri="{BB962C8B-B14F-4D97-AF65-F5344CB8AC3E}">
        <p14:creationId xmlns:p14="http://schemas.microsoft.com/office/powerpoint/2010/main" val="17748412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692075"/>
          </a:xfrm>
        </p:spPr>
        <p:txBody>
          <a:bodyPr/>
          <a:lstStyle/>
          <a:p>
            <a:r>
              <a:rPr lang="en-US" dirty="0"/>
              <a:t>After the Attestation</a:t>
            </a:r>
          </a:p>
        </p:txBody>
      </p:sp>
      <p:sp>
        <p:nvSpPr>
          <p:cNvPr id="3" name="Content Placeholder 2"/>
          <p:cNvSpPr>
            <a:spLocks noGrp="1"/>
          </p:cNvSpPr>
          <p:nvPr>
            <p:ph idx="1"/>
          </p:nvPr>
        </p:nvSpPr>
        <p:spPr>
          <a:xfrm>
            <a:off x="609600" y="1301675"/>
            <a:ext cx="10972800" cy="5217459"/>
          </a:xfrm>
        </p:spPr>
        <p:txBody>
          <a:bodyPr/>
          <a:lstStyle/>
          <a:p>
            <a:r>
              <a:rPr lang="en-US" dirty="0"/>
              <a:t>If you anticipate needing more time for compliance beyond September 1, an extension form can be submitted by August.</a:t>
            </a:r>
          </a:p>
          <a:p>
            <a:r>
              <a:rPr lang="en-US" dirty="0"/>
              <a:t> Clients may have questions as they are receiving letters about the process from DHS.</a:t>
            </a:r>
          </a:p>
          <a:p>
            <a:r>
              <a:rPr lang="en-US" dirty="0"/>
              <a:t>A “person’s experience” survey will be conducted annually</a:t>
            </a:r>
          </a:p>
          <a:p>
            <a:r>
              <a:rPr lang="en-US" dirty="0"/>
              <a:t>Site visits from DHS to those “presumed not to be HCBS”</a:t>
            </a:r>
          </a:p>
          <a:p>
            <a:r>
              <a:rPr lang="en-US" dirty="0"/>
              <a:t>An “evidentiary package” will be prepared for submission to CMS – a public comment period is an opportunity to garner support from clients and community</a:t>
            </a:r>
          </a:p>
          <a:p>
            <a:endParaRPr lang="en-US" dirty="0"/>
          </a:p>
        </p:txBody>
      </p:sp>
    </p:spTree>
    <p:extLst>
      <p:ext uri="{BB962C8B-B14F-4D97-AF65-F5344CB8AC3E}">
        <p14:creationId xmlns:p14="http://schemas.microsoft.com/office/powerpoint/2010/main" val="210860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9144000" cy="1143000"/>
          </a:xfrm>
        </p:spPr>
        <p:txBody>
          <a:bodyPr/>
          <a:lstStyle/>
          <a:p>
            <a:r>
              <a:rPr lang="en-US" sz="4000" dirty="0"/>
              <a:t>Who is Impacted by the HCBS Settings Rule?</a:t>
            </a:r>
          </a:p>
        </p:txBody>
      </p:sp>
      <p:sp>
        <p:nvSpPr>
          <p:cNvPr id="3" name="Content Placeholder 2"/>
          <p:cNvSpPr>
            <a:spLocks noGrp="1"/>
          </p:cNvSpPr>
          <p:nvPr>
            <p:ph idx="1"/>
          </p:nvPr>
        </p:nvSpPr>
        <p:spPr>
          <a:xfrm>
            <a:off x="1981200" y="1824990"/>
            <a:ext cx="8229600" cy="4723984"/>
          </a:xfrm>
        </p:spPr>
        <p:txBody>
          <a:bodyPr/>
          <a:lstStyle/>
          <a:p>
            <a:pPr marL="0" indent="0">
              <a:buNone/>
            </a:pPr>
            <a:r>
              <a:rPr lang="en-US" sz="2800" dirty="0"/>
              <a:t>All residential and non-residential settings funded through Medicaid as part of HCBS:</a:t>
            </a:r>
          </a:p>
          <a:p>
            <a:pPr marL="0" indent="0">
              <a:buNone/>
            </a:pPr>
            <a:endParaRPr lang="en-US" sz="2800" dirty="0"/>
          </a:p>
          <a:p>
            <a:pPr marL="0" indent="0">
              <a:buNone/>
            </a:pPr>
            <a:endParaRPr lang="en-US" sz="2800" dirty="0"/>
          </a:p>
        </p:txBody>
      </p:sp>
      <p:grpSp>
        <p:nvGrpSpPr>
          <p:cNvPr id="13" name="Group 12"/>
          <p:cNvGrpSpPr/>
          <p:nvPr/>
        </p:nvGrpSpPr>
        <p:grpSpPr>
          <a:xfrm>
            <a:off x="2590800" y="3103245"/>
            <a:ext cx="6858000" cy="1709738"/>
            <a:chOff x="762000" y="2899410"/>
            <a:chExt cx="6858000" cy="1709738"/>
          </a:xfrm>
        </p:grpSpPr>
        <p:sp>
          <p:nvSpPr>
            <p:cNvPr id="4" name="Rectangle 3"/>
            <p:cNvSpPr/>
            <p:nvPr/>
          </p:nvSpPr>
          <p:spPr>
            <a:xfrm>
              <a:off x="762000" y="2920960"/>
              <a:ext cx="1981200" cy="685800"/>
            </a:xfrm>
            <a:prstGeom prst="rect">
              <a:avLst/>
            </a:prstGeom>
            <a:solidFill>
              <a:srgbClr val="E86D1F"/>
            </a:solidFill>
            <a:ln>
              <a:solidFill>
                <a:srgbClr val="E86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000" b="1" dirty="0">
                  <a:solidFill>
                    <a:srgbClr val="FFFFFF"/>
                  </a:solidFill>
                  <a:latin typeface="Helvetica"/>
                </a:rPr>
                <a:t>Adult Day Services</a:t>
              </a:r>
            </a:p>
          </p:txBody>
        </p:sp>
        <p:sp>
          <p:nvSpPr>
            <p:cNvPr id="5" name="Rectangle 4"/>
            <p:cNvSpPr/>
            <p:nvPr/>
          </p:nvSpPr>
          <p:spPr>
            <a:xfrm>
              <a:off x="3467100" y="2899410"/>
              <a:ext cx="4152900" cy="685800"/>
            </a:xfrm>
            <a:prstGeom prst="rect">
              <a:avLst/>
            </a:prstGeom>
            <a:solidFill>
              <a:srgbClr val="EAAB00"/>
            </a:solidFill>
            <a:ln>
              <a:solidFill>
                <a:srgbClr val="EAA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000" b="1" dirty="0">
                  <a:solidFill>
                    <a:srgbClr val="FFFFFF"/>
                  </a:solidFill>
                  <a:latin typeface="Helvetica"/>
                </a:rPr>
                <a:t>Assisted Living/HWS</a:t>
              </a:r>
            </a:p>
            <a:p>
              <a:pPr algn="ctr" fontAlgn="base">
                <a:spcBef>
                  <a:spcPct val="0"/>
                </a:spcBef>
                <a:spcAft>
                  <a:spcPct val="0"/>
                </a:spcAft>
              </a:pPr>
              <a:r>
                <a:rPr lang="en-US" sz="2000" b="1" dirty="0">
                  <a:solidFill>
                    <a:srgbClr val="FFFFFF"/>
                  </a:solidFill>
                  <a:latin typeface="Helvetica"/>
                </a:rPr>
                <a:t>Including Memory Care </a:t>
              </a:r>
            </a:p>
          </p:txBody>
        </p:sp>
        <p:sp>
          <p:nvSpPr>
            <p:cNvPr id="8" name="Rectangle 7"/>
            <p:cNvSpPr/>
            <p:nvPr/>
          </p:nvSpPr>
          <p:spPr>
            <a:xfrm>
              <a:off x="1600200" y="3923348"/>
              <a:ext cx="1981200" cy="681990"/>
            </a:xfrm>
            <a:prstGeom prst="rect">
              <a:avLst/>
            </a:prstGeom>
            <a:solidFill>
              <a:srgbClr val="98002E"/>
            </a:solidFill>
            <a:ln>
              <a:solidFill>
                <a:srgbClr val="9800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000" b="1" dirty="0">
                  <a:solidFill>
                    <a:srgbClr val="FFFFFF"/>
                  </a:solidFill>
                  <a:latin typeface="Helvetica"/>
                </a:rPr>
                <a:t>Group Homes</a:t>
              </a:r>
            </a:p>
          </p:txBody>
        </p:sp>
        <p:sp>
          <p:nvSpPr>
            <p:cNvPr id="9" name="Rectangle 8"/>
            <p:cNvSpPr/>
            <p:nvPr/>
          </p:nvSpPr>
          <p:spPr>
            <a:xfrm>
              <a:off x="4267200" y="3923348"/>
              <a:ext cx="1981200" cy="685800"/>
            </a:xfrm>
            <a:prstGeom prst="rect">
              <a:avLst/>
            </a:prstGeom>
            <a:solidFill>
              <a:srgbClr val="75777A"/>
            </a:solidFill>
            <a:ln>
              <a:solidFill>
                <a:srgbClr val="7577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000" b="1" dirty="0">
                  <a:solidFill>
                    <a:srgbClr val="FFFFFF"/>
                  </a:solidFill>
                  <a:latin typeface="Helvetica"/>
                </a:rPr>
                <a:t>Employment Services</a:t>
              </a:r>
            </a:p>
          </p:txBody>
        </p:sp>
      </p:grpSp>
      <p:sp>
        <p:nvSpPr>
          <p:cNvPr id="12" name="TextBox 11"/>
          <p:cNvSpPr txBox="1"/>
          <p:nvPr/>
        </p:nvSpPr>
        <p:spPr>
          <a:xfrm>
            <a:off x="1981200" y="5410201"/>
            <a:ext cx="8382000" cy="1138773"/>
          </a:xfrm>
          <a:prstGeom prst="rect">
            <a:avLst/>
          </a:prstGeom>
          <a:noFill/>
        </p:spPr>
        <p:txBody>
          <a:bodyPr wrap="square" rtlCol="0">
            <a:spAutoFit/>
          </a:bodyPr>
          <a:lstStyle/>
          <a:p>
            <a:pPr algn="ctr" fontAlgn="base">
              <a:spcBef>
                <a:spcPct val="0"/>
              </a:spcBef>
              <a:spcAft>
                <a:spcPct val="0"/>
              </a:spcAft>
            </a:pPr>
            <a:r>
              <a:rPr lang="en-US" sz="2200" b="1" i="1" dirty="0">
                <a:solidFill>
                  <a:srgbClr val="FF0000"/>
                </a:solidFill>
                <a:latin typeface="Arial" charset="0"/>
              </a:rPr>
              <a:t>The HCBS Settings Rule </a:t>
            </a:r>
            <a:r>
              <a:rPr lang="en-US" sz="2200" b="1" i="1" u="sng" dirty="0">
                <a:solidFill>
                  <a:srgbClr val="FF0000"/>
                </a:solidFill>
                <a:latin typeface="Arial" charset="0"/>
              </a:rPr>
              <a:t>DOES NOT </a:t>
            </a:r>
            <a:r>
              <a:rPr lang="en-US" sz="2200" b="1" i="1" dirty="0">
                <a:solidFill>
                  <a:srgbClr val="FF0000"/>
                </a:solidFill>
                <a:latin typeface="Arial" charset="0"/>
              </a:rPr>
              <a:t>apply to </a:t>
            </a:r>
          </a:p>
          <a:p>
            <a:pPr algn="ctr" fontAlgn="base">
              <a:spcBef>
                <a:spcPct val="0"/>
              </a:spcBef>
              <a:spcAft>
                <a:spcPct val="0"/>
              </a:spcAft>
            </a:pPr>
            <a:r>
              <a:rPr lang="en-US" sz="2200" b="1" i="1" dirty="0">
                <a:solidFill>
                  <a:srgbClr val="FF0000"/>
                </a:solidFill>
                <a:latin typeface="Arial" charset="0"/>
              </a:rPr>
              <a:t>providers who only serve private pay residents or clients in their settings, or who are not enrolled HCBS providers</a:t>
            </a:r>
            <a:r>
              <a:rPr lang="en-US" sz="2400" b="1" i="1" dirty="0">
                <a:solidFill>
                  <a:srgbClr val="FF0000"/>
                </a:solidFill>
                <a:latin typeface="Arial" charset="0"/>
              </a:rPr>
              <a:t>. </a:t>
            </a:r>
          </a:p>
        </p:txBody>
      </p:sp>
    </p:spTree>
    <p:extLst>
      <p:ext uri="{BB962C8B-B14F-4D97-AF65-F5344CB8AC3E}">
        <p14:creationId xmlns:p14="http://schemas.microsoft.com/office/powerpoint/2010/main" val="1287324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2052501" y="1066800"/>
            <a:ext cx="6884670" cy="1143000"/>
          </a:xfrm>
        </p:spPr>
        <p:txBody>
          <a:bodyPr/>
          <a:lstStyle/>
          <a:p>
            <a:pPr>
              <a:buFontTx/>
              <a:buNone/>
            </a:pPr>
            <a:r>
              <a:rPr lang="en-US" altLang="en-US" sz="4000" b="1" dirty="0">
                <a:solidFill>
                  <a:srgbClr val="708C3F"/>
                </a:solidFill>
              </a:rPr>
              <a:t>For More Information on the Settings Rule…</a:t>
            </a:r>
          </a:p>
        </p:txBody>
      </p:sp>
      <p:sp>
        <p:nvSpPr>
          <p:cNvPr id="3" name="Rectangle 2"/>
          <p:cNvSpPr/>
          <p:nvPr/>
        </p:nvSpPr>
        <p:spPr>
          <a:xfrm>
            <a:off x="5494836" y="2991413"/>
            <a:ext cx="4572000" cy="2246769"/>
          </a:xfrm>
          <a:prstGeom prst="rect">
            <a:avLst/>
          </a:prstGeom>
        </p:spPr>
        <p:txBody>
          <a:bodyPr>
            <a:spAutoFit/>
          </a:bodyPr>
          <a:lstStyle/>
          <a:p>
            <a:pPr algn="ctr" fontAlgn="base">
              <a:spcBef>
                <a:spcPct val="0"/>
              </a:spcBef>
              <a:spcAft>
                <a:spcPct val="0"/>
              </a:spcAft>
            </a:pPr>
            <a:r>
              <a:rPr lang="en-US" altLang="en-US" sz="2000" b="1" dirty="0">
                <a:solidFill>
                  <a:srgbClr val="E86D1F"/>
                </a:solidFill>
                <a:latin typeface="Arial" charset="0"/>
              </a:rPr>
              <a:t>Bobbie Guidry</a:t>
            </a:r>
          </a:p>
          <a:p>
            <a:pPr algn="ctr" fontAlgn="base">
              <a:spcBef>
                <a:spcPct val="0"/>
              </a:spcBef>
              <a:spcAft>
                <a:spcPct val="0"/>
              </a:spcAft>
            </a:pPr>
            <a:endParaRPr lang="en-US" altLang="en-US" sz="2000" b="1" dirty="0">
              <a:solidFill>
                <a:srgbClr val="E86D1F"/>
              </a:solidFill>
              <a:latin typeface="Arial" charset="0"/>
            </a:endParaRPr>
          </a:p>
          <a:p>
            <a:pPr algn="ctr" fontAlgn="base">
              <a:spcBef>
                <a:spcPct val="0"/>
              </a:spcBef>
              <a:spcAft>
                <a:spcPct val="0"/>
              </a:spcAft>
            </a:pPr>
            <a:r>
              <a:rPr lang="en-US" altLang="en-US" sz="2000" b="1" dirty="0">
                <a:solidFill>
                  <a:srgbClr val="E86D1F"/>
                </a:solidFill>
                <a:latin typeface="Arial" charset="0"/>
              </a:rPr>
              <a:t>Vice President of Housing and Community Services</a:t>
            </a:r>
          </a:p>
          <a:p>
            <a:pPr algn="ctr" fontAlgn="base">
              <a:spcBef>
                <a:spcPct val="0"/>
              </a:spcBef>
              <a:spcAft>
                <a:spcPct val="0"/>
              </a:spcAft>
            </a:pPr>
            <a:endParaRPr lang="en-US" altLang="en-US" sz="2000" b="1" dirty="0">
              <a:solidFill>
                <a:srgbClr val="E86D1F"/>
              </a:solidFill>
              <a:latin typeface="Arial" charset="0"/>
            </a:endParaRPr>
          </a:p>
          <a:p>
            <a:pPr algn="ctr" fontAlgn="base">
              <a:spcBef>
                <a:spcPct val="0"/>
              </a:spcBef>
              <a:spcAft>
                <a:spcPct val="0"/>
              </a:spcAft>
            </a:pPr>
            <a:r>
              <a:rPr lang="en-US" altLang="en-US" sz="2000" b="1" dirty="0">
                <a:solidFill>
                  <a:srgbClr val="E86D1F"/>
                </a:solidFill>
                <a:latin typeface="Arial" charset="0"/>
              </a:rPr>
              <a:t>651.603.3508</a:t>
            </a:r>
          </a:p>
          <a:p>
            <a:pPr algn="ctr" fontAlgn="base">
              <a:spcBef>
                <a:spcPct val="0"/>
              </a:spcBef>
              <a:spcAft>
                <a:spcPct val="0"/>
              </a:spcAft>
            </a:pPr>
            <a:r>
              <a:rPr lang="en-US" altLang="en-US" sz="2000" b="1" dirty="0">
                <a:solidFill>
                  <a:srgbClr val="E86D1F"/>
                </a:solidFill>
                <a:latin typeface="Arial" charset="0"/>
              </a:rPr>
              <a:t>bguidry@leadingagemn.org</a:t>
            </a:r>
          </a:p>
        </p:txBody>
      </p:sp>
    </p:spTree>
    <p:extLst>
      <p:ext uri="{BB962C8B-B14F-4D97-AF65-F5344CB8AC3E}">
        <p14:creationId xmlns:p14="http://schemas.microsoft.com/office/powerpoint/2010/main" val="408318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9144000" cy="1143000"/>
          </a:xfrm>
        </p:spPr>
        <p:txBody>
          <a:bodyPr/>
          <a:lstStyle/>
          <a:p>
            <a:r>
              <a:rPr lang="en-US" sz="4000" dirty="0"/>
              <a:t>Primary Areas of Concern</a:t>
            </a:r>
          </a:p>
        </p:txBody>
      </p:sp>
      <p:sp>
        <p:nvSpPr>
          <p:cNvPr id="4" name="Rectangle 3"/>
          <p:cNvSpPr/>
          <p:nvPr/>
        </p:nvSpPr>
        <p:spPr>
          <a:xfrm>
            <a:off x="2133600" y="2400300"/>
            <a:ext cx="3581400" cy="1143000"/>
          </a:xfrm>
          <a:prstGeom prst="rect">
            <a:avLst/>
          </a:prstGeom>
          <a:solidFill>
            <a:srgbClr val="E86D1F"/>
          </a:solidFill>
          <a:ln>
            <a:solidFill>
              <a:srgbClr val="E86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400" b="1" dirty="0">
                <a:solidFill>
                  <a:srgbClr val="FFFFFF"/>
                </a:solidFill>
                <a:latin typeface="Helvetica"/>
              </a:rPr>
              <a:t>Settings Presumed </a:t>
            </a:r>
          </a:p>
          <a:p>
            <a:pPr algn="ctr" fontAlgn="base">
              <a:spcBef>
                <a:spcPct val="0"/>
              </a:spcBef>
              <a:spcAft>
                <a:spcPct val="0"/>
              </a:spcAft>
            </a:pPr>
            <a:r>
              <a:rPr lang="en-US" sz="2400" b="1" dirty="0">
                <a:solidFill>
                  <a:srgbClr val="FFFFFF"/>
                </a:solidFill>
                <a:latin typeface="Helvetica"/>
              </a:rPr>
              <a:t>to be</a:t>
            </a:r>
          </a:p>
          <a:p>
            <a:pPr algn="ctr" fontAlgn="base">
              <a:spcBef>
                <a:spcPct val="0"/>
              </a:spcBef>
              <a:spcAft>
                <a:spcPct val="0"/>
              </a:spcAft>
            </a:pPr>
            <a:r>
              <a:rPr lang="en-US" sz="2400" b="1" dirty="0">
                <a:solidFill>
                  <a:srgbClr val="FFFFFF"/>
                </a:solidFill>
                <a:latin typeface="Helvetica"/>
              </a:rPr>
              <a:t> Institutional in Nature </a:t>
            </a:r>
          </a:p>
        </p:txBody>
      </p:sp>
      <p:sp>
        <p:nvSpPr>
          <p:cNvPr id="6" name="Rectangle 5"/>
          <p:cNvSpPr/>
          <p:nvPr/>
        </p:nvSpPr>
        <p:spPr>
          <a:xfrm>
            <a:off x="6248400" y="2400300"/>
            <a:ext cx="3429000" cy="1143000"/>
          </a:xfrm>
          <a:prstGeom prst="rect">
            <a:avLst/>
          </a:prstGeom>
          <a:solidFill>
            <a:srgbClr val="EAAB00"/>
          </a:solidFill>
          <a:ln>
            <a:solidFill>
              <a:srgbClr val="EAAB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400" b="1" dirty="0">
                <a:solidFill>
                  <a:srgbClr val="FFFFFF"/>
                </a:solidFill>
                <a:latin typeface="Helvetica"/>
              </a:rPr>
              <a:t>Heightened Scrutiny Process</a:t>
            </a:r>
          </a:p>
        </p:txBody>
      </p:sp>
      <p:sp>
        <p:nvSpPr>
          <p:cNvPr id="7" name="Rectangle 6"/>
          <p:cNvSpPr/>
          <p:nvPr/>
        </p:nvSpPr>
        <p:spPr>
          <a:xfrm>
            <a:off x="2133600" y="4038600"/>
            <a:ext cx="3581400" cy="1143000"/>
          </a:xfrm>
          <a:prstGeom prst="rect">
            <a:avLst/>
          </a:prstGeom>
          <a:solidFill>
            <a:srgbClr val="708C03"/>
          </a:solidFill>
          <a:ln>
            <a:solidFill>
              <a:srgbClr val="708C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400" b="1" dirty="0">
                <a:solidFill>
                  <a:srgbClr val="FFFFFF"/>
                </a:solidFill>
                <a:latin typeface="Helvetica"/>
              </a:rPr>
              <a:t>Changes to the State Plan</a:t>
            </a:r>
          </a:p>
        </p:txBody>
      </p:sp>
      <p:sp>
        <p:nvSpPr>
          <p:cNvPr id="8" name="Rectangle 7"/>
          <p:cNvSpPr/>
          <p:nvPr/>
        </p:nvSpPr>
        <p:spPr>
          <a:xfrm>
            <a:off x="6248400" y="4016829"/>
            <a:ext cx="3581400" cy="1143000"/>
          </a:xfrm>
          <a:prstGeom prst="rect">
            <a:avLst/>
          </a:prstGeom>
          <a:solidFill>
            <a:srgbClr val="0B8187"/>
          </a:solidFill>
          <a:ln>
            <a:solidFill>
              <a:srgbClr val="0B81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2400" b="1" dirty="0">
                <a:solidFill>
                  <a:srgbClr val="FFFFFF"/>
                </a:solidFill>
                <a:latin typeface="Helvetica"/>
              </a:rPr>
              <a:t>Ability to Serve Medicaid Beneficiaries</a:t>
            </a:r>
          </a:p>
        </p:txBody>
      </p:sp>
    </p:spTree>
    <p:extLst>
      <p:ext uri="{BB962C8B-B14F-4D97-AF65-F5344CB8AC3E}">
        <p14:creationId xmlns:p14="http://schemas.microsoft.com/office/powerpoint/2010/main" val="50477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Institutional in Nature </a:t>
            </a:r>
          </a:p>
        </p:txBody>
      </p:sp>
      <p:sp>
        <p:nvSpPr>
          <p:cNvPr id="11" name="Content Placeholder 10"/>
          <p:cNvSpPr>
            <a:spLocks noGrp="1"/>
          </p:cNvSpPr>
          <p:nvPr>
            <p:ph idx="1"/>
          </p:nvPr>
        </p:nvSpPr>
        <p:spPr>
          <a:xfrm>
            <a:off x="1981200" y="1828801"/>
            <a:ext cx="2933700" cy="1407583"/>
          </a:xfrm>
          <a:prstGeom prst="rect">
            <a:avLst/>
          </a:prstGeom>
          <a:solidFill>
            <a:srgbClr val="E86D1F"/>
          </a:solidFill>
          <a:ln>
            <a:solidFill>
              <a:srgbClr val="E86D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sz="2000" b="1" dirty="0"/>
              <a:t>Publicly or Privately Owned Facilities that Provide Inpatient Treatment</a:t>
            </a:r>
          </a:p>
        </p:txBody>
      </p:sp>
      <p:sp>
        <p:nvSpPr>
          <p:cNvPr id="12" name="Content Placeholder 10"/>
          <p:cNvSpPr txBox="1">
            <a:spLocks/>
          </p:cNvSpPr>
          <p:nvPr/>
        </p:nvSpPr>
        <p:spPr bwMode="auto">
          <a:xfrm>
            <a:off x="1981200" y="3357669"/>
            <a:ext cx="2933700" cy="1407583"/>
          </a:xfrm>
          <a:prstGeom prst="rect">
            <a:avLst/>
          </a:prstGeom>
          <a:solidFill>
            <a:srgbClr val="EAAB00"/>
          </a:solidFill>
          <a:ln w="25400" cap="flat" cmpd="sng" algn="ctr">
            <a:solidFill>
              <a:srgbClr val="EAAB00"/>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1" fontAlgn="base" hangingPunct="1">
              <a:spcBef>
                <a:spcPct val="20000"/>
              </a:spcBef>
              <a:spcAft>
                <a:spcPct val="0"/>
              </a:spcAft>
              <a:buClr>
                <a:srgbClr val="708C3F"/>
              </a:buClr>
              <a:buChar char="•"/>
              <a:defRPr sz="3200">
                <a:solidFill>
                  <a:schemeClr val="lt1"/>
                </a:solidFill>
                <a:latin typeface="+mn-lt"/>
                <a:ea typeface="+mn-ea"/>
                <a:cs typeface="+mn-cs"/>
              </a:defRPr>
            </a:lvl1pPr>
            <a:lvl2pPr marL="742950" indent="-285750" algn="l" rtl="0" eaLnBrk="1" fontAlgn="base" hangingPunct="1">
              <a:spcBef>
                <a:spcPct val="20000"/>
              </a:spcBef>
              <a:spcAft>
                <a:spcPct val="0"/>
              </a:spcAft>
              <a:buClr>
                <a:srgbClr val="75777A"/>
              </a:buClr>
              <a:buChar char="–"/>
              <a:defRPr sz="2800">
                <a:solidFill>
                  <a:schemeClr val="lt1"/>
                </a:solidFill>
                <a:latin typeface="+mn-lt"/>
                <a:ea typeface="+mn-ea"/>
                <a:cs typeface="+mn-cs"/>
              </a:defRPr>
            </a:lvl2pPr>
            <a:lvl3pPr marL="1143000" indent="-228600" algn="l" rtl="0" eaLnBrk="1" fontAlgn="base" hangingPunct="1">
              <a:spcBef>
                <a:spcPct val="20000"/>
              </a:spcBef>
              <a:spcAft>
                <a:spcPct val="0"/>
              </a:spcAft>
              <a:buClr>
                <a:srgbClr val="E45B50"/>
              </a:buClr>
              <a:buChar char="•"/>
              <a:defRPr sz="2400">
                <a:solidFill>
                  <a:schemeClr val="lt1"/>
                </a:solidFill>
                <a:latin typeface="+mn-lt"/>
                <a:ea typeface="+mn-ea"/>
                <a:cs typeface="+mn-cs"/>
              </a:defRPr>
            </a:lvl3pPr>
            <a:lvl4pPr marL="1600200" indent="-228600" algn="l" rtl="0" eaLnBrk="1" fontAlgn="base" hangingPunct="1">
              <a:spcBef>
                <a:spcPct val="20000"/>
              </a:spcBef>
              <a:spcAft>
                <a:spcPct val="0"/>
              </a:spcAft>
              <a:buClr>
                <a:srgbClr val="2E98B6"/>
              </a:buClr>
              <a:buChar char="–"/>
              <a:defRPr sz="2000">
                <a:solidFill>
                  <a:schemeClr val="lt1"/>
                </a:solidFill>
                <a:latin typeface="+mn-lt"/>
                <a:ea typeface="+mn-ea"/>
                <a:cs typeface="+mn-cs"/>
              </a:defRPr>
            </a:lvl4pPr>
            <a:lvl5pPr marL="2057400" indent="-228600" algn="l" rtl="0" eaLnBrk="1" fontAlgn="base" hangingPunct="1">
              <a:spcBef>
                <a:spcPct val="20000"/>
              </a:spcBef>
              <a:spcAft>
                <a:spcPct val="0"/>
              </a:spcAft>
              <a:buClr>
                <a:srgbClr val="49BE88"/>
              </a:buClr>
              <a:buChar char="»"/>
              <a:defRPr sz="2000">
                <a:solidFill>
                  <a:schemeClr val="lt1"/>
                </a:solidFill>
                <a:latin typeface="+mn-lt"/>
                <a:ea typeface="+mn-ea"/>
                <a:cs typeface="+mn-cs"/>
              </a:defRPr>
            </a:lvl5pPr>
            <a:lvl6pPr marL="25146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6pPr>
            <a:lvl7pPr marL="29718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7pPr>
            <a:lvl8pPr marL="34290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8pPr>
            <a:lvl9pPr marL="38862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9pPr>
          </a:lstStyle>
          <a:p>
            <a:pPr marL="0" indent="0" algn="ctr">
              <a:buNone/>
            </a:pPr>
            <a:r>
              <a:rPr lang="en-US" sz="2000" b="1" kern="0" dirty="0">
                <a:solidFill>
                  <a:srgbClr val="FFFFFF"/>
                </a:solidFill>
                <a:latin typeface="Helvetica"/>
              </a:rPr>
              <a:t>Settings on the Ground of or Adjacent to a Public Institution </a:t>
            </a:r>
          </a:p>
        </p:txBody>
      </p:sp>
      <p:sp>
        <p:nvSpPr>
          <p:cNvPr id="13" name="Content Placeholder 10"/>
          <p:cNvSpPr txBox="1">
            <a:spLocks/>
          </p:cNvSpPr>
          <p:nvPr/>
        </p:nvSpPr>
        <p:spPr bwMode="auto">
          <a:xfrm>
            <a:off x="1981200" y="4886536"/>
            <a:ext cx="2933700" cy="1606762"/>
          </a:xfrm>
          <a:prstGeom prst="rect">
            <a:avLst/>
          </a:prstGeom>
          <a:solidFill>
            <a:srgbClr val="708C03"/>
          </a:solidFill>
          <a:ln w="25400" cap="flat" cmpd="sng" algn="ctr">
            <a:solidFill>
              <a:srgbClr val="708C03"/>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1" fontAlgn="base" hangingPunct="1">
              <a:spcBef>
                <a:spcPct val="20000"/>
              </a:spcBef>
              <a:spcAft>
                <a:spcPct val="0"/>
              </a:spcAft>
              <a:buClr>
                <a:srgbClr val="708C3F"/>
              </a:buClr>
              <a:buChar char="•"/>
              <a:defRPr sz="3200">
                <a:solidFill>
                  <a:schemeClr val="lt1"/>
                </a:solidFill>
                <a:latin typeface="+mn-lt"/>
                <a:ea typeface="+mn-ea"/>
                <a:cs typeface="+mn-cs"/>
              </a:defRPr>
            </a:lvl1pPr>
            <a:lvl2pPr marL="742950" indent="-285750" algn="l" rtl="0" eaLnBrk="1" fontAlgn="base" hangingPunct="1">
              <a:spcBef>
                <a:spcPct val="20000"/>
              </a:spcBef>
              <a:spcAft>
                <a:spcPct val="0"/>
              </a:spcAft>
              <a:buClr>
                <a:srgbClr val="75777A"/>
              </a:buClr>
              <a:buChar char="–"/>
              <a:defRPr sz="2800">
                <a:solidFill>
                  <a:schemeClr val="lt1"/>
                </a:solidFill>
                <a:latin typeface="+mn-lt"/>
                <a:ea typeface="+mn-ea"/>
                <a:cs typeface="+mn-cs"/>
              </a:defRPr>
            </a:lvl2pPr>
            <a:lvl3pPr marL="1143000" indent="-228600" algn="l" rtl="0" eaLnBrk="1" fontAlgn="base" hangingPunct="1">
              <a:spcBef>
                <a:spcPct val="20000"/>
              </a:spcBef>
              <a:spcAft>
                <a:spcPct val="0"/>
              </a:spcAft>
              <a:buClr>
                <a:srgbClr val="E45B50"/>
              </a:buClr>
              <a:buChar char="•"/>
              <a:defRPr sz="2400">
                <a:solidFill>
                  <a:schemeClr val="lt1"/>
                </a:solidFill>
                <a:latin typeface="+mn-lt"/>
                <a:ea typeface="+mn-ea"/>
                <a:cs typeface="+mn-cs"/>
              </a:defRPr>
            </a:lvl3pPr>
            <a:lvl4pPr marL="1600200" indent="-228600" algn="l" rtl="0" eaLnBrk="1" fontAlgn="base" hangingPunct="1">
              <a:spcBef>
                <a:spcPct val="20000"/>
              </a:spcBef>
              <a:spcAft>
                <a:spcPct val="0"/>
              </a:spcAft>
              <a:buClr>
                <a:srgbClr val="2E98B6"/>
              </a:buClr>
              <a:buChar char="–"/>
              <a:defRPr sz="2000">
                <a:solidFill>
                  <a:schemeClr val="lt1"/>
                </a:solidFill>
                <a:latin typeface="+mn-lt"/>
                <a:ea typeface="+mn-ea"/>
                <a:cs typeface="+mn-cs"/>
              </a:defRPr>
            </a:lvl4pPr>
            <a:lvl5pPr marL="2057400" indent="-228600" algn="l" rtl="0" eaLnBrk="1" fontAlgn="base" hangingPunct="1">
              <a:spcBef>
                <a:spcPct val="20000"/>
              </a:spcBef>
              <a:spcAft>
                <a:spcPct val="0"/>
              </a:spcAft>
              <a:buClr>
                <a:srgbClr val="49BE88"/>
              </a:buClr>
              <a:buChar char="»"/>
              <a:defRPr sz="2000">
                <a:solidFill>
                  <a:schemeClr val="lt1"/>
                </a:solidFill>
                <a:latin typeface="+mn-lt"/>
                <a:ea typeface="+mn-ea"/>
                <a:cs typeface="+mn-cs"/>
              </a:defRPr>
            </a:lvl5pPr>
            <a:lvl6pPr marL="25146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6pPr>
            <a:lvl7pPr marL="29718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7pPr>
            <a:lvl8pPr marL="34290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8pPr>
            <a:lvl9pPr marL="3886200" indent="-228600" algn="l" rtl="0" eaLnBrk="1" fontAlgn="base" hangingPunct="1">
              <a:spcBef>
                <a:spcPct val="20000"/>
              </a:spcBef>
              <a:spcAft>
                <a:spcPct val="0"/>
              </a:spcAft>
              <a:buClr>
                <a:srgbClr val="0B8187"/>
              </a:buClr>
              <a:buChar char="»"/>
              <a:defRPr sz="2000">
                <a:solidFill>
                  <a:schemeClr val="lt1"/>
                </a:solidFill>
                <a:latin typeface="+mn-lt"/>
                <a:ea typeface="+mn-ea"/>
                <a:cs typeface="+mn-cs"/>
              </a:defRPr>
            </a:lvl9pPr>
          </a:lstStyle>
          <a:p>
            <a:pPr marL="0" indent="0" algn="ctr">
              <a:buNone/>
            </a:pPr>
            <a:r>
              <a:rPr lang="en-US" sz="2000" b="1" kern="0" dirty="0">
                <a:solidFill>
                  <a:srgbClr val="FFFFFF"/>
                </a:solidFill>
                <a:latin typeface="Helvetica"/>
              </a:rPr>
              <a:t>Settings that have effect of isolating Medicaid-funded Individuals from Broader Community </a:t>
            </a:r>
          </a:p>
        </p:txBody>
      </p:sp>
      <p:sp>
        <p:nvSpPr>
          <p:cNvPr id="14" name="TextBox 13"/>
          <p:cNvSpPr txBox="1"/>
          <p:nvPr/>
        </p:nvSpPr>
        <p:spPr>
          <a:xfrm>
            <a:off x="6324600" y="1632857"/>
            <a:ext cx="4079033" cy="1754326"/>
          </a:xfrm>
          <a:prstGeom prst="rect">
            <a:avLst/>
          </a:prstGeom>
          <a:noFill/>
        </p:spPr>
        <p:txBody>
          <a:bodyPr wrap="square" rtlCol="0">
            <a:spAutoFit/>
          </a:bodyPr>
          <a:lstStyle/>
          <a:p>
            <a:pPr fontAlgn="base">
              <a:spcBef>
                <a:spcPct val="0"/>
              </a:spcBef>
              <a:spcAft>
                <a:spcPct val="0"/>
              </a:spcAft>
            </a:pPr>
            <a:r>
              <a:rPr lang="en-US" b="1" i="1" dirty="0">
                <a:solidFill>
                  <a:srgbClr val="75777A"/>
                </a:solidFill>
                <a:latin typeface="Arial" charset="0"/>
              </a:rPr>
              <a:t>Housing with Services in wing of a nursing home; Adult Day program within same building as hospital or nursing home. --- “a setting that shares an address or common wall with an institution.”</a:t>
            </a:r>
            <a:endParaRPr lang="en-US" b="1" dirty="0">
              <a:solidFill>
                <a:srgbClr val="75777A"/>
              </a:solidFill>
              <a:latin typeface="Arial" charset="0"/>
            </a:endParaRPr>
          </a:p>
        </p:txBody>
      </p:sp>
      <p:cxnSp>
        <p:nvCxnSpPr>
          <p:cNvPr id="16" name="Straight Arrow Connector 15"/>
          <p:cNvCxnSpPr/>
          <p:nvPr/>
        </p:nvCxnSpPr>
        <p:spPr>
          <a:xfrm flipV="1">
            <a:off x="5029200" y="2514600"/>
            <a:ext cx="1143000" cy="0"/>
          </a:xfrm>
          <a:prstGeom prst="straightConnector1">
            <a:avLst/>
          </a:prstGeom>
          <a:ln w="111125">
            <a:solidFill>
              <a:srgbClr val="0B8187"/>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5029200" y="4038600"/>
            <a:ext cx="1143000" cy="0"/>
          </a:xfrm>
          <a:prstGeom prst="straightConnector1">
            <a:avLst/>
          </a:prstGeom>
          <a:ln w="111125">
            <a:solidFill>
              <a:srgbClr val="0B8187"/>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4600" y="3511338"/>
            <a:ext cx="4343400" cy="1477328"/>
          </a:xfrm>
          <a:prstGeom prst="rect">
            <a:avLst/>
          </a:prstGeom>
          <a:noFill/>
        </p:spPr>
        <p:txBody>
          <a:bodyPr wrap="square" rtlCol="0">
            <a:spAutoFit/>
          </a:bodyPr>
          <a:lstStyle/>
          <a:p>
            <a:pPr fontAlgn="base">
              <a:spcBef>
                <a:spcPct val="0"/>
              </a:spcBef>
              <a:spcAft>
                <a:spcPct val="0"/>
              </a:spcAft>
            </a:pPr>
            <a:r>
              <a:rPr lang="en-US" b="1" i="1" dirty="0">
                <a:solidFill>
                  <a:srgbClr val="75777A"/>
                </a:solidFill>
                <a:latin typeface="Arial" charset="0"/>
              </a:rPr>
              <a:t>Housing with Services or Adult Day program attached to or next door to publicly-owned hospital or nursing home. --- “city, county, state, tribal, or federal institutions.”</a:t>
            </a:r>
          </a:p>
        </p:txBody>
      </p:sp>
      <p:cxnSp>
        <p:nvCxnSpPr>
          <p:cNvPr id="20" name="Straight Arrow Connector 19"/>
          <p:cNvCxnSpPr/>
          <p:nvPr/>
        </p:nvCxnSpPr>
        <p:spPr>
          <a:xfrm flipV="1">
            <a:off x="5029200" y="5791200"/>
            <a:ext cx="1143000" cy="0"/>
          </a:xfrm>
          <a:prstGeom prst="straightConnector1">
            <a:avLst/>
          </a:prstGeom>
          <a:ln w="111125">
            <a:solidFill>
              <a:srgbClr val="0B8187"/>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24600" y="5122151"/>
            <a:ext cx="4181670" cy="1754326"/>
          </a:xfrm>
          <a:prstGeom prst="rect">
            <a:avLst/>
          </a:prstGeom>
          <a:noFill/>
        </p:spPr>
        <p:txBody>
          <a:bodyPr wrap="square" rtlCol="0">
            <a:spAutoFit/>
          </a:bodyPr>
          <a:lstStyle/>
          <a:p>
            <a:pPr fontAlgn="base">
              <a:spcBef>
                <a:spcPct val="0"/>
              </a:spcBef>
              <a:spcAft>
                <a:spcPct val="0"/>
              </a:spcAft>
            </a:pPr>
            <a:r>
              <a:rPr lang="en-US" b="1" i="1" dirty="0">
                <a:solidFill>
                  <a:srgbClr val="75777A"/>
                </a:solidFill>
                <a:latin typeface="Arial" charset="0"/>
              </a:rPr>
              <a:t>Settings designed for people with disabilities or for people with a certain type of disability. ---a more extensive review of settings with 25% or more people with disabilities under age 55</a:t>
            </a:r>
          </a:p>
        </p:txBody>
      </p:sp>
      <p:sp>
        <p:nvSpPr>
          <p:cNvPr id="3" name="TextBox 2"/>
          <p:cNvSpPr txBox="1"/>
          <p:nvPr/>
        </p:nvSpPr>
        <p:spPr>
          <a:xfrm>
            <a:off x="5067300" y="2213402"/>
            <a:ext cx="838200" cy="276999"/>
          </a:xfrm>
          <a:prstGeom prst="rect">
            <a:avLst/>
          </a:prstGeom>
          <a:noFill/>
        </p:spPr>
        <p:txBody>
          <a:bodyPr wrap="square" rtlCol="0">
            <a:spAutoFit/>
          </a:bodyPr>
          <a:lstStyle/>
          <a:p>
            <a:pPr fontAlgn="base">
              <a:spcBef>
                <a:spcPct val="0"/>
              </a:spcBef>
              <a:spcAft>
                <a:spcPct val="0"/>
              </a:spcAft>
            </a:pPr>
            <a:r>
              <a:rPr lang="en-US" sz="1200" b="1" i="1" dirty="0">
                <a:solidFill>
                  <a:srgbClr val="000000"/>
                </a:solidFill>
                <a:latin typeface="Arial" charset="0"/>
              </a:rPr>
              <a:t>example</a:t>
            </a:r>
          </a:p>
        </p:txBody>
      </p:sp>
      <p:sp>
        <p:nvSpPr>
          <p:cNvPr id="15" name="TextBox 14"/>
          <p:cNvSpPr txBox="1"/>
          <p:nvPr/>
        </p:nvSpPr>
        <p:spPr>
          <a:xfrm>
            <a:off x="5029200" y="3712532"/>
            <a:ext cx="838200" cy="276999"/>
          </a:xfrm>
          <a:prstGeom prst="rect">
            <a:avLst/>
          </a:prstGeom>
          <a:noFill/>
        </p:spPr>
        <p:txBody>
          <a:bodyPr wrap="square" rtlCol="0">
            <a:spAutoFit/>
          </a:bodyPr>
          <a:lstStyle/>
          <a:p>
            <a:pPr fontAlgn="base">
              <a:spcBef>
                <a:spcPct val="0"/>
              </a:spcBef>
              <a:spcAft>
                <a:spcPct val="0"/>
              </a:spcAft>
            </a:pPr>
            <a:r>
              <a:rPr lang="en-US" sz="1200" b="1" i="1" dirty="0">
                <a:solidFill>
                  <a:srgbClr val="000000"/>
                </a:solidFill>
                <a:latin typeface="Arial" charset="0"/>
              </a:rPr>
              <a:t>example</a:t>
            </a:r>
          </a:p>
        </p:txBody>
      </p:sp>
      <p:sp>
        <p:nvSpPr>
          <p:cNvPr id="17" name="TextBox 16"/>
          <p:cNvSpPr txBox="1"/>
          <p:nvPr/>
        </p:nvSpPr>
        <p:spPr>
          <a:xfrm>
            <a:off x="5059680" y="5462451"/>
            <a:ext cx="838200" cy="276999"/>
          </a:xfrm>
          <a:prstGeom prst="rect">
            <a:avLst/>
          </a:prstGeom>
          <a:noFill/>
        </p:spPr>
        <p:txBody>
          <a:bodyPr wrap="square" rtlCol="0">
            <a:spAutoFit/>
          </a:bodyPr>
          <a:lstStyle/>
          <a:p>
            <a:pPr fontAlgn="base">
              <a:spcBef>
                <a:spcPct val="0"/>
              </a:spcBef>
              <a:spcAft>
                <a:spcPct val="0"/>
              </a:spcAft>
            </a:pPr>
            <a:r>
              <a:rPr lang="en-US" sz="1200" b="1" i="1" dirty="0">
                <a:solidFill>
                  <a:srgbClr val="000000"/>
                </a:solidFill>
                <a:latin typeface="Arial" charset="0"/>
              </a:rPr>
              <a:t>example</a:t>
            </a:r>
          </a:p>
        </p:txBody>
      </p:sp>
    </p:spTree>
    <p:extLst>
      <p:ext uri="{BB962C8B-B14F-4D97-AF65-F5344CB8AC3E}">
        <p14:creationId xmlns:p14="http://schemas.microsoft.com/office/powerpoint/2010/main" val="13397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9144000" cy="1143000"/>
          </a:xfrm>
        </p:spPr>
        <p:txBody>
          <a:bodyPr/>
          <a:lstStyle/>
          <a:p>
            <a:r>
              <a:rPr lang="en-US" sz="4000" dirty="0"/>
              <a:t>Compliance Process </a:t>
            </a:r>
          </a:p>
        </p:txBody>
      </p:sp>
      <p:sp>
        <p:nvSpPr>
          <p:cNvPr id="3" name="Content Placeholder 2"/>
          <p:cNvSpPr>
            <a:spLocks noGrp="1"/>
          </p:cNvSpPr>
          <p:nvPr>
            <p:ph idx="1"/>
          </p:nvPr>
        </p:nvSpPr>
        <p:spPr>
          <a:xfrm>
            <a:off x="609600" y="1609531"/>
            <a:ext cx="10972800" cy="4343400"/>
          </a:xfrm>
        </p:spPr>
        <p:txBody>
          <a:bodyPr/>
          <a:lstStyle/>
          <a:p>
            <a:r>
              <a:rPr lang="en-US" sz="2800" dirty="0"/>
              <a:t>DHS will assess providers for compliance with the HCBS Settings Rule using a 3-step process:</a:t>
            </a:r>
          </a:p>
        </p:txBody>
      </p:sp>
      <p:graphicFrame>
        <p:nvGraphicFramePr>
          <p:cNvPr id="5" name="Diagram 4"/>
          <p:cNvGraphicFramePr/>
          <p:nvPr>
            <p:extLst/>
          </p:nvPr>
        </p:nvGraphicFramePr>
        <p:xfrm>
          <a:off x="2133600" y="2743200"/>
          <a:ext cx="8077200" cy="345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0331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Step 1: Initial Assessment</a:t>
            </a:r>
          </a:p>
        </p:txBody>
      </p:sp>
      <p:sp>
        <p:nvSpPr>
          <p:cNvPr id="3" name="Content Placeholder 2"/>
          <p:cNvSpPr>
            <a:spLocks noGrp="1"/>
          </p:cNvSpPr>
          <p:nvPr>
            <p:ph idx="1"/>
          </p:nvPr>
        </p:nvSpPr>
        <p:spPr>
          <a:xfrm>
            <a:off x="1981200" y="1741169"/>
            <a:ext cx="8229600" cy="4546741"/>
          </a:xfrm>
        </p:spPr>
        <p:txBody>
          <a:bodyPr/>
          <a:lstStyle/>
          <a:p>
            <a:r>
              <a:rPr lang="en-US" sz="2800" dirty="0"/>
              <a:t>Providers will submit an </a:t>
            </a:r>
            <a:r>
              <a:rPr lang="en-US" sz="2800" b="1" dirty="0">
                <a:solidFill>
                  <a:srgbClr val="E86D1F"/>
                </a:solidFill>
              </a:rPr>
              <a:t>Attestation</a:t>
            </a:r>
            <a:r>
              <a:rPr lang="en-US" sz="2800" dirty="0"/>
              <a:t>.</a:t>
            </a:r>
          </a:p>
          <a:p>
            <a:r>
              <a:rPr lang="en-US" sz="2800" dirty="0"/>
              <a:t>Attestation is 20 questions for Customized Living and 12 for ADS, designed to:</a:t>
            </a:r>
          </a:p>
          <a:p>
            <a:pPr lvl="1"/>
            <a:r>
              <a:rPr lang="en-US" sz="2400" i="1" dirty="0"/>
              <a:t>Identify settings presumed not to be HCBS due to institutional proximity or having the effects of isolating.</a:t>
            </a:r>
          </a:p>
          <a:p>
            <a:pPr lvl="1"/>
            <a:r>
              <a:rPr lang="en-US" sz="2400" i="1" dirty="0"/>
              <a:t>Report status of compliance and provide supporting evidence. </a:t>
            </a:r>
          </a:p>
          <a:p>
            <a:r>
              <a:rPr lang="en-US" sz="2800" dirty="0"/>
              <a:t>Attestation administered to 5700 settings electronically. </a:t>
            </a:r>
          </a:p>
          <a:p>
            <a:r>
              <a:rPr lang="en-US" sz="2800" b="1" dirty="0">
                <a:solidFill>
                  <a:srgbClr val="E86D1F"/>
                </a:solidFill>
              </a:rPr>
              <a:t>Timeline: April 2017</a:t>
            </a:r>
          </a:p>
          <a:p>
            <a:pPr marL="457200" lvl="1" indent="0">
              <a:buNone/>
            </a:pPr>
            <a:r>
              <a:rPr lang="en-US" dirty="0"/>
              <a:t> </a:t>
            </a:r>
          </a:p>
        </p:txBody>
      </p:sp>
    </p:spTree>
    <p:extLst>
      <p:ext uri="{BB962C8B-B14F-4D97-AF65-F5344CB8AC3E}">
        <p14:creationId xmlns:p14="http://schemas.microsoft.com/office/powerpoint/2010/main" val="252767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E86D1F"/>
                </a:solidFill>
              </a:rPr>
              <a:t>Step 2: Validation</a:t>
            </a:r>
          </a:p>
        </p:txBody>
      </p:sp>
      <p:sp>
        <p:nvSpPr>
          <p:cNvPr id="3" name="Content Placeholder 2"/>
          <p:cNvSpPr>
            <a:spLocks noGrp="1"/>
          </p:cNvSpPr>
          <p:nvPr>
            <p:ph idx="1"/>
          </p:nvPr>
        </p:nvSpPr>
        <p:spPr>
          <a:xfrm>
            <a:off x="1962150" y="2054578"/>
            <a:ext cx="8229600" cy="4041422"/>
          </a:xfrm>
        </p:spPr>
        <p:txBody>
          <a:bodyPr/>
          <a:lstStyle/>
          <a:p>
            <a:r>
              <a:rPr lang="en-US" sz="2800" dirty="0"/>
              <a:t>DHS will conduct </a:t>
            </a:r>
            <a:r>
              <a:rPr lang="en-US" sz="2800" b="1" dirty="0">
                <a:solidFill>
                  <a:srgbClr val="E86D1F"/>
                </a:solidFill>
              </a:rPr>
              <a:t>audits of provider-submitted supporting documentation </a:t>
            </a:r>
            <a:r>
              <a:rPr lang="en-US" sz="2800" dirty="0"/>
              <a:t>of a sample of submissions (1,119 approx.) determined by:</a:t>
            </a:r>
          </a:p>
          <a:p>
            <a:pPr lvl="1"/>
            <a:r>
              <a:rPr lang="en-US" sz="2400" dirty="0"/>
              <a:t>Setting type</a:t>
            </a:r>
          </a:p>
          <a:p>
            <a:pPr lvl="1"/>
            <a:r>
              <a:rPr lang="en-US" sz="2400" dirty="0"/>
              <a:t>On-site visits and outreach</a:t>
            </a:r>
          </a:p>
          <a:p>
            <a:pPr lvl="1"/>
            <a:r>
              <a:rPr lang="en-US" sz="2400" dirty="0"/>
              <a:t>Person’s experience assessments. </a:t>
            </a:r>
          </a:p>
          <a:p>
            <a:endParaRPr lang="en-US" sz="2800" dirty="0"/>
          </a:p>
          <a:p>
            <a:pPr lvl="1"/>
            <a:endParaRPr lang="en-US" sz="2400" dirty="0"/>
          </a:p>
        </p:txBody>
      </p:sp>
    </p:spTree>
    <p:extLst>
      <p:ext uri="{BB962C8B-B14F-4D97-AF65-F5344CB8AC3E}">
        <p14:creationId xmlns:p14="http://schemas.microsoft.com/office/powerpoint/2010/main" val="724117610"/>
      </p:ext>
    </p:extLst>
  </p:cSld>
  <p:clrMapOvr>
    <a:masterClrMapping/>
  </p:clrMapOvr>
</p:sld>
</file>

<file path=ppt/theme/theme1.xml><?xml version="1.0" encoding="utf-8"?>
<a:theme xmlns:a="http://schemas.openxmlformats.org/drawingml/2006/main" name="LeadingAg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eadingAgeTemplate.potx" id="{C5123E7C-655A-487E-9320-A6382DF8E9B9}" vid="{DB910B5A-A9B1-4B2D-9DDC-BBBDEF0B5E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1075</TotalTime>
  <Words>3577</Words>
  <Application>Microsoft Office PowerPoint</Application>
  <PresentationFormat>Widescreen</PresentationFormat>
  <Paragraphs>310</Paragraphs>
  <Slides>40</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Cambria</vt:lpstr>
      <vt:lpstr>Helvetica</vt:lpstr>
      <vt:lpstr>LeadingAgeTemplate</vt:lpstr>
      <vt:lpstr>HCBS Settings Rule Attestation Process </vt:lpstr>
      <vt:lpstr>What is the Settings Rule?</vt:lpstr>
      <vt:lpstr>Minnesota Transition Plan</vt:lpstr>
      <vt:lpstr>Who is Impacted by the HCBS Settings Rule?</vt:lpstr>
      <vt:lpstr>Primary Areas of Concern</vt:lpstr>
      <vt:lpstr>Institutional in Nature </vt:lpstr>
      <vt:lpstr>Compliance Process </vt:lpstr>
      <vt:lpstr>Step 1: Initial Assessment</vt:lpstr>
      <vt:lpstr>Step 2: Validation</vt:lpstr>
      <vt:lpstr>Step 3: Remediation</vt:lpstr>
      <vt:lpstr>Heightened Scrutiny Decision</vt:lpstr>
      <vt:lpstr>Ability To Serve</vt:lpstr>
      <vt:lpstr>DHS Timeline</vt:lpstr>
      <vt:lpstr>Proposed Changes to 144D in  2017 Legislative Session </vt:lpstr>
      <vt:lpstr>What You Should Do</vt:lpstr>
      <vt:lpstr>Resources</vt:lpstr>
      <vt:lpstr>Resources</vt:lpstr>
      <vt:lpstr>DHS Contact Information</vt:lpstr>
      <vt:lpstr>What do I need to do next?</vt:lpstr>
      <vt:lpstr>What is included in the DHS toolkit?</vt:lpstr>
      <vt:lpstr>To start the process, follow these steps: </vt:lpstr>
      <vt:lpstr>Navigating the Form</vt:lpstr>
      <vt:lpstr>Log-in Process</vt:lpstr>
      <vt:lpstr>Information Needed for Attestation</vt:lpstr>
      <vt:lpstr>Current tenants/clients</vt:lpstr>
      <vt:lpstr>Indicating your intention</vt:lpstr>
      <vt:lpstr>The Attestation</vt:lpstr>
      <vt:lpstr>Attestation Questions &amp; Federal Related Requirement</vt:lpstr>
      <vt:lpstr>Attestation Questions &amp; Federal Related Requirement</vt:lpstr>
      <vt:lpstr>Attestation Questions</vt:lpstr>
      <vt:lpstr>Supporting Documentation</vt:lpstr>
      <vt:lpstr>Supporting Documentation</vt:lpstr>
      <vt:lpstr>For Customized Living</vt:lpstr>
      <vt:lpstr>For ADS</vt:lpstr>
      <vt:lpstr>Save or Submit</vt:lpstr>
      <vt:lpstr>Name of person completing the Attestation</vt:lpstr>
      <vt:lpstr>Email address</vt:lpstr>
      <vt:lpstr>Submit attestation or Save and Exit</vt:lpstr>
      <vt:lpstr>After the Attestation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Bobbie Guidry</dc:creator>
  <cp:lastModifiedBy>Jodi Boyne</cp:lastModifiedBy>
  <cp:revision>47</cp:revision>
  <dcterms:created xsi:type="dcterms:W3CDTF">2017-04-03T13:28:12Z</dcterms:created>
  <dcterms:modified xsi:type="dcterms:W3CDTF">2017-04-06T16:08:00Z</dcterms:modified>
</cp:coreProperties>
</file>