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2" r:id="rId1"/>
  </p:sldMasterIdLst>
  <p:notesMasterIdLst>
    <p:notesMasterId r:id="rId13"/>
  </p:notesMasterIdLst>
  <p:handoutMasterIdLst>
    <p:handoutMasterId r:id="rId14"/>
  </p:handoutMasterIdLst>
  <p:sldIdLst>
    <p:sldId id="256" r:id="rId2"/>
    <p:sldId id="677" r:id="rId3"/>
    <p:sldId id="678" r:id="rId4"/>
    <p:sldId id="679" r:id="rId5"/>
    <p:sldId id="680" r:id="rId6"/>
    <p:sldId id="683" r:id="rId7"/>
    <p:sldId id="681" r:id="rId8"/>
    <p:sldId id="682" r:id="rId9"/>
    <p:sldId id="684" r:id="rId10"/>
    <p:sldId id="685" r:id="rId11"/>
    <p:sldId id="687" r:id="rId12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CCFFFF"/>
    <a:srgbClr val="F45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601" autoAdjust="0"/>
    <p:restoredTop sz="93178" autoAdjust="0"/>
  </p:normalViewPr>
  <p:slideViewPr>
    <p:cSldViewPr>
      <p:cViewPr varScale="1">
        <p:scale>
          <a:sx n="67" d="100"/>
          <a:sy n="67" d="100"/>
        </p:scale>
        <p:origin x="8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notesViewPr>
    <p:cSldViewPr>
      <p:cViewPr varScale="1">
        <p:scale>
          <a:sx n="80" d="100"/>
          <a:sy n="80" d="100"/>
        </p:scale>
        <p:origin x="-3222" y="-96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Housing with services </c:v>
                </c:pt>
                <c:pt idx="1">
                  <c:v>Housing with services with assisted living designation</c:v>
                </c:pt>
                <c:pt idx="2">
                  <c:v>Housing with services with memory care designation</c:v>
                </c:pt>
                <c:pt idx="3">
                  <c:v>Independent housing (not registered Housing with Services)</c:v>
                </c:pt>
                <c:pt idx="4">
                  <c:v>Adult foster care</c:v>
                </c:pt>
                <c:pt idx="5">
                  <c:v>Home care in the community 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0.97575757575757571</c:v>
                </c:pt>
                <c:pt idx="1">
                  <c:v>0.79393939393939394</c:v>
                </c:pt>
                <c:pt idx="2">
                  <c:v>0.41818181818181815</c:v>
                </c:pt>
                <c:pt idx="3">
                  <c:v>1.8181818181818181E-2</c:v>
                </c:pt>
                <c:pt idx="4">
                  <c:v>6.0606060606060606E-3</c:v>
                </c:pt>
                <c:pt idx="5">
                  <c:v>0.10303030303030303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FE-4F21-8FF1-99D0905C31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699416"/>
        <c:axId val="345702040"/>
      </c:barChart>
      <c:catAx>
        <c:axId val="34569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02040"/>
        <c:crosses val="autoZero"/>
        <c:auto val="1"/>
        <c:lblAlgn val="ctr"/>
        <c:lblOffset val="100"/>
        <c:noMultiLvlLbl val="0"/>
      </c:catAx>
      <c:valAx>
        <c:axId val="34570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699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CADI Waiver (Community Alternatives for Disabled Individuals)</c:v>
                </c:pt>
                <c:pt idx="1">
                  <c:v>CAC Waiver (Community Alternative Care)</c:v>
                </c:pt>
                <c:pt idx="2">
                  <c:v>BI Waiver (Brain Injury)</c:v>
                </c:pt>
                <c:pt idx="3">
                  <c:v>Elderly Waiver</c:v>
                </c:pt>
                <c:pt idx="4">
                  <c:v>Alternative Care</c:v>
                </c:pt>
                <c:pt idx="5">
                  <c:v>Group Residential Housing (GRH)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0.47272727272727272</c:v>
                </c:pt>
                <c:pt idx="1">
                  <c:v>6.0606060606060608E-2</c:v>
                </c:pt>
                <c:pt idx="2">
                  <c:v>7.8787878787878782E-2</c:v>
                </c:pt>
                <c:pt idx="3">
                  <c:v>0.83030303030303032</c:v>
                </c:pt>
                <c:pt idx="4">
                  <c:v>0.13333333333333333</c:v>
                </c:pt>
                <c:pt idx="5">
                  <c:v>0.70909090909090911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C3-4290-97C9-2F284A0DA4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2589688"/>
        <c:axId val="362586080"/>
      </c:barChart>
      <c:catAx>
        <c:axId val="362589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586080"/>
        <c:crosses val="autoZero"/>
        <c:auto val="1"/>
        <c:lblAlgn val="ctr"/>
        <c:lblOffset val="100"/>
        <c:noMultiLvlLbl val="0"/>
      </c:catAx>
      <c:valAx>
        <c:axId val="3625860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2589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As a Percent of All Clients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Sheet1!$B$1:$H$1</c:f>
              <c:strCache>
                <c:ptCount val="7"/>
                <c:pt idx="0">
                  <c:v>CADI Waiver (Community Alternatives for Disabled Individuals)</c:v>
                </c:pt>
                <c:pt idx="1">
                  <c:v>CAC Waiver (Community Alternative Care)</c:v>
                </c:pt>
                <c:pt idx="2">
                  <c:v>BI Waiver (Brain Injury)</c:v>
                </c:pt>
                <c:pt idx="3">
                  <c:v>Elderly Waiver</c:v>
                </c:pt>
                <c:pt idx="4">
                  <c:v>Alternative Care</c:v>
                </c:pt>
                <c:pt idx="5">
                  <c:v>Group Residential Housing (GRH)</c:v>
                </c:pt>
                <c:pt idx="6">
                  <c:v>Private Pay</c:v>
                </c:pt>
              </c:strCache>
            </c:strRef>
          </c:cat>
          <c:val>
            <c:numRef>
              <c:f>Sheet1!$B$2:$H$2</c:f>
              <c:numCache>
                <c:formatCode>0.00%</c:formatCode>
                <c:ptCount val="7"/>
                <c:pt idx="0">
                  <c:v>3.7400000000000003E-2</c:v>
                </c:pt>
                <c:pt idx="1">
                  <c:v>2.9999999999999997E-4</c:v>
                </c:pt>
                <c:pt idx="2">
                  <c:v>1E-4</c:v>
                </c:pt>
                <c:pt idx="3">
                  <c:v>0.21840000000000001</c:v>
                </c:pt>
                <c:pt idx="4">
                  <c:v>3.0000000000000001E-3</c:v>
                </c:pt>
                <c:pt idx="5">
                  <c:v>7.9899999999999999E-2</c:v>
                </c:pt>
                <c:pt idx="6">
                  <c:v>0.74080000000000001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E-4F8F-B468-D429D080B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192384"/>
        <c:axId val="451188120"/>
      </c:barChart>
      <c:catAx>
        <c:axId val="45119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188120"/>
        <c:crosses val="autoZero"/>
        <c:auto val="1"/>
        <c:lblAlgn val="ctr"/>
        <c:lblOffset val="100"/>
        <c:noMultiLvlLbl val="0"/>
      </c:catAx>
      <c:valAx>
        <c:axId val="4511881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19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Full-Time Employees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Full Time Employees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Vacation</c:v>
                </c:pt>
                <c:pt idx="1">
                  <c:v>Sick</c:v>
                </c:pt>
                <c:pt idx="2">
                  <c:v>PTO</c:v>
                </c:pt>
              </c:strCache>
            </c:strRef>
          </c:cat>
          <c:val>
            <c:numRef>
              <c:f>Sheet1!$B$2:$D$2</c:f>
              <c:numCache>
                <c:formatCode>0.0%</c:formatCode>
                <c:ptCount val="3"/>
                <c:pt idx="0">
                  <c:v>0.23636363636363636</c:v>
                </c:pt>
                <c:pt idx="1">
                  <c:v>0.26666666666666666</c:v>
                </c:pt>
                <c:pt idx="2">
                  <c:v>0.78181818181818186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A3-4BD9-BDAD-BE162E19F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4324632"/>
        <c:axId val="464319056"/>
      </c:barChart>
      <c:catAx>
        <c:axId val="464324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319056"/>
        <c:crosses val="autoZero"/>
        <c:auto val="1"/>
        <c:lblAlgn val="ctr"/>
        <c:lblOffset val="100"/>
        <c:noMultiLvlLbl val="0"/>
      </c:catAx>
      <c:valAx>
        <c:axId val="464319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324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Part-Time Employees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Part Time Employees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Vacation</c:v>
                </c:pt>
                <c:pt idx="1">
                  <c:v>Sick</c:v>
                </c:pt>
                <c:pt idx="2">
                  <c:v>PTO</c:v>
                </c:pt>
              </c:strCache>
            </c:strRef>
          </c:cat>
          <c:val>
            <c:numRef>
              <c:f>Sheet1!$B$2:$D$2</c:f>
              <c:numCache>
                <c:formatCode>0.0%</c:formatCode>
                <c:ptCount val="3"/>
                <c:pt idx="0">
                  <c:v>0.12727272727272726</c:v>
                </c:pt>
                <c:pt idx="1">
                  <c:v>0.18787878787878787</c:v>
                </c:pt>
                <c:pt idx="2">
                  <c:v>0.67272727272727273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E0-4558-912D-30A2989D4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0503200"/>
        <c:axId val="390503528"/>
      </c:barChart>
      <c:catAx>
        <c:axId val="39050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503528"/>
        <c:crosses val="autoZero"/>
        <c:auto val="1"/>
        <c:lblAlgn val="ctr"/>
        <c:lblOffset val="100"/>
        <c:noMultiLvlLbl val="0"/>
      </c:catAx>
      <c:valAx>
        <c:axId val="3905035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50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RNs</c:v>
                </c:pt>
                <c:pt idx="1">
                  <c:v>LPNs</c:v>
                </c:pt>
                <c:pt idx="2">
                  <c:v>Home Care Aides</c:v>
                </c:pt>
                <c:pt idx="3">
                  <c:v>Food Service Staff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2.4E-2</c:v>
                </c:pt>
                <c:pt idx="1">
                  <c:v>2.4E-2</c:v>
                </c:pt>
                <c:pt idx="2">
                  <c:v>4.9000000000000002E-2</c:v>
                </c:pt>
                <c:pt idx="3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BE-40B6-92A8-302B6E57B21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RNs</c:v>
                </c:pt>
                <c:pt idx="1">
                  <c:v>LPNs</c:v>
                </c:pt>
                <c:pt idx="2">
                  <c:v>Home Care Aides</c:v>
                </c:pt>
                <c:pt idx="3">
                  <c:v>Food Service Staff</c:v>
                </c:pt>
              </c:strCache>
            </c:strRef>
          </c:cat>
          <c:val>
            <c:numRef>
              <c:f>Sheet1!$B$3:$E$3</c:f>
              <c:numCache>
                <c:formatCode>0.0%</c:formatCode>
                <c:ptCount val="4"/>
                <c:pt idx="0">
                  <c:v>9.2999999999999999E-2</c:v>
                </c:pt>
                <c:pt idx="1">
                  <c:v>6.2E-2</c:v>
                </c:pt>
                <c:pt idx="2">
                  <c:v>7.2999999999999995E-2</c:v>
                </c:pt>
                <c:pt idx="3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74-4CA0-AC52-7B545955EFA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RNs</c:v>
                </c:pt>
                <c:pt idx="1">
                  <c:v>LPNs</c:v>
                </c:pt>
                <c:pt idx="2">
                  <c:v>Home Care Aides</c:v>
                </c:pt>
                <c:pt idx="3">
                  <c:v>Food Service Staff</c:v>
                </c:pt>
              </c:strCache>
            </c:strRef>
          </c:cat>
          <c:val>
            <c:numRef>
              <c:f>Sheet1!$B$4:$E$4</c:f>
              <c:numCache>
                <c:formatCode>0.0%</c:formatCode>
                <c:ptCount val="4"/>
                <c:pt idx="0">
                  <c:v>5.7816321992439419E-2</c:v>
                </c:pt>
                <c:pt idx="1">
                  <c:v>0.13019169329073482</c:v>
                </c:pt>
                <c:pt idx="2">
                  <c:v>0.10998415213946115</c:v>
                </c:pt>
                <c:pt idx="3">
                  <c:v>6.5170166545981165E-2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74-4CA0-AC52-7B545955EF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0322640"/>
        <c:axId val="470323296"/>
      </c:barChart>
      <c:catAx>
        <c:axId val="47032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323296"/>
        <c:crosses val="autoZero"/>
        <c:auto val="1"/>
        <c:lblAlgn val="ctr"/>
        <c:lblOffset val="100"/>
        <c:noMultiLvlLbl val="0"/>
      </c:catAx>
      <c:valAx>
        <c:axId val="470323296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32264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RN</c:v>
                </c:pt>
                <c:pt idx="1">
                  <c:v>LPN</c:v>
                </c:pt>
                <c:pt idx="2">
                  <c:v>Home Care Aide </c:v>
                </c:pt>
                <c:pt idx="3">
                  <c:v>Food Service Staff</c:v>
                </c:pt>
              </c:strCache>
            </c:strRef>
          </c:cat>
          <c:val>
            <c:numRef>
              <c:f>Sheet1!$B$2:$E$2</c:f>
              <c:numCache>
                <c:formatCode>0.00%</c:formatCode>
                <c:ptCount val="4"/>
                <c:pt idx="0">
                  <c:v>0.158</c:v>
                </c:pt>
                <c:pt idx="1">
                  <c:v>0.13200000000000001</c:v>
                </c:pt>
                <c:pt idx="2">
                  <c:v>0.27200000000000002</c:v>
                </c:pt>
                <c:pt idx="3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7A-4256-9F99-33FDDAA7F9B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RN</c:v>
                </c:pt>
                <c:pt idx="1">
                  <c:v>LPN</c:v>
                </c:pt>
                <c:pt idx="2">
                  <c:v>Home Care Aide </c:v>
                </c:pt>
                <c:pt idx="3">
                  <c:v>Food Service Staff</c:v>
                </c:pt>
              </c:strCache>
            </c:strRef>
          </c:cat>
          <c:val>
            <c:numRef>
              <c:f>Sheet1!$B$3:$E$3</c:f>
              <c:numCache>
                <c:formatCode>0.00%</c:formatCode>
                <c:ptCount val="4"/>
                <c:pt idx="0">
                  <c:v>0.252</c:v>
                </c:pt>
                <c:pt idx="1">
                  <c:v>0.182</c:v>
                </c:pt>
                <c:pt idx="2">
                  <c:v>0.35399999999999998</c:v>
                </c:pt>
                <c:pt idx="3">
                  <c:v>0.36799999999999999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E7-4383-99EF-340BA9FE0CB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RN</c:v>
                </c:pt>
                <c:pt idx="1">
                  <c:v>LPN</c:v>
                </c:pt>
                <c:pt idx="2">
                  <c:v>Home Care Aide </c:v>
                </c:pt>
                <c:pt idx="3">
                  <c:v>Food Service Staff</c:v>
                </c:pt>
              </c:strCache>
            </c:strRef>
          </c:cat>
          <c:val>
            <c:numRef>
              <c:f>Sheet1!$B$4:$E$4</c:f>
              <c:numCache>
                <c:formatCode>0.0%</c:formatCode>
                <c:ptCount val="4"/>
                <c:pt idx="0">
                  <c:v>0.28767123287671237</c:v>
                </c:pt>
                <c:pt idx="1">
                  <c:v>0.5</c:v>
                </c:pt>
                <c:pt idx="2">
                  <c:v>0.53560543086727619</c:v>
                </c:pt>
                <c:pt idx="3">
                  <c:v>0.52445369406867837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E7-4383-99EF-340BA9FE0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9489704"/>
        <c:axId val="359490032"/>
      </c:barChart>
      <c:catAx>
        <c:axId val="359489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490032"/>
        <c:crosses val="autoZero"/>
        <c:auto val="1"/>
        <c:lblAlgn val="ctr"/>
        <c:lblOffset val="100"/>
        <c:noMultiLvlLbl val="0"/>
      </c:catAx>
      <c:valAx>
        <c:axId val="35949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489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Percentage Wage Increases Across All Employee Groups Since June 1, 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Median </c:v>
                </c:pt>
                <c:pt idx="1">
                  <c:v>Average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3.5000000000000003E-2</c:v>
                </c:pt>
                <c:pt idx="1">
                  <c:v>5.7850993377483388E-2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30-469C-9988-AD30789D7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4327912"/>
        <c:axId val="464343328"/>
      </c:barChart>
      <c:catAx>
        <c:axId val="46432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343328"/>
        <c:crosses val="autoZero"/>
        <c:auto val="1"/>
        <c:lblAlgn val="ctr"/>
        <c:lblOffset val="100"/>
        <c:noMultiLvlLbl val="0"/>
      </c:catAx>
      <c:valAx>
        <c:axId val="464343328"/>
        <c:scaling>
          <c:orientation val="minMax"/>
          <c:max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327912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Expect</a:t>
            </a:r>
            <a:r>
              <a:rPr lang="en-US" sz="1600" baseline="0" dirty="0"/>
              <a:t> to Make a</a:t>
            </a:r>
            <a:r>
              <a:rPr lang="en-US" sz="1600" dirty="0"/>
              <a:t>dditional Employee Compensation Investments befor</a:t>
            </a:r>
            <a:r>
              <a:rPr lang="en-US" sz="1600" baseline="0" dirty="0"/>
              <a:t>e End of 2016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For the remainder of calendar year 2016, do you expect to have to make additional employee compensation investments because of your workforce situation?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0.28048780487804881</c:v>
                </c:pt>
                <c:pt idx="1">
                  <c:v>0.37195121951219512</c:v>
                </c:pt>
                <c:pt idx="2">
                  <c:v>0.34756097560975607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A-45C2-977E-5C97EE371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106744"/>
        <c:axId val="437104448"/>
      </c:barChart>
      <c:catAx>
        <c:axId val="437106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104448"/>
        <c:crosses val="autoZero"/>
        <c:auto val="1"/>
        <c:lblAlgn val="ctr"/>
        <c:lblOffset val="100"/>
        <c:noMultiLvlLbl val="0"/>
      </c:catAx>
      <c:valAx>
        <c:axId val="43710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106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Made Changes to Health Insurance Plan to Reduce Costs to Employees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For calendar year 2016, did you make changes to your health insurance plan to reduce costs to employees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 Not Offer Health Insurance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0.37804878048780488</c:v>
                </c:pt>
                <c:pt idx="1">
                  <c:v>0.51219512195121952</c:v>
                </c:pt>
                <c:pt idx="2">
                  <c:v>0.10975609756097561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B-4652-BCDD-7A8E64E88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562552"/>
        <c:axId val="359492000"/>
      </c:barChart>
      <c:catAx>
        <c:axId val="20956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9492000"/>
        <c:crosses val="autoZero"/>
        <c:auto val="1"/>
        <c:lblAlgn val="ctr"/>
        <c:lblOffset val="100"/>
        <c:noMultiLvlLbl val="0"/>
      </c:catAx>
      <c:valAx>
        <c:axId val="3594920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62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69264826745144E-2"/>
          <c:y val="2.4836509620955037E-2"/>
          <c:w val="0.90681221665473632"/>
          <c:h val="0.844889473329142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4"/>
                <c:pt idx="0">
                  <c:v>No applicants</c:v>
                </c:pt>
                <c:pt idx="1">
                  <c:v>No qualified applicants</c:v>
                </c:pt>
                <c:pt idx="2">
                  <c:v>Competition with other employers</c:v>
                </c:pt>
                <c:pt idx="3">
                  <c:v>Non-competitive wages and benefits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4"/>
                <c:pt idx="0">
                  <c:v>0.39393939393939392</c:v>
                </c:pt>
                <c:pt idx="1">
                  <c:v>0.39393939393939392</c:v>
                </c:pt>
                <c:pt idx="2">
                  <c:v>0.52121212121212124</c:v>
                </c:pt>
                <c:pt idx="3">
                  <c:v>0.29696969696969699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8A-49F4-BB43-30376411E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2735160"/>
        <c:axId val="452739096"/>
      </c:barChart>
      <c:catAx>
        <c:axId val="45273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739096"/>
        <c:crosses val="autoZero"/>
        <c:auto val="1"/>
        <c:lblAlgn val="ctr"/>
        <c:lblOffset val="100"/>
        <c:noMultiLvlLbl val="0"/>
      </c:catAx>
      <c:valAx>
        <c:axId val="4527390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735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73D716D-6AD4-4E94-8788-A6FE3F1948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99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06ABBA9-173B-4453-97C4-70F46DE7F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34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07970-0535-45DE-B6BE-B3769EE159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3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36C8A-16EB-48F2-9DA9-6EBB615854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3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44B0-20DF-4678-BA3E-EF52283977BE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F3F5CE-68A7-4BCD-B3E1-AD7CFB7712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63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9DCF-526B-4962-B209-676D991176E8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F58B0-E384-41E0-AA15-BACC8A03B7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3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E394-9A43-4F97-9773-BA803AE762B6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8AE90-6E66-436B-B02D-5CA5DBB51E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99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4814E-0BE5-482D-96C7-70A4658A4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80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8B5E-1817-4CDF-A3CA-67712C76F2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6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CC39C-2B39-4BEE-9909-31CDDEACC38E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1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FF3C-82CC-4156-A308-87994CE39EED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99EF1-E9FF-452B-BCBE-620CAC5BCD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41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BD2C-7071-4091-BE91-4BFE20242416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FEE3E-6CD4-4A47-81F8-37E72979D5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74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5E3A-7B43-4C49-B3A2-5BBD356F15DE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0C09A-4669-4411-BB5F-F3BE1FBD90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8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8365-7906-439D-94B0-172425006FA3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A5A37-2BA1-44F2-8F45-F34DCF410E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CEE9-9AD6-4F25-8A8B-3CE805BFACA5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E36A3-827B-48C6-8B80-17148CAAFF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7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F1EA0BE-B512-407B-A962-65010E6F4C4D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A1EB00C-1E14-4895-A8EA-81C9E8956A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6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DAED-D71D-4C9A-B67F-AB223957D7B9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2E139-599F-4AC5-91A6-942B0FC2CD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8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246" y="134206"/>
            <a:ext cx="1204233" cy="457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518772"/>
            <a:ext cx="9144001" cy="3392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 flipV="1">
            <a:off x="0" y="6507481"/>
            <a:ext cx="9144001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08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524000"/>
            <a:ext cx="7543801" cy="43450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518772"/>
            <a:ext cx="1854203" cy="30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D0E5E0-350C-4F1C-8125-2A99E0EA2673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518772"/>
            <a:ext cx="3617103" cy="30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Source: 2016 LTC Imperative Housing with Services Workforce Legislative Survey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518772"/>
            <a:ext cx="984019" cy="306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47EAC5-E1BE-4903-9B2A-12901F25FC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44780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5" r:id="rId12"/>
    <p:sldLayoutId id="2147483696" r:id="rId13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i="1" dirty="0"/>
              <a:t>2016 Housing with Services Workforce Legislative Survey</a:t>
            </a:r>
            <a:br>
              <a:rPr lang="en-US" sz="6600" b="1" i="1" dirty="0"/>
            </a:br>
            <a:br>
              <a:rPr lang="en-US" sz="3200" b="1" i="1" u="sng" dirty="0"/>
            </a:br>
            <a:endParaRPr lang="en-US" dirty="0"/>
          </a:p>
        </p:txBody>
      </p:sp>
      <p:pic>
        <p:nvPicPr>
          <p:cNvPr id="28675" name="Picture 7" descr="Imperative 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4419600"/>
            <a:ext cx="419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101840" cy="1008796"/>
          </a:xfrm>
        </p:spPr>
        <p:txBody>
          <a:bodyPr>
            <a:noAutofit/>
          </a:bodyPr>
          <a:lstStyle/>
          <a:p>
            <a:r>
              <a:rPr lang="en-US" sz="3600" dirty="0"/>
              <a:t>Most Senior Housing Projects Participate in Multiple Public Programs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49301"/>
              </p:ext>
            </p:extLst>
          </p:nvPr>
        </p:nvGraphicFramePr>
        <p:xfrm>
          <a:off x="822325" y="1524000"/>
          <a:ext cx="7543800" cy="4344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</p:spTree>
    <p:extLst>
      <p:ext uri="{BB962C8B-B14F-4D97-AF65-F5344CB8AC3E}">
        <p14:creationId xmlns:p14="http://schemas.microsoft.com/office/powerpoint/2010/main" val="1940919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025640" cy="1008796"/>
          </a:xfrm>
        </p:spPr>
        <p:txBody>
          <a:bodyPr>
            <a:noAutofit/>
          </a:bodyPr>
          <a:lstStyle/>
          <a:p>
            <a:r>
              <a:rPr lang="en-US" sz="3600" dirty="0"/>
              <a:t>EW is Most Common Public Program for Senior Housing Project Residents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862583"/>
              </p:ext>
            </p:extLst>
          </p:nvPr>
        </p:nvGraphicFramePr>
        <p:xfrm>
          <a:off x="822325" y="1524000"/>
          <a:ext cx="7543800" cy="4344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</p:spTree>
    <p:extLst>
      <p:ext uri="{BB962C8B-B14F-4D97-AF65-F5344CB8AC3E}">
        <p14:creationId xmlns:p14="http://schemas.microsoft.com/office/powerpoint/2010/main" val="406117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Responses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2016 Housing with Services Workforce Legislative Survey</a:t>
            </a:r>
          </a:p>
          <a:p>
            <a:pPr lvl="1">
              <a:buFont typeface="Wingdings" pitchFamily="2" charset="2"/>
              <a:buChar char="Ø"/>
            </a:pPr>
            <a:endParaRPr lang="en-US" sz="2200" dirty="0"/>
          </a:p>
          <a:p>
            <a:pPr lvl="1">
              <a:buFont typeface="Wingdings" pitchFamily="2" charset="2"/>
              <a:buChar char="Ø"/>
            </a:pPr>
            <a:r>
              <a:rPr lang="en-US" sz="2200" dirty="0"/>
              <a:t>Conducted April 2016</a:t>
            </a:r>
          </a:p>
          <a:p>
            <a:pPr lvl="1">
              <a:buFont typeface="Wingdings" pitchFamily="2" charset="2"/>
              <a:buChar char="Ø"/>
            </a:pPr>
            <a:r>
              <a:rPr lang="en-US" sz="2200" dirty="0"/>
              <a:t>165 Respondents Statewide</a:t>
            </a:r>
          </a:p>
        </p:txBody>
      </p:sp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ED2B2F-A123-451A-ADB4-0A784208671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381000" y="6248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Registration Status of Participants in Senior Housing Survey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641796"/>
              </p:ext>
            </p:extLst>
          </p:nvPr>
        </p:nvGraphicFramePr>
        <p:xfrm>
          <a:off x="304800" y="1524000"/>
          <a:ext cx="8381999" cy="4344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</p:spTree>
    <p:extLst>
      <p:ext uri="{BB962C8B-B14F-4D97-AF65-F5344CB8AC3E}">
        <p14:creationId xmlns:p14="http://schemas.microsoft.com/office/powerpoint/2010/main" val="186856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>
            <a:normAutofit fontScale="90000"/>
          </a:bodyPr>
          <a:lstStyle/>
          <a:p>
            <a:r>
              <a:rPr lang="en-US" dirty="0"/>
              <a:t>Employee Paid Leave- </a:t>
            </a:r>
            <a:r>
              <a:rPr lang="en-US" sz="3600" dirty="0"/>
              <a:t>benefit less available to part-time employees</a:t>
            </a: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9577020"/>
              </p:ext>
            </p:extLst>
          </p:nvPr>
        </p:nvGraphicFramePr>
        <p:xfrm>
          <a:off x="822960" y="1524000"/>
          <a:ext cx="3703638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4553824"/>
              </p:ext>
            </p:extLst>
          </p:nvPr>
        </p:nvGraphicFramePr>
        <p:xfrm>
          <a:off x="4664710" y="1524000"/>
          <a:ext cx="370205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617250"/>
            <a:ext cx="7365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Median Minimum Hours Per Week for Part-Time Employees to Qualify for Benefit:  16 hours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90600" y="5964774"/>
            <a:ext cx="71559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20.6% of respondents do not offer any employee paid leave benefits to part-time employees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</p:spTree>
    <p:extLst>
      <p:ext uri="{BB962C8B-B14F-4D97-AF65-F5344CB8AC3E}">
        <p14:creationId xmlns:p14="http://schemas.microsoft.com/office/powerpoint/2010/main" val="421583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05"/>
            <a:ext cx="7909560" cy="1008796"/>
          </a:xfrm>
        </p:spPr>
        <p:txBody>
          <a:bodyPr>
            <a:normAutofit fontScale="90000"/>
          </a:bodyPr>
          <a:lstStyle/>
          <a:p>
            <a:r>
              <a:rPr lang="en-US" dirty="0"/>
              <a:t>Statewide Vacancy Rates – </a:t>
            </a:r>
            <a:r>
              <a:rPr lang="en-US" sz="3300" dirty="0"/>
              <a:t>Large Increases in Last Year for LPNs and Home Care Aides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28808"/>
              </p:ext>
            </p:extLst>
          </p:nvPr>
        </p:nvGraphicFramePr>
        <p:xfrm>
          <a:off x="609600" y="1524000"/>
          <a:ext cx="8153399" cy="4344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FEE3E-6CD4-4A47-81F8-37E72979D5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</p:spTree>
    <p:extLst>
      <p:ext uri="{BB962C8B-B14F-4D97-AF65-F5344CB8AC3E}">
        <p14:creationId xmlns:p14="http://schemas.microsoft.com/office/powerpoint/2010/main" val="239875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Staff Turnover Rises for All Positions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34293"/>
              </p:ext>
            </p:extLst>
          </p:nvPr>
        </p:nvGraphicFramePr>
        <p:xfrm>
          <a:off x="822325" y="1524000"/>
          <a:ext cx="7543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</p:spTree>
    <p:extLst>
      <p:ext uri="{BB962C8B-B14F-4D97-AF65-F5344CB8AC3E}">
        <p14:creationId xmlns:p14="http://schemas.microsoft.com/office/powerpoint/2010/main" val="48438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84996"/>
          </a:xfrm>
        </p:spPr>
        <p:txBody>
          <a:bodyPr>
            <a:normAutofit fontScale="90000"/>
          </a:bodyPr>
          <a:lstStyle/>
          <a:p>
            <a:r>
              <a:rPr lang="en-US" dirty="0"/>
              <a:t>Wage Increases- </a:t>
            </a:r>
            <a:r>
              <a:rPr lang="en-US" sz="3600" dirty="0"/>
              <a:t>More than half may provide more later this year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1414882"/>
              </p:ext>
            </p:extLst>
          </p:nvPr>
        </p:nvGraphicFramePr>
        <p:xfrm>
          <a:off x="822325" y="1846263"/>
          <a:ext cx="3703638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7896940"/>
              </p:ext>
            </p:extLst>
          </p:nvPr>
        </p:nvGraphicFramePr>
        <p:xfrm>
          <a:off x="4664075" y="1846263"/>
          <a:ext cx="370205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</p:spTree>
    <p:extLst>
      <p:ext uri="{BB962C8B-B14F-4D97-AF65-F5344CB8AC3E}">
        <p14:creationId xmlns:p14="http://schemas.microsoft.com/office/powerpoint/2010/main" val="86378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Insurance Benefits Improved in Many Cases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942891"/>
              </p:ext>
            </p:extLst>
          </p:nvPr>
        </p:nvGraphicFramePr>
        <p:xfrm>
          <a:off x="822325" y="1524000"/>
          <a:ext cx="7543800" cy="4344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FEE3E-6CD4-4A47-81F8-37E72979D5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</p:spTree>
    <p:extLst>
      <p:ext uri="{BB962C8B-B14F-4D97-AF65-F5344CB8AC3E}">
        <p14:creationId xmlns:p14="http://schemas.microsoft.com/office/powerpoint/2010/main" val="209239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509997"/>
            <a:ext cx="7543800" cy="1008796"/>
          </a:xfrm>
        </p:spPr>
        <p:txBody>
          <a:bodyPr>
            <a:normAutofit fontScale="90000"/>
          </a:bodyPr>
          <a:lstStyle/>
          <a:p>
            <a:r>
              <a:rPr lang="en-US" dirty="0"/>
              <a:t>Reasons for Vacant Positions- </a:t>
            </a:r>
            <a:r>
              <a:rPr lang="en-US" sz="4000" dirty="0"/>
              <a:t>Competition and lack of applicants are biggest concerns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145538"/>
              </p:ext>
            </p:extLst>
          </p:nvPr>
        </p:nvGraphicFramePr>
        <p:xfrm>
          <a:off x="822325" y="1676400"/>
          <a:ext cx="7543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645B7-2440-44EA-8C74-FA810653D07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Source: 2016 LTC Imperative Housing with Services Workforce Legislative Survey</a:t>
            </a:r>
          </a:p>
        </p:txBody>
      </p:sp>
    </p:spTree>
    <p:extLst>
      <p:ext uri="{BB962C8B-B14F-4D97-AF65-F5344CB8AC3E}">
        <p14:creationId xmlns:p14="http://schemas.microsoft.com/office/powerpoint/2010/main" val="5052497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12314</TotalTime>
  <Words>290</Words>
  <Application>Microsoft Office PowerPoint</Application>
  <PresentationFormat>On-screen Show (4:3)</PresentationFormat>
  <Paragraphs>44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Wingdings</vt:lpstr>
      <vt:lpstr>Retrospect</vt:lpstr>
      <vt:lpstr>2016 Housing with Services Workforce Legislative Survey  </vt:lpstr>
      <vt:lpstr>Survey Responses</vt:lpstr>
      <vt:lpstr>Registration Status of Participants in Senior Housing Survey</vt:lpstr>
      <vt:lpstr>Employee Paid Leave- benefit less available to part-time employees</vt:lpstr>
      <vt:lpstr>Statewide Vacancy Rates – Large Increases in Last Year for LPNs and Home Care Aides</vt:lpstr>
      <vt:lpstr>Staff Turnover Rises for All Positions</vt:lpstr>
      <vt:lpstr>Wage Increases- More than half may provide more later this year </vt:lpstr>
      <vt:lpstr>Health Insurance Benefits Improved in Many Cases</vt:lpstr>
      <vt:lpstr>Reasons for Vacant Positions- Competition and lack of applicants are biggest concerns</vt:lpstr>
      <vt:lpstr>Most Senior Housing Projects Participate in Multiple Public Programs</vt:lpstr>
      <vt:lpstr>EW is Most Common Public Program for Senior Housing Project Residents</vt:lpstr>
    </vt:vector>
  </TitlesOfParts>
  <Company>Care Providers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Patti’s</dc:title>
  <dc:creator>CPM</dc:creator>
  <cp:lastModifiedBy>Jeff Bostic</cp:lastModifiedBy>
  <cp:revision>1467</cp:revision>
  <cp:lastPrinted>2001-03-01T17:17:09Z</cp:lastPrinted>
  <dcterms:created xsi:type="dcterms:W3CDTF">2000-09-21T21:21:03Z</dcterms:created>
  <dcterms:modified xsi:type="dcterms:W3CDTF">2016-05-10T14:10:57Z</dcterms:modified>
</cp:coreProperties>
</file>