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78" r:id="rId20"/>
    <p:sldId id="279" r:id="rId21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FFFFFF"/>
    <a:srgbClr val="E1B28C"/>
    <a:srgbClr val="C8712D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1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61415888587698E-2"/>
          <c:y val="3.4760075745378996E-2"/>
          <c:w val="0.88817328868374212"/>
          <c:h val="0.75582009875884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Median Expenses PRD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087104001314753E-17"/>
                  <c:y val="1.678707094163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D4-4324-BBD9-FD8518919850}"/>
                </c:ext>
              </c:extLst>
            </c:dLbl>
            <c:dLbl>
              <c:idx val="1"/>
              <c:layout>
                <c:manualLayout>
                  <c:x val="-2.2768670309654335E-3"/>
                  <c:y val="6.7148283766532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29-4E0C-9E90-FE03F298B55F}"/>
                </c:ext>
              </c:extLst>
            </c:dLbl>
            <c:dLbl>
              <c:idx val="2"/>
              <c:layout>
                <c:manualLayout>
                  <c:x val="4.1926623926107597E-3"/>
                  <c:y val="1.465683129363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0E-48FD-9293-22B38F8A35C5}"/>
                </c:ext>
              </c:extLst>
            </c:dLbl>
            <c:dLbl>
              <c:idx val="3"/>
              <c:layout>
                <c:manualLayout>
                  <c:x val="-2.2768670309653918E-3"/>
                  <c:y val="-6.7148283766532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D4-4324-BBD9-FD8518919850}"/>
                </c:ext>
              </c:extLst>
            </c:dLbl>
            <c:dLbl>
              <c:idx val="4"/>
              <c:layout>
                <c:manualLayout>
                  <c:x val="1.3661202185792349E-2"/>
                  <c:y val="1.1750817477482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34245514392663E-2"/>
                      <c:h val="5.57666496681050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829-4E0C-9E90-FE03F298B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4.9039879138980655E-2</c:v>
                </c:pt>
                <c:pt idx="1">
                  <c:v>9.391361629177182E-2</c:v>
                </c:pt>
                <c:pt idx="2">
                  <c:v>4.7548473876673429E-2</c:v>
                </c:pt>
                <c:pt idx="3">
                  <c:v>4.2000000000000003E-2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0E-48FD-9293-22B38F8A3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648928"/>
        <c:axId val="667640224"/>
      </c:barChart>
      <c:lineChart>
        <c:grouping val="standard"/>
        <c:varyColors val="0"/>
        <c:ser>
          <c:idx val="3"/>
          <c:order val="1"/>
          <c:tx>
            <c:strRef>
              <c:f>Sheet1!$E$2</c:f>
              <c:strCache>
                <c:ptCount val="1"/>
                <c:pt idx="0">
                  <c:v>Median Resident Revenue PRD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505156117780363E-2"/>
                  <c:y val="-4.065934327392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0E-48FD-9293-22B38F8A35C5}"/>
                </c:ext>
              </c:extLst>
            </c:dLbl>
            <c:dLbl>
              <c:idx val="1"/>
              <c:layout>
                <c:manualLayout>
                  <c:x val="-2.7291030219583207E-2"/>
                  <c:y val="2.878123485693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0E-48FD-9293-22B38F8A35C5}"/>
                </c:ext>
              </c:extLst>
            </c:dLbl>
            <c:dLbl>
              <c:idx val="2"/>
              <c:layout>
                <c:manualLayout>
                  <c:x val="9.5785440613026813E-3"/>
                  <c:y val="1.129943502824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0E-48FD-9293-22B38F8A35C5}"/>
                </c:ext>
              </c:extLst>
            </c:dLbl>
            <c:dLbl>
              <c:idx val="3"/>
              <c:layout>
                <c:manualLayout>
                  <c:x val="-1.1494252873563218E-2"/>
                  <c:y val="-1.694915254237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0E-48FD-9293-22B38F8A35C5}"/>
                </c:ext>
              </c:extLst>
            </c:dLbl>
            <c:dLbl>
              <c:idx val="4"/>
              <c:layout>
                <c:manualLayout>
                  <c:x val="-3.6429872495446269E-2"/>
                  <c:y val="3.693155607159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29-4E0C-9E90-FE03F298B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Sheet1!$E$3:$E$7</c:f>
              <c:numCache>
                <c:formatCode>0.0%</c:formatCode>
                <c:ptCount val="5"/>
                <c:pt idx="0">
                  <c:v>3.6469969412595497E-2</c:v>
                </c:pt>
                <c:pt idx="1">
                  <c:v>0.11831476569838835</c:v>
                </c:pt>
                <c:pt idx="2">
                  <c:v>7.4912333833308989E-2</c:v>
                </c:pt>
                <c:pt idx="3">
                  <c:v>4.1000000000000002E-2</c:v>
                </c:pt>
                <c:pt idx="4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30E-48FD-9293-22B38F8A3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648928"/>
        <c:axId val="667640224"/>
      </c:lineChart>
      <c:catAx>
        <c:axId val="6676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640224"/>
        <c:crosses val="autoZero"/>
        <c:auto val="1"/>
        <c:lblAlgn val="ctr"/>
        <c:lblOffset val="100"/>
        <c:noMultiLvlLbl val="0"/>
      </c:catAx>
      <c:valAx>
        <c:axId val="667640224"/>
        <c:scaling>
          <c:orientation val="minMax"/>
          <c:max val="0.12000000000000001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rgbClr val="0D1D33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648928"/>
        <c:crosses val="autoZero"/>
        <c:crossBetween val="between"/>
        <c:majorUnit val="1.0000000000000002E-2"/>
      </c:valAx>
      <c:spPr>
        <a:solidFill>
          <a:schemeClr val="bg1">
            <a:alpha val="0"/>
          </a:schemeClr>
        </a:solidFill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6.994102030349654E-2"/>
          <c:y val="0.88037368210329647"/>
          <c:w val="0.8373590370169246"/>
          <c:h val="0.1196263178967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EB8C-E333-44F6-A126-A7ECB3664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D595-9445-4A03-88AB-7CB9809E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485F-6F25-460F-B2A1-66597D1993C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D4126-7F6D-4896-BB40-6A6D951FA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ABC38-CC3C-4848-B61B-D4F8603487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744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4242547"/>
            <a:ext cx="9144000" cy="92087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903" y="3532040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>
                <a:solidFill>
                  <a:schemeClr val="bg1"/>
                </a:solidFill>
              </a:rPr>
              <a:t>WEALTH ADVISORY  |  OUTSOURCING  |  AUDIT, TAX, AND CONSULTING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503" y="3761384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>
                <a:solidFill>
                  <a:schemeClr val="bg1"/>
                </a:solidFill>
              </a:rPr>
              <a:t>Investment advisory services are offered through CliftonLarsonAllen Wealth Advisors, LLC, an SEC-registered investment advisor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8102342" y="73830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</a:rPr>
              <a:t>©2019 CliftonLarsonAllen LLP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08745"/>
            <a:ext cx="590710" cy="5958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9691577" y="952487"/>
            <a:ext cx="2590800" cy="3950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To change the picture: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/>
              <a:t>Go to </a:t>
            </a:r>
            <a:r>
              <a:rPr lang="en-US" sz="1600" b="1" baseline="0" dirty="0"/>
              <a:t>View</a:t>
            </a:r>
            <a:r>
              <a:rPr lang="en-US" sz="1600" baseline="0" dirty="0"/>
              <a:t> / </a:t>
            </a:r>
            <a:r>
              <a:rPr lang="en-US" sz="1600" b="1" baseline="0" dirty="0"/>
              <a:t>Slide Master </a:t>
            </a:r>
            <a:endParaRPr lang="en-US" sz="1600" kern="1200" dirty="0">
              <a:solidFill>
                <a:schemeClr val="tx1"/>
              </a:solidFill>
              <a:latin typeface="+mn-lt"/>
              <a:ea typeface="ヒラギノ角ゴ Pro W3" pitchFamily="1" charset="-128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Right click on current image and select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Change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Picture…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Browse to </a:t>
            </a:r>
            <a:r>
              <a:rPr lang="en-US" sz="1600" b="1" dirty="0"/>
              <a:t>Y:\CLA Common\Administrative\Market Solutions\Share\~Image Library\_PowerPoint title slides\CLA Promise PPT\HD Version Images\Main Title Slide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Select an image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0"/>
          <a:stretch/>
        </p:blipFill>
        <p:spPr>
          <a:xfrm>
            <a:off x="5293144" y="4483652"/>
            <a:ext cx="3539189" cy="390963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1960" y="1696116"/>
            <a:ext cx="5322835" cy="367202"/>
          </a:xfrm>
          <a:noFill/>
        </p:spPr>
        <p:txBody>
          <a:bodyPr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91960" y="190250"/>
            <a:ext cx="5322835" cy="1394460"/>
          </a:xfrm>
          <a:noFill/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42900"/>
            <a:ext cx="3200399" cy="73342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514350"/>
            <a:ext cx="4572001" cy="40802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200399" cy="351829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400" b="1">
                <a:solidFill>
                  <a:srgbClr val="C87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A Promi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4556"/>
          </a:xfrm>
          <a:prstGeom prst="rect">
            <a:avLst/>
          </a:prstGeom>
        </p:spPr>
      </p:pic>
      <p:sp>
        <p:nvSpPr>
          <p:cNvPr id="28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©2019 CliftonLarsonAllen LLP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33400" y="386715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257"/>
            <a:ext cx="698839" cy="704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3"/>
          <a:stretch/>
        </p:blipFill>
        <p:spPr>
          <a:xfrm>
            <a:off x="457200" y="1573329"/>
            <a:ext cx="4432176" cy="899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6" y="3925322"/>
            <a:ext cx="2131517" cy="874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4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800" dirty="0">
                <a:solidFill>
                  <a:schemeClr val="tx2"/>
                </a:solidFill>
              </a:rPr>
              <a:t>©2019 CliftonLarsonAllen</a:t>
            </a:r>
            <a:r>
              <a:rPr lang="en-US" sz="800" baseline="0" dirty="0">
                <a:solidFill>
                  <a:schemeClr val="tx2"/>
                </a:solidFill>
              </a:rPr>
              <a:t> LLP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7825" y="209550"/>
            <a:ext cx="146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</a:rPr>
              <a:t>CLAconnect.com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152"/>
            <a:ext cx="533400" cy="53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20" y="4607399"/>
            <a:ext cx="250050" cy="25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6" y="4622711"/>
            <a:ext cx="249087" cy="249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15296"/>
            <a:ext cx="242153" cy="242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38" y="4629150"/>
            <a:ext cx="280419" cy="197898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1504950"/>
            <a:ext cx="3276600" cy="2590800"/>
          </a:xfrm>
          <a:noFill/>
        </p:spPr>
        <p:txBody>
          <a:bodyPr anchor="ctr" anchorCtr="0"/>
          <a:lstStyle>
            <a:lvl1pPr marL="0" indent="3175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0" indent="3175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3175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3175" indent="-3175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3175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ons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" y="0"/>
            <a:ext cx="9166757" cy="4485600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©2019 CliftonLarsonAllen LLP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-12572" y="4248149"/>
            <a:ext cx="9156571" cy="920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3740" y="514350"/>
            <a:ext cx="2324100" cy="4770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baseline="0" dirty="0"/>
              <a:t>To add a sponsor logo:</a:t>
            </a:r>
            <a:endParaRPr lang="en-US" sz="1600" b="0" baseline="0" dirty="0"/>
          </a:p>
          <a:p>
            <a:r>
              <a:rPr lang="en-US" sz="1600" baseline="0" dirty="0"/>
              <a:t>Go to </a:t>
            </a:r>
            <a:r>
              <a:rPr lang="en-US" sz="1600" b="1" baseline="0" dirty="0"/>
              <a:t>View</a:t>
            </a:r>
            <a:r>
              <a:rPr lang="en-US" sz="1600" baseline="0" dirty="0"/>
              <a:t> / </a:t>
            </a:r>
            <a:r>
              <a:rPr lang="en-US" sz="1600" b="1" baseline="0" dirty="0"/>
              <a:t>Slide Master </a:t>
            </a:r>
          </a:p>
          <a:p>
            <a:endParaRPr lang="en-US" sz="1600" b="1" baseline="0" dirty="0"/>
          </a:p>
          <a:p>
            <a:r>
              <a:rPr lang="en-US" sz="1600" baseline="0" dirty="0"/>
              <a:t>right click on </a:t>
            </a:r>
            <a:r>
              <a:rPr lang="en-US" sz="1600" b="1" baseline="0" dirty="0"/>
              <a:t>Add sponsor logo here</a:t>
            </a:r>
            <a:r>
              <a:rPr lang="en-US" sz="1600" baseline="0" dirty="0"/>
              <a:t>, select </a:t>
            </a:r>
            <a:r>
              <a:rPr lang="en-US" sz="1600" b="1" baseline="0" dirty="0"/>
              <a:t>Change picture… </a:t>
            </a:r>
            <a:r>
              <a:rPr lang="en-US" sz="1600" baseline="0" dirty="0"/>
              <a:t>Browse to your saved co-sponsor’s logo and click </a:t>
            </a:r>
            <a:r>
              <a:rPr lang="en-US" sz="1600" b="1" baseline="0" dirty="0"/>
              <a:t>Insert.</a:t>
            </a:r>
          </a:p>
          <a:p>
            <a:endParaRPr lang="en-US" sz="1600" b="1" baseline="0" dirty="0"/>
          </a:p>
          <a:p>
            <a:r>
              <a:rPr lang="en-US" sz="1600" b="0" i="1" baseline="0" dirty="0"/>
              <a:t>or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delete </a:t>
            </a:r>
            <a:r>
              <a:rPr lang="en-US" sz="1600" b="0" baseline="0" dirty="0"/>
              <a:t>the </a:t>
            </a:r>
            <a:r>
              <a:rPr lang="en-US" sz="1600" b="1" baseline="0" dirty="0"/>
              <a:t>Add sponsor logo here graphic </a:t>
            </a:r>
            <a:r>
              <a:rPr lang="en-US" sz="1600" b="0" baseline="0" dirty="0"/>
              <a:t>and </a:t>
            </a:r>
            <a:r>
              <a:rPr lang="en-US" sz="1600" b="1" baseline="0" dirty="0"/>
              <a:t>Paste </a:t>
            </a:r>
            <a:r>
              <a:rPr lang="en-US" sz="1600" b="0" baseline="0" dirty="0"/>
              <a:t>in the sponsor logo. Scale and position the logo so it fits in the lower right corner.</a:t>
            </a:r>
            <a:endParaRPr lang="en-US" sz="1600" b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" y="4419600"/>
            <a:ext cx="590550" cy="590550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1628398"/>
            <a:ext cx="5105400" cy="367202"/>
          </a:xfrm>
          <a:noFill/>
        </p:spPr>
        <p:txBody>
          <a:bodyPr/>
          <a:lstStyle>
            <a:lvl1pPr marL="0" indent="0" algn="l">
              <a:buFontTx/>
              <a:buNone/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95401"/>
            <a:ext cx="5105400" cy="1210318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18" y="4508105"/>
            <a:ext cx="1828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reate Opportunitie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25"/>
          <a:stretch/>
        </p:blipFill>
        <p:spPr>
          <a:xfrm>
            <a:off x="13157" y="0"/>
            <a:ext cx="9141027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" y="0"/>
            <a:ext cx="3855720" cy="5143500"/>
          </a:xfrm>
          <a:prstGeom prst="rect">
            <a:avLst/>
          </a:prstGeom>
          <a:solidFill>
            <a:srgbClr val="FFFFFF">
              <a:alpha val="8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©2019 CliftonLarsonAllen LLP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4274441"/>
            <a:ext cx="3284221" cy="718139"/>
          </a:xfrm>
          <a:noFill/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rgbClr val="819F3D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1" y="3050501"/>
            <a:ext cx="3284220" cy="1167503"/>
          </a:xfrm>
          <a:noFill/>
        </p:spPr>
        <p:txBody>
          <a:bodyPr anchor="b" anchorCtr="0"/>
          <a:lstStyle>
            <a:lvl1pPr algn="l">
              <a:defRPr sz="1800">
                <a:solidFill>
                  <a:srgbClr val="819F3D"/>
                </a:solidFill>
              </a:defRPr>
            </a:lvl1pPr>
          </a:lstStyle>
          <a:p>
            <a:r>
              <a:rPr lang="en-US" dirty="0"/>
              <a:t>Section Header Layout for </a:t>
            </a:r>
            <a:br>
              <a:rPr lang="en-US" dirty="0"/>
            </a:br>
            <a:r>
              <a:rPr lang="en-US" dirty="0"/>
              <a:t>Co-Sponsored Events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" y="912871"/>
            <a:ext cx="590550" cy="590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76" y="1001376"/>
            <a:ext cx="1828800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63740" y="514350"/>
            <a:ext cx="2324100" cy="4770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baseline="0" dirty="0"/>
              <a:t>To add a sponsor logo:</a:t>
            </a:r>
            <a:endParaRPr lang="en-US" sz="1600" b="0" baseline="0" dirty="0"/>
          </a:p>
          <a:p>
            <a:r>
              <a:rPr lang="en-US" sz="1600" baseline="0" dirty="0"/>
              <a:t>Go to </a:t>
            </a:r>
            <a:r>
              <a:rPr lang="en-US" sz="1600" b="1" baseline="0" dirty="0"/>
              <a:t>View</a:t>
            </a:r>
            <a:r>
              <a:rPr lang="en-US" sz="1600" baseline="0" dirty="0"/>
              <a:t> / </a:t>
            </a:r>
            <a:r>
              <a:rPr lang="en-US" sz="1600" b="1" baseline="0" dirty="0"/>
              <a:t>Slide Master </a:t>
            </a:r>
          </a:p>
          <a:p>
            <a:endParaRPr lang="en-US" sz="1600" b="1" baseline="0" dirty="0"/>
          </a:p>
          <a:p>
            <a:r>
              <a:rPr lang="en-US" sz="1600" baseline="0" dirty="0"/>
              <a:t>right click on </a:t>
            </a:r>
            <a:r>
              <a:rPr lang="en-US" sz="1600" b="1" baseline="0" dirty="0"/>
              <a:t>Add sponsor logo here</a:t>
            </a:r>
            <a:r>
              <a:rPr lang="en-US" sz="1600" baseline="0" dirty="0"/>
              <a:t>, select </a:t>
            </a:r>
            <a:r>
              <a:rPr lang="en-US" sz="1600" b="1" baseline="0" dirty="0"/>
              <a:t>Change picture… </a:t>
            </a:r>
            <a:r>
              <a:rPr lang="en-US" sz="1600" baseline="0" dirty="0"/>
              <a:t>Browse to your saved co-sponsor’s logo and click </a:t>
            </a:r>
            <a:r>
              <a:rPr lang="en-US" sz="1600" b="1" baseline="0" dirty="0"/>
              <a:t>Insert.</a:t>
            </a:r>
          </a:p>
          <a:p>
            <a:endParaRPr lang="en-US" sz="1600" b="1" baseline="0" dirty="0"/>
          </a:p>
          <a:p>
            <a:r>
              <a:rPr lang="en-US" sz="1600" b="0" i="1" baseline="0" dirty="0"/>
              <a:t>or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delete </a:t>
            </a:r>
            <a:r>
              <a:rPr lang="en-US" sz="1600" b="0" baseline="0" dirty="0"/>
              <a:t>the </a:t>
            </a:r>
            <a:r>
              <a:rPr lang="en-US" sz="1600" b="1" baseline="0" dirty="0"/>
              <a:t>Add sponsor logo here graphic </a:t>
            </a:r>
            <a:r>
              <a:rPr lang="en-US" sz="1600" b="0" baseline="0" dirty="0"/>
              <a:t>and </a:t>
            </a:r>
            <a:r>
              <a:rPr lang="en-US" sz="1600" b="1" baseline="0" dirty="0"/>
              <a:t>Paste </a:t>
            </a:r>
            <a:r>
              <a:rPr lang="en-US" sz="1600" b="0" baseline="0" dirty="0"/>
              <a:t>in the sponsor logo. Scale and position the logo so it fits in the lower right corner.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541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744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4242547"/>
            <a:ext cx="9144000" cy="92087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995" y="3580808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>
                <a:solidFill>
                  <a:schemeClr val="bg1"/>
                </a:solidFill>
              </a:rPr>
              <a:t>WEALTH ADVISORY  |  OUTSOURCING  |  AUDIT, TAX, AND CONSULTING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595" y="3810152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>
                <a:solidFill>
                  <a:schemeClr val="bg1"/>
                </a:solidFill>
              </a:rPr>
              <a:t>Investment advisory services are offered through CliftonLarsonAllen Wealth Advisors, LLC, an SEC-registered investment advisor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8102342" y="73830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©2019 CliftonLarsonAllen LLP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08745"/>
            <a:ext cx="590710" cy="595802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1960" y="1696116"/>
            <a:ext cx="5322835" cy="367202"/>
          </a:xfrm>
          <a:noFill/>
        </p:spPr>
        <p:txBody>
          <a:bodyPr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1960" y="190250"/>
            <a:ext cx="5322835" cy="1394460"/>
          </a:xfrm>
          <a:noFill/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91577" y="952487"/>
            <a:ext cx="2590800" cy="3950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To change the picture: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/>
              <a:t>Go to </a:t>
            </a:r>
            <a:r>
              <a:rPr lang="en-US" sz="1600" b="1" baseline="0" dirty="0"/>
              <a:t>View</a:t>
            </a:r>
            <a:r>
              <a:rPr lang="en-US" sz="1600" baseline="0" dirty="0"/>
              <a:t> / </a:t>
            </a:r>
            <a:r>
              <a:rPr lang="en-US" sz="1600" b="1" baseline="0" dirty="0"/>
              <a:t>Slide Master </a:t>
            </a:r>
            <a:endParaRPr lang="en-US" sz="1600" kern="1200" dirty="0">
              <a:solidFill>
                <a:schemeClr val="tx1"/>
              </a:solidFill>
              <a:latin typeface="+mn-lt"/>
              <a:ea typeface="ヒラギノ角ゴ Pro W3" pitchFamily="1" charset="-128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Right click on current image and select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Change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Picture…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Browse to </a:t>
            </a:r>
            <a:r>
              <a:rPr lang="en-US" sz="1600" b="1" dirty="0"/>
              <a:t>Y:\CLA Common\Administrative\Market Solutions\Share\~Image Library\_PowerPoint title slides\CLA Promise PPT\HD Version Images\Main Title Slide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Select an image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0"/>
          <a:stretch/>
        </p:blipFill>
        <p:spPr>
          <a:xfrm>
            <a:off x="5293144" y="4483652"/>
            <a:ext cx="3539189" cy="3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965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04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939393"/>
                </a:solidFill>
              </a:rPr>
              <a:t>©2019 CliftonLarsonAllen LLP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499097"/>
            <a:ext cx="698839" cy="704864"/>
          </a:xfrm>
          <a:prstGeom prst="rect">
            <a:avLst/>
          </a:prstGeom>
        </p:spPr>
      </p:pic>
      <p:sp>
        <p:nvSpPr>
          <p:cNvPr id="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3302262"/>
            <a:ext cx="4891668" cy="367202"/>
          </a:xfrm>
          <a:noFill/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2236904"/>
            <a:ext cx="4891668" cy="1008920"/>
          </a:xfrm>
          <a:noFill/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4800" y="4500416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WEALTH ADVISORY  |  OUTSOURCING  |  AUDIT, TAX, AND CONSULTING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18978" y="4729760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Investment advisory services are offered through CliftonLarsonAllen Wealth Advisors, LLC, an SEC-registered investment advisor</a:t>
            </a:r>
          </a:p>
        </p:txBody>
      </p:sp>
    </p:spTree>
    <p:extLst>
      <p:ext uri="{BB962C8B-B14F-4D97-AF65-F5344CB8AC3E}">
        <p14:creationId xmlns:p14="http://schemas.microsoft.com/office/powerpoint/2010/main" val="254334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04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939393"/>
                </a:solidFill>
              </a:rPr>
              <a:t>©2019 CliftonLarsonAllen LLP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499097"/>
            <a:ext cx="698839" cy="704864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4800" y="4500416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WEALTH ADVISORY  |  OUTSOURCING  |  AUDIT, TAX, AND CONSULTING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18978" y="4729760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Investment advisory services are offered through CliftonLarsonAllen Wealth Advisors, LLC, an SEC-registered investment advisor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3302262"/>
            <a:ext cx="4891668" cy="367202"/>
          </a:xfrm>
          <a:noFill/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2236904"/>
            <a:ext cx="4891668" cy="1008920"/>
          </a:xfrm>
          <a:noFill/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8229600" cy="68580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7156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871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5138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7156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871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5138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8229600" cy="68580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8229600" cy="68580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5" b="17071"/>
          <a:stretch/>
        </p:blipFill>
        <p:spPr>
          <a:xfrm>
            <a:off x="-259" y="4766733"/>
            <a:ext cx="9137820" cy="39793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8155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6DAB3F6F-6A30-410C-8DAB-3E7769D71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3243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©2019 CliftonLarsonAllen LLP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305891" cy="30852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4650" y="4825690"/>
            <a:ext cx="410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Create Opportunities</a:t>
            </a:r>
            <a:endParaRPr lang="en-US" sz="11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0" r:id="rId13"/>
    <p:sldLayoutId id="2147483675" r:id="rId14"/>
    <p:sldLayoutId id="214748367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19F3D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Arial Narrow" pitchFamily="1" charset="0"/>
        <a:buChar char="◊"/>
        <a:defRPr sz="2000"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1158" y="358070"/>
            <a:ext cx="4982117" cy="1877060"/>
          </a:xfrm>
          <a:noFill/>
        </p:spPr>
        <p:txBody>
          <a:bodyPr/>
          <a:lstStyle/>
          <a:p>
            <a:pPr eaLnBrk="1" hangingPunct="1"/>
            <a:r>
              <a:rPr lang="en-US" dirty="0"/>
              <a:t>2019 Financial Condition of  Minnesota’s Nursing Facilities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1659" y="1444095"/>
            <a:ext cx="2457450" cy="45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July 15, 2020</a:t>
            </a:r>
          </a:p>
        </p:txBody>
      </p:sp>
    </p:spTree>
    <p:extLst>
      <p:ext uri="{BB962C8B-B14F-4D97-AF65-F5344CB8AC3E}">
        <p14:creationId xmlns:p14="http://schemas.microsoft.com/office/powerpoint/2010/main" val="2699752306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9214" y="106679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Occupancy Percentage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36614" y="4819650"/>
            <a:ext cx="4114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1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366206"/>
              </p:ext>
            </p:extLst>
          </p:nvPr>
        </p:nvGraphicFramePr>
        <p:xfrm>
          <a:off x="606875" y="563879"/>
          <a:ext cx="6971131" cy="417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Chart" r:id="rId3" imgW="9420447" imgH="9077482" progId="MSGraph.Chart.8">
                  <p:embed followColorScheme="full"/>
                </p:oleObj>
              </mc:Choice>
              <mc:Fallback>
                <p:oleObj name="Chart" r:id="rId3" imgW="9420447" imgH="9077482" progId="MSGraph.Chart.8">
                  <p:embed followColorScheme="full"/>
                  <p:pic>
                    <p:nvPicPr>
                      <p:cNvPr id="12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75" y="563879"/>
                        <a:ext cx="6971131" cy="4175642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52837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580" y="119625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Operating Margin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64581" y="4819650"/>
            <a:ext cx="4114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411950"/>
              </p:ext>
            </p:extLst>
          </p:nvPr>
        </p:nvGraphicFramePr>
        <p:xfrm>
          <a:off x="798685" y="387751"/>
          <a:ext cx="7246591" cy="443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Chart" r:id="rId3" imgW="9430016" imgH="9429573" progId="MSGraph.Chart.8">
                  <p:embed followColorScheme="full"/>
                </p:oleObj>
              </mc:Choice>
              <mc:Fallback>
                <p:oleObj name="Chart" r:id="rId3" imgW="9430016" imgH="9429573" progId="MSGraph.Chart.8">
                  <p:embed followColorScheme="full"/>
                  <p:pic>
                    <p:nvPicPr>
                      <p:cNvPr id="12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85" y="387751"/>
                        <a:ext cx="7246591" cy="4431899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56783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7851" y="137603"/>
            <a:ext cx="6172200" cy="514350"/>
          </a:xfrm>
        </p:spPr>
        <p:txBody>
          <a:bodyPr/>
          <a:lstStyle/>
          <a:p>
            <a:pPr eaLnBrk="1" hangingPunct="1"/>
            <a:r>
              <a:rPr lang="en-US" dirty="0"/>
              <a:t>Operating Margin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50317" y="4819650"/>
            <a:ext cx="46720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77447"/>
              </p:ext>
            </p:extLst>
          </p:nvPr>
        </p:nvGraphicFramePr>
        <p:xfrm>
          <a:off x="1337650" y="651953"/>
          <a:ext cx="6040994" cy="404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Chart" r:id="rId3" imgW="9439053" imgH="8791673" progId="MSGraph.Chart.8">
                  <p:embed followColorScheme="full"/>
                </p:oleObj>
              </mc:Choice>
              <mc:Fallback>
                <p:oleObj name="Chart" r:id="rId3" imgW="9439053" imgH="8791673" progId="MSGraph.Chart.8">
                  <p:embed followColorScheme="full"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650" y="651953"/>
                        <a:ext cx="6040994" cy="404417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061328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21889" y="301363"/>
            <a:ext cx="8275648" cy="400050"/>
          </a:xfrm>
        </p:spPr>
        <p:txBody>
          <a:bodyPr/>
          <a:lstStyle/>
          <a:p>
            <a:pPr eaLnBrk="1" hangingPunct="1"/>
            <a:r>
              <a:rPr lang="en-US" dirty="0"/>
              <a:t>Annual Change in Total Expenses &amp; Resident Revenue Per Resident Day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50294" y="4819650"/>
            <a:ext cx="4171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62492"/>
              </p:ext>
            </p:extLst>
          </p:nvPr>
        </p:nvGraphicFramePr>
        <p:xfrm>
          <a:off x="1737360" y="914397"/>
          <a:ext cx="5577840" cy="378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38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13199" y="117594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Net Margin</a:t>
            </a:r>
          </a:p>
        </p:txBody>
      </p:sp>
      <p:graphicFrame>
        <p:nvGraphicFramePr>
          <p:cNvPr id="16386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904146"/>
              </p:ext>
            </p:extLst>
          </p:nvPr>
        </p:nvGraphicFramePr>
        <p:xfrm>
          <a:off x="870398" y="574794"/>
          <a:ext cx="6775831" cy="423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Chart" r:id="rId3" imgW="9410877" imgH="9410484" progId="MSGraph.Chart.8">
                  <p:embed followColorScheme="full"/>
                </p:oleObj>
              </mc:Choice>
              <mc:Fallback>
                <p:oleObj name="Chart" r:id="rId3" imgW="9410877" imgH="9410484" progId="MSGraph.Chart.8">
                  <p:embed followColorScheme="full"/>
                  <p:pic>
                    <p:nvPicPr>
                      <p:cNvPr id="163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398" y="574794"/>
                        <a:ext cx="6775831" cy="4234718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78907" y="4844422"/>
            <a:ext cx="4171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8256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97" y="117022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Net Margin</a:t>
            </a:r>
          </a:p>
        </p:txBody>
      </p:sp>
      <p:graphicFrame>
        <p:nvGraphicFramePr>
          <p:cNvPr id="17410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8870"/>
              </p:ext>
            </p:extLst>
          </p:nvPr>
        </p:nvGraphicFramePr>
        <p:xfrm>
          <a:off x="1045481" y="574222"/>
          <a:ext cx="6318111" cy="414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Chart" r:id="rId3" imgW="9430016" imgH="9429573" progId="MSGraph.Chart.8">
                  <p:embed followColorScheme="full"/>
                </p:oleObj>
              </mc:Choice>
              <mc:Fallback>
                <p:oleObj name="Chart" r:id="rId3" imgW="9430016" imgH="9429573" progId="MSGraph.Chart.8">
                  <p:embed followColorScheme="full"/>
                  <p:pic>
                    <p:nvPicPr>
                      <p:cNvPr id="174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481" y="574222"/>
                        <a:ext cx="6318111" cy="4149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07469" y="4819650"/>
            <a:ext cx="45791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9297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8644" y="140353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EBIDA</a:t>
            </a:r>
          </a:p>
        </p:txBody>
      </p:sp>
      <p:graphicFrame>
        <p:nvGraphicFramePr>
          <p:cNvPr id="16386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643561"/>
              </p:ext>
            </p:extLst>
          </p:nvPr>
        </p:nvGraphicFramePr>
        <p:xfrm>
          <a:off x="1067361" y="576342"/>
          <a:ext cx="6601011" cy="424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Chart" r:id="rId3" imgW="9430016" imgH="9429573" progId="MSGraph.Chart.8">
                  <p:embed followColorScheme="full"/>
                </p:oleObj>
              </mc:Choice>
              <mc:Fallback>
                <p:oleObj name="Chart" r:id="rId3" imgW="9430016" imgH="9429573" progId="MSGraph.Chart.8">
                  <p:embed followColorScheme="full"/>
                  <p:pic>
                    <p:nvPicPr>
                      <p:cNvPr id="163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361" y="576342"/>
                        <a:ext cx="6601011" cy="4243308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78894" y="4819650"/>
            <a:ext cx="4171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0704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494" y="185200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Days Cash on Hand</a:t>
            </a:r>
          </a:p>
        </p:txBody>
      </p:sp>
      <p:graphicFrame>
        <p:nvGraphicFramePr>
          <p:cNvPr id="6146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421249"/>
              </p:ext>
            </p:extLst>
          </p:nvPr>
        </p:nvGraphicFramePr>
        <p:xfrm>
          <a:off x="946816" y="611519"/>
          <a:ext cx="6782722" cy="423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Chart" r:id="rId3" imgW="9420447" imgH="9420029" progId="MSGraph.Chart.8">
                  <p:embed followColorScheme="full"/>
                </p:oleObj>
              </mc:Choice>
              <mc:Fallback>
                <p:oleObj name="Chart" r:id="rId3" imgW="9420447" imgH="9420029" progId="MSGraph.Chart.8">
                  <p:embed followColorScheme="full"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16" y="611519"/>
                        <a:ext cx="6782722" cy="4239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00325" y="4819650"/>
            <a:ext cx="4171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6132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75248" y="132080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Total Days Revenue in A/R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75498" y="4819650"/>
            <a:ext cx="4171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655666"/>
              </p:ext>
            </p:extLst>
          </p:nvPr>
        </p:nvGraphicFramePr>
        <p:xfrm>
          <a:off x="689661" y="578012"/>
          <a:ext cx="7422955" cy="42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Chart" r:id="rId3" imgW="11782469" imgH="11782327" progId="MSGraph.Chart.8">
                  <p:embed followColorScheme="full"/>
                </p:oleObj>
              </mc:Choice>
              <mc:Fallback>
                <p:oleObj name="Chart" r:id="rId3" imgW="11782469" imgH="11782327" progId="MSGraph.Chart.8">
                  <p:embed followColorScheme="full"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61" y="578012"/>
                        <a:ext cx="7422955" cy="42416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719325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51" y="122464"/>
            <a:ext cx="6172200" cy="502920"/>
          </a:xfrm>
        </p:spPr>
        <p:txBody>
          <a:bodyPr/>
          <a:lstStyle/>
          <a:p>
            <a:pPr eaLnBrk="1" hangingPunct="1"/>
            <a:r>
              <a:rPr lang="en-US" dirty="0"/>
              <a:t>Debt Service Coverage Ratio</a:t>
            </a:r>
          </a:p>
        </p:txBody>
      </p:sp>
      <p:graphicFrame>
        <p:nvGraphicFramePr>
          <p:cNvPr id="2048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35381"/>
              </p:ext>
            </p:extLst>
          </p:nvPr>
        </p:nvGraphicFramePr>
        <p:xfrm>
          <a:off x="708478" y="625384"/>
          <a:ext cx="6978212" cy="423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Chart" r:id="rId3" imgW="9430016" imgH="9210577" progId="MSGraph.Chart.8">
                  <p:embed followColorScheme="full"/>
                </p:oleObj>
              </mc:Choice>
              <mc:Fallback>
                <p:oleObj name="Chart" r:id="rId3" imgW="9430016" imgH="9210577" progId="MSGraph.Chart.8">
                  <p:embed followColorScheme="full"/>
                  <p:pic>
                    <p:nvPicPr>
                      <p:cNvPr id="204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78" y="625384"/>
                        <a:ext cx="6978212" cy="4236865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14600" y="4819650"/>
            <a:ext cx="4171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62101" y="4208223"/>
            <a:ext cx="1850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  <a:latin typeface="Times New Roman" pitchFamily="18" charset="0"/>
              </a:rPr>
              <a:t>*** Breakout data not provided due to low survey response rate</a:t>
            </a:r>
          </a:p>
        </p:txBody>
      </p:sp>
    </p:spTree>
    <p:extLst>
      <p:ext uri="{BB962C8B-B14F-4D97-AF65-F5344CB8AC3E}">
        <p14:creationId xmlns:p14="http://schemas.microsoft.com/office/powerpoint/2010/main" val="217091254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74" y="144492"/>
            <a:ext cx="6172200" cy="685800"/>
          </a:xfrm>
        </p:spPr>
        <p:txBody>
          <a:bodyPr/>
          <a:lstStyle/>
          <a:p>
            <a:pPr eaLnBrk="1" hangingPunct="1"/>
            <a:r>
              <a:rPr lang="en-US" dirty="0"/>
              <a:t>Survey Process</a:t>
            </a:r>
          </a:p>
        </p:txBody>
      </p:sp>
      <p:graphicFrame>
        <p:nvGraphicFramePr>
          <p:cNvPr id="1026" name="Object 3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24856"/>
              </p:ext>
            </p:extLst>
          </p:nvPr>
        </p:nvGraphicFramePr>
        <p:xfrm>
          <a:off x="1358746" y="1966683"/>
          <a:ext cx="6912855" cy="254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4" imgW="11734623" imgH="4314707" progId="Excel.Sheet.8">
                  <p:embed/>
                </p:oleObj>
              </mc:Choice>
              <mc:Fallback>
                <p:oleObj name="Worksheet" r:id="rId4" imgW="11734623" imgH="4314707" progId="Excel.Sheet.8">
                  <p:embed/>
                  <p:pic>
                    <p:nvPicPr>
                      <p:cNvPr id="10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746" y="1966683"/>
                        <a:ext cx="6912855" cy="254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5251" y="841894"/>
            <a:ext cx="7276956" cy="857250"/>
          </a:xfrm>
        </p:spPr>
        <p:txBody>
          <a:bodyPr/>
          <a:lstStyle/>
          <a:p>
            <a:pPr eaLnBrk="1" hangingPunct="1"/>
            <a:r>
              <a:rPr lang="en-US" sz="1800" dirty="0"/>
              <a:t>Survey Mailed to Imperative Members January 2020</a:t>
            </a:r>
          </a:p>
          <a:p>
            <a:pPr eaLnBrk="1" hangingPunct="1"/>
            <a:r>
              <a:rPr lang="en-US" sz="1800" dirty="0"/>
              <a:t>Includes Responses Received Through March 24, 2020</a:t>
            </a:r>
          </a:p>
          <a:p>
            <a:pPr eaLnBrk="1" hangingPunct="1"/>
            <a:r>
              <a:rPr lang="en-US" sz="1800" dirty="0"/>
              <a:t>Survey Responses:</a:t>
            </a:r>
          </a:p>
          <a:p>
            <a:pPr eaLnBrk="1" hangingPunct="1"/>
            <a:endParaRPr lang="en-US" sz="1350" b="1" dirty="0"/>
          </a:p>
          <a:p>
            <a:pPr eaLnBrk="1" hangingPunct="1">
              <a:buFontTx/>
              <a:buNone/>
            </a:pPr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57744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628650"/>
            <a:ext cx="4343400" cy="1257300"/>
          </a:xfrm>
        </p:spPr>
        <p:txBody>
          <a:bodyPr/>
          <a:lstStyle/>
          <a:p>
            <a:pPr algn="ctr" eaLnBrk="1" hangingPunct="1"/>
            <a:r>
              <a:rPr lang="en-US" dirty="0"/>
              <a:t>Thank You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4212015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873" y="201099"/>
            <a:ext cx="6172200" cy="400050"/>
          </a:xfrm>
        </p:spPr>
        <p:txBody>
          <a:bodyPr/>
          <a:lstStyle/>
          <a:p>
            <a:pPr eaLnBrk="1" hangingPunct="1"/>
            <a:r>
              <a:rPr lang="en-US" dirty="0"/>
              <a:t>Ratios Calculated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084920"/>
              </p:ext>
            </p:extLst>
          </p:nvPr>
        </p:nvGraphicFramePr>
        <p:xfrm>
          <a:off x="1176723" y="791497"/>
          <a:ext cx="6709977" cy="413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3" imgW="13182704" imgH="8115336" progId="Excel.Sheet.8">
                  <p:embed/>
                </p:oleObj>
              </mc:Choice>
              <mc:Fallback>
                <p:oleObj name="Worksheet" r:id="rId3" imgW="13182704" imgH="8115336" progId="Excel.Sheet.8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723" y="791497"/>
                        <a:ext cx="6709977" cy="4131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18430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873" y="137074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Percent Days by </a:t>
            </a:r>
            <a:r>
              <a:rPr lang="en-US" dirty="0" err="1"/>
              <a:t>Payor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57462" y="4819650"/>
            <a:ext cx="50077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704722"/>
              </p:ext>
            </p:extLst>
          </p:nvPr>
        </p:nvGraphicFramePr>
        <p:xfrm>
          <a:off x="1199771" y="585788"/>
          <a:ext cx="6594313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hart" r:id="rId3" imgW="9420447" imgH="8810762" progId="MSGraph.Chart.8">
                  <p:embed followColorScheme="full"/>
                </p:oleObj>
              </mc:Choice>
              <mc:Fallback>
                <p:oleObj name="Chart" r:id="rId3" imgW="9420447" imgH="8810762" progId="MSGraph.Chart.8">
                  <p:embed followColorScheme="full"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771" y="585788"/>
                        <a:ext cx="6594313" cy="4233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322344" y="4346443"/>
            <a:ext cx="1821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  <a:latin typeface="Times New Roman" pitchFamily="18" charset="0"/>
              </a:rPr>
              <a:t>*** Breakout data not provided due to low survey response rate</a:t>
            </a:r>
          </a:p>
        </p:txBody>
      </p:sp>
    </p:spTree>
    <p:extLst>
      <p:ext uri="{BB962C8B-B14F-4D97-AF65-F5344CB8AC3E}">
        <p14:creationId xmlns:p14="http://schemas.microsoft.com/office/powerpoint/2010/main" val="191888949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77289" y="147386"/>
            <a:ext cx="6172200" cy="400050"/>
          </a:xfrm>
        </p:spPr>
        <p:txBody>
          <a:bodyPr/>
          <a:lstStyle/>
          <a:p>
            <a:pPr eaLnBrk="1" hangingPunct="1"/>
            <a:r>
              <a:rPr lang="en-US" dirty="0"/>
              <a:t>Percent Days by Payor Comparison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21731" y="4819650"/>
            <a:ext cx="526258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61471"/>
              </p:ext>
            </p:extLst>
          </p:nvPr>
        </p:nvGraphicFramePr>
        <p:xfrm>
          <a:off x="816428" y="623481"/>
          <a:ext cx="6129510" cy="405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hart" r:id="rId3" imgW="9430016" imgH="9429573" progId="MSGraph.Chart.8">
                  <p:embed followColorScheme="full"/>
                </p:oleObj>
              </mc:Choice>
              <mc:Fallback>
                <p:oleObj name="Chart" r:id="rId3" imgW="9430016" imgH="9429573" progId="MSGraph.Chart.8">
                  <p:embed followColorScheme="full"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28" y="623481"/>
                        <a:ext cx="6129510" cy="4054716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92686" y="4278087"/>
            <a:ext cx="189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MC Advantage data not collected prior to 2018</a:t>
            </a:r>
          </a:p>
        </p:txBody>
      </p:sp>
    </p:spTree>
    <p:extLst>
      <p:ext uri="{BB962C8B-B14F-4D97-AF65-F5344CB8AC3E}">
        <p14:creationId xmlns:p14="http://schemas.microsoft.com/office/powerpoint/2010/main" val="147671266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11468" y="155756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Percent Revenue by </a:t>
            </a:r>
            <a:r>
              <a:rPr lang="en-US" dirty="0" err="1"/>
              <a:t>Payor</a:t>
            </a:r>
            <a:endParaRPr 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61762" y="4832866"/>
            <a:ext cx="4114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008693"/>
              </p:ext>
            </p:extLst>
          </p:nvPr>
        </p:nvGraphicFramePr>
        <p:xfrm>
          <a:off x="751522" y="612956"/>
          <a:ext cx="6601011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hart" r:id="rId3" imgW="9430016" imgH="9429573" progId="MSGraph.Chart.8">
                  <p:embed followColorScheme="full"/>
                </p:oleObj>
              </mc:Choice>
              <mc:Fallback>
                <p:oleObj name="Chart" r:id="rId3" imgW="9430016" imgH="9429573" progId="MSGraph.Chart.8">
                  <p:embed followColorScheme="full"/>
                  <p:pic>
                    <p:nvPicPr>
                      <p:cNvPr id="256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" y="612956"/>
                        <a:ext cx="6601011" cy="42481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76562" y="4204156"/>
            <a:ext cx="1821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  <a:latin typeface="Times New Roman" pitchFamily="18" charset="0"/>
              </a:rPr>
              <a:t>*** Breakout data not provided due to low survey response rate</a:t>
            </a:r>
          </a:p>
        </p:txBody>
      </p:sp>
    </p:spTree>
    <p:extLst>
      <p:ext uri="{BB962C8B-B14F-4D97-AF65-F5344CB8AC3E}">
        <p14:creationId xmlns:p14="http://schemas.microsoft.com/office/powerpoint/2010/main" val="3459108726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13191" y="141632"/>
            <a:ext cx="6329363" cy="519284"/>
          </a:xfrm>
        </p:spPr>
        <p:txBody>
          <a:bodyPr/>
          <a:lstStyle/>
          <a:p>
            <a:pPr eaLnBrk="1" hangingPunct="1"/>
            <a:r>
              <a:rPr lang="en-US" dirty="0"/>
              <a:t>Percent Revenue by Payor Comparison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50319" y="4824412"/>
            <a:ext cx="4114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378751"/>
              </p:ext>
            </p:extLst>
          </p:nvPr>
        </p:nvGraphicFramePr>
        <p:xfrm>
          <a:off x="528637" y="583521"/>
          <a:ext cx="6506711" cy="414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hart" r:id="rId3" imgW="9430016" imgH="9429573" progId="MSGraph.Chart.8">
                  <p:embed followColorScheme="full"/>
                </p:oleObj>
              </mc:Choice>
              <mc:Fallback>
                <p:oleObj name="Chart" r:id="rId3" imgW="9430016" imgH="9429573" progId="MSGraph.Chart.8">
                  <p:embed followColorScheme="full"/>
                  <p:pic>
                    <p:nvPicPr>
                      <p:cNvPr id="266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583521"/>
                        <a:ext cx="6506711" cy="4149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7756" y="4305301"/>
            <a:ext cx="213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MC Advantage data not collected prior to 2018</a:t>
            </a:r>
          </a:p>
        </p:txBody>
      </p:sp>
    </p:spTree>
    <p:extLst>
      <p:ext uri="{BB962C8B-B14F-4D97-AF65-F5344CB8AC3E}">
        <p14:creationId xmlns:p14="http://schemas.microsoft.com/office/powerpoint/2010/main" val="82031470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69302"/>
            <a:ext cx="6172200" cy="457200"/>
          </a:xfrm>
        </p:spPr>
        <p:txBody>
          <a:bodyPr/>
          <a:lstStyle/>
          <a:p>
            <a:pPr eaLnBrk="1" hangingPunct="1"/>
            <a:r>
              <a:rPr lang="en-US" dirty="0"/>
              <a:t>Revenue Per Day by </a:t>
            </a:r>
            <a:r>
              <a:rPr lang="en-US" dirty="0" err="1"/>
              <a:t>Payor</a:t>
            </a:r>
            <a:endParaRPr lang="en-US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628899" y="4838700"/>
            <a:ext cx="46720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75187" y="4175011"/>
            <a:ext cx="1809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  <a:latin typeface="Times New Roman" pitchFamily="18" charset="0"/>
              </a:rPr>
              <a:t>*** Breakout data not provided due to low survey response rate</a:t>
            </a:r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27862"/>
              </p:ext>
            </p:extLst>
          </p:nvPr>
        </p:nvGraphicFramePr>
        <p:xfrm>
          <a:off x="485772" y="626504"/>
          <a:ext cx="6688517" cy="423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Chart" r:id="rId3" imgW="9420447" imgH="9420029" progId="MSGraph.Chart.8">
                  <p:embed followColorScheme="full"/>
                </p:oleObj>
              </mc:Choice>
              <mc:Fallback>
                <p:oleObj name="Chart" r:id="rId3" imgW="9420447" imgH="9420029" progId="MSGraph.Chart.8">
                  <p:embed followColorScheme="full"/>
                  <p:pic>
                    <p:nvPicPr>
                      <p:cNvPr id="286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2" y="626504"/>
                        <a:ext cx="6688517" cy="4239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54801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78" y="157700"/>
            <a:ext cx="6355573" cy="400050"/>
          </a:xfrm>
        </p:spPr>
        <p:txBody>
          <a:bodyPr/>
          <a:lstStyle/>
          <a:p>
            <a:pPr eaLnBrk="1" hangingPunct="1"/>
            <a:r>
              <a:rPr lang="en-US" dirty="0"/>
              <a:t>Revenue Per Day by Payor Comparison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15780" y="4819650"/>
            <a:ext cx="44577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1" dirty="0">
                <a:solidFill>
                  <a:schemeClr val="bg1"/>
                </a:solidFill>
                <a:latin typeface="Times New Roman" pitchFamily="18" charset="0"/>
              </a:rPr>
              <a:t>Imperative Nursing Facility Survey Prepared by CliftonLarsonAllen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04107"/>
              </p:ext>
            </p:extLst>
          </p:nvPr>
        </p:nvGraphicFramePr>
        <p:xfrm>
          <a:off x="972455" y="557750"/>
          <a:ext cx="6223811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hart" r:id="rId3" imgW="9430016" imgH="9001125" progId="MSGraph.Chart.8">
                  <p:embed followColorScheme="full"/>
                </p:oleObj>
              </mc:Choice>
              <mc:Fallback>
                <p:oleObj name="Chart" r:id="rId3" imgW="9430016" imgH="9001125" progId="MSGraph.Chart.8">
                  <p:embed followColorScheme="full"/>
                  <p:pic>
                    <p:nvPicPr>
                      <p:cNvPr id="296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55" y="557750"/>
                        <a:ext cx="6223811" cy="41370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43539" y="4151157"/>
            <a:ext cx="213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MC Advantage data not collected prior to 2018</a:t>
            </a:r>
          </a:p>
        </p:txBody>
      </p:sp>
    </p:spTree>
    <p:extLst>
      <p:ext uri="{BB962C8B-B14F-4D97-AF65-F5344CB8AC3E}">
        <p14:creationId xmlns:p14="http://schemas.microsoft.com/office/powerpoint/2010/main" val="168024667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-CLA-PowerPoint HD">
  <a:themeElements>
    <a:clrScheme name="CLA Colors">
      <a:dk1>
        <a:srgbClr val="414142"/>
      </a:dk1>
      <a:lt1>
        <a:srgbClr val="FFFFFF"/>
      </a:lt1>
      <a:dk2>
        <a:srgbClr val="414142"/>
      </a:dk2>
      <a:lt2>
        <a:srgbClr val="DAD8D7"/>
      </a:lt2>
      <a:accent1>
        <a:srgbClr val="1F80BC"/>
      </a:accent1>
      <a:accent2>
        <a:srgbClr val="C8712D"/>
      </a:accent2>
      <a:accent3>
        <a:srgbClr val="819F3D"/>
      </a:accent3>
      <a:accent4>
        <a:srgbClr val="59365C"/>
      </a:accent4>
      <a:accent5>
        <a:srgbClr val="FFC91D"/>
      </a:accent5>
      <a:accent6>
        <a:srgbClr val="DAD8D7"/>
      </a:accent6>
      <a:hlink>
        <a:srgbClr val="57A0CC"/>
      </a:hlink>
      <a:folHlink>
        <a:srgbClr val="593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DBD4C5"/>
        </a:lt1>
        <a:dk2>
          <a:srgbClr val="FFFFFF"/>
        </a:dk2>
        <a:lt2>
          <a:srgbClr val="323232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EA3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-CLA-PowerPoint HD.potx" id="{D1D89843-4F8B-4016-BEC1-1CF189D2BF32}" vid="{C7F52575-3C83-4FBB-AB3C-73AC51FB1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On-screen Show (16:9)</PresentationFormat>
  <Paragraphs>66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1-CLA-PowerPoint HD</vt:lpstr>
      <vt:lpstr>Worksheet</vt:lpstr>
      <vt:lpstr>Chart</vt:lpstr>
      <vt:lpstr>2019 Financial Condition of  Minnesota’s Nursing Facilities  </vt:lpstr>
      <vt:lpstr>Survey Process</vt:lpstr>
      <vt:lpstr>Ratios Calculated</vt:lpstr>
      <vt:lpstr>Percent Days by Payor</vt:lpstr>
      <vt:lpstr>Percent Days by Payor Comparison</vt:lpstr>
      <vt:lpstr>Percent Revenue by Payor</vt:lpstr>
      <vt:lpstr>Percent Revenue by Payor Comparison</vt:lpstr>
      <vt:lpstr>Revenue Per Day by Payor</vt:lpstr>
      <vt:lpstr>Revenue Per Day by Payor Comparison</vt:lpstr>
      <vt:lpstr>Occupancy Percentage</vt:lpstr>
      <vt:lpstr>Operating Margin</vt:lpstr>
      <vt:lpstr>Operating Margin</vt:lpstr>
      <vt:lpstr>Annual Change in Total Expenses &amp; Resident Revenue Per Resident Day</vt:lpstr>
      <vt:lpstr>Net Margin</vt:lpstr>
      <vt:lpstr>Net Margin</vt:lpstr>
      <vt:lpstr>EBIDA</vt:lpstr>
      <vt:lpstr>Days Cash on Hand</vt:lpstr>
      <vt:lpstr>Total Days Revenue in A/R</vt:lpstr>
      <vt:lpstr>Debt Service Coverage Ratio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Financial Condition of  Minnesota’s Nursing Facilities</dc:title>
  <dc:creator>Jeff Bostic</dc:creator>
  <cp:lastModifiedBy>Jeff Bostic</cp:lastModifiedBy>
  <cp:revision>2</cp:revision>
  <dcterms:modified xsi:type="dcterms:W3CDTF">2020-08-11T14:53:06Z</dcterms:modified>
</cp:coreProperties>
</file>