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9" r:id="rId3"/>
    <p:sldId id="755" r:id="rId4"/>
    <p:sldId id="756" r:id="rId5"/>
    <p:sldId id="757" r:id="rId6"/>
    <p:sldId id="758" r:id="rId7"/>
    <p:sldId id="759" r:id="rId8"/>
    <p:sldId id="760" r:id="rId9"/>
    <p:sldId id="770" r:id="rId10"/>
    <p:sldId id="771" r:id="rId11"/>
    <p:sldId id="772" r:id="rId12"/>
    <p:sldId id="784" r:id="rId13"/>
    <p:sldId id="752" r:id="rId14"/>
    <p:sldId id="748" r:id="rId15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00"/>
    <a:srgbClr val="FFFF66"/>
    <a:srgbClr val="F45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601" autoAdjust="0"/>
    <p:restoredTop sz="94004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28"/>
    </p:cViewPr>
  </p:sorterViewPr>
  <p:notesViewPr>
    <p:cSldViewPr>
      <p:cViewPr varScale="1">
        <p:scale>
          <a:sx n="80" d="100"/>
          <a:sy n="80" d="100"/>
        </p:scale>
        <p:origin x="-3222" y="-96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7238895558223334E-2"/>
          <c:y val="5.1334702258726918E-2"/>
          <c:w val="0.89075630252100868"/>
          <c:h val="0.68377823408624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/>
            </a:solidFill>
            <a:ln w="1269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  <c:pt idx="3">
                  <c:v>Total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258.2</c:v>
                </c:pt>
                <c:pt idx="1">
                  <c:v>463.72</c:v>
                </c:pt>
                <c:pt idx="2" formatCode="#,##0.00">
                  <c:v>1123.82</c:v>
                </c:pt>
                <c:pt idx="3">
                  <c:v>1845.74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2"/>
            </a:solidFill>
            <a:ln w="1269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  <c:pt idx="3">
                  <c:v>Total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218.49</c:v>
                </c:pt>
                <c:pt idx="1">
                  <c:v>362.65</c:v>
                </c:pt>
                <c:pt idx="2">
                  <c:v>958.82</c:v>
                </c:pt>
                <c:pt idx="3">
                  <c:v>1539.96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hlink"/>
            </a:solidFill>
            <a:ln w="1269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  <c:pt idx="3">
                  <c:v>Total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70.900000000000006</c:v>
                </c:pt>
                <c:pt idx="1">
                  <c:v>138.46</c:v>
                </c:pt>
                <c:pt idx="2">
                  <c:v>538.35</c:v>
                </c:pt>
                <c:pt idx="3">
                  <c:v>747.71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folHlink"/>
            </a:solidFill>
            <a:ln w="1269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  <c:pt idx="3">
                  <c:v>Total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110.98</c:v>
                </c:pt>
                <c:pt idx="1">
                  <c:v>214.32</c:v>
                </c:pt>
                <c:pt idx="2">
                  <c:v>823.02</c:v>
                </c:pt>
                <c:pt idx="3">
                  <c:v>1148.32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bg2"/>
            </a:solidFill>
            <a:ln w="1269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  <c:pt idx="3">
                  <c:v>Total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213.7</c:v>
                </c:pt>
                <c:pt idx="1">
                  <c:v>248.68</c:v>
                </c:pt>
                <c:pt idx="2">
                  <c:v>925.16</c:v>
                </c:pt>
                <c:pt idx="3">
                  <c:v>1387.54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/>
            </a:solidFill>
            <a:ln w="1269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  <c:pt idx="3">
                  <c:v>Total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4"/>
                <c:pt idx="0">
                  <c:v>215.31</c:v>
                </c:pt>
                <c:pt idx="1">
                  <c:v>273.79000000000002</c:v>
                </c:pt>
                <c:pt idx="2" formatCode="#,##0.00">
                  <c:v>1147.52</c:v>
                </c:pt>
                <c:pt idx="3">
                  <c:v>1636.62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66CC"/>
            </a:solidFill>
            <a:ln w="1269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  <c:pt idx="3">
                  <c:v>Total</c:v>
                </c:pt>
              </c:strCache>
            </c:strRef>
          </c:cat>
          <c:val>
            <c:numRef>
              <c:f>Sheet1!$B$8:$E$8</c:f>
              <c:numCache>
                <c:formatCode>General</c:formatCode>
                <c:ptCount val="4"/>
                <c:pt idx="0">
                  <c:v>228.98</c:v>
                </c:pt>
                <c:pt idx="1">
                  <c:v>302.13</c:v>
                </c:pt>
                <c:pt idx="2" formatCode="#,##0.00">
                  <c:v>1155.1199999999999</c:v>
                </c:pt>
                <c:pt idx="3">
                  <c:v>1686.23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  <c:pt idx="3">
                  <c:v>Total</c:v>
                </c:pt>
              </c:strCache>
            </c:strRef>
          </c:cat>
          <c:val>
            <c:numRef>
              <c:f>Sheet1!$B$9:$E$9</c:f>
              <c:numCache>
                <c:formatCode>General</c:formatCode>
                <c:ptCount val="4"/>
                <c:pt idx="0" formatCode="#,##0">
                  <c:v>421.36989510489508</c:v>
                </c:pt>
                <c:pt idx="1">
                  <c:v>430.7</c:v>
                </c:pt>
                <c:pt idx="2" formatCode="#,##0.00">
                  <c:v>1741.3640277777779</c:v>
                </c:pt>
                <c:pt idx="3">
                  <c:v>2593.433922882673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8504912"/>
        <c:axId val="188526504"/>
        <c:axId val="0"/>
      </c:bar3DChart>
      <c:catAx>
        <c:axId val="18850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4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88526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8526504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4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88504912"/>
        <c:crosses val="autoZero"/>
        <c:crossBetween val="between"/>
      </c:valAx>
      <c:spPr>
        <a:noFill/>
        <a:ln w="25390">
          <a:noFill/>
        </a:ln>
      </c:spPr>
    </c:plotArea>
    <c:legend>
      <c:legendPos val="b"/>
      <c:layout>
        <c:manualLayout>
          <c:xMode val="edge"/>
          <c:yMode val="edge"/>
          <c:x val="0.13925570228091236"/>
          <c:y val="0.91786447638603719"/>
          <c:w val="0.78328639208560469"/>
          <c:h val="6.754000497113094E-2"/>
        </c:manualLayout>
      </c:layout>
      <c:overlay val="0"/>
      <c:spPr>
        <a:solidFill>
          <a:schemeClr val="bg1"/>
        </a:solidFill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9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4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i="0" u="none" strike="noStrike" baseline="0" dirty="0" smtClean="0">
                <a:effectLst/>
              </a:rPr>
              <a:t>Over the past 12 months, how would you characterize your facility’s ability to accept admissions due to availability of staff? </a:t>
            </a:r>
            <a:endParaRPr lang="en-US" sz="1800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Availability of Staffing has never limited our admissions</c:v>
                </c:pt>
                <c:pt idx="1">
                  <c:v>Availability of Staffing has caused us to occasionally deny an admission</c:v>
                </c:pt>
                <c:pt idx="2">
                  <c:v>Availability of Staffing has caused regular disruption in our ability to accept admissions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0.55128205128205132</c:v>
                </c:pt>
                <c:pt idx="1">
                  <c:v>0.35256410256410259</c:v>
                </c:pt>
                <c:pt idx="2" formatCode="0.0%">
                  <c:v>9.6153846153846159E-2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255728"/>
        <c:axId val="306256120"/>
      </c:barChart>
      <c:catAx>
        <c:axId val="30625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06256120"/>
        <c:crosses val="autoZero"/>
        <c:auto val="1"/>
        <c:lblAlgn val="ctr"/>
        <c:lblOffset val="100"/>
        <c:noMultiLvlLbl val="0"/>
      </c:catAx>
      <c:valAx>
        <c:axId val="30625612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06255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RN</c:v>
                </c:pt>
                <c:pt idx="1">
                  <c:v>LPN</c:v>
                </c:pt>
                <c:pt idx="2">
                  <c:v>Home Care Aides</c:v>
                </c:pt>
              </c:strCache>
            </c:strRef>
          </c:cat>
          <c:val>
            <c:numRef>
              <c:f>Sheet1!$B$2:$D$2</c:f>
              <c:numCache>
                <c:formatCode>0.0%</c:formatCode>
                <c:ptCount val="3"/>
                <c:pt idx="0">
                  <c:v>2.4E-2</c:v>
                </c:pt>
                <c:pt idx="1">
                  <c:v>2.4E-2</c:v>
                </c:pt>
                <c:pt idx="2">
                  <c:v>4.9000000000000002E-2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Sheet1!$B$1:$D$1</c:f>
              <c:strCache>
                <c:ptCount val="3"/>
                <c:pt idx="0">
                  <c:v>RN</c:v>
                </c:pt>
                <c:pt idx="1">
                  <c:v>LPN</c:v>
                </c:pt>
                <c:pt idx="2">
                  <c:v>Home Care Aides</c:v>
                </c:pt>
              </c:strCache>
            </c:strRef>
          </c:cat>
          <c:val>
            <c:numRef>
              <c:f>Sheet1!$B$3:$D$3</c:f>
              <c:numCache>
                <c:formatCode>0.0%</c:formatCode>
                <c:ptCount val="3"/>
                <c:pt idx="0">
                  <c:v>9.2999999999999999E-2</c:v>
                </c:pt>
                <c:pt idx="1">
                  <c:v>6.2E-2</c:v>
                </c:pt>
                <c:pt idx="2">
                  <c:v>7.2999999999999995E-2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256904"/>
        <c:axId val="306257296"/>
      </c:barChart>
      <c:catAx>
        <c:axId val="306256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6257296"/>
        <c:crosses val="autoZero"/>
        <c:auto val="1"/>
        <c:lblAlgn val="ctr"/>
        <c:lblOffset val="100"/>
        <c:noMultiLvlLbl val="0"/>
      </c:catAx>
      <c:valAx>
        <c:axId val="30625729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06256904"/>
        <c:crosses val="autoZero"/>
        <c:crossBetween val="between"/>
        <c:majorUnit val="2.0000000000000004E-2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RN</c:v>
                </c:pt>
                <c:pt idx="1">
                  <c:v>LPN</c:v>
                </c:pt>
                <c:pt idx="2">
                  <c:v>Home Care Aides</c:v>
                </c:pt>
              </c:strCache>
            </c:strRef>
          </c:cat>
          <c:val>
            <c:numRef>
              <c:f>Sheet1!$B$2:$D$2</c:f>
              <c:numCache>
                <c:formatCode>0.0%</c:formatCode>
                <c:ptCount val="3"/>
                <c:pt idx="0">
                  <c:v>0.15757575757575748</c:v>
                </c:pt>
                <c:pt idx="1">
                  <c:v>0.13178294573643412</c:v>
                </c:pt>
                <c:pt idx="2">
                  <c:v>0.27171610169491522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Sheet1!$B$1:$D$1</c:f>
              <c:strCache>
                <c:ptCount val="3"/>
                <c:pt idx="0">
                  <c:v>RN</c:v>
                </c:pt>
                <c:pt idx="1">
                  <c:v>LPN</c:v>
                </c:pt>
                <c:pt idx="2">
                  <c:v>Home Care Aides</c:v>
                </c:pt>
              </c:strCache>
            </c:strRef>
          </c:cat>
          <c:val>
            <c:numRef>
              <c:f>Sheet1!$B$3:$D$3</c:f>
              <c:numCache>
                <c:formatCode>0.0%</c:formatCode>
                <c:ptCount val="3"/>
                <c:pt idx="0">
                  <c:v>0.252</c:v>
                </c:pt>
                <c:pt idx="1">
                  <c:v>0.182</c:v>
                </c:pt>
                <c:pt idx="2">
                  <c:v>0.35399999999999998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258080"/>
        <c:axId val="306974536"/>
      </c:barChart>
      <c:catAx>
        <c:axId val="30625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6974536"/>
        <c:crosses val="autoZero"/>
        <c:auto val="1"/>
        <c:lblAlgn val="ctr"/>
        <c:lblOffset val="100"/>
        <c:noMultiLvlLbl val="0"/>
      </c:catAx>
      <c:valAx>
        <c:axId val="30697453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06258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2034739454094323E-2"/>
          <c:y val="5.9241706161137442E-2"/>
          <c:w val="0.92555831265508703"/>
          <c:h val="0.741706161137440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/>
            </a:solidFill>
            <a:ln w="1340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  <c:pt idx="3">
                  <c:v>Total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0.66</c:v>
                </c:pt>
                <c:pt idx="1">
                  <c:v>1.18</c:v>
                </c:pt>
                <c:pt idx="2">
                  <c:v>2.87</c:v>
                </c:pt>
                <c:pt idx="3">
                  <c:v>4.71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2"/>
            </a:solidFill>
            <a:ln w="1340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  <c:pt idx="3">
                  <c:v>Total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0.56000000000000005</c:v>
                </c:pt>
                <c:pt idx="1">
                  <c:v>0.93</c:v>
                </c:pt>
                <c:pt idx="2">
                  <c:v>2.4700000000000002</c:v>
                </c:pt>
                <c:pt idx="3">
                  <c:v>3.9600000000000004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hlink"/>
            </a:solidFill>
            <a:ln w="1340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  <c:pt idx="3">
                  <c:v>Total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0.19</c:v>
                </c:pt>
                <c:pt idx="1">
                  <c:v>0.36</c:v>
                </c:pt>
                <c:pt idx="2">
                  <c:v>1.41</c:v>
                </c:pt>
                <c:pt idx="3">
                  <c:v>1.96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folHlink"/>
            </a:solidFill>
            <a:ln w="1340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  <c:pt idx="3">
                  <c:v>Total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0.28999999999999998</c:v>
                </c:pt>
                <c:pt idx="1">
                  <c:v>0.56000000000000005</c:v>
                </c:pt>
                <c:pt idx="2">
                  <c:v>2.17</c:v>
                </c:pt>
                <c:pt idx="3">
                  <c:v>3.02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bg2"/>
            </a:solidFill>
            <a:ln w="1340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  <c:pt idx="3">
                  <c:v>Total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0.56999999999999995</c:v>
                </c:pt>
                <c:pt idx="1">
                  <c:v>0.66</c:v>
                </c:pt>
                <c:pt idx="2">
                  <c:v>2.46</c:v>
                </c:pt>
                <c:pt idx="3">
                  <c:v>3.69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/>
            </a:solidFill>
            <a:ln w="1340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  <c:pt idx="3">
                  <c:v>Total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4"/>
                <c:pt idx="0">
                  <c:v>0.57999999999999996</c:v>
                </c:pt>
                <c:pt idx="1">
                  <c:v>0.74</c:v>
                </c:pt>
                <c:pt idx="2">
                  <c:v>3.08</c:v>
                </c:pt>
                <c:pt idx="3">
                  <c:v>4.4000000000000004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66CC"/>
            </a:solidFill>
            <a:ln w="1340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  <c:pt idx="3">
                  <c:v>Total</c:v>
                </c:pt>
              </c:strCache>
            </c:strRef>
          </c:cat>
          <c:val>
            <c:numRef>
              <c:f>Sheet1!$B$8:$E$8</c:f>
              <c:numCache>
                <c:formatCode>General</c:formatCode>
                <c:ptCount val="4"/>
                <c:pt idx="0">
                  <c:v>0.62</c:v>
                </c:pt>
                <c:pt idx="1">
                  <c:v>0.81</c:v>
                </c:pt>
                <c:pt idx="2">
                  <c:v>3.11</c:v>
                </c:pt>
                <c:pt idx="3">
                  <c:v>4.54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  <c:pt idx="3">
                  <c:v>Total</c:v>
                </c:pt>
              </c:strCache>
            </c:strRef>
          </c:cat>
          <c:val>
            <c:numRef>
              <c:f>Sheet1!$B$9:$E$9</c:f>
              <c:numCache>
                <c:formatCode>General</c:formatCode>
                <c:ptCount val="4"/>
                <c:pt idx="0">
                  <c:v>1.1499999999999999</c:v>
                </c:pt>
                <c:pt idx="1">
                  <c:v>1.173</c:v>
                </c:pt>
                <c:pt idx="2">
                  <c:v>4.74</c:v>
                </c:pt>
                <c:pt idx="3">
                  <c:v>7.0630000000000006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8765200"/>
        <c:axId val="307005832"/>
        <c:axId val="0"/>
      </c:bar3DChart>
      <c:catAx>
        <c:axId val="18876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07005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005832"/>
        <c:scaling>
          <c:orientation val="minMax"/>
        </c:scaling>
        <c:delete val="0"/>
        <c:axPos val="l"/>
        <c:majorGridlines>
          <c:spPr>
            <a:ln w="3351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3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88765200"/>
        <c:crosses val="autoZero"/>
        <c:crossBetween val="between"/>
        <c:majorUnit val="1"/>
      </c:valAx>
      <c:spPr>
        <a:noFill/>
        <a:ln w="26812">
          <a:noFill/>
        </a:ln>
      </c:spPr>
    </c:plotArea>
    <c:legend>
      <c:legendPos val="b"/>
      <c:layout>
        <c:manualLayout>
          <c:xMode val="edge"/>
          <c:yMode val="edge"/>
          <c:x val="0.14516129032258071"/>
          <c:y val="0.90758293838862558"/>
          <c:w val="0.77087290469059466"/>
          <c:h val="7.5318732613513129E-2"/>
        </c:manualLayout>
      </c:layout>
      <c:overlay val="0"/>
      <c:spPr>
        <a:solidFill>
          <a:schemeClr val="bg1"/>
        </a:solidFill>
        <a:ln w="3351">
          <a:solidFill>
            <a:schemeClr val="tx1"/>
          </a:solidFill>
          <a:prstDash val="solid"/>
        </a:ln>
      </c:spPr>
      <c:txPr>
        <a:bodyPr/>
        <a:lstStyle/>
        <a:p>
          <a:pPr>
            <a:defRPr sz="1747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5607940446650183E-2"/>
          <c:y val="5.542725173210164E-2"/>
          <c:w val="0.90198511166253104"/>
          <c:h val="0.736720554272517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/>
            </a:solidFill>
            <a:ln w="1371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9.7900000000000001E-2</c:v>
                </c:pt>
                <c:pt idx="1">
                  <c:v>0.1046</c:v>
                </c:pt>
                <c:pt idx="2">
                  <c:v>8.5699999999999998E-2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2"/>
            </a:solidFill>
            <a:ln w="1371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</c:strCache>
            </c:strRef>
          </c:cat>
          <c:val>
            <c:numRef>
              <c:f>Sheet1!$B$3:$D$3</c:f>
              <c:numCache>
                <c:formatCode>0.00%</c:formatCode>
                <c:ptCount val="3"/>
                <c:pt idx="0">
                  <c:v>8.2600000000000007E-2</c:v>
                </c:pt>
                <c:pt idx="1">
                  <c:v>8.1000000000000003E-2</c:v>
                </c:pt>
                <c:pt idx="2">
                  <c:v>7.17E-2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hlink"/>
            </a:solidFill>
            <a:ln w="1371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</c:strCache>
            </c:strRef>
          </c:cat>
          <c:val>
            <c:numRef>
              <c:f>Sheet1!$B$4:$D$4</c:f>
              <c:numCache>
                <c:formatCode>0.00%</c:formatCode>
                <c:ptCount val="3"/>
                <c:pt idx="0">
                  <c:v>2.35E-2</c:v>
                </c:pt>
                <c:pt idx="1">
                  <c:v>3.2599999999999997E-2</c:v>
                </c:pt>
                <c:pt idx="2">
                  <c:v>4.1200000000000001E-2</c:v>
                </c:pt>
              </c:numCache>
            </c:numRef>
          </c:val>
        </c:ser>
        <c:ser>
          <c:idx val="6"/>
          <c:order val="3"/>
          <c:tx>
            <c:strRef>
              <c:f>Sheet1!$A$5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66CC"/>
            </a:solidFill>
            <a:ln w="1371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</c:strCache>
            </c:strRef>
          </c:cat>
          <c:val>
            <c:numRef>
              <c:f>Sheet1!$B$5:$D$5</c:f>
              <c:numCache>
                <c:formatCode>0.00%</c:formatCode>
                <c:ptCount val="3"/>
                <c:pt idx="0">
                  <c:v>3.5999999999999997E-2</c:v>
                </c:pt>
                <c:pt idx="1">
                  <c:v>5.2999999999999999E-2</c:v>
                </c:pt>
                <c:pt idx="2">
                  <c:v>6.6799999999999998E-2</c:v>
                </c:pt>
              </c:numCache>
            </c:numRef>
          </c:val>
        </c:ser>
        <c:ser>
          <c:idx val="3"/>
          <c:order val="4"/>
          <c:tx>
            <c:strRef>
              <c:f>Sheet1!$A$6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folHlink"/>
            </a:solidFill>
            <a:ln w="1371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</c:strCache>
            </c:strRef>
          </c:cat>
          <c:val>
            <c:numRef>
              <c:f>Sheet1!$B$6:$D$6</c:f>
              <c:numCache>
                <c:formatCode>0.00%</c:formatCode>
                <c:ptCount val="3"/>
                <c:pt idx="0">
                  <c:v>6.9400000000000003E-2</c:v>
                </c:pt>
                <c:pt idx="1">
                  <c:v>6.2100000000000002E-2</c:v>
                </c:pt>
                <c:pt idx="2">
                  <c:v>7.5300000000000006E-2</c:v>
                </c:pt>
              </c:numCache>
            </c:numRef>
          </c:val>
        </c:ser>
        <c:ser>
          <c:idx val="4"/>
          <c:order val="5"/>
          <c:tx>
            <c:strRef>
              <c:f>Sheet1!$A$7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bg2"/>
            </a:solidFill>
            <a:ln w="1371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</c:strCache>
            </c:strRef>
          </c:cat>
          <c:val>
            <c:numRef>
              <c:f>Sheet1!$B$7:$D$7</c:f>
              <c:numCache>
                <c:formatCode>0.00%</c:formatCode>
                <c:ptCount val="3"/>
                <c:pt idx="0">
                  <c:v>6.5699999999999995E-2</c:v>
                </c:pt>
                <c:pt idx="1">
                  <c:v>7.2099999999999997E-2</c:v>
                </c:pt>
                <c:pt idx="2">
                  <c:v>9.9299999999999999E-2</c:v>
                </c:pt>
              </c:numCache>
            </c:numRef>
          </c:val>
        </c:ser>
        <c:ser>
          <c:idx val="5"/>
          <c:order val="6"/>
          <c:tx>
            <c:strRef>
              <c:f>Sheet1!$A$8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/>
            </a:solidFill>
            <a:ln w="1371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</c:strCache>
            </c:strRef>
          </c:cat>
          <c:val>
            <c:numRef>
              <c:f>Sheet1!$B$8:$D$8</c:f>
              <c:numCache>
                <c:formatCode>0.00%</c:formatCode>
                <c:ptCount val="3"/>
                <c:pt idx="0">
                  <c:v>6.8599999999999994E-2</c:v>
                </c:pt>
                <c:pt idx="1">
                  <c:v>8.2400000000000001E-2</c:v>
                </c:pt>
                <c:pt idx="2">
                  <c:v>9.1899999999999996E-2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R.N.</c:v>
                </c:pt>
                <c:pt idx="1">
                  <c:v>L.P.N.</c:v>
                </c:pt>
                <c:pt idx="2">
                  <c:v>C.N.A.</c:v>
                </c:pt>
              </c:strCache>
            </c:strRef>
          </c:cat>
          <c:val>
            <c:numRef>
              <c:f>Sheet1!$B$9:$D$9</c:f>
              <c:numCache>
                <c:formatCode>0.00%</c:formatCode>
                <c:ptCount val="3"/>
                <c:pt idx="0">
                  <c:v>0.1206</c:v>
                </c:pt>
                <c:pt idx="1">
                  <c:v>0.12</c:v>
                </c:pt>
                <c:pt idx="2">
                  <c:v>0.14380000000000001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07006616"/>
        <c:axId val="307007008"/>
        <c:axId val="0"/>
      </c:bar3DChart>
      <c:catAx>
        <c:axId val="307006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07007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007008"/>
        <c:scaling>
          <c:orientation val="minMax"/>
          <c:max val="0.15000000000000002"/>
          <c:min val="0"/>
        </c:scaling>
        <c:delete val="0"/>
        <c:axPos val="l"/>
        <c:majorGridlines>
          <c:spPr>
            <a:ln w="3428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2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07006616"/>
        <c:crosses val="autoZero"/>
        <c:crossBetween val="between"/>
      </c:valAx>
      <c:spPr>
        <a:noFill/>
        <a:ln w="27426">
          <a:noFill/>
        </a:ln>
      </c:spPr>
    </c:plotArea>
    <c:legend>
      <c:legendPos val="b"/>
      <c:layout>
        <c:manualLayout>
          <c:xMode val="edge"/>
          <c:yMode val="edge"/>
          <c:x val="0.14516129032258071"/>
          <c:y val="0.9099307159353347"/>
          <c:w val="0.78622260772935382"/>
          <c:h val="7.2964008508202338E-2"/>
        </c:manualLayout>
      </c:layout>
      <c:overlay val="0"/>
      <c:spPr>
        <a:solidFill>
          <a:schemeClr val="bg1"/>
        </a:solidFill>
        <a:ln w="3428">
          <a:solidFill>
            <a:schemeClr val="tx1"/>
          </a:solidFill>
          <a:prstDash val="solid"/>
        </a:ln>
      </c:spPr>
      <c:txPr>
        <a:bodyPr/>
        <a:lstStyle/>
        <a:p>
          <a:pPr>
            <a:defRPr sz="1787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1850533807829223E-2"/>
          <c:y val="4.7393364928909984E-2"/>
          <c:w val="0.90628706998813757"/>
          <c:h val="0.82227488151658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R.N.  Vacant</c:v>
                </c:pt>
              </c:strCache>
            </c:strRef>
          </c:tx>
          <c:spPr>
            <a:solidFill>
              <a:schemeClr val="accent1"/>
            </a:solidFill>
            <a:ln w="1276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5883152492283635E-2"/>
                  <c:y val="-1.7014998927196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2809445524188E-2"/>
                  <c:y val="-3.8630941657024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4763319058801861E-3"/>
                  <c:y val="-1.5589755251712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728196898861194E-2"/>
                  <c:y val="-3.0310294912641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3566557500847159E-3"/>
                  <c:y val="-5.3630816407301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7895197310862459E-2"/>
                  <c:y val="-2.665089968447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0524605481001984E-2"/>
                  <c:y val="-2.196656734833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2877856740292579E-2"/>
                  <c:y val="-3.3734399461450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 w="25528">
                <a:noFill/>
              </a:ln>
            </c:spPr>
            <c:txPr>
              <a:bodyPr/>
              <a:lstStyle/>
              <a:p>
                <a:pPr>
                  <a:defRPr sz="180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0.13755407891945756</c:v>
                </c:pt>
                <c:pt idx="1">
                  <c:v>0.11258955987717503</c:v>
                </c:pt>
                <c:pt idx="2">
                  <c:v>0.1300470646519693</c:v>
                </c:pt>
                <c:pt idx="3">
                  <c:v>9.6719593777706142E-2</c:v>
                </c:pt>
                <c:pt idx="4">
                  <c:v>0.11161744347023535</c:v>
                </c:pt>
                <c:pt idx="5">
                  <c:v>0.12712037604741469</c:v>
                </c:pt>
                <c:pt idx="6">
                  <c:v>7.8305185626069487E-2</c:v>
                </c:pt>
                <c:pt idx="7">
                  <c:v>0.12057244095210995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07007792"/>
        <c:axId val="307008184"/>
        <c:axId val="0"/>
      </c:bar3DChart>
      <c:catAx>
        <c:axId val="30700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5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07008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008184"/>
        <c:scaling>
          <c:orientation val="minMax"/>
          <c:max val="0.2"/>
        </c:scaling>
        <c:delete val="0"/>
        <c:axPos val="l"/>
        <c:majorGridlines>
          <c:spPr>
            <a:ln w="3191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07007792"/>
        <c:crosses val="autoZero"/>
        <c:crossBetween val="between"/>
        <c:majorUnit val="5.000000000000001E-2"/>
      </c:valAx>
      <c:spPr>
        <a:noFill/>
        <a:ln w="2552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1947743467933487E-2"/>
          <c:y val="4.7393364928909984E-2"/>
          <c:w val="0.90617577197149668"/>
          <c:h val="0.82227488151658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L.P.N.  Vacant</c:v>
                </c:pt>
              </c:strCache>
            </c:strRef>
          </c:tx>
          <c:spPr>
            <a:solidFill>
              <a:schemeClr val="accent1"/>
            </a:solidFill>
            <a:ln w="1276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8863141771628646E-2"/>
                  <c:y val="-5.7211717207750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8606286893749544E-3"/>
                  <c:y val="-3.7969086074970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79521132021581E-3"/>
                  <c:y val="-2.1936087037246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157937232975049E-2"/>
                  <c:y val="-3.1305222176084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780196134387362E-3"/>
                  <c:y val="-6.4847841874061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395597971390295E-2"/>
                  <c:y val="-2.4205688268481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7082011452089436E-2"/>
                  <c:y val="-5.8708907500672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6109616442143888E-2"/>
                  <c:y val="-1.1742111487008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 w="25528">
                <a:noFill/>
              </a:ln>
            </c:spPr>
            <c:txPr>
              <a:bodyPr/>
              <a:lstStyle/>
              <a:p>
                <a:pPr>
                  <a:defRPr sz="180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0.14402888975981185</c:v>
                </c:pt>
                <c:pt idx="1">
                  <c:v>0.19932716568544995</c:v>
                </c:pt>
                <c:pt idx="2">
                  <c:v>9.5417041091414107E-2</c:v>
                </c:pt>
                <c:pt idx="3">
                  <c:v>0.11198636176591617</c:v>
                </c:pt>
                <c:pt idx="4">
                  <c:v>0.13697435002617342</c:v>
                </c:pt>
                <c:pt idx="5">
                  <c:v>0.10083340444292745</c:v>
                </c:pt>
                <c:pt idx="6">
                  <c:v>8.7542519735575364E-2</c:v>
                </c:pt>
                <c:pt idx="7">
                  <c:v>0.12003601008282316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07008968"/>
        <c:axId val="307009360"/>
        <c:axId val="0"/>
      </c:bar3DChart>
      <c:catAx>
        <c:axId val="307008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5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0700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009360"/>
        <c:scaling>
          <c:orientation val="minMax"/>
          <c:max val="0.25"/>
          <c:min val="0"/>
        </c:scaling>
        <c:delete val="0"/>
        <c:axPos val="l"/>
        <c:majorGridlines>
          <c:spPr>
            <a:ln w="3191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07008968"/>
        <c:crosses val="autoZero"/>
        <c:crossBetween val="between"/>
        <c:majorUnit val="0.05"/>
      </c:valAx>
      <c:spPr>
        <a:noFill/>
        <a:ln w="2552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0419580419580389E-2"/>
          <c:y val="4.7393364928909984E-2"/>
          <c:w val="0.9079254079254081"/>
          <c:h val="0.82227488151658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C.N.A.  Vacant</c:v>
                </c:pt>
              </c:strCache>
            </c:strRef>
          </c:tx>
          <c:spPr>
            <a:solidFill>
              <a:schemeClr val="accent1"/>
            </a:solidFill>
            <a:ln w="1276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2844222721636517E-2"/>
                  <c:y val="-4.7212294364479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658766588594759E-2"/>
                  <c:y val="-2.0745641671609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6396459135191731E-3"/>
                  <c:y val="-5.9598579370548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765759880910785E-2"/>
                  <c:y val="-3.2626702021407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9252920928572102E-3"/>
                  <c:y val="-2.9983750250704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554902563745E-2"/>
                  <c:y val="-1.450175015481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5859078714733842E-2"/>
                  <c:y val="-5.3203821358515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1509668206600919E-2"/>
                  <c:y val="-2.4981341928930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 w="25536">
                <a:noFill/>
              </a:ln>
            </c:spPr>
            <c:txPr>
              <a:bodyPr/>
              <a:lstStyle/>
              <a:p>
                <a:pPr>
                  <a:defRPr sz="181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0.15043415629626669</c:v>
                </c:pt>
                <c:pt idx="1">
                  <c:v>0.17067975301318519</c:v>
                </c:pt>
                <c:pt idx="2">
                  <c:v>0.14183815692383372</c:v>
                </c:pt>
                <c:pt idx="3">
                  <c:v>0.14447425110758849</c:v>
                </c:pt>
                <c:pt idx="4">
                  <c:v>0.14157744089897167</c:v>
                </c:pt>
                <c:pt idx="5">
                  <c:v>0.13592862317459106</c:v>
                </c:pt>
                <c:pt idx="6">
                  <c:v>0.12539023637174518</c:v>
                </c:pt>
                <c:pt idx="7">
                  <c:v>0.14378621170912959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07803552"/>
        <c:axId val="307803944"/>
        <c:axId val="0"/>
      </c:bar3DChart>
      <c:catAx>
        <c:axId val="30780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5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07803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803944"/>
        <c:scaling>
          <c:orientation val="minMax"/>
          <c:max val="0.2"/>
          <c:min val="0"/>
        </c:scaling>
        <c:delete val="0"/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1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07803552"/>
        <c:crosses val="autoZero"/>
        <c:crossBetween val="between"/>
        <c:majorUnit val="5.000000000000001E-2"/>
      </c:valAx>
      <c:spPr>
        <a:noFill/>
        <a:ln w="2553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-9.8039215686274508E-3"/>
                  <c:y val="6.172839506172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0.30783582089552231</c:v>
                </c:pt>
                <c:pt idx="1">
                  <c:v>0.703125</c:v>
                </c:pt>
                <c:pt idx="2">
                  <c:v>0.31818181818181812</c:v>
                </c:pt>
                <c:pt idx="3">
                  <c:v>0.51680672268907557</c:v>
                </c:pt>
                <c:pt idx="4">
                  <c:v>0.26388888888888884</c:v>
                </c:pt>
                <c:pt idx="5">
                  <c:v>0.47340425531914887</c:v>
                </c:pt>
                <c:pt idx="6">
                  <c:v>0.31219512195121957</c:v>
                </c:pt>
                <c:pt idx="7">
                  <c:v>0.37924784775713638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9607843137254902E-2"/>
                  <c:y val="-3.0864197530864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607843137254902E-2"/>
                  <c:y val="6.172839506172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4509803921568627E-2"/>
                  <c:y val="3.08641975308641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Sheet1!$C$2:$C$9</c:f>
              <c:numCache>
                <c:formatCode>0.0%</c:formatCode>
                <c:ptCount val="8"/>
                <c:pt idx="0">
                  <c:v>0.46146788990825693</c:v>
                </c:pt>
                <c:pt idx="1">
                  <c:v>0.55952380952380953</c:v>
                </c:pt>
                <c:pt idx="2">
                  <c:v>0.34328358208955234</c:v>
                </c:pt>
                <c:pt idx="3">
                  <c:v>0.44843049327354256</c:v>
                </c:pt>
                <c:pt idx="4">
                  <c:v>0.63934426229508201</c:v>
                </c:pt>
                <c:pt idx="5">
                  <c:v>0.60070671378091878</c:v>
                </c:pt>
                <c:pt idx="6">
                  <c:v>0.268041237113402</c:v>
                </c:pt>
                <c:pt idx="7">
                  <c:v>0.4716432380029083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804728"/>
        <c:axId val="307805120"/>
      </c:barChart>
      <c:catAx>
        <c:axId val="307804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07805120"/>
        <c:crosses val="autoZero"/>
        <c:auto val="1"/>
        <c:lblAlgn val="ctr"/>
        <c:lblOffset val="100"/>
        <c:noMultiLvlLbl val="0"/>
      </c:catAx>
      <c:valAx>
        <c:axId val="307805120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07804728"/>
        <c:crosses val="autoZero"/>
        <c:crossBetween val="between"/>
        <c:majorUnit val="0.2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039215686274508E-3"/>
                  <c:y val="-5.65837084800888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437908496732025E-2"/>
                  <c:y val="1.2345679012345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973856209150447E-2"/>
                  <c:y val="6.172839506172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1241830065359596E-2"/>
                  <c:y val="1.2345679012345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0.31019036954087342</c:v>
                </c:pt>
                <c:pt idx="1">
                  <c:v>0.35602094240837689</c:v>
                </c:pt>
                <c:pt idx="2">
                  <c:v>0.54878048780487809</c:v>
                </c:pt>
                <c:pt idx="3">
                  <c:v>0.38176638176638167</c:v>
                </c:pt>
                <c:pt idx="4">
                  <c:v>0.34666666666666668</c:v>
                </c:pt>
                <c:pt idx="5">
                  <c:v>0.54838709677419351</c:v>
                </c:pt>
                <c:pt idx="6">
                  <c:v>0.27727272727272734</c:v>
                </c:pt>
                <c:pt idx="7">
                  <c:v>0.36908380373425964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633986928104575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607843137254902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947712418300533E-2"/>
                  <c:y val="1.5432098765432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1241830065359478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Sheet1!$C$2:$C$9</c:f>
              <c:numCache>
                <c:formatCode>0.0%</c:formatCode>
                <c:ptCount val="8"/>
                <c:pt idx="0">
                  <c:v>0.3595505617977528</c:v>
                </c:pt>
                <c:pt idx="1">
                  <c:v>0.45299145299145294</c:v>
                </c:pt>
                <c:pt idx="2">
                  <c:v>0.38410596026490063</c:v>
                </c:pt>
                <c:pt idx="3">
                  <c:v>0.43554006968641112</c:v>
                </c:pt>
                <c:pt idx="4">
                  <c:v>0.48356807511737099</c:v>
                </c:pt>
                <c:pt idx="5">
                  <c:v>0.45985401459854014</c:v>
                </c:pt>
                <c:pt idx="6">
                  <c:v>0.30219780219780223</c:v>
                </c:pt>
                <c:pt idx="7">
                  <c:v>0.39582387653200191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805904"/>
        <c:axId val="307806296"/>
      </c:barChart>
      <c:catAx>
        <c:axId val="307805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07806296"/>
        <c:crosses val="autoZero"/>
        <c:auto val="1"/>
        <c:lblAlgn val="ctr"/>
        <c:lblOffset val="100"/>
        <c:noMultiLvlLbl val="0"/>
      </c:catAx>
      <c:valAx>
        <c:axId val="307806296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07805904"/>
        <c:crosses val="autoZero"/>
        <c:crossBetween val="between"/>
        <c:majorUnit val="0.2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039215686274508E-3"/>
                  <c:y val="1.5432098765432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437908496732025E-2"/>
                  <c:y val="-5.65837084800888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437908496732025E-2"/>
                  <c:y val="-1.8518518518518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0.38295850490972438</c:v>
                </c:pt>
                <c:pt idx="1">
                  <c:v>0.56270627062706269</c:v>
                </c:pt>
                <c:pt idx="2">
                  <c:v>0.76245210727969348</c:v>
                </c:pt>
                <c:pt idx="3">
                  <c:v>0.52561983471074369</c:v>
                </c:pt>
                <c:pt idx="4">
                  <c:v>0.56613756613756605</c:v>
                </c:pt>
                <c:pt idx="5">
                  <c:v>0.67885304659498202</c:v>
                </c:pt>
                <c:pt idx="6">
                  <c:v>0.35921421889616467</c:v>
                </c:pt>
                <c:pt idx="7">
                  <c:v>0.49018216229004019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6339869281045753E-2"/>
                  <c:y val="6.172839506172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8039215686273311E-3"/>
                  <c:y val="-2.4691358024691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1699346405227566E-3"/>
                  <c:y val="-4.0123456790123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6143790849673203E-2"/>
                  <c:y val="-6.172839506172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6339869281045631E-2"/>
                  <c:y val="-2.1604938271604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Sheet1!$C$2:$C$9</c:f>
              <c:numCache>
                <c:formatCode>0.0%</c:formatCode>
                <c:ptCount val="8"/>
                <c:pt idx="0">
                  <c:v>0.40960886972590083</c:v>
                </c:pt>
                <c:pt idx="1">
                  <c:v>0.69398907103825147</c:v>
                </c:pt>
                <c:pt idx="2">
                  <c:v>0.4988123515439431</c:v>
                </c:pt>
                <c:pt idx="3">
                  <c:v>0.58033826638477803</c:v>
                </c:pt>
                <c:pt idx="4">
                  <c:v>0.60857142857142854</c:v>
                </c:pt>
                <c:pt idx="5">
                  <c:v>0.62893617021276604</c:v>
                </c:pt>
                <c:pt idx="6">
                  <c:v>0.48702830188679247</c:v>
                </c:pt>
                <c:pt idx="7">
                  <c:v>0.50902245878229269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254552"/>
        <c:axId val="306254944"/>
      </c:barChart>
      <c:catAx>
        <c:axId val="30625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06254944"/>
        <c:crosses val="autoZero"/>
        <c:auto val="1"/>
        <c:lblAlgn val="ctr"/>
        <c:lblOffset val="100"/>
        <c:noMultiLvlLbl val="0"/>
      </c:catAx>
      <c:valAx>
        <c:axId val="306254944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06254552"/>
        <c:crosses val="autoZero"/>
        <c:crossBetween val="between"/>
        <c:majorUnit val="0.2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73D716D-6AD4-4E94-8788-A6FE3F1948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99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06ABBA9-173B-4453-97C4-70F46DE7F9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34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07970-0535-45DE-B6BE-B3769EE159D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4439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12% of</a:t>
            </a:r>
            <a:r>
              <a:rPr lang="en-US" baseline="0" dirty="0" smtClean="0"/>
              <a:t> nursing homes completely shut off admissions at some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ABBA9-173B-4453-97C4-70F46DE7F99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86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Vacancy rates higher in nursing homes, where all positions are double digits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ABBA9-173B-4453-97C4-70F46DE7F99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972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Turnover rates much lower</a:t>
            </a:r>
            <a:r>
              <a:rPr lang="en-US" baseline="0" dirty="0" smtClean="0"/>
              <a:t> than nursing homes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ABBA9-173B-4453-97C4-70F46DE7F99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40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3F5CE-68A7-4BCD-B3E1-AD7CFB7712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F58B0-E384-41E0-AA15-BACC8A03B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8AE90-6E66-436B-B02D-5CA5DBB51E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FEAAD-3DD8-4E7C-B073-2BB0FC3C2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4814E-0BE5-482D-96C7-70A4658A4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DABA5-0AA8-44DF-96D8-2AAB35A5E1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60D9-A6B1-4170-A9C0-E6E5C64A5F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D8B5E-1817-4CDF-A3CA-67712C76F2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2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45B7-2440-44EA-8C74-FA810653D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99EF1-E9FF-452B-BCBE-620CAC5BCD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FEE3E-6CD4-4A47-81F8-37E72979D5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0C09A-4669-4411-BB5F-F3BE1FBD90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5A37-2BA1-44F2-8F45-F34DCF410E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E36A3-827B-48C6-8B80-17148CAAFF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EB00C-1E14-4895-A8EA-81C9E8956A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2E139-599F-4AC5-91A6-942B0FC2CD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248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fld id="{BB47EAC5-E1BE-4903-9B2A-12901F25FC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5" r:id="rId15"/>
    <p:sldLayoutId id="2147483666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81200"/>
            <a:ext cx="7772400" cy="1143000"/>
          </a:xfrm>
        </p:spPr>
        <p:txBody>
          <a:bodyPr/>
          <a:lstStyle/>
          <a:p>
            <a:r>
              <a:rPr lang="en-US" sz="6600" b="1" i="1" dirty="0" smtClean="0"/>
              <a:t>Long-Term Care Workforce in Crisis</a:t>
            </a:r>
            <a:br>
              <a:rPr lang="en-US" sz="6600" b="1" i="1" dirty="0" smtClean="0"/>
            </a:br>
            <a:r>
              <a:rPr lang="en-US" sz="3200" b="1" i="1" u="sng" dirty="0" smtClean="0"/>
              <a:t/>
            </a:r>
            <a:br>
              <a:rPr lang="en-US" sz="3200" b="1" i="1" u="sng" dirty="0" smtClean="0"/>
            </a:br>
            <a:r>
              <a:rPr lang="en-US" sz="3200" b="1" dirty="0" smtClean="0"/>
              <a:t>March 2015</a:t>
            </a:r>
            <a:r>
              <a:rPr lang="en-US" sz="2000" i="1" u="sng" dirty="0" smtClean="0"/>
              <a:t/>
            </a:r>
            <a:br>
              <a:rPr lang="en-US" sz="2000" i="1" u="sng" dirty="0" smtClean="0"/>
            </a:br>
            <a:endParaRPr lang="en-US" dirty="0" smtClean="0"/>
          </a:p>
        </p:txBody>
      </p:sp>
      <p:pic>
        <p:nvPicPr>
          <p:cNvPr id="28675" name="Picture 7" descr="Imperative 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4419600"/>
            <a:ext cx="4191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Nursing Home </a:t>
            </a:r>
            <a:r>
              <a:rPr lang="en-US" dirty="0" smtClean="0"/>
              <a:t>LPN </a:t>
            </a:r>
            <a:r>
              <a:rPr lang="en-US" dirty="0"/>
              <a:t>Turnover Rate Increases </a:t>
            </a:r>
            <a:r>
              <a:rPr lang="en-US" dirty="0" smtClean="0"/>
              <a:t>Modestly in </a:t>
            </a:r>
            <a:r>
              <a:rPr lang="en-US" dirty="0"/>
              <a:t>2014-</a:t>
            </a:r>
            <a:br>
              <a:rPr lang="en-US" dirty="0"/>
            </a:br>
            <a:r>
              <a:rPr lang="en-US" sz="2400" dirty="0"/>
              <a:t>Highest in West Central and Southeast Regions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469179"/>
              </p:ext>
            </p:extLst>
          </p:nvPr>
        </p:nvGraphicFramePr>
        <p:xfrm>
          <a:off x="228600" y="17526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8645B7-2440-44EA-8C74-FA810653D07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6324600"/>
            <a:ext cx="3917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 dirty="0" smtClean="0"/>
              <a:t>Source: Long Term Care Imperative 2015 Legislative Survey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677616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Nursing Home </a:t>
            </a:r>
            <a:r>
              <a:rPr lang="en-US" dirty="0" smtClean="0"/>
              <a:t>Direct Care Staff Turnover Rate was More than 50% in 2014-</a:t>
            </a:r>
            <a:br>
              <a:rPr lang="en-US" dirty="0" smtClean="0"/>
            </a:br>
            <a:r>
              <a:rPr lang="en-US" sz="2400" dirty="0" smtClean="0"/>
              <a:t>Highest in Northeast Region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242665"/>
              </p:ext>
            </p:extLst>
          </p:nvPr>
        </p:nvGraphicFramePr>
        <p:xfrm>
          <a:off x="228600" y="1676400"/>
          <a:ext cx="8763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8645B7-2440-44EA-8C74-FA810653D07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6324600"/>
            <a:ext cx="3917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 dirty="0" smtClean="0"/>
              <a:t>Source: Long Term Care Imperative 2015 Legislative Survey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00556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 1,500 Nursing Home Admissions Denied During 2014 Due to Insufficient Staffing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0288"/>
              </p:ext>
            </p:extLst>
          </p:nvPr>
        </p:nvGraphicFramePr>
        <p:xfrm>
          <a:off x="228600" y="1981199"/>
          <a:ext cx="89154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8645B7-2440-44EA-8C74-FA810653D07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6354763"/>
            <a:ext cx="3917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 dirty="0" smtClean="0"/>
              <a:t>Source: Long Term Care Imperative 2015 Legislative Survey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984685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Employee Vacancy Rates in Minnesota Senior Housing Increased Dramatically in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8645B7-2440-44EA-8C74-FA810653D07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815353"/>
              </p:ext>
            </p:extLst>
          </p:nvPr>
        </p:nvGraphicFramePr>
        <p:xfrm>
          <a:off x="228600" y="1981200"/>
          <a:ext cx="8686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" y="6324600"/>
            <a:ext cx="40496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 smtClean="0"/>
              <a:t>Source: Long Term Care Imperative 2015 Legislative Survey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119478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Employee Turnover in Minnesota Senior Housing Increased Significantly in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8645B7-2440-44EA-8C74-FA810653D07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909438"/>
              </p:ext>
            </p:extLst>
          </p:nvPr>
        </p:nvGraphicFramePr>
        <p:xfrm>
          <a:off x="228600" y="1981200"/>
          <a:ext cx="8763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" y="6324600"/>
            <a:ext cx="40496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 smtClean="0"/>
              <a:t>Source: Long Term Care Imperative 2015 Legislative Survey</a:t>
            </a:r>
            <a:endParaRPr lang="en-US" sz="12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345EFE-CFC8-4CB0-B2DB-FA97842BBB4F}" type="slidenum">
              <a:rPr lang="en-US" smtClean="0"/>
              <a:pPr/>
              <a:t>2</a:t>
            </a:fld>
            <a:endParaRPr lang="en-US" dirty="0" smtClean="0"/>
          </a:p>
        </p:txBody>
      </p:sp>
      <p:pic>
        <p:nvPicPr>
          <p:cNvPr id="30723" name="Picture 2" descr="7-CMetr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44875" y="4267200"/>
            <a:ext cx="13985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3" descr="NorthEa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89325" y="77788"/>
            <a:ext cx="3481388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4" descr="EastCentral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63875" y="1697038"/>
            <a:ext cx="2039938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5" descr="Northwes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39875" y="0"/>
            <a:ext cx="2084388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6" descr="WestCentral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1981200"/>
            <a:ext cx="1490663" cy="249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7" descr="SouthWest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39875" y="4724400"/>
            <a:ext cx="1928813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8" descr="SouthEast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21075" y="5257800"/>
            <a:ext cx="24860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0" name="Text Box 9"/>
          <p:cNvSpPr txBox="1">
            <a:spLocks noChangeArrowheads="1"/>
          </p:cNvSpPr>
          <p:nvPr/>
        </p:nvSpPr>
        <p:spPr bwMode="auto">
          <a:xfrm>
            <a:off x="152400" y="2362200"/>
            <a:ext cx="1639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 u="sng" dirty="0"/>
              <a:t>Counties by Region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37693B-33B9-47FD-AA3D-D16EA0378409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 dirty="0" smtClean="0"/>
              <a:t>Vacant Positions in Nursing Homes Jumped in 2014:</a:t>
            </a:r>
            <a:br>
              <a:rPr lang="en-US" sz="3600" dirty="0" smtClean="0"/>
            </a:br>
            <a:r>
              <a:rPr lang="en-US" sz="2400" dirty="0" smtClean="0"/>
              <a:t>Increased in a Year by almost 1,000 to more than 2,500</a:t>
            </a: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93904537"/>
              </p:ext>
            </p:extLst>
          </p:nvPr>
        </p:nvGraphicFramePr>
        <p:xfrm>
          <a:off x="228600" y="1905000"/>
          <a:ext cx="8686800" cy="4289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228600" y="6324600"/>
            <a:ext cx="3917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 dirty="0" smtClean="0"/>
              <a:t>Source: Long Term Care Imperative 2015 Legislative Survey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458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57075E-A254-4109-B551-2D03ED6067F5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848600" cy="838200"/>
          </a:xfrm>
        </p:spPr>
        <p:txBody>
          <a:bodyPr/>
          <a:lstStyle/>
          <a:p>
            <a:r>
              <a:rPr lang="en-US" sz="4000" dirty="0" smtClean="0"/>
              <a:t>Nursing Home Vacancies Grew by Over 2.5 Positions per Home in 2014</a:t>
            </a: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86719525"/>
              </p:ext>
            </p:extLst>
          </p:nvPr>
        </p:nvGraphicFramePr>
        <p:xfrm>
          <a:off x="0" y="1803400"/>
          <a:ext cx="9144000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28600" y="6324600"/>
            <a:ext cx="3917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 dirty="0" smtClean="0"/>
              <a:t>Source: Long Term Care Imperative 2015 Legislative Survey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0615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B538F63-ECE8-475F-BA87-13DAD4D98D20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-31230" y="228600"/>
            <a:ext cx="9067800" cy="1143000"/>
          </a:xfrm>
        </p:spPr>
        <p:txBody>
          <a:bodyPr/>
          <a:lstStyle/>
          <a:p>
            <a:r>
              <a:rPr lang="en-US" sz="3600" dirty="0" smtClean="0"/>
              <a:t>Nursing Home Employee Vacancy Rates Spiked to 12% or Higher for Caregivers in 2014</a:t>
            </a: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1980880783"/>
              </p:ext>
            </p:extLst>
          </p:nvPr>
        </p:nvGraphicFramePr>
        <p:xfrm>
          <a:off x="1" y="1544639"/>
          <a:ext cx="9036570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28600" y="6324600"/>
            <a:ext cx="3917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 dirty="0" smtClean="0"/>
              <a:t>Source: Long Term Care Imperative 2015 Legislative Survey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5745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0B5678-0F4A-4FD4-91A7-B9038DF977F2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4000" dirty="0" smtClean="0"/>
              <a:t>Nursing Home RN Vacancy Rate Highest in Metro Area in 2014</a:t>
            </a: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78261901"/>
              </p:ext>
            </p:extLst>
          </p:nvPr>
        </p:nvGraphicFramePr>
        <p:xfrm>
          <a:off x="228600" y="1676400"/>
          <a:ext cx="8686800" cy="439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28600" y="6324600"/>
            <a:ext cx="3917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 dirty="0" smtClean="0"/>
              <a:t>Source: Long Term Care Imperative 2015 Legislative Survey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0738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9F2CA0D-C46C-47DC-87A7-3C0953E2B616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4000" dirty="0"/>
              <a:t>Nursing Home </a:t>
            </a:r>
            <a:r>
              <a:rPr lang="en-US" sz="4000" dirty="0" smtClean="0"/>
              <a:t>LPN </a:t>
            </a:r>
            <a:r>
              <a:rPr lang="en-US" sz="4000" dirty="0"/>
              <a:t>Vacancy Rate Highest in </a:t>
            </a:r>
            <a:r>
              <a:rPr lang="en-US" sz="4000" dirty="0" smtClean="0"/>
              <a:t>Northeast </a:t>
            </a:r>
            <a:r>
              <a:rPr lang="en-US" sz="4000" dirty="0"/>
              <a:t>in </a:t>
            </a:r>
            <a:r>
              <a:rPr lang="en-US" sz="4000" dirty="0" smtClean="0"/>
              <a:t>2014</a:t>
            </a: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33015715"/>
              </p:ext>
            </p:extLst>
          </p:nvPr>
        </p:nvGraphicFramePr>
        <p:xfrm>
          <a:off x="228600" y="1831182"/>
          <a:ext cx="8686799" cy="4242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228600" y="6324600"/>
            <a:ext cx="3917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 dirty="0" smtClean="0"/>
              <a:t>Source: Long Term Care Imperative 2015 Legislative Survey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45359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96183C7-A6DC-4F9D-B3EA-98248C16DDF7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r>
              <a:rPr lang="en-US" sz="4000" dirty="0"/>
              <a:t>Nursing Home </a:t>
            </a:r>
            <a:r>
              <a:rPr lang="en-US" sz="4000" dirty="0" smtClean="0"/>
              <a:t>NAR </a:t>
            </a:r>
            <a:r>
              <a:rPr lang="en-US" sz="4000" dirty="0"/>
              <a:t>Vacancy Rate </a:t>
            </a:r>
            <a:r>
              <a:rPr lang="en-US" sz="4000" dirty="0" smtClean="0"/>
              <a:t>Highest in Northeast in 2014</a:t>
            </a: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14383443"/>
              </p:ext>
            </p:extLst>
          </p:nvPr>
        </p:nvGraphicFramePr>
        <p:xfrm>
          <a:off x="228600" y="1676400"/>
          <a:ext cx="8686800" cy="4456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228600" y="6324600"/>
            <a:ext cx="3917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 dirty="0" smtClean="0"/>
              <a:t>Source: Long Term Care Imperative 2015 Legislative Survey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2966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Nursing Home RN </a:t>
            </a:r>
            <a:r>
              <a:rPr lang="en-US" dirty="0" smtClean="0"/>
              <a:t>Turnover Rate Increases Dramatically in 2014-</a:t>
            </a:r>
            <a:br>
              <a:rPr lang="en-US" dirty="0" smtClean="0"/>
            </a:br>
            <a:r>
              <a:rPr lang="en-US" sz="2400" dirty="0" smtClean="0"/>
              <a:t>Highest in West Central and Southeast Regions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797136"/>
              </p:ext>
            </p:extLst>
          </p:nvPr>
        </p:nvGraphicFramePr>
        <p:xfrm>
          <a:off x="228600" y="1676400"/>
          <a:ext cx="8610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8645B7-2440-44EA-8C74-FA810653D07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6324600"/>
            <a:ext cx="3917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 dirty="0" smtClean="0"/>
              <a:t>Source: Long Term Care Imperative 2015 Legislative Survey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202176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11737</TotalTime>
  <Words>363</Words>
  <Application>Microsoft Office PowerPoint</Application>
  <PresentationFormat>On-screen Show (4:3)</PresentationFormat>
  <Paragraphs>91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Times New Roman</vt:lpstr>
      <vt:lpstr>Default Design</vt:lpstr>
      <vt:lpstr>Long-Term Care Workforce in Crisis  March 2015 </vt:lpstr>
      <vt:lpstr>PowerPoint Presentation</vt:lpstr>
      <vt:lpstr>Vacant Positions in Nursing Homes Jumped in 2014: Increased in a Year by almost 1,000 to more than 2,500</vt:lpstr>
      <vt:lpstr>Nursing Home Vacancies Grew by Over 2.5 Positions per Home in 2014</vt:lpstr>
      <vt:lpstr>Nursing Home Employee Vacancy Rates Spiked to 12% or Higher for Caregivers in 2014</vt:lpstr>
      <vt:lpstr>Nursing Home RN Vacancy Rate Highest in Metro Area in 2014</vt:lpstr>
      <vt:lpstr>Nursing Home LPN Vacancy Rate Highest in Northeast in 2014</vt:lpstr>
      <vt:lpstr>Nursing Home NAR Vacancy Rate Highest in Northeast in 2014</vt:lpstr>
      <vt:lpstr>Nursing Home RN Turnover Rate Increases Dramatically in 2014- Highest in West Central and Southeast Regions</vt:lpstr>
      <vt:lpstr>Nursing Home LPN Turnover Rate Increases Modestly in 2014- Highest in West Central and Southeast Regions</vt:lpstr>
      <vt:lpstr>Nursing Home Direct Care Staff Turnover Rate was More than 50% in 2014- Highest in Northeast Region</vt:lpstr>
      <vt:lpstr>Over 1,500 Nursing Home Admissions Denied During 2014 Due to Insufficient Staffing</vt:lpstr>
      <vt:lpstr>Employee Vacancy Rates in Minnesota Senior Housing Increased Dramatically in 2014</vt:lpstr>
      <vt:lpstr>Employee Turnover in Minnesota Senior Housing Increased Significantly in 2014</vt:lpstr>
    </vt:vector>
  </TitlesOfParts>
  <Company>Care Providers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Patti’s</dc:title>
  <dc:creator>CPM</dc:creator>
  <cp:lastModifiedBy>Jeff Bostic</cp:lastModifiedBy>
  <cp:revision>1387</cp:revision>
  <cp:lastPrinted>2001-03-01T17:17:09Z</cp:lastPrinted>
  <dcterms:created xsi:type="dcterms:W3CDTF">2000-09-21T21:21:03Z</dcterms:created>
  <dcterms:modified xsi:type="dcterms:W3CDTF">2015-03-24T14:14:57Z</dcterms:modified>
</cp:coreProperties>
</file>