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365" r:id="rId5"/>
    <p:sldId id="366" r:id="rId6"/>
    <p:sldId id="371" r:id="rId7"/>
    <p:sldId id="367" r:id="rId8"/>
    <p:sldId id="372" r:id="rId9"/>
    <p:sldId id="373" r:id="rId10"/>
    <p:sldId id="361" r:id="rId11"/>
  </p:sldIdLst>
  <p:sldSz cx="12192000" cy="68580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pos="2160">
          <p15:clr>
            <a:srgbClr val="A4A3A4"/>
          </p15:clr>
        </p15:guide>
        <p15:guide id="4" orient="horz" pos="2905">
          <p15:clr>
            <a:srgbClr val="A4A3A4"/>
          </p15:clr>
        </p15:guide>
        <p15:guide id="5" pos="225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599"/>
    <a:srgbClr val="0FAA9B"/>
    <a:srgbClr val="11A79F"/>
    <a:srgbClr val="FEC25F"/>
    <a:srgbClr val="F1413A"/>
    <a:srgbClr val="02B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7F0201-F86E-4CC6-8D2B-3F8E1B990EA0}" v="18" dt="2018-06-07T16:18:53.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342" y="8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 pos="2160"/>
        <p:guide orient="horz" pos="2905"/>
        <p:guide pos="22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2770"/>
          </a:xfrm>
          <a:prstGeom prst="rect">
            <a:avLst/>
          </a:prstGeom>
        </p:spPr>
        <p:txBody>
          <a:bodyPr vert="horz" lIns="93177" tIns="46589" rIns="93177" bIns="46589" rtlCol="0"/>
          <a:lstStyle>
            <a:lvl1pPr algn="r">
              <a:defRPr sz="1200"/>
            </a:lvl1pPr>
          </a:lstStyle>
          <a:p>
            <a:fld id="{DFE3D5E2-D892-4584-B9CE-CCE9E55507EE}" type="datetimeFigureOut">
              <a:rPr lang="en-US" smtClean="0"/>
              <a:t>6/28/2018</a:t>
            </a:fld>
            <a:endParaRPr lang="en-US"/>
          </a:p>
        </p:txBody>
      </p:sp>
      <p:sp>
        <p:nvSpPr>
          <p:cNvPr id="4" name="Footer Placeholder 3"/>
          <p:cNvSpPr>
            <a:spLocks noGrp="1"/>
          </p:cNvSpPr>
          <p:nvPr>
            <p:ph type="ftr" sz="quarter" idx="2"/>
          </p:nvPr>
        </p:nvSpPr>
        <p:spPr>
          <a:xfrm>
            <a:off x="0" y="8760609"/>
            <a:ext cx="3037840" cy="462769"/>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609"/>
            <a:ext cx="3037840" cy="462769"/>
          </a:xfrm>
          <a:prstGeom prst="rect">
            <a:avLst/>
          </a:prstGeom>
        </p:spPr>
        <p:txBody>
          <a:bodyPr vert="horz" lIns="93177" tIns="46589" rIns="93177" bIns="46589" rtlCol="0" anchor="b"/>
          <a:lstStyle>
            <a:lvl1pPr algn="r">
              <a:defRPr sz="1200"/>
            </a:lvl1pPr>
          </a:lstStyle>
          <a:p>
            <a:fld id="{30AC9094-9B29-4847-823A-600CD23A7152}" type="slidenum">
              <a:rPr lang="en-US" smtClean="0"/>
              <a:t>‹#›</a:t>
            </a:fld>
            <a:endParaRPr lang="en-US"/>
          </a:p>
        </p:txBody>
      </p:sp>
    </p:spTree>
    <p:extLst>
      <p:ext uri="{BB962C8B-B14F-4D97-AF65-F5344CB8AC3E}">
        <p14:creationId xmlns:p14="http://schemas.microsoft.com/office/powerpoint/2010/main" val="2800322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14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0"/>
            <a:ext cx="3038475" cy="461484"/>
          </a:xfrm>
          <a:prstGeom prst="rect">
            <a:avLst/>
          </a:prstGeom>
        </p:spPr>
        <p:txBody>
          <a:bodyPr vert="horz" lIns="91440" tIns="45720" rIns="91440" bIns="45720" rtlCol="0"/>
          <a:lstStyle>
            <a:lvl1pPr algn="r">
              <a:defRPr sz="1200"/>
            </a:lvl1pPr>
          </a:lstStyle>
          <a:p>
            <a:fld id="{13CA04B9-2080-4969-9886-48B8582797FF}" type="datetimeFigureOut">
              <a:rPr lang="en-US" smtClean="0"/>
              <a:t>6/28/2018</a:t>
            </a:fld>
            <a:endParaRPr lang="en-US"/>
          </a:p>
        </p:txBody>
      </p:sp>
      <p:sp>
        <p:nvSpPr>
          <p:cNvPr id="4" name="Slide Image Placeholder 3"/>
          <p:cNvSpPr>
            <a:spLocks noGrp="1" noRot="1" noChangeAspect="1"/>
          </p:cNvSpPr>
          <p:nvPr>
            <p:ph type="sldImg" idx="2"/>
          </p:nvPr>
        </p:nvSpPr>
        <p:spPr>
          <a:xfrm>
            <a:off x="431800" y="692150"/>
            <a:ext cx="61468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1737"/>
            <a:ext cx="5607050" cy="415020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60316"/>
            <a:ext cx="3038475" cy="4614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760316"/>
            <a:ext cx="3038475" cy="461484"/>
          </a:xfrm>
          <a:prstGeom prst="rect">
            <a:avLst/>
          </a:prstGeom>
        </p:spPr>
        <p:txBody>
          <a:bodyPr vert="horz" lIns="91440" tIns="45720" rIns="91440" bIns="45720" rtlCol="0" anchor="b"/>
          <a:lstStyle>
            <a:lvl1pPr algn="r">
              <a:defRPr sz="1200"/>
            </a:lvl1pPr>
          </a:lstStyle>
          <a:p>
            <a:fld id="{35678D37-D01C-45B8-8BE3-38841AFD04E8}" type="slidenum">
              <a:rPr lang="en-US" smtClean="0"/>
              <a:t>‹#›</a:t>
            </a:fld>
            <a:endParaRPr lang="en-US"/>
          </a:p>
        </p:txBody>
      </p:sp>
    </p:spTree>
    <p:extLst>
      <p:ext uri="{BB962C8B-B14F-4D97-AF65-F5344CB8AC3E}">
        <p14:creationId xmlns:p14="http://schemas.microsoft.com/office/powerpoint/2010/main" val="49836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52463"/>
            <a:ext cx="6156325" cy="3462337"/>
          </a:xfrm>
        </p:spPr>
      </p:sp>
      <p:sp>
        <p:nvSpPr>
          <p:cNvPr id="4" name="Slide Number Placeholder 3"/>
          <p:cNvSpPr>
            <a:spLocks noGrp="1"/>
          </p:cNvSpPr>
          <p:nvPr>
            <p:ph type="sldNum" sz="quarter" idx="10"/>
          </p:nvPr>
        </p:nvSpPr>
        <p:spPr>
          <a:xfrm>
            <a:off x="6547175" y="8772378"/>
            <a:ext cx="401330" cy="462120"/>
          </a:xfrm>
        </p:spPr>
        <p:txBody>
          <a:bodyPr/>
          <a:lstStyle/>
          <a:p>
            <a:fld id="{F61C86B0-6C07-497D-9D39-9181E1ECE38A}" type="slidenum">
              <a:rPr lang="en-US" smtClean="0"/>
              <a:t>1</a:t>
            </a:fld>
            <a:endParaRPr lang="en-US"/>
          </a:p>
        </p:txBody>
      </p:sp>
      <p:sp>
        <p:nvSpPr>
          <p:cNvPr id="3" name="Notes Placeholder 2"/>
          <p:cNvSpPr>
            <a:spLocks noGrp="1"/>
          </p:cNvSpPr>
          <p:nvPr>
            <p:ph type="body" sz="quarter" idx="11"/>
          </p:nvPr>
        </p:nvSpPr>
        <p:spPr/>
        <p:txBody>
          <a:bodyPr/>
          <a:lstStyle/>
          <a:p>
            <a:endParaRPr lang="en-US"/>
          </a:p>
        </p:txBody>
      </p:sp>
      <p:pic>
        <p:nvPicPr>
          <p:cNvPr id="5" name="Picture 4"/>
          <p:cNvPicPr>
            <a:picLocks noChangeAspect="1"/>
          </p:cNvPicPr>
          <p:nvPr/>
        </p:nvPicPr>
        <p:blipFill>
          <a:blip r:embed="rId3"/>
          <a:stretch>
            <a:fillRect/>
          </a:stretch>
        </p:blipFill>
        <p:spPr>
          <a:xfrm>
            <a:off x="695637" y="4299468"/>
            <a:ext cx="5577831" cy="4288356"/>
          </a:xfrm>
          <a:prstGeom prst="rect">
            <a:avLst/>
          </a:prstGeom>
        </p:spPr>
      </p:pic>
    </p:spTree>
    <p:extLst>
      <p:ext uri="{BB962C8B-B14F-4D97-AF65-F5344CB8AC3E}">
        <p14:creationId xmlns:p14="http://schemas.microsoft.com/office/powerpoint/2010/main" val="28208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Exchange’s questions are set up on a sliding </a:t>
            </a:r>
            <a:r>
              <a:rPr lang="en-US" err="1"/>
              <a:t>likert</a:t>
            </a:r>
            <a:r>
              <a:rPr lang="en-US"/>
              <a:t> scale that is similar for the employer and the job-seeker.   There are an average of 20-30 questions associated with each position, and they concentrate on job characteristics and activities, but also soft skills, organization culture and work style.</a:t>
            </a:r>
          </a:p>
          <a:p>
            <a:endParaRPr lang="en-US"/>
          </a:p>
          <a:p>
            <a:r>
              <a:rPr lang="en-US"/>
              <a:t>Answer 20-30 questions on average on specific skill requirements of position.</a:t>
            </a:r>
            <a:br>
              <a:rPr lang="en-US"/>
            </a:br>
            <a:br>
              <a:rPr lang="en-US"/>
            </a:br>
            <a:r>
              <a:rPr lang="en-US"/>
              <a:t>Questions concentrate on job characteristics and activities, plus two questions on organization culture.</a:t>
            </a:r>
            <a:br>
              <a:rPr lang="en-US"/>
            </a:br>
            <a:br>
              <a:rPr lang="en-US"/>
            </a:br>
            <a:r>
              <a:rPr lang="en-US"/>
              <a:t>Send to hiring manager to complete questionnaire (easy click and send)  </a:t>
            </a:r>
            <a:br>
              <a:rPr lang="en-US"/>
            </a:br>
            <a:br>
              <a:rPr lang="en-US"/>
            </a:br>
            <a:r>
              <a:rPr lang="en-US"/>
              <a:t>Can also flag specific questions for hiring manager review</a:t>
            </a:r>
            <a:br>
              <a:rPr lang="en-US"/>
            </a:br>
            <a:br>
              <a:rPr lang="en-US"/>
            </a:br>
            <a:r>
              <a:rPr lang="en-US"/>
              <a:t>Candidate will answer same questions, from perspective of preference and skill.</a:t>
            </a:r>
          </a:p>
          <a:p>
            <a:endParaRPr lang="en-US"/>
          </a:p>
        </p:txBody>
      </p:sp>
      <p:sp>
        <p:nvSpPr>
          <p:cNvPr id="4" name="Slide Number Placeholder 3"/>
          <p:cNvSpPr>
            <a:spLocks noGrp="1"/>
          </p:cNvSpPr>
          <p:nvPr>
            <p:ph type="sldNum" sz="quarter" idx="10"/>
          </p:nvPr>
        </p:nvSpPr>
        <p:spPr/>
        <p:txBody>
          <a:bodyPr/>
          <a:lstStyle/>
          <a:p>
            <a:fld id="{35678D37-D01C-45B8-8BE3-38841AFD04E8}" type="slidenum">
              <a:rPr lang="en-US" smtClean="0"/>
              <a:t>2</a:t>
            </a:fld>
            <a:endParaRPr lang="en-US"/>
          </a:p>
        </p:txBody>
      </p:sp>
    </p:spTree>
    <p:extLst>
      <p:ext uri="{BB962C8B-B14F-4D97-AF65-F5344CB8AC3E}">
        <p14:creationId xmlns:p14="http://schemas.microsoft.com/office/powerpoint/2010/main" val="3963369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678D37-D01C-45B8-8BE3-38841AFD04E8}" type="slidenum">
              <a:rPr lang="en-US" smtClean="0"/>
              <a:t>4</a:t>
            </a:fld>
            <a:endParaRPr lang="en-US"/>
          </a:p>
        </p:txBody>
      </p:sp>
    </p:spTree>
    <p:extLst>
      <p:ext uri="{BB962C8B-B14F-4D97-AF65-F5344CB8AC3E}">
        <p14:creationId xmlns:p14="http://schemas.microsoft.com/office/powerpoint/2010/main" val="2981632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678D37-D01C-45B8-8BE3-38841AFD04E8}" type="slidenum">
              <a:rPr lang="en-US" smtClean="0"/>
              <a:t>5</a:t>
            </a:fld>
            <a:endParaRPr lang="en-US"/>
          </a:p>
        </p:txBody>
      </p:sp>
    </p:spTree>
    <p:extLst>
      <p:ext uri="{BB962C8B-B14F-4D97-AF65-F5344CB8AC3E}">
        <p14:creationId xmlns:p14="http://schemas.microsoft.com/office/powerpoint/2010/main" val="3679432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678D37-D01C-45B8-8BE3-38841AFD04E8}" type="slidenum">
              <a:rPr lang="en-US" smtClean="0"/>
              <a:t>6</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23449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678D37-D01C-45B8-8BE3-38841AFD04E8}" type="slidenum">
              <a:rPr lang="en-US" smtClean="0"/>
              <a:t>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9895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Date Placeholder 7"/>
          <p:cNvSpPr>
            <a:spLocks noGrp="1"/>
          </p:cNvSpPr>
          <p:nvPr>
            <p:ph type="dt" sz="half" idx="10"/>
          </p:nvPr>
        </p:nvSpPr>
        <p:spPr/>
        <p:txBody>
          <a:bodyPr/>
          <a:lstStyle/>
          <a:p>
            <a:fld id="{367E97E0-0752-4E44-AC7E-4CD48D3F7161}" type="datetime1">
              <a:rPr lang="en-US" smtClean="0"/>
              <a:t>6/28/2018</a:t>
            </a:fld>
            <a:endParaRPr lang="en-US"/>
          </a:p>
        </p:txBody>
      </p:sp>
      <p:sp>
        <p:nvSpPr>
          <p:cNvPr id="10" name="Slide Number Placeholder 9"/>
          <p:cNvSpPr>
            <a:spLocks noGrp="1"/>
          </p:cNvSpPr>
          <p:nvPr>
            <p:ph type="sldNum" sz="quarter" idx="12"/>
          </p:nvPr>
        </p:nvSpPr>
        <p:spPr/>
        <p:txBody>
          <a:bodyPr/>
          <a:lstStyle/>
          <a:p>
            <a:fld id="{BC988F33-C265-41A8-BB5E-50E0EBEAFB5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5100" y="2671837"/>
            <a:ext cx="11837085" cy="597909"/>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05855" y="5645297"/>
            <a:ext cx="2365666" cy="1167472"/>
          </a:xfrm>
          <a:prstGeom prst="rect">
            <a:avLst/>
          </a:prstGeom>
        </p:spPr>
      </p:pic>
    </p:spTree>
    <p:extLst>
      <p:ext uri="{BB962C8B-B14F-4D97-AF65-F5344CB8AC3E}">
        <p14:creationId xmlns:p14="http://schemas.microsoft.com/office/powerpoint/2010/main" val="143549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D61C40-6048-44A8-A62B-1C7472C9115E}" type="datetime1">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8F33-C265-41A8-BB5E-50E0EBEAFB59}" type="slidenum">
              <a:rPr lang="en-US" smtClean="0"/>
              <a:t>‹#›</a:t>
            </a:fld>
            <a:endParaRPr lang="en-US"/>
          </a:p>
        </p:txBody>
      </p:sp>
    </p:spTree>
    <p:extLst>
      <p:ext uri="{BB962C8B-B14F-4D97-AF65-F5344CB8AC3E}">
        <p14:creationId xmlns:p14="http://schemas.microsoft.com/office/powerpoint/2010/main" val="103438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404040"/>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0BDF6430-A43F-44FE-B500-5EDE957296E8}" type="datetime1">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sp>
        <p:nvSpPr>
          <p:cNvPr id="11" name="Slide Number Placeholder 5"/>
          <p:cNvSpPr>
            <a:spLocks noGrp="1"/>
          </p:cNvSpPr>
          <p:nvPr>
            <p:ph type="sldNum" sz="quarter" idx="12"/>
          </p:nvPr>
        </p:nvSpPr>
        <p:spPr>
          <a:xfrm>
            <a:off x="9245942" y="6356349"/>
            <a:ext cx="2743200" cy="365125"/>
          </a:xfrm>
        </p:spPr>
        <p:txBody>
          <a:bodyPr/>
          <a:lstStyle/>
          <a:p>
            <a:fld id="{BC988F33-C265-41A8-BB5E-50E0EBEAFB59}" type="slidenum">
              <a:rPr lang="en-US" smtClean="0"/>
              <a:t>‹#›</a:t>
            </a:fld>
            <a:endParaRPr lang="en-US"/>
          </a:p>
        </p:txBody>
      </p:sp>
      <p:pic>
        <p:nvPicPr>
          <p:cNvPr id="6" name="Picture 5">
            <a:extLst>
              <a:ext uri="{FF2B5EF4-FFF2-40B4-BE49-F238E27FC236}">
                <a16:creationId xmlns:a16="http://schemas.microsoft.com/office/drawing/2014/main" id="{45EC3C7A-B87C-4BA6-8347-045E5B87EE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06371" y="6242977"/>
            <a:ext cx="2379982" cy="499796"/>
          </a:xfrm>
          <a:prstGeom prst="rect">
            <a:avLst/>
          </a:prstGeom>
        </p:spPr>
      </p:pic>
    </p:spTree>
    <p:extLst>
      <p:ext uri="{BB962C8B-B14F-4D97-AF65-F5344CB8AC3E}">
        <p14:creationId xmlns:p14="http://schemas.microsoft.com/office/powerpoint/2010/main" val="155991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9962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D6835B-16A6-4C8E-B39D-81FFC3E8ED02}" type="datetime1">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45942" y="6356349"/>
            <a:ext cx="2743200" cy="365125"/>
          </a:xfrm>
        </p:spPr>
        <p:txBody>
          <a:bodyPr/>
          <a:lstStyle/>
          <a:p>
            <a:fld id="{BC988F33-C265-41A8-BB5E-50E0EBEAFB59}" type="slidenum">
              <a:rPr lang="en-US" smtClean="0"/>
              <a:t>‹#›</a:t>
            </a:fld>
            <a:endParaRPr lang="en-US"/>
          </a:p>
        </p:txBody>
      </p:sp>
      <p:pic>
        <p:nvPicPr>
          <p:cNvPr id="7" name="Picture 6">
            <a:extLst>
              <a:ext uri="{FF2B5EF4-FFF2-40B4-BE49-F238E27FC236}">
                <a16:creationId xmlns:a16="http://schemas.microsoft.com/office/drawing/2014/main" id="{FE7FCFBD-E30B-468D-AB2B-8B46D1D22F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06371" y="6242977"/>
            <a:ext cx="2379982" cy="499796"/>
          </a:xfrm>
          <a:prstGeom prst="rect">
            <a:avLst/>
          </a:prstGeom>
        </p:spPr>
      </p:pic>
    </p:spTree>
    <p:extLst>
      <p:ext uri="{BB962C8B-B14F-4D97-AF65-F5344CB8AC3E}">
        <p14:creationId xmlns:p14="http://schemas.microsoft.com/office/powerpoint/2010/main" val="114751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09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09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EAE790-DFB0-43D0-8667-DAB1CEC53959}" type="datetime1">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
        <p:nvSpPr>
          <p:cNvPr id="10" name="Slide Number Placeholder 5"/>
          <p:cNvSpPr>
            <a:spLocks noGrp="1"/>
          </p:cNvSpPr>
          <p:nvPr>
            <p:ph type="sldNum" sz="quarter" idx="12"/>
          </p:nvPr>
        </p:nvSpPr>
        <p:spPr>
          <a:xfrm>
            <a:off x="9245942" y="6356349"/>
            <a:ext cx="2743200" cy="365125"/>
          </a:xfrm>
        </p:spPr>
        <p:txBody>
          <a:bodyPr/>
          <a:lstStyle/>
          <a:p>
            <a:fld id="{BC988F33-C265-41A8-BB5E-50E0EBEAFB59}" type="slidenum">
              <a:rPr lang="en-US" smtClean="0"/>
              <a:t>‹#›</a:t>
            </a:fld>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00055" y="5710815"/>
            <a:ext cx="2188418" cy="1079999"/>
          </a:xfrm>
          <a:prstGeom prst="rect">
            <a:avLst/>
          </a:prstGeom>
        </p:spPr>
      </p:pic>
    </p:spTree>
    <p:extLst>
      <p:ext uri="{BB962C8B-B14F-4D97-AF65-F5344CB8AC3E}">
        <p14:creationId xmlns:p14="http://schemas.microsoft.com/office/powerpoint/2010/main" val="130925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6"/>
            <a:ext cx="5157787" cy="332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32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B0FC8-ABDE-42EA-B960-C3C0C43DBA22}" type="datetime1">
              <a:rPr lang="en-US" smtClean="0"/>
              <a:t>6/28/2018</a:t>
            </a:fld>
            <a:endParaRPr lang="en-US"/>
          </a:p>
        </p:txBody>
      </p:sp>
      <p:sp>
        <p:nvSpPr>
          <p:cNvPr id="8" name="Footer Placeholder 7"/>
          <p:cNvSpPr>
            <a:spLocks noGrp="1"/>
          </p:cNvSpPr>
          <p:nvPr>
            <p:ph type="ftr" sz="quarter" idx="11"/>
          </p:nvPr>
        </p:nvSpPr>
        <p:spPr/>
        <p:txBody>
          <a:bodyPr/>
          <a:lstStyle/>
          <a:p>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
        <p:nvSpPr>
          <p:cNvPr id="12" name="Slide Number Placeholder 5"/>
          <p:cNvSpPr>
            <a:spLocks noGrp="1"/>
          </p:cNvSpPr>
          <p:nvPr>
            <p:ph type="sldNum" sz="quarter" idx="12"/>
          </p:nvPr>
        </p:nvSpPr>
        <p:spPr>
          <a:xfrm>
            <a:off x="9245942" y="6356349"/>
            <a:ext cx="2743200" cy="365125"/>
          </a:xfrm>
        </p:spPr>
        <p:txBody>
          <a:bodyPr/>
          <a:lstStyle/>
          <a:p>
            <a:fld id="{BC988F33-C265-41A8-BB5E-50E0EBEAFB59}" type="slidenum">
              <a:rPr lang="en-US" smtClean="0"/>
              <a:t>‹#›</a:t>
            </a:fld>
            <a:endParaRPr lang="en-US"/>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00055" y="5710815"/>
            <a:ext cx="2188418" cy="1079999"/>
          </a:xfrm>
          <a:prstGeom prst="rect">
            <a:avLst/>
          </a:prstGeom>
        </p:spPr>
      </p:pic>
    </p:spTree>
    <p:extLst>
      <p:ext uri="{BB962C8B-B14F-4D97-AF65-F5344CB8AC3E}">
        <p14:creationId xmlns:p14="http://schemas.microsoft.com/office/powerpoint/2010/main" val="426942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39F85F-EBDA-488F-AAE3-DEFE5BF58FA7}" type="datetime1">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
        <p:nvSpPr>
          <p:cNvPr id="8" name="Slide Number Placeholder 5"/>
          <p:cNvSpPr>
            <a:spLocks noGrp="1"/>
          </p:cNvSpPr>
          <p:nvPr>
            <p:ph type="sldNum" sz="quarter" idx="12"/>
          </p:nvPr>
        </p:nvSpPr>
        <p:spPr>
          <a:xfrm>
            <a:off x="9245942" y="6356349"/>
            <a:ext cx="2743200" cy="365125"/>
          </a:xfrm>
        </p:spPr>
        <p:txBody>
          <a:bodyPr/>
          <a:lstStyle/>
          <a:p>
            <a:fld id="{BC988F33-C265-41A8-BB5E-50E0EBEAFB59}" type="slidenum">
              <a:rPr lang="en-US" smtClean="0"/>
              <a:t>‹#›</a:t>
            </a:fld>
            <a:endParaRPr lang="en-US"/>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00055" y="5710815"/>
            <a:ext cx="2188418" cy="1079999"/>
          </a:xfrm>
          <a:prstGeom prst="rect">
            <a:avLst/>
          </a:prstGeom>
        </p:spPr>
      </p:pic>
    </p:spTree>
    <p:extLst>
      <p:ext uri="{BB962C8B-B14F-4D97-AF65-F5344CB8AC3E}">
        <p14:creationId xmlns:p14="http://schemas.microsoft.com/office/powerpoint/2010/main" val="62727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55935-85F5-499E-9D41-9FE64AB9BB2A}" type="datetime1">
              <a:rPr lang="en-US" smtClean="0"/>
              <a:t>6/28/2018</a:t>
            </a:fld>
            <a:endParaRPr lang="en-US"/>
          </a:p>
        </p:txBody>
      </p:sp>
      <p:sp>
        <p:nvSpPr>
          <p:cNvPr id="3" name="Footer Placeholder 2"/>
          <p:cNvSpPr>
            <a:spLocks noGrp="1"/>
          </p:cNvSpPr>
          <p:nvPr>
            <p:ph type="ftr" sz="quarter" idx="11"/>
          </p:nvPr>
        </p:nvSpPr>
        <p:spPr/>
        <p:txBody>
          <a:bodyPr/>
          <a:lstStyle/>
          <a:p>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
        <p:nvSpPr>
          <p:cNvPr id="6" name="Slide Number Placeholder 5"/>
          <p:cNvSpPr txBox="1">
            <a:spLocks/>
          </p:cNvSpPr>
          <p:nvPr userDrawn="1"/>
        </p:nvSpPr>
        <p:spPr>
          <a:xfrm>
            <a:off x="9245942" y="635634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C988F33-C265-41A8-BB5E-50E0EBEAFB59}" type="slidenum">
              <a:rPr lang="en-US" smtClean="0"/>
              <a:pPr/>
              <a:t>‹#›</a:t>
            </a:fld>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00055" y="5710815"/>
            <a:ext cx="2188418" cy="1079999"/>
          </a:xfrm>
          <a:prstGeom prst="rect">
            <a:avLst/>
          </a:prstGeom>
        </p:spPr>
      </p:pic>
    </p:spTree>
    <p:extLst>
      <p:ext uri="{BB962C8B-B14F-4D97-AF65-F5344CB8AC3E}">
        <p14:creationId xmlns:p14="http://schemas.microsoft.com/office/powerpoint/2010/main" val="72475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3A0B6F-6B25-4888-913B-6D58287E436D}" type="datetime1">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
        <p:nvSpPr>
          <p:cNvPr id="9" name="Slide Number Placeholder 5"/>
          <p:cNvSpPr>
            <a:spLocks noGrp="1"/>
          </p:cNvSpPr>
          <p:nvPr>
            <p:ph type="sldNum" sz="quarter" idx="12"/>
          </p:nvPr>
        </p:nvSpPr>
        <p:spPr>
          <a:xfrm>
            <a:off x="9245942" y="6356349"/>
            <a:ext cx="2743200" cy="365125"/>
          </a:xfrm>
        </p:spPr>
        <p:txBody>
          <a:bodyPr/>
          <a:lstStyle/>
          <a:p>
            <a:fld id="{BC988F33-C265-41A8-BB5E-50E0EBEAFB59}" type="slidenum">
              <a:rPr lang="en-US" smtClean="0"/>
              <a:t>‹#›</a:t>
            </a:fld>
            <a:endParaRPr lang="en-US"/>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00055" y="5710815"/>
            <a:ext cx="2188418" cy="1079999"/>
          </a:xfrm>
          <a:prstGeom prst="rect">
            <a:avLst/>
          </a:prstGeom>
        </p:spPr>
      </p:pic>
    </p:spTree>
    <p:extLst>
      <p:ext uri="{BB962C8B-B14F-4D97-AF65-F5344CB8AC3E}">
        <p14:creationId xmlns:p14="http://schemas.microsoft.com/office/powerpoint/2010/main" val="423186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F0C9DD-3A43-4C98-A746-35C6EADB52D0}" type="datetime1">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
        <p:nvSpPr>
          <p:cNvPr id="9" name="Slide Number Placeholder 5"/>
          <p:cNvSpPr txBox="1">
            <a:spLocks/>
          </p:cNvSpPr>
          <p:nvPr userDrawn="1"/>
        </p:nvSpPr>
        <p:spPr>
          <a:xfrm>
            <a:off x="9245942" y="635634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C988F33-C265-41A8-BB5E-50E0EBEAFB59}" type="slidenum">
              <a:rPr lang="en-US" smtClean="0"/>
              <a:pPr/>
              <a:t>‹#›</a:t>
            </a:fld>
            <a:endParaRPr lang="en-US"/>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00055" y="5710815"/>
            <a:ext cx="2188418" cy="1079999"/>
          </a:xfrm>
          <a:prstGeom prst="rect">
            <a:avLst/>
          </a:prstGeom>
        </p:spPr>
      </p:pic>
    </p:spTree>
    <p:extLst>
      <p:ext uri="{BB962C8B-B14F-4D97-AF65-F5344CB8AC3E}">
        <p14:creationId xmlns:p14="http://schemas.microsoft.com/office/powerpoint/2010/main" val="320037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B79FD8-972C-452E-847C-44898CCDDCE6}" type="datetime1">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8F33-C265-41A8-BB5E-50E0EBEAFB5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7457" y="581893"/>
            <a:ext cx="11837085" cy="597909"/>
          </a:xfrm>
          <a:prstGeom prst="rect">
            <a:avLst/>
          </a:prstGeom>
        </p:spPr>
      </p:pic>
    </p:spTree>
    <p:extLst>
      <p:ext uri="{BB962C8B-B14F-4D97-AF65-F5344CB8AC3E}">
        <p14:creationId xmlns:p14="http://schemas.microsoft.com/office/powerpoint/2010/main" val="4012132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79727-4860-449A-B739-D90D705C26A0}" type="datetime1">
              <a:rPr lang="en-US" smtClean="0"/>
              <a:t>6/28/2018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88F33-C265-41A8-BB5E-50E0EBEAFB59}" type="slidenum">
              <a:rPr lang="en-US" smtClean="0"/>
              <a:t>‹#›</a:t>
            </a:fld>
            <a:endParaRPr lang="en-US"/>
          </a:p>
        </p:txBody>
      </p:sp>
    </p:spTree>
    <p:extLst>
      <p:ext uri="{BB962C8B-B14F-4D97-AF65-F5344CB8AC3E}">
        <p14:creationId xmlns:p14="http://schemas.microsoft.com/office/powerpoint/2010/main" val="185933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87" y="232164"/>
            <a:ext cx="10515600" cy="703821"/>
          </a:xfrm>
        </p:spPr>
        <p:txBody>
          <a:bodyPr>
            <a:normAutofit/>
          </a:bodyPr>
          <a:lstStyle/>
          <a:p>
            <a:r>
              <a:rPr lang="en-US" sz="4000" dirty="0">
                <a:solidFill>
                  <a:schemeClr val="tx1">
                    <a:lumMod val="75000"/>
                    <a:lumOff val="25000"/>
                  </a:schemeClr>
                </a:solidFill>
              </a:rPr>
              <a:t>Job Posting Process</a:t>
            </a:r>
          </a:p>
        </p:txBody>
      </p:sp>
      <p:sp>
        <p:nvSpPr>
          <p:cNvPr id="4" name="Slide Number Placeholder 3"/>
          <p:cNvSpPr>
            <a:spLocks noGrp="1"/>
          </p:cNvSpPr>
          <p:nvPr>
            <p:ph type="sldNum" sz="quarter" idx="12"/>
          </p:nvPr>
        </p:nvSpPr>
        <p:spPr>
          <a:xfrm>
            <a:off x="9245942" y="6356349"/>
            <a:ext cx="2743200" cy="365125"/>
          </a:xfrm>
        </p:spPr>
        <p:txBody>
          <a:bodyPr/>
          <a:lstStyle/>
          <a:p>
            <a:fld id="{BC988F33-C265-41A8-BB5E-50E0EBEAFB59}" type="slidenum">
              <a:rPr lang="en-US" smtClean="0"/>
              <a:t>1</a:t>
            </a:fld>
            <a:endParaRPr lang="en-US"/>
          </a:p>
        </p:txBody>
      </p:sp>
      <p:sp>
        <p:nvSpPr>
          <p:cNvPr id="6" name="Rectangle 5"/>
          <p:cNvSpPr/>
          <p:nvPr/>
        </p:nvSpPr>
        <p:spPr>
          <a:xfrm>
            <a:off x="575325" y="1309932"/>
            <a:ext cx="11616675" cy="3594702"/>
          </a:xfrm>
          <a:prstGeom prst="rect">
            <a:avLst/>
          </a:prstGeom>
        </p:spPr>
        <p:txBody>
          <a:bodyPr wrap="square" anchor="t">
            <a:spAutoFit/>
          </a:bodyPr>
          <a:lstStyle/>
          <a:p>
            <a:pPr marL="457200" lvl="0" indent="-457200">
              <a:lnSpc>
                <a:spcPct val="150000"/>
              </a:lnSpc>
              <a:buFont typeface="+mj-lt"/>
              <a:buAutoNum type="arabicPeriod"/>
            </a:pPr>
            <a:r>
              <a:rPr lang="en-US" sz="2200">
                <a:solidFill>
                  <a:prstClr val="black"/>
                </a:solidFill>
              </a:rPr>
              <a:t>Select the type of position you have available (job/internship)</a:t>
            </a:r>
          </a:p>
          <a:p>
            <a:pPr marL="457200" lvl="0" indent="-457200">
              <a:lnSpc>
                <a:spcPct val="150000"/>
              </a:lnSpc>
              <a:buFont typeface="+mj-lt"/>
              <a:buAutoNum type="arabicPeriod"/>
            </a:pPr>
            <a:r>
              <a:rPr lang="en-US" sz="2200">
                <a:solidFill>
                  <a:prstClr val="black"/>
                </a:solidFill>
              </a:rPr>
              <a:t>Add basic information about the position</a:t>
            </a:r>
          </a:p>
          <a:p>
            <a:pPr marL="457200" lvl="0" indent="-457200">
              <a:lnSpc>
                <a:spcPct val="150000"/>
              </a:lnSpc>
              <a:buFont typeface="+mj-lt"/>
              <a:buAutoNum type="arabicPeriod"/>
            </a:pPr>
            <a:r>
              <a:rPr lang="en-US" sz="2200">
                <a:solidFill>
                  <a:prstClr val="black"/>
                </a:solidFill>
              </a:rPr>
              <a:t>Select the job titles that best describe the opening</a:t>
            </a:r>
          </a:p>
          <a:p>
            <a:pPr marL="457200" lvl="0" indent="-457200">
              <a:lnSpc>
                <a:spcPct val="150000"/>
              </a:lnSpc>
              <a:buFont typeface="+mj-lt"/>
              <a:buAutoNum type="arabicPeriod"/>
            </a:pPr>
            <a:r>
              <a:rPr lang="en-US" sz="2200">
                <a:solidFill>
                  <a:prstClr val="black"/>
                </a:solidFill>
              </a:rPr>
              <a:t>Answer job-specific sliding-scale questions</a:t>
            </a:r>
          </a:p>
          <a:p>
            <a:pPr marL="457200" indent="-457200">
              <a:lnSpc>
                <a:spcPct val="150000"/>
              </a:lnSpc>
              <a:buFont typeface="+mj-lt"/>
              <a:buAutoNum type="arabicPeriod"/>
            </a:pPr>
            <a:r>
              <a:rPr lang="en-US" sz="2200">
                <a:solidFill>
                  <a:prstClr val="black"/>
                </a:solidFill>
              </a:rPr>
              <a:t>Complete payment and select optional premium </a:t>
            </a:r>
            <a:r>
              <a:rPr lang="en-US" sz="2200">
                <a:solidFill>
                  <a:prstClr val="black"/>
                </a:solidFill>
                <a:cs typeface="Calibri"/>
              </a:rPr>
              <a:t>job boards</a:t>
            </a:r>
          </a:p>
          <a:p>
            <a:pPr marL="457200" lvl="0" indent="-457200">
              <a:lnSpc>
                <a:spcPct val="150000"/>
              </a:lnSpc>
              <a:buFont typeface="+mj-lt"/>
              <a:buAutoNum type="arabicPeriod"/>
            </a:pPr>
            <a:r>
              <a:rPr lang="en-US" sz="2200">
                <a:solidFill>
                  <a:prstClr val="black"/>
                </a:solidFill>
              </a:rPr>
              <a:t>Promote your posting</a:t>
            </a:r>
          </a:p>
          <a:p>
            <a:pPr marL="457200" lvl="0" indent="-457200">
              <a:lnSpc>
                <a:spcPct val="150000"/>
              </a:lnSpc>
              <a:buFont typeface="+mj-lt"/>
              <a:buAutoNum type="arabicPeriod"/>
            </a:pPr>
            <a:r>
              <a:rPr lang="en-US" sz="2200">
                <a:solidFill>
                  <a:prstClr val="black"/>
                </a:solidFill>
              </a:rPr>
              <a:t>Evaluate candidates utilizing Fit Assessments</a:t>
            </a:r>
          </a:p>
        </p:txBody>
      </p:sp>
    </p:spTree>
    <p:extLst>
      <p:ext uri="{BB962C8B-B14F-4D97-AF65-F5344CB8AC3E}">
        <p14:creationId xmlns:p14="http://schemas.microsoft.com/office/powerpoint/2010/main" val="194994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7957" y="254605"/>
            <a:ext cx="10515600" cy="729579"/>
          </a:xfrm>
        </p:spPr>
        <p:txBody>
          <a:bodyPr>
            <a:normAutofit/>
          </a:bodyPr>
          <a:lstStyle/>
          <a:p>
            <a:r>
              <a:rPr lang="en-US" sz="4000">
                <a:solidFill>
                  <a:schemeClr val="tx1">
                    <a:lumMod val="75000"/>
                    <a:lumOff val="25000"/>
                  </a:schemeClr>
                </a:solidFill>
              </a:rPr>
              <a:t>Opportunity Overview &amp; Details</a:t>
            </a:r>
          </a:p>
        </p:txBody>
      </p:sp>
      <p:sp>
        <p:nvSpPr>
          <p:cNvPr id="8" name="TextBox 7"/>
          <p:cNvSpPr txBox="1"/>
          <p:nvPr/>
        </p:nvSpPr>
        <p:spPr>
          <a:xfrm>
            <a:off x="8455742" y="1368348"/>
            <a:ext cx="3390898" cy="3693319"/>
          </a:xfrm>
          <a:prstGeom prst="rect">
            <a:avLst/>
          </a:prstGeom>
          <a:noFill/>
        </p:spPr>
        <p:txBody>
          <a:bodyPr wrap="square" rtlCol="0">
            <a:spAutoFit/>
          </a:bodyPr>
          <a:lstStyle/>
          <a:p>
            <a:r>
              <a:rPr lang="en-US" dirty="0"/>
              <a:t>Employers enter our system by building a short company profile, then move to the opportunity posting process.</a:t>
            </a:r>
          </a:p>
          <a:p>
            <a:endParaRPr lang="en-US" dirty="0"/>
          </a:p>
          <a:p>
            <a:r>
              <a:rPr lang="en-US" dirty="0"/>
              <a:t>Enter basic job information, description and details.</a:t>
            </a:r>
          </a:p>
          <a:p>
            <a:endParaRPr lang="en-US" dirty="0"/>
          </a:p>
          <a:p>
            <a:r>
              <a:rPr lang="en-US" dirty="0"/>
              <a:t>The system will default to your company address, but you can change locations if you recruit for multiple offices.</a:t>
            </a:r>
          </a:p>
          <a:p>
            <a:endParaRPr lang="en-US" dirty="0"/>
          </a:p>
        </p:txBody>
      </p:sp>
      <p:sp>
        <p:nvSpPr>
          <p:cNvPr id="2" name="Slide Number Placeholder 1"/>
          <p:cNvSpPr>
            <a:spLocks noGrp="1"/>
          </p:cNvSpPr>
          <p:nvPr>
            <p:ph type="sldNum" sz="quarter" idx="12"/>
          </p:nvPr>
        </p:nvSpPr>
        <p:spPr/>
        <p:txBody>
          <a:bodyPr/>
          <a:lstStyle/>
          <a:p>
            <a:fld id="{BC988F33-C265-41A8-BB5E-50E0EBEAFB59}" type="slidenum">
              <a:rPr lang="en-US" smtClean="0"/>
              <a:t>2</a:t>
            </a:fld>
            <a:endParaRPr lang="en-US"/>
          </a:p>
        </p:txBody>
      </p:sp>
      <p:pic>
        <p:nvPicPr>
          <p:cNvPr id="4" name="Picture 3">
            <a:extLst>
              <a:ext uri="{FF2B5EF4-FFF2-40B4-BE49-F238E27FC236}">
                <a16:creationId xmlns:a16="http://schemas.microsoft.com/office/drawing/2014/main" id="{80B77D90-E6EB-47A6-88C6-81B721001E7A}"/>
              </a:ext>
            </a:extLst>
          </p:cNvPr>
          <p:cNvPicPr>
            <a:picLocks noChangeAspect="1"/>
          </p:cNvPicPr>
          <p:nvPr/>
        </p:nvPicPr>
        <p:blipFill rotWithShape="1">
          <a:blip r:embed="rId3"/>
          <a:srcRect l="20575"/>
          <a:stretch/>
        </p:blipFill>
        <p:spPr>
          <a:xfrm>
            <a:off x="513661" y="1129755"/>
            <a:ext cx="5778209" cy="4170503"/>
          </a:xfrm>
          <a:prstGeom prst="rect">
            <a:avLst/>
          </a:prstGeom>
          <a:ln>
            <a:solidFill>
              <a:schemeClr val="accent1"/>
            </a:solidFill>
          </a:ln>
        </p:spPr>
      </p:pic>
      <p:pic>
        <p:nvPicPr>
          <p:cNvPr id="6" name="Picture 5">
            <a:extLst>
              <a:ext uri="{FF2B5EF4-FFF2-40B4-BE49-F238E27FC236}">
                <a16:creationId xmlns:a16="http://schemas.microsoft.com/office/drawing/2014/main" id="{2095CE3E-86FA-42F2-992E-8E855BD38687}"/>
              </a:ext>
            </a:extLst>
          </p:cNvPr>
          <p:cNvPicPr>
            <a:picLocks noChangeAspect="1"/>
          </p:cNvPicPr>
          <p:nvPr/>
        </p:nvPicPr>
        <p:blipFill rotWithShape="1">
          <a:blip r:embed="rId4"/>
          <a:srcRect l="7234" r="16687" b="2015"/>
          <a:stretch/>
        </p:blipFill>
        <p:spPr>
          <a:xfrm>
            <a:off x="3550719" y="2893158"/>
            <a:ext cx="4429841" cy="3463191"/>
          </a:xfrm>
          <a:prstGeom prst="rect">
            <a:avLst/>
          </a:prstGeom>
          <a:ln>
            <a:solidFill>
              <a:schemeClr val="accent1"/>
            </a:solidFill>
          </a:ln>
        </p:spPr>
      </p:pic>
    </p:spTree>
    <p:extLst>
      <p:ext uri="{BB962C8B-B14F-4D97-AF65-F5344CB8AC3E}">
        <p14:creationId xmlns:p14="http://schemas.microsoft.com/office/powerpoint/2010/main" val="103027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B8B6D5-C4B1-4732-A96B-FFA9DABA0312}"/>
              </a:ext>
            </a:extLst>
          </p:cNvPr>
          <p:cNvSpPr>
            <a:spLocks noGrp="1"/>
          </p:cNvSpPr>
          <p:nvPr>
            <p:ph type="sldNum" sz="quarter" idx="12"/>
          </p:nvPr>
        </p:nvSpPr>
        <p:spPr/>
        <p:txBody>
          <a:bodyPr/>
          <a:lstStyle/>
          <a:p>
            <a:fld id="{BC988F33-C265-41A8-BB5E-50E0EBEAFB59}" type="slidenum">
              <a:rPr lang="en-US" smtClean="0"/>
              <a:t>3</a:t>
            </a:fld>
            <a:endParaRPr lang="en-US"/>
          </a:p>
        </p:txBody>
      </p:sp>
      <p:pic>
        <p:nvPicPr>
          <p:cNvPr id="5" name="Picture 4">
            <a:extLst>
              <a:ext uri="{FF2B5EF4-FFF2-40B4-BE49-F238E27FC236}">
                <a16:creationId xmlns:a16="http://schemas.microsoft.com/office/drawing/2014/main" id="{344C3105-9FAC-4E29-9FFA-E64C6C08500D}"/>
              </a:ext>
            </a:extLst>
          </p:cNvPr>
          <p:cNvPicPr>
            <a:picLocks noChangeAspect="1"/>
          </p:cNvPicPr>
          <p:nvPr/>
        </p:nvPicPr>
        <p:blipFill rotWithShape="1">
          <a:blip r:embed="rId2"/>
          <a:srcRect l="17053" r="15741"/>
          <a:stretch/>
        </p:blipFill>
        <p:spPr>
          <a:xfrm>
            <a:off x="5049508" y="1173851"/>
            <a:ext cx="6213987" cy="4978089"/>
          </a:xfrm>
          <a:prstGeom prst="rect">
            <a:avLst/>
          </a:prstGeom>
          <a:ln>
            <a:solidFill>
              <a:schemeClr val="accent1"/>
            </a:solidFill>
          </a:ln>
        </p:spPr>
      </p:pic>
      <p:sp>
        <p:nvSpPr>
          <p:cNvPr id="6" name="TextBox 5">
            <a:extLst>
              <a:ext uri="{FF2B5EF4-FFF2-40B4-BE49-F238E27FC236}">
                <a16:creationId xmlns:a16="http://schemas.microsoft.com/office/drawing/2014/main" id="{92DBBCD4-1639-473B-9D8B-81EABB331E3B}"/>
              </a:ext>
            </a:extLst>
          </p:cNvPr>
          <p:cNvSpPr txBox="1"/>
          <p:nvPr/>
        </p:nvSpPr>
        <p:spPr>
          <a:xfrm>
            <a:off x="574545" y="1971031"/>
            <a:ext cx="3918798" cy="2862322"/>
          </a:xfrm>
          <a:prstGeom prst="rect">
            <a:avLst/>
          </a:prstGeom>
          <a:noFill/>
        </p:spPr>
        <p:txBody>
          <a:bodyPr wrap="square" rtlCol="0">
            <a:spAutoFit/>
          </a:bodyPr>
          <a:lstStyle/>
          <a:p>
            <a:r>
              <a:rPr lang="en-US"/>
              <a:t>Employers may mark a posting as </a:t>
            </a:r>
            <a:r>
              <a:rPr lang="en-US" b="1"/>
              <a:t>“sensitive.“ </a:t>
            </a:r>
            <a:r>
              <a:rPr lang="en-US"/>
              <a:t>Sensitive postings will not be matched to current or past employees.</a:t>
            </a:r>
          </a:p>
          <a:p>
            <a:endParaRPr lang="en-US"/>
          </a:p>
          <a:p>
            <a:r>
              <a:rPr lang="en-US"/>
              <a:t>Restrictions are hidden to protect you from EEOC compliance issues.  However, you may elect additional language proficiencies, degree levels or citizenship restrictions if applicable.</a:t>
            </a:r>
          </a:p>
        </p:txBody>
      </p:sp>
      <p:sp>
        <p:nvSpPr>
          <p:cNvPr id="8" name="Title 1">
            <a:extLst>
              <a:ext uri="{FF2B5EF4-FFF2-40B4-BE49-F238E27FC236}">
                <a16:creationId xmlns:a16="http://schemas.microsoft.com/office/drawing/2014/main" id="{B3A0E95C-FF09-4A8F-AD35-6587EEEB2568}"/>
              </a:ext>
            </a:extLst>
          </p:cNvPr>
          <p:cNvSpPr>
            <a:spLocks noGrp="1"/>
          </p:cNvSpPr>
          <p:nvPr>
            <p:ph type="title"/>
          </p:nvPr>
        </p:nvSpPr>
        <p:spPr>
          <a:xfrm>
            <a:off x="400314" y="239864"/>
            <a:ext cx="10515600" cy="729579"/>
          </a:xfrm>
        </p:spPr>
        <p:txBody>
          <a:bodyPr>
            <a:normAutofit/>
          </a:bodyPr>
          <a:lstStyle/>
          <a:p>
            <a:r>
              <a:rPr lang="en-US" sz="4000">
                <a:solidFill>
                  <a:schemeClr val="tx1">
                    <a:lumMod val="75000"/>
                    <a:lumOff val="25000"/>
                  </a:schemeClr>
                </a:solidFill>
              </a:rPr>
              <a:t>Posting Preferences</a:t>
            </a:r>
          </a:p>
        </p:txBody>
      </p:sp>
    </p:spTree>
    <p:extLst>
      <p:ext uri="{BB962C8B-B14F-4D97-AF65-F5344CB8AC3E}">
        <p14:creationId xmlns:p14="http://schemas.microsoft.com/office/powerpoint/2010/main" val="104263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txBox="1">
            <a:spLocks/>
          </p:cNvSpPr>
          <p:nvPr/>
        </p:nvSpPr>
        <p:spPr>
          <a:xfrm>
            <a:off x="8052619" y="1762392"/>
            <a:ext cx="3598607" cy="3333220"/>
          </a:xfrm>
          <a:prstGeom prst="rect">
            <a:avLst/>
          </a:prstGeom>
          <a:noFill/>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latin typeface="+mn-lt"/>
                <a:ea typeface="+mn-ea"/>
                <a:cs typeface="+mn-cs"/>
              </a:rPr>
              <a:t>Our system will provide you with suggested job titles.  Click Preview Questions to see if this title matches your opportunity.</a:t>
            </a:r>
          </a:p>
          <a:p>
            <a:endParaRPr lang="en-US" sz="1800">
              <a:latin typeface="+mn-lt"/>
              <a:ea typeface="+mn-ea"/>
              <a:cs typeface="+mn-cs"/>
            </a:endParaRPr>
          </a:p>
          <a:p>
            <a:r>
              <a:rPr lang="en-US" sz="1800">
                <a:latin typeface="+mn-lt"/>
                <a:ea typeface="+mn-ea"/>
                <a:cs typeface="+mn-cs"/>
              </a:rPr>
              <a:t>You may select up to 3 job titles to create a customized questionnaire for your position. </a:t>
            </a:r>
          </a:p>
          <a:p>
            <a:endParaRPr lang="en-US" sz="1800">
              <a:latin typeface="+mn-lt"/>
              <a:ea typeface="+mn-ea"/>
              <a:cs typeface="+mn-cs"/>
            </a:endParaRPr>
          </a:p>
          <a:p>
            <a:r>
              <a:rPr lang="en-US" sz="1800">
                <a:latin typeface="+mn-lt"/>
                <a:ea typeface="+mn-ea"/>
                <a:cs typeface="+mn-cs"/>
              </a:rPr>
              <a:t>Not finding your correct title? Click links at bottom of the page to Search by Specific Job Title or Browse by Job Category.</a:t>
            </a:r>
          </a:p>
        </p:txBody>
      </p:sp>
      <p:sp>
        <p:nvSpPr>
          <p:cNvPr id="2" name="Slide Number Placeholder 1"/>
          <p:cNvSpPr>
            <a:spLocks noGrp="1"/>
          </p:cNvSpPr>
          <p:nvPr>
            <p:ph type="sldNum" sz="quarter" idx="12"/>
          </p:nvPr>
        </p:nvSpPr>
        <p:spPr/>
        <p:txBody>
          <a:bodyPr/>
          <a:lstStyle/>
          <a:p>
            <a:fld id="{BC988F33-C265-41A8-BB5E-50E0EBEAFB59}" type="slidenum">
              <a:rPr lang="en-US" smtClean="0"/>
              <a:t>4</a:t>
            </a:fld>
            <a:endParaRPr lang="en-US"/>
          </a:p>
        </p:txBody>
      </p:sp>
      <p:pic>
        <p:nvPicPr>
          <p:cNvPr id="3" name="Picture 2">
            <a:extLst>
              <a:ext uri="{FF2B5EF4-FFF2-40B4-BE49-F238E27FC236}">
                <a16:creationId xmlns:a16="http://schemas.microsoft.com/office/drawing/2014/main" id="{59416C72-AF69-47B6-A420-787C57ABE6CE}"/>
              </a:ext>
            </a:extLst>
          </p:cNvPr>
          <p:cNvPicPr>
            <a:picLocks noChangeAspect="1"/>
          </p:cNvPicPr>
          <p:nvPr/>
        </p:nvPicPr>
        <p:blipFill>
          <a:blip r:embed="rId3"/>
          <a:stretch>
            <a:fillRect/>
          </a:stretch>
        </p:blipFill>
        <p:spPr>
          <a:xfrm>
            <a:off x="412954" y="1157376"/>
            <a:ext cx="7111428" cy="4543247"/>
          </a:xfrm>
          <a:prstGeom prst="rect">
            <a:avLst/>
          </a:prstGeom>
          <a:ln>
            <a:solidFill>
              <a:schemeClr val="accent1"/>
            </a:solidFill>
          </a:ln>
        </p:spPr>
      </p:pic>
      <p:sp>
        <p:nvSpPr>
          <p:cNvPr id="4" name="Title 3">
            <a:extLst>
              <a:ext uri="{FF2B5EF4-FFF2-40B4-BE49-F238E27FC236}">
                <a16:creationId xmlns:a16="http://schemas.microsoft.com/office/drawing/2014/main" id="{8DAD014B-4643-461C-AC93-468061DE601D}"/>
              </a:ext>
            </a:extLst>
          </p:cNvPr>
          <p:cNvSpPr>
            <a:spLocks noGrp="1"/>
          </p:cNvSpPr>
          <p:nvPr>
            <p:ph type="title"/>
          </p:nvPr>
        </p:nvSpPr>
        <p:spPr>
          <a:xfrm>
            <a:off x="412954" y="-87595"/>
            <a:ext cx="10515600" cy="1325563"/>
          </a:xfrm>
        </p:spPr>
        <p:txBody>
          <a:bodyPr/>
          <a:lstStyle/>
          <a:p>
            <a:r>
              <a:rPr lang="en-US"/>
              <a:t>Select Job Title(s)</a:t>
            </a:r>
          </a:p>
        </p:txBody>
      </p:sp>
      <p:sp>
        <p:nvSpPr>
          <p:cNvPr id="5" name="Oval 4">
            <a:extLst>
              <a:ext uri="{FF2B5EF4-FFF2-40B4-BE49-F238E27FC236}">
                <a16:creationId xmlns:a16="http://schemas.microsoft.com/office/drawing/2014/main" id="{4905C6E7-AB0A-4A84-9DB0-23D3503635D0}"/>
              </a:ext>
            </a:extLst>
          </p:cNvPr>
          <p:cNvSpPr/>
          <p:nvPr/>
        </p:nvSpPr>
        <p:spPr>
          <a:xfrm>
            <a:off x="412954" y="5338916"/>
            <a:ext cx="3303639" cy="2458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902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24764" y="271367"/>
            <a:ext cx="11564378" cy="750753"/>
          </a:xfrm>
        </p:spPr>
        <p:txBody>
          <a:bodyPr>
            <a:normAutofit/>
          </a:bodyPr>
          <a:lstStyle/>
          <a:p>
            <a:r>
              <a:rPr lang="en-US" sz="4000">
                <a:solidFill>
                  <a:schemeClr val="tx1">
                    <a:lumMod val="75000"/>
                    <a:lumOff val="25000"/>
                  </a:schemeClr>
                </a:solidFill>
              </a:rPr>
              <a:t>Customize Questionnaire for YOUR opening</a:t>
            </a:r>
          </a:p>
        </p:txBody>
      </p:sp>
      <p:sp>
        <p:nvSpPr>
          <p:cNvPr id="10" name="Title 5"/>
          <p:cNvSpPr txBox="1">
            <a:spLocks/>
          </p:cNvSpPr>
          <p:nvPr/>
        </p:nvSpPr>
        <p:spPr>
          <a:xfrm>
            <a:off x="828703" y="1553284"/>
            <a:ext cx="3873910" cy="3831818"/>
          </a:xfrm>
          <a:prstGeom prst="rect">
            <a:avLst/>
          </a:prstGeom>
          <a:noFill/>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latin typeface="+mn-lt"/>
                <a:ea typeface="+mn-ea"/>
                <a:cs typeface="+mn-cs"/>
              </a:rPr>
              <a:t>Parallel questions are asked of employers and job-seekers based on work preferences and skills</a:t>
            </a:r>
          </a:p>
          <a:p>
            <a:endParaRPr lang="en-US" sz="1800">
              <a:latin typeface="+mn-lt"/>
              <a:ea typeface="+mn-ea"/>
              <a:cs typeface="+mn-cs"/>
            </a:endParaRPr>
          </a:p>
          <a:p>
            <a:r>
              <a:rPr lang="en-US" sz="1800">
                <a:latin typeface="+mn-lt"/>
                <a:ea typeface="+mn-ea"/>
                <a:cs typeface="+mn-cs"/>
              </a:rPr>
              <a:t>Based on 1,400 Department of Labor job titles and over 100,000 job characteristics</a:t>
            </a:r>
          </a:p>
          <a:p>
            <a:endParaRPr lang="en-US" sz="1800">
              <a:latin typeface="+mn-lt"/>
              <a:ea typeface="+mn-ea"/>
              <a:cs typeface="+mn-cs"/>
            </a:endParaRPr>
          </a:p>
          <a:p>
            <a:r>
              <a:rPr lang="en-US" sz="1800">
                <a:latin typeface="+mn-lt"/>
                <a:ea typeface="+mn-ea"/>
                <a:cs typeface="+mn-cs"/>
              </a:rPr>
              <a:t>Concentrated on job characteristics and activities, plus two questions on organization culture</a:t>
            </a:r>
          </a:p>
          <a:p>
            <a:endParaRPr lang="en-US" sz="1800">
              <a:latin typeface="+mn-lt"/>
              <a:ea typeface="+mn-ea"/>
              <a:cs typeface="+mn-cs"/>
            </a:endParaRPr>
          </a:p>
          <a:p>
            <a:r>
              <a:rPr lang="en-US" sz="1800">
                <a:latin typeface="+mn-lt"/>
                <a:ea typeface="+mn-ea"/>
                <a:cs typeface="+mn-cs"/>
              </a:rPr>
              <a:t>Survey on specific job skill requirements should take less than 5 minutes to complete</a:t>
            </a:r>
          </a:p>
        </p:txBody>
      </p:sp>
      <p:sp>
        <p:nvSpPr>
          <p:cNvPr id="2" name="Slide Number Placeholder 1"/>
          <p:cNvSpPr>
            <a:spLocks noGrp="1"/>
          </p:cNvSpPr>
          <p:nvPr>
            <p:ph type="sldNum" sz="quarter" idx="12"/>
          </p:nvPr>
        </p:nvSpPr>
        <p:spPr/>
        <p:txBody>
          <a:bodyPr/>
          <a:lstStyle/>
          <a:p>
            <a:fld id="{BC988F33-C265-41A8-BB5E-50E0EBEAFB59}" type="slidenum">
              <a:rPr lang="en-US" smtClean="0"/>
              <a:t>5</a:t>
            </a:fld>
            <a:endParaRPr lang="en-US"/>
          </a:p>
        </p:txBody>
      </p:sp>
      <p:pic>
        <p:nvPicPr>
          <p:cNvPr id="7" name="Picture 6">
            <a:extLst>
              <a:ext uri="{FF2B5EF4-FFF2-40B4-BE49-F238E27FC236}">
                <a16:creationId xmlns:a16="http://schemas.microsoft.com/office/drawing/2014/main" id="{E7ECA30F-B818-4B64-BB98-1075E1250E09}"/>
              </a:ext>
            </a:extLst>
          </p:cNvPr>
          <p:cNvPicPr/>
          <p:nvPr/>
        </p:nvPicPr>
        <p:blipFill>
          <a:blip r:embed="rId3"/>
          <a:stretch>
            <a:fillRect/>
          </a:stretch>
        </p:blipFill>
        <p:spPr>
          <a:xfrm>
            <a:off x="6379033" y="3543320"/>
            <a:ext cx="5292744" cy="2743593"/>
          </a:xfrm>
          <a:prstGeom prst="rect">
            <a:avLst/>
          </a:prstGeom>
          <a:ln>
            <a:solidFill>
              <a:schemeClr val="accent1"/>
            </a:solidFill>
          </a:ln>
        </p:spPr>
      </p:pic>
      <p:pic>
        <p:nvPicPr>
          <p:cNvPr id="8" name="Picture 7">
            <a:extLst>
              <a:ext uri="{FF2B5EF4-FFF2-40B4-BE49-F238E27FC236}">
                <a16:creationId xmlns:a16="http://schemas.microsoft.com/office/drawing/2014/main" id="{D61BC7C6-D4E6-45F0-A4DD-4D067F8538B2}"/>
              </a:ext>
            </a:extLst>
          </p:cNvPr>
          <p:cNvPicPr/>
          <p:nvPr/>
        </p:nvPicPr>
        <p:blipFill>
          <a:blip r:embed="rId4"/>
          <a:stretch>
            <a:fillRect/>
          </a:stretch>
        </p:blipFill>
        <p:spPr>
          <a:xfrm>
            <a:off x="5250917" y="1217040"/>
            <a:ext cx="5076436" cy="3003588"/>
          </a:xfrm>
          <a:prstGeom prst="rect">
            <a:avLst/>
          </a:prstGeom>
          <a:ln>
            <a:solidFill>
              <a:schemeClr val="accent1"/>
            </a:solidFill>
          </a:ln>
        </p:spPr>
      </p:pic>
    </p:spTree>
    <p:extLst>
      <p:ext uri="{BB962C8B-B14F-4D97-AF65-F5344CB8AC3E}">
        <p14:creationId xmlns:p14="http://schemas.microsoft.com/office/powerpoint/2010/main" val="5749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6571" y="226449"/>
            <a:ext cx="7831288" cy="843286"/>
          </a:xfrm>
        </p:spPr>
        <p:txBody>
          <a:bodyPr>
            <a:normAutofit fontScale="90000"/>
          </a:bodyPr>
          <a:lstStyle/>
          <a:p>
            <a:br>
              <a:rPr lang="en-US"/>
            </a:br>
            <a:r>
              <a:rPr lang="en-US"/>
              <a:t>Candidate Dashboard</a:t>
            </a:r>
            <a:br>
              <a:rPr lang="en-US"/>
            </a:br>
            <a:endParaRPr lang="en-US"/>
          </a:p>
        </p:txBody>
      </p:sp>
      <p:sp>
        <p:nvSpPr>
          <p:cNvPr id="2" name="Slide Number Placeholder 1"/>
          <p:cNvSpPr>
            <a:spLocks noGrp="1"/>
          </p:cNvSpPr>
          <p:nvPr>
            <p:ph type="sldNum" sz="quarter" idx="12"/>
          </p:nvPr>
        </p:nvSpPr>
        <p:spPr/>
        <p:txBody>
          <a:bodyPr/>
          <a:lstStyle/>
          <a:p>
            <a:fld id="{BC988F33-C265-41A8-BB5E-50E0EBEAFB59}" type="slidenum">
              <a:rPr lang="en-US" smtClean="0"/>
              <a:t>6</a:t>
            </a:fld>
            <a:endParaRPr lang="en-US"/>
          </a:p>
        </p:txBody>
      </p:sp>
      <p:sp>
        <p:nvSpPr>
          <p:cNvPr id="7" name="Title 5">
            <a:extLst>
              <a:ext uri="{FF2B5EF4-FFF2-40B4-BE49-F238E27FC236}">
                <a16:creationId xmlns:a16="http://schemas.microsoft.com/office/drawing/2014/main" id="{1C0D9938-495A-4B25-8EF8-9DE5E873A6FE}"/>
              </a:ext>
            </a:extLst>
          </p:cNvPr>
          <p:cNvSpPr txBox="1">
            <a:spLocks/>
          </p:cNvSpPr>
          <p:nvPr/>
        </p:nvSpPr>
        <p:spPr>
          <a:xfrm>
            <a:off x="8337755" y="1513091"/>
            <a:ext cx="3651387" cy="3831818"/>
          </a:xfrm>
          <a:prstGeom prst="rect">
            <a:avLst/>
          </a:prstGeom>
          <a:noFill/>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latin typeface="+mn-lt"/>
                <a:ea typeface="+mn-ea"/>
                <a:cs typeface="+mn-cs"/>
              </a:rPr>
              <a:t>All candidates are screened, scored and stack-ranked within seconds using patented technology</a:t>
            </a:r>
            <a:r>
              <a:rPr lang="en-US" sz="1800">
                <a:latin typeface="+mn-lt"/>
                <a:ea typeface="+mn-ea"/>
                <a:cs typeface="Calibri"/>
              </a:rPr>
              <a:t>.</a:t>
            </a:r>
            <a:endParaRPr lang="en-US" sz="1800">
              <a:latin typeface="+mn-lt"/>
              <a:ea typeface="+mn-ea"/>
              <a:cs typeface="+mn-cs"/>
            </a:endParaRPr>
          </a:p>
          <a:p>
            <a:endParaRPr lang="en-US" sz="1800">
              <a:latin typeface="+mn-lt"/>
              <a:ea typeface="+mn-ea"/>
              <a:cs typeface="+mn-cs"/>
            </a:endParaRPr>
          </a:p>
          <a:p>
            <a:r>
              <a:rPr lang="en-US" sz="1800">
                <a:latin typeface="+mn-lt"/>
                <a:ea typeface="+mn-ea"/>
                <a:cs typeface="+mn-cs"/>
              </a:rPr>
              <a:t>Employers can see all direct applicants and you may receive up to 7 system matches.</a:t>
            </a:r>
          </a:p>
          <a:p>
            <a:endParaRPr lang="en-US" sz="1800">
              <a:latin typeface="+mn-lt"/>
              <a:ea typeface="+mn-ea"/>
              <a:cs typeface="+mn-cs"/>
            </a:endParaRPr>
          </a:p>
          <a:p>
            <a:r>
              <a:rPr lang="en-US" sz="1800">
                <a:latin typeface="+mn-lt"/>
                <a:ea typeface="+mn-ea"/>
                <a:cs typeface="+mn-cs"/>
              </a:rPr>
              <a:t>Review each candidate by clicking View Fit Assessment.  Next, choose Take Action and select from drop down menu to schedule phone or live interview.  If not interested, remove candidate from consideration.</a:t>
            </a:r>
          </a:p>
        </p:txBody>
      </p:sp>
      <p:pic>
        <p:nvPicPr>
          <p:cNvPr id="6" name="Picture 5">
            <a:extLst>
              <a:ext uri="{FF2B5EF4-FFF2-40B4-BE49-F238E27FC236}">
                <a16:creationId xmlns:a16="http://schemas.microsoft.com/office/drawing/2014/main" id="{E3CE0FFD-B7DF-4921-8861-87CABEDE6084}"/>
              </a:ext>
            </a:extLst>
          </p:cNvPr>
          <p:cNvPicPr>
            <a:picLocks noChangeAspect="1"/>
          </p:cNvPicPr>
          <p:nvPr/>
        </p:nvPicPr>
        <p:blipFill>
          <a:blip r:embed="rId3"/>
          <a:stretch>
            <a:fillRect/>
          </a:stretch>
        </p:blipFill>
        <p:spPr>
          <a:xfrm>
            <a:off x="326571" y="1743806"/>
            <a:ext cx="7641771" cy="3370388"/>
          </a:xfrm>
          <a:prstGeom prst="rect">
            <a:avLst/>
          </a:prstGeom>
          <a:ln>
            <a:solidFill>
              <a:schemeClr val="accent1"/>
            </a:solidFill>
          </a:ln>
        </p:spPr>
      </p:pic>
    </p:spTree>
    <p:extLst>
      <p:ext uri="{BB962C8B-B14F-4D97-AF65-F5344CB8AC3E}">
        <p14:creationId xmlns:p14="http://schemas.microsoft.com/office/powerpoint/2010/main" val="22642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5992" y="211569"/>
            <a:ext cx="7831288" cy="843286"/>
          </a:xfrm>
        </p:spPr>
        <p:txBody>
          <a:bodyPr>
            <a:normAutofit fontScale="90000"/>
          </a:bodyPr>
          <a:lstStyle/>
          <a:p>
            <a:br>
              <a:rPr lang="en-US"/>
            </a:br>
            <a:r>
              <a:rPr lang="en-US"/>
              <a:t>Fit Assessments</a:t>
            </a:r>
            <a:br>
              <a:rPr lang="en-US"/>
            </a:br>
            <a:endParaRPr lang="en-US"/>
          </a:p>
        </p:txBody>
      </p:sp>
      <p:sp>
        <p:nvSpPr>
          <p:cNvPr id="2" name="Slide Number Placeholder 1"/>
          <p:cNvSpPr>
            <a:spLocks noGrp="1"/>
          </p:cNvSpPr>
          <p:nvPr>
            <p:ph type="sldNum" sz="quarter" idx="12"/>
          </p:nvPr>
        </p:nvSpPr>
        <p:spPr/>
        <p:txBody>
          <a:bodyPr/>
          <a:lstStyle/>
          <a:p>
            <a:fld id="{BC988F33-C265-41A8-BB5E-50E0EBEAFB59}" type="slidenum">
              <a:rPr lang="en-US" smtClean="0"/>
              <a:t>7</a:t>
            </a:fld>
            <a:endParaRPr lang="en-US"/>
          </a:p>
        </p:txBody>
      </p:sp>
      <p:sp>
        <p:nvSpPr>
          <p:cNvPr id="8" name="Title 5">
            <a:extLst>
              <a:ext uri="{FF2B5EF4-FFF2-40B4-BE49-F238E27FC236}">
                <a16:creationId xmlns:a16="http://schemas.microsoft.com/office/drawing/2014/main" id="{010BD9CC-80E9-42C2-BF55-CB7A9FAB0D96}"/>
              </a:ext>
            </a:extLst>
          </p:cNvPr>
          <p:cNvSpPr txBox="1">
            <a:spLocks/>
          </p:cNvSpPr>
          <p:nvPr/>
        </p:nvSpPr>
        <p:spPr>
          <a:xfrm>
            <a:off x="556776" y="1235753"/>
            <a:ext cx="4393738" cy="4801314"/>
          </a:xfrm>
          <a:prstGeom prst="rect">
            <a:avLst/>
          </a:prstGeom>
          <a:noFill/>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en-US" sz="1800">
                <a:latin typeface="+mn-lt"/>
                <a:cs typeface="Arial" panose="020B0604020202020204" pitchFamily="34" charset="0"/>
              </a:rPr>
              <a:t>Available to both Employer and Candidate</a:t>
            </a:r>
          </a:p>
          <a:p>
            <a:pPr>
              <a:lnSpc>
                <a:spcPct val="100000"/>
              </a:lnSpc>
              <a:spcBef>
                <a:spcPts val="0"/>
              </a:spcBef>
              <a:defRPr/>
            </a:pPr>
            <a:endParaRPr lang="en-US" sz="1800">
              <a:latin typeface="+mn-lt"/>
              <a:cs typeface="Arial" panose="020B0604020202020204" pitchFamily="34" charset="0"/>
            </a:endParaRPr>
          </a:p>
          <a:p>
            <a:pPr>
              <a:lnSpc>
                <a:spcPct val="100000"/>
              </a:lnSpc>
              <a:spcBef>
                <a:spcPts val="0"/>
              </a:spcBef>
              <a:defRPr/>
            </a:pPr>
            <a:r>
              <a:rPr lang="en-US" sz="1800">
                <a:latin typeface="+mn-lt"/>
                <a:cs typeface="Arial" panose="020B0604020202020204" pitchFamily="34" charset="0"/>
              </a:rPr>
              <a:t>Employer</a:t>
            </a:r>
          </a:p>
          <a:p>
            <a:pPr marL="285750" indent="-285750">
              <a:lnSpc>
                <a:spcPct val="100000"/>
              </a:lnSpc>
              <a:spcBef>
                <a:spcPts val="0"/>
              </a:spcBef>
              <a:buFont typeface="Arial" panose="020B0604020202020204" pitchFamily="34" charset="0"/>
              <a:buChar char="•"/>
              <a:defRPr/>
            </a:pPr>
            <a:r>
              <a:rPr lang="en-US" sz="1800">
                <a:latin typeface="+mn-lt"/>
                <a:cs typeface="Arial" panose="020B0604020202020204" pitchFamily="34" charset="0"/>
              </a:rPr>
              <a:t>Review candidate based on skill, ability, and interest alignment</a:t>
            </a:r>
          </a:p>
          <a:p>
            <a:pPr marL="285750" indent="-285750">
              <a:lnSpc>
                <a:spcPct val="100000"/>
              </a:lnSpc>
              <a:spcBef>
                <a:spcPts val="0"/>
              </a:spcBef>
              <a:buFont typeface="Arial" panose="020B0604020202020204" pitchFamily="34" charset="0"/>
              <a:buChar char="•"/>
              <a:defRPr/>
            </a:pPr>
            <a:endParaRPr lang="en-US" sz="1800">
              <a:latin typeface="+mn-lt"/>
              <a:cs typeface="Arial" panose="020B0604020202020204" pitchFamily="34" charset="0"/>
            </a:endParaRPr>
          </a:p>
          <a:p>
            <a:pPr marL="285750" indent="-285750">
              <a:lnSpc>
                <a:spcPct val="100000"/>
              </a:lnSpc>
              <a:spcBef>
                <a:spcPts val="0"/>
              </a:spcBef>
              <a:buFont typeface="Arial" panose="020B0604020202020204" pitchFamily="34" charset="0"/>
              <a:buChar char="•"/>
              <a:defRPr/>
            </a:pPr>
            <a:r>
              <a:rPr lang="en-US" sz="1800">
                <a:latin typeface="+mn-lt"/>
              </a:rPr>
              <a:t>Accelerate hiring without sacrificing time, quality, or applicant diversity</a:t>
            </a:r>
          </a:p>
          <a:p>
            <a:pPr marL="285750" indent="-285750">
              <a:lnSpc>
                <a:spcPct val="100000"/>
              </a:lnSpc>
              <a:spcBef>
                <a:spcPts val="0"/>
              </a:spcBef>
              <a:buFont typeface="Arial" panose="020B0604020202020204" pitchFamily="34" charset="0"/>
              <a:buChar char="•"/>
              <a:defRPr/>
            </a:pPr>
            <a:endParaRPr lang="en-US" sz="1800">
              <a:latin typeface="+mn-lt"/>
            </a:endParaRPr>
          </a:p>
          <a:p>
            <a:pPr marL="285750" indent="-285750">
              <a:lnSpc>
                <a:spcPct val="100000"/>
              </a:lnSpc>
              <a:spcBef>
                <a:spcPts val="0"/>
              </a:spcBef>
              <a:buFont typeface="Arial" panose="020B0604020202020204" pitchFamily="34" charset="0"/>
              <a:buChar char="•"/>
              <a:defRPr/>
            </a:pPr>
            <a:r>
              <a:rPr lang="en-US" sz="1800">
                <a:latin typeface="+mn-lt"/>
                <a:cs typeface="Arial" panose="020B0604020202020204" pitchFamily="34" charset="0"/>
              </a:rPr>
              <a:t>Furnish a standardized view of the information needed to make an initial candidate assessment</a:t>
            </a:r>
          </a:p>
          <a:p>
            <a:pPr>
              <a:lnSpc>
                <a:spcPct val="100000"/>
              </a:lnSpc>
              <a:spcBef>
                <a:spcPts val="0"/>
              </a:spcBef>
              <a:defRPr/>
            </a:pPr>
            <a:endParaRPr lang="en-US" sz="1800">
              <a:latin typeface="+mn-lt"/>
              <a:cs typeface="Arial" panose="020B0604020202020204" pitchFamily="34" charset="0"/>
            </a:endParaRPr>
          </a:p>
          <a:p>
            <a:pPr>
              <a:lnSpc>
                <a:spcPct val="100000"/>
              </a:lnSpc>
              <a:spcBef>
                <a:spcPts val="0"/>
              </a:spcBef>
              <a:defRPr/>
            </a:pPr>
            <a:r>
              <a:rPr lang="en-US" sz="1800">
                <a:latin typeface="+mn-lt"/>
                <a:cs typeface="Arial" panose="020B0604020202020204" pitchFamily="34" charset="0"/>
              </a:rPr>
              <a:t>Candidate</a:t>
            </a:r>
          </a:p>
          <a:p>
            <a:pPr marL="285750" indent="-285750">
              <a:lnSpc>
                <a:spcPct val="100000"/>
              </a:lnSpc>
              <a:spcBef>
                <a:spcPts val="0"/>
              </a:spcBef>
              <a:buFont typeface="Arial" panose="020B0604020202020204" pitchFamily="34" charset="0"/>
              <a:buChar char="•"/>
              <a:defRPr/>
            </a:pPr>
            <a:r>
              <a:rPr lang="en-US" sz="1800">
                <a:latin typeface="+mn-lt"/>
                <a:cs typeface="Arial" panose="020B0604020202020204" pitchFamily="34" charset="0"/>
              </a:rPr>
              <a:t>For the first time ever, candidates receive immediate, unbiased feedback on their application</a:t>
            </a:r>
          </a:p>
        </p:txBody>
      </p:sp>
      <p:pic>
        <p:nvPicPr>
          <p:cNvPr id="6" name="Picture 5">
            <a:extLst>
              <a:ext uri="{FF2B5EF4-FFF2-40B4-BE49-F238E27FC236}">
                <a16:creationId xmlns:a16="http://schemas.microsoft.com/office/drawing/2014/main" id="{230576EA-B118-4515-8D61-7CFA23F6DF22}"/>
              </a:ext>
            </a:extLst>
          </p:cNvPr>
          <p:cNvPicPr/>
          <p:nvPr/>
        </p:nvPicPr>
        <p:blipFill>
          <a:blip r:embed="rId3"/>
          <a:stretch>
            <a:fillRect/>
          </a:stretch>
        </p:blipFill>
        <p:spPr>
          <a:xfrm>
            <a:off x="5672974" y="722376"/>
            <a:ext cx="3827642" cy="4413022"/>
          </a:xfrm>
          <a:prstGeom prst="rect">
            <a:avLst/>
          </a:prstGeom>
          <a:ln>
            <a:solidFill>
              <a:schemeClr val="accent1"/>
            </a:solidFill>
          </a:ln>
        </p:spPr>
      </p:pic>
      <p:pic>
        <p:nvPicPr>
          <p:cNvPr id="7" name="Picture 6">
            <a:extLst>
              <a:ext uri="{FF2B5EF4-FFF2-40B4-BE49-F238E27FC236}">
                <a16:creationId xmlns:a16="http://schemas.microsoft.com/office/drawing/2014/main" id="{EF0813EA-A7FC-4A0B-99B5-E2A7B76F6804}"/>
              </a:ext>
            </a:extLst>
          </p:cNvPr>
          <p:cNvPicPr/>
          <p:nvPr/>
        </p:nvPicPr>
        <p:blipFill>
          <a:blip r:embed="rId4"/>
          <a:stretch>
            <a:fillRect/>
          </a:stretch>
        </p:blipFill>
        <p:spPr>
          <a:xfrm>
            <a:off x="8823690" y="2798534"/>
            <a:ext cx="2743200" cy="3238533"/>
          </a:xfrm>
          <a:prstGeom prst="rect">
            <a:avLst/>
          </a:prstGeom>
          <a:ln>
            <a:solidFill>
              <a:schemeClr val="accent1"/>
            </a:solidFill>
          </a:ln>
        </p:spPr>
      </p:pic>
    </p:spTree>
    <p:extLst>
      <p:ext uri="{BB962C8B-B14F-4D97-AF65-F5344CB8AC3E}">
        <p14:creationId xmlns:p14="http://schemas.microsoft.com/office/powerpoint/2010/main" val="1527569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1EC92AA435494CA28300D1C108C536" ma:contentTypeVersion="4" ma:contentTypeDescription="Create a new document." ma:contentTypeScope="" ma:versionID="18e1f90f0a62d6408c8deb18eea07dc7">
  <xsd:schema xmlns:xsd="http://www.w3.org/2001/XMLSchema" xmlns:xs="http://www.w3.org/2001/XMLSchema" xmlns:p="http://schemas.microsoft.com/office/2006/metadata/properties" xmlns:ns2="8c420858-c435-4622-a1b7-bfd3fe279a6e" xmlns:ns3="5fff0a0c-4268-4e8d-b2b3-0ec2c00365b9" targetNamespace="http://schemas.microsoft.com/office/2006/metadata/properties" ma:root="true" ma:fieldsID="5abbb0e4b899a4b1e919900d90d129a1" ns2:_="" ns3:_="">
    <xsd:import namespace="8c420858-c435-4622-a1b7-bfd3fe279a6e"/>
    <xsd:import namespace="5fff0a0c-4268-4e8d-b2b3-0ec2c00365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420858-c435-4622-a1b7-bfd3fe279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ff0a0c-4268-4e8d-b2b3-0ec2c00365b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42A399-E1BB-450B-AA74-E5EF8A10A2F3}">
  <ds:schemaRefs>
    <ds:schemaRef ds:uri="http://purl.org/dc/elements/1.1/"/>
    <ds:schemaRef ds:uri="http://schemas.microsoft.com/office/2006/documentManagement/types"/>
    <ds:schemaRef ds:uri="http://purl.org/dc/dcmitype/"/>
    <ds:schemaRef ds:uri="http://purl.org/dc/terms/"/>
    <ds:schemaRef ds:uri="8c420858-c435-4622-a1b7-bfd3fe279a6e"/>
    <ds:schemaRef ds:uri="http://www.w3.org/XML/1998/namespace"/>
    <ds:schemaRef ds:uri="http://schemas.microsoft.com/office/infopath/2007/PartnerControls"/>
    <ds:schemaRef ds:uri="http://schemas.openxmlformats.org/package/2006/metadata/core-properties"/>
    <ds:schemaRef ds:uri="5fff0a0c-4268-4e8d-b2b3-0ec2c00365b9"/>
    <ds:schemaRef ds:uri="http://schemas.microsoft.com/office/2006/metadata/properties"/>
  </ds:schemaRefs>
</ds:datastoreItem>
</file>

<file path=customXml/itemProps2.xml><?xml version="1.0" encoding="utf-8"?>
<ds:datastoreItem xmlns:ds="http://schemas.openxmlformats.org/officeDocument/2006/customXml" ds:itemID="{7878C21F-7138-48E6-BF8B-F4F0DCE3CE9B}">
  <ds:schemaRefs>
    <ds:schemaRef ds:uri="http://schemas.microsoft.com/sharepoint/v3/contenttype/forms"/>
  </ds:schemaRefs>
</ds:datastoreItem>
</file>

<file path=customXml/itemProps3.xml><?xml version="1.0" encoding="utf-8"?>
<ds:datastoreItem xmlns:ds="http://schemas.openxmlformats.org/officeDocument/2006/customXml" ds:itemID="{4ED34A7B-5586-4A03-B5F7-F4EF3FC54439}">
  <ds:schemaRefs>
    <ds:schemaRef ds:uri="5fff0a0c-4268-4e8d-b2b3-0ec2c00365b9"/>
    <ds:schemaRef ds:uri="8c420858-c435-4622-a1b7-bfd3fe279a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Widescreen</PresentationFormat>
  <Paragraphs>66</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Job Posting Process</vt:lpstr>
      <vt:lpstr>Opportunity Overview &amp; Details</vt:lpstr>
      <vt:lpstr>Posting Preferences</vt:lpstr>
      <vt:lpstr>Select Job Title(s)</vt:lpstr>
      <vt:lpstr>Customize Questionnaire for YOUR opening</vt:lpstr>
      <vt:lpstr> Candidate Dashboard </vt:lpstr>
      <vt:lpstr> Fit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Posting Process</dc:title>
  <dc:creator>Jenna Kellerman</dc:creator>
  <cp:lastModifiedBy>Jenna Kellerman</cp:lastModifiedBy>
  <cp:revision>1</cp:revision>
  <dcterms:modified xsi:type="dcterms:W3CDTF">2018-06-28T18:43:21Z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0x010100E31EC92AA435494CA28300D1C108C536</vt:lpwstr>
  </property>
</Properties>
</file>