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8.xml" ContentType="application/vnd.openxmlformats-officedocument.presentationml.notesSlide+xml"/>
  <Override PartName="/ppt/charts/chart10.xml" ContentType="application/vnd.openxmlformats-officedocument.drawingml.chart+xml"/>
  <Override PartName="/ppt/notesSlides/notesSlide9.xml" ContentType="application/vnd.openxmlformats-officedocument.presentationml.notesSl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1.xml" ContentType="application/vnd.openxmlformats-officedocument.presentationml.notesSlid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2.xml" ContentType="application/vnd.openxmlformats-officedocument.presentationml.notesSlid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3.xml" ContentType="application/vnd.openxmlformats-officedocument.presentationml.notesSlid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charts/chartEx1.xml" ContentType="application/vnd.ms-office.chartex+xml"/>
  <Override PartName="/ppt/charts/style15.xml" ContentType="application/vnd.ms-office.chartstyle+xml"/>
  <Override PartName="/ppt/charts/colors15.xml" ContentType="application/vnd.ms-office.chartcolorstyle+xml"/>
  <Override PartName="/ppt/notesSlides/notesSlide15.xml" ContentType="application/vnd.openxmlformats-officedocument.presentationml.notesSlide+xml"/>
  <Override PartName="/ppt/charts/chartEx2.xml" ContentType="application/vnd.ms-office.chartex+xml"/>
  <Override PartName="/ppt/charts/style16.xml" ContentType="application/vnd.ms-office.chartstyle+xml"/>
  <Override PartName="/ppt/charts/colors1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88" r:id="rId2"/>
    <p:sldId id="856" r:id="rId3"/>
    <p:sldId id="851" r:id="rId4"/>
    <p:sldId id="394" r:id="rId5"/>
    <p:sldId id="395" r:id="rId6"/>
    <p:sldId id="396" r:id="rId7"/>
    <p:sldId id="381" r:id="rId8"/>
    <p:sldId id="683" r:id="rId9"/>
    <p:sldId id="706" r:id="rId10"/>
    <p:sldId id="852" r:id="rId11"/>
    <p:sldId id="854" r:id="rId12"/>
    <p:sldId id="374" r:id="rId13"/>
    <p:sldId id="710" r:id="rId14"/>
    <p:sldId id="678" r:id="rId15"/>
    <p:sldId id="708" r:id="rId16"/>
    <p:sldId id="711" r:id="rId17"/>
    <p:sldId id="712" r:id="rId18"/>
    <p:sldId id="713" r:id="rId19"/>
    <p:sldId id="714" r:id="rId20"/>
    <p:sldId id="715" r:id="rId21"/>
    <p:sldId id="855" r:id="rId22"/>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9600"/>
    <a:srgbClr val="4D4F53"/>
    <a:srgbClr val="E6E6E6"/>
    <a:srgbClr val="007D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2534" autoAdjust="0"/>
  </p:normalViewPr>
  <p:slideViewPr>
    <p:cSldViewPr snapToGrid="0">
      <p:cViewPr varScale="1">
        <p:scale>
          <a:sx n="54" d="100"/>
          <a:sy n="54" d="100"/>
        </p:scale>
        <p:origin x="1148" y="4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Ex1.xml.rels><?xml version="1.0" encoding="UTF-8" standalone="yes"?>
<Relationships xmlns="http://schemas.openxmlformats.org/package/2006/relationships"><Relationship Id="rId3" Type="http://schemas.microsoft.com/office/2011/relationships/chartColorStyle" Target="colors15.xml"/><Relationship Id="rId2" Type="http://schemas.microsoft.com/office/2011/relationships/chartStyle" Target="style15.xml"/><Relationship Id="rId1" Type="http://schemas.openxmlformats.org/officeDocument/2006/relationships/package" Target="../embeddings/Microsoft_Excel_Worksheet16.xlsx"/></Relationships>
</file>

<file path=ppt/charts/_rels/chartEx2.xml.rels><?xml version="1.0" encoding="UTF-8" standalone="yes"?>
<Relationships xmlns="http://schemas.openxmlformats.org/package/2006/relationships"><Relationship Id="rId3" Type="http://schemas.microsoft.com/office/2011/relationships/chartColorStyle" Target="colors16.xml"/><Relationship Id="rId2" Type="http://schemas.microsoft.com/office/2011/relationships/chartStyle" Target="style16.xml"/><Relationship Id="rId1" Type="http://schemas.openxmlformats.org/officeDocument/2006/relationships/package" Target="../embeddings/Microsoft_Excel_Worksheet1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r>
              <a:rPr lang="en-US"/>
              <a:t>Assisted Living</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Aug-21</c:v>
                </c:pt>
              </c:strCache>
            </c:strRef>
          </c:tx>
          <c:spPr>
            <a:solidFill>
              <a:schemeClr val="accent1"/>
            </a:solidFill>
            <a:ln>
              <a:noFill/>
            </a:ln>
            <a:effectLst/>
          </c:spPr>
          <c:invertIfNegative val="0"/>
          <c:cat>
            <c:strRef>
              <c:f>Sheet1!$A$2:$A$9</c:f>
              <c:strCache>
                <c:ptCount val="8"/>
                <c:pt idx="0">
                  <c:v>East central</c:v>
                </c:pt>
                <c:pt idx="1">
                  <c:v>Northeast</c:v>
                </c:pt>
                <c:pt idx="2">
                  <c:v>Northwest</c:v>
                </c:pt>
                <c:pt idx="3">
                  <c:v>Southeast</c:v>
                </c:pt>
                <c:pt idx="4">
                  <c:v>Southwest</c:v>
                </c:pt>
                <c:pt idx="5">
                  <c:v>Twin cities metro</c:v>
                </c:pt>
                <c:pt idx="6">
                  <c:v>West central</c:v>
                </c:pt>
                <c:pt idx="7">
                  <c:v>Statewide</c:v>
                </c:pt>
              </c:strCache>
            </c:strRef>
          </c:cat>
          <c:val>
            <c:numRef>
              <c:f>Sheet1!$B$2:$B$9</c:f>
              <c:numCache>
                <c:formatCode>0.0%</c:formatCode>
                <c:ptCount val="8"/>
                <c:pt idx="0">
                  <c:v>0.19036697247706422</c:v>
                </c:pt>
                <c:pt idx="1">
                  <c:v>0.2131782945736434</c:v>
                </c:pt>
                <c:pt idx="2">
                  <c:v>0.3125</c:v>
                </c:pt>
                <c:pt idx="3">
                  <c:v>0.21457905544147843</c:v>
                </c:pt>
                <c:pt idx="4">
                  <c:v>0.1310344827586207</c:v>
                </c:pt>
                <c:pt idx="5">
                  <c:v>0.21355111917725347</c:v>
                </c:pt>
                <c:pt idx="6">
                  <c:v>0.21780604133545309</c:v>
                </c:pt>
                <c:pt idx="7">
                  <c:v>0.2072934705103392</c:v>
                </c:pt>
              </c:numCache>
            </c:numRef>
          </c:val>
          <c:extLst>
            <c:ext xmlns:c16="http://schemas.microsoft.com/office/drawing/2014/chart" uri="{C3380CC4-5D6E-409C-BE32-E72D297353CC}">
              <c16:uniqueId val="{00000000-EAC1-4028-9DBD-399D035EA7DB}"/>
            </c:ext>
          </c:extLst>
        </c:ser>
        <c:ser>
          <c:idx val="1"/>
          <c:order val="1"/>
          <c:tx>
            <c:strRef>
              <c:f>Sheet1!$C$1</c:f>
              <c:strCache>
                <c:ptCount val="1"/>
                <c:pt idx="0">
                  <c:v>22-Jan</c:v>
                </c:pt>
              </c:strCache>
            </c:strRef>
          </c:tx>
          <c:spPr>
            <a:solidFill>
              <a:schemeClr val="accent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7-EAC1-4028-9DBD-399D035EA7DB}"/>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6-EAC1-4028-9DBD-399D035EA7DB}"/>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8-EAC1-4028-9DBD-399D035EA7DB}"/>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9-EAC1-4028-9DBD-399D035EA7DB}"/>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5-EAC1-4028-9DBD-399D035EA7DB}"/>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A-EAC1-4028-9DBD-399D035EA7DB}"/>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B-EAC1-4028-9DBD-399D035EA7DB}"/>
              </c:ext>
            </c:extLst>
          </c:dPt>
          <c:cat>
            <c:strRef>
              <c:f>Sheet1!$A$2:$A$9</c:f>
              <c:strCache>
                <c:ptCount val="8"/>
                <c:pt idx="0">
                  <c:v>East central</c:v>
                </c:pt>
                <c:pt idx="1">
                  <c:v>Northeast</c:v>
                </c:pt>
                <c:pt idx="2">
                  <c:v>Northwest</c:v>
                </c:pt>
                <c:pt idx="3">
                  <c:v>Southeast</c:v>
                </c:pt>
                <c:pt idx="4">
                  <c:v>Southwest</c:v>
                </c:pt>
                <c:pt idx="5">
                  <c:v>Twin cities metro</c:v>
                </c:pt>
                <c:pt idx="6">
                  <c:v>West central</c:v>
                </c:pt>
                <c:pt idx="7">
                  <c:v>Statewide</c:v>
                </c:pt>
              </c:strCache>
            </c:strRef>
          </c:cat>
          <c:val>
            <c:numRef>
              <c:f>Sheet1!$C$2:$C$9</c:f>
              <c:numCache>
                <c:formatCode>0.0%</c:formatCode>
                <c:ptCount val="8"/>
                <c:pt idx="0">
                  <c:v>0.25401069518716579</c:v>
                </c:pt>
                <c:pt idx="1">
                  <c:v>0.26106194690265488</c:v>
                </c:pt>
                <c:pt idx="2">
                  <c:v>0.15714285714285714</c:v>
                </c:pt>
                <c:pt idx="3">
                  <c:v>0.2324074074074074</c:v>
                </c:pt>
                <c:pt idx="4">
                  <c:v>0.24843423799582465</c:v>
                </c:pt>
                <c:pt idx="5">
                  <c:v>0.21570699066737101</c:v>
                </c:pt>
                <c:pt idx="6">
                  <c:v>0.25454545454545452</c:v>
                </c:pt>
                <c:pt idx="7">
                  <c:v>0.2298556701030928</c:v>
                </c:pt>
              </c:numCache>
            </c:numRef>
          </c:val>
          <c:extLst>
            <c:ext xmlns:c16="http://schemas.microsoft.com/office/drawing/2014/chart" uri="{C3380CC4-5D6E-409C-BE32-E72D297353CC}">
              <c16:uniqueId val="{00000001-EAC1-4028-9DBD-399D035EA7DB}"/>
            </c:ext>
          </c:extLst>
        </c:ser>
        <c:ser>
          <c:idx val="2"/>
          <c:order val="2"/>
          <c:tx>
            <c:strRef>
              <c:f>Sheet1!$D$1</c:f>
              <c:strCache>
                <c:ptCount val="1"/>
                <c:pt idx="0">
                  <c:v>Jan-23</c:v>
                </c:pt>
              </c:strCache>
            </c:strRef>
          </c:tx>
          <c:spPr>
            <a:solidFill>
              <a:schemeClr val="accent3"/>
            </a:solidFill>
            <a:ln>
              <a:noFill/>
            </a:ln>
            <a:effectLst/>
          </c:spPr>
          <c:invertIfNegative val="0"/>
          <c:cat>
            <c:strRef>
              <c:f>Sheet1!$A$2:$A$9</c:f>
              <c:strCache>
                <c:ptCount val="8"/>
                <c:pt idx="0">
                  <c:v>East central</c:v>
                </c:pt>
                <c:pt idx="1">
                  <c:v>Northeast</c:v>
                </c:pt>
                <c:pt idx="2">
                  <c:v>Northwest</c:v>
                </c:pt>
                <c:pt idx="3">
                  <c:v>Southeast</c:v>
                </c:pt>
                <c:pt idx="4">
                  <c:v>Southwest</c:v>
                </c:pt>
                <c:pt idx="5">
                  <c:v>Twin cities metro</c:v>
                </c:pt>
                <c:pt idx="6">
                  <c:v>West central</c:v>
                </c:pt>
                <c:pt idx="7">
                  <c:v>Statewide</c:v>
                </c:pt>
              </c:strCache>
            </c:strRef>
          </c:cat>
          <c:val>
            <c:numRef>
              <c:f>Sheet1!$D$2:$D$9</c:f>
              <c:numCache>
                <c:formatCode>0.0%</c:formatCode>
                <c:ptCount val="8"/>
                <c:pt idx="0">
                  <c:v>0.20228384991843393</c:v>
                </c:pt>
                <c:pt idx="1">
                  <c:v>0.17532467532467533</c:v>
                </c:pt>
                <c:pt idx="2">
                  <c:v>0.24806201550387597</c:v>
                </c:pt>
                <c:pt idx="3">
                  <c:v>0.2077562326869806</c:v>
                </c:pt>
                <c:pt idx="4">
                  <c:v>0.15028901734104047</c:v>
                </c:pt>
                <c:pt idx="5">
                  <c:v>0.14534883720930233</c:v>
                </c:pt>
                <c:pt idx="6">
                  <c:v>0.18652849740932642</c:v>
                </c:pt>
                <c:pt idx="7">
                  <c:v>0.16889375684556407</c:v>
                </c:pt>
              </c:numCache>
            </c:numRef>
          </c:val>
          <c:extLst>
            <c:ext xmlns:c16="http://schemas.microsoft.com/office/drawing/2014/chart" uri="{C3380CC4-5D6E-409C-BE32-E72D297353CC}">
              <c16:uniqueId val="{0000000F-BF02-4E08-864D-B3CFBBBBAC1D}"/>
            </c:ext>
          </c:extLst>
        </c:ser>
        <c:dLbls>
          <c:showLegendKey val="0"/>
          <c:showVal val="0"/>
          <c:showCatName val="0"/>
          <c:showSerName val="0"/>
          <c:showPercent val="0"/>
          <c:showBubbleSize val="0"/>
        </c:dLbls>
        <c:gapWidth val="50"/>
        <c:axId val="400658175"/>
        <c:axId val="400659839"/>
      </c:barChart>
      <c:catAx>
        <c:axId val="400658175"/>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2"/>
                </a:solidFill>
                <a:latin typeface="+mn-lt"/>
                <a:ea typeface="+mn-ea"/>
                <a:cs typeface="+mn-cs"/>
              </a:defRPr>
            </a:pPr>
            <a:endParaRPr lang="en-US"/>
          </a:p>
        </c:txPr>
        <c:crossAx val="400659839"/>
        <c:crosses val="autoZero"/>
        <c:auto val="0"/>
        <c:lblAlgn val="ctr"/>
        <c:lblOffset val="100"/>
        <c:noMultiLvlLbl val="0"/>
      </c:catAx>
      <c:valAx>
        <c:axId val="400659839"/>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r>
                  <a:rPr lang="en-US"/>
                  <a:t>Percent Unfilled</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006581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145165244598887E-2"/>
          <c:y val="7.3388382631946414E-2"/>
          <c:w val="0.95429208472686256"/>
          <c:h val="0.6985743380855397"/>
        </c:manualLayout>
      </c:layout>
      <c:barChart>
        <c:barDir val="col"/>
        <c:grouping val="clustered"/>
        <c:varyColors val="0"/>
        <c:ser>
          <c:idx val="0"/>
          <c:order val="0"/>
          <c:tx>
            <c:strRef>
              <c:f>Sheet1!$B$1</c:f>
              <c:strCache>
                <c:ptCount val="1"/>
                <c:pt idx="0">
                  <c:v>2021</c:v>
                </c:pt>
              </c:strCache>
            </c:strRef>
          </c:tx>
          <c:spPr>
            <a:solidFill>
              <a:schemeClr val="accent2"/>
            </a:solidFill>
            <a:ln w="12455">
              <a:solidFill>
                <a:schemeClr val="tx1"/>
              </a:solidFill>
              <a:prstDash val="solid"/>
            </a:ln>
          </c:spPr>
          <c:invertIfNegative val="0"/>
          <c:dLbls>
            <c:dLbl>
              <c:idx val="0"/>
              <c:layout>
                <c:manualLayout>
                  <c:x val="-1.3122281432983721E-2"/>
                  <c:y val="-2.05190362440649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210-4459-B762-A0072CDFBA65}"/>
                </c:ext>
              </c:extLst>
            </c:dLbl>
            <c:dLbl>
              <c:idx val="1"/>
              <c:layout>
                <c:manualLayout>
                  <c:x val="-2.1895305559006723E-2"/>
                  <c:y val="-8.86492449313405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10-4459-B762-A0072CDFBA65}"/>
                </c:ext>
              </c:extLst>
            </c:dLbl>
            <c:dLbl>
              <c:idx val="2"/>
              <c:layout>
                <c:manualLayout>
                  <c:x val="-1.5425114644434317E-2"/>
                  <c:y val="-8.70702959882840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210-4459-B762-A0072CDFBA65}"/>
                </c:ext>
              </c:extLst>
            </c:dLbl>
            <c:dLbl>
              <c:idx val="3"/>
              <c:layout>
                <c:manualLayout>
                  <c:x val="7.9331359818963932E-3"/>
                  <c:y val="-2.93636890894256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210-4459-B762-A0072CDFBA65}"/>
                </c:ext>
              </c:extLst>
            </c:dLbl>
            <c:dLbl>
              <c:idx val="4"/>
              <c:layout>
                <c:manualLayout>
                  <c:x val="-1.1159761015465583E-2"/>
                  <c:y val="-1.02350408446135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210-4459-B762-A0072CDFBA65}"/>
                </c:ext>
              </c:extLst>
            </c:dLbl>
            <c:dLbl>
              <c:idx val="5"/>
              <c:layout>
                <c:manualLayout>
                  <c:x val="-1.1635186528940758E-2"/>
                  <c:y val="-3.35910456845068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210-4459-B762-A0072CDFBA65}"/>
                </c:ext>
              </c:extLst>
            </c:dLbl>
            <c:dLbl>
              <c:idx val="6"/>
              <c:layout>
                <c:manualLayout>
                  <c:x val="-2.296738667801668E-2"/>
                  <c:y val="-3.99051657330366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210-4459-B762-A0072CDFBA65}"/>
                </c:ext>
              </c:extLst>
            </c:dLbl>
            <c:dLbl>
              <c:idx val="7"/>
              <c:layout>
                <c:manualLayout>
                  <c:x val="-1.4441655645229727E-2"/>
                  <c:y val="4.16723190500064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210-4459-B762-A0072CDFBA65}"/>
                </c:ext>
              </c:extLst>
            </c:dLbl>
            <c:spPr>
              <a:noFill/>
              <a:ln w="24911">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RNs</c:v>
                </c:pt>
                <c:pt idx="1">
                  <c:v>LPNs</c:v>
                </c:pt>
                <c:pt idx="2">
                  <c:v>Aides</c:v>
                </c:pt>
                <c:pt idx="3">
                  <c:v>Dietary</c:v>
                </c:pt>
              </c:strCache>
            </c:strRef>
          </c:cat>
          <c:val>
            <c:numRef>
              <c:f>Sheet1!$B$2:$B$5</c:f>
              <c:numCache>
                <c:formatCode>General</c:formatCode>
                <c:ptCount val="4"/>
                <c:pt idx="0">
                  <c:v>75.400000000000006</c:v>
                </c:pt>
                <c:pt idx="1">
                  <c:v>77.599999999999994</c:v>
                </c:pt>
                <c:pt idx="2">
                  <c:v>61.3</c:v>
                </c:pt>
                <c:pt idx="3">
                  <c:v>61.6</c:v>
                </c:pt>
              </c:numCache>
            </c:numRef>
          </c:val>
          <c:extLst>
            <c:ext xmlns:c16="http://schemas.microsoft.com/office/drawing/2014/chart" uri="{C3380CC4-5D6E-409C-BE32-E72D297353CC}">
              <c16:uniqueId val="{00000008-C210-4459-B762-A0072CDFBA65}"/>
            </c:ext>
          </c:extLst>
        </c:ser>
        <c:ser>
          <c:idx val="1"/>
          <c:order val="1"/>
          <c:tx>
            <c:strRef>
              <c:f>Sheet1!$C$1</c:f>
              <c:strCache>
                <c:ptCount val="1"/>
                <c:pt idx="0">
                  <c:v>2022</c:v>
                </c:pt>
              </c:strCache>
            </c:strRef>
          </c:tx>
          <c:spPr>
            <a:solidFill>
              <a:schemeClr val="accent1"/>
            </a:solidFill>
            <a:ln w="12455">
              <a:solidFill>
                <a:schemeClr val="tx1"/>
              </a:solidFill>
              <a:prstDash val="solid"/>
            </a:ln>
          </c:spPr>
          <c:invertIfNegative val="0"/>
          <c:dLbls>
            <c:dLbl>
              <c:idx val="0"/>
              <c:layout>
                <c:manualLayout>
                  <c:x val="2.2199388116597059E-2"/>
                  <c:y val="-5.91661997306521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210-4459-B762-A0072CDFBA65}"/>
                </c:ext>
              </c:extLst>
            </c:dLbl>
            <c:dLbl>
              <c:idx val="1"/>
              <c:layout>
                <c:manualLayout>
                  <c:x val="1.6759880389797761E-2"/>
                  <c:y val="-2.16082259380498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210-4459-B762-A0072CDFBA65}"/>
                </c:ext>
              </c:extLst>
            </c:dLbl>
            <c:dLbl>
              <c:idx val="2"/>
              <c:layout>
                <c:manualLayout>
                  <c:x val="3.8926586484774811E-3"/>
                  <c:y val="-8.322077717813404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210-4459-B762-A0072CDFBA65}"/>
                </c:ext>
              </c:extLst>
            </c:dLbl>
            <c:dLbl>
              <c:idx val="3"/>
              <c:layout>
                <c:manualLayout>
                  <c:x val="9.9716251684755629E-3"/>
                  <c:y val="-1.05367625561605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210-4459-B762-A0072CDFBA65}"/>
                </c:ext>
              </c:extLst>
            </c:dLbl>
            <c:dLbl>
              <c:idx val="4"/>
              <c:layout>
                <c:manualLayout>
                  <c:x val="8.9302874488743737E-3"/>
                  <c:y val="-1.37365694456734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210-4459-B762-A0072CDFBA65}"/>
                </c:ext>
              </c:extLst>
            </c:dLbl>
            <c:dLbl>
              <c:idx val="5"/>
              <c:layout>
                <c:manualLayout>
                  <c:x val="2.5411521122230666E-2"/>
                  <c:y val="-6.77263656649660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210-4459-B762-A0072CDFBA65}"/>
                </c:ext>
              </c:extLst>
            </c:dLbl>
            <c:dLbl>
              <c:idx val="6"/>
              <c:layout>
                <c:manualLayout>
                  <c:x val="5.7064044286029934E-3"/>
                  <c:y val="-1.8234622846057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210-4459-B762-A0072CDFBA65}"/>
                </c:ext>
              </c:extLst>
            </c:dLbl>
            <c:dLbl>
              <c:idx val="7"/>
              <c:layout>
                <c:manualLayout>
                  <c:x val="-5.1937755522821994E-3"/>
                  <c:y val="-3.40545475293849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210-4459-B762-A0072CDFBA65}"/>
                </c:ext>
              </c:extLst>
            </c:dLbl>
            <c:spPr>
              <a:noFill/>
              <a:ln w="24911">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RNs</c:v>
                </c:pt>
                <c:pt idx="1">
                  <c:v>LPNs</c:v>
                </c:pt>
                <c:pt idx="2">
                  <c:v>Aides</c:v>
                </c:pt>
                <c:pt idx="3">
                  <c:v>Dietary</c:v>
                </c:pt>
              </c:strCache>
            </c:strRef>
          </c:cat>
          <c:val>
            <c:numRef>
              <c:f>Sheet1!$C$2:$C$5</c:f>
              <c:numCache>
                <c:formatCode>0.0</c:formatCode>
                <c:ptCount val="4"/>
                <c:pt idx="0" formatCode="General">
                  <c:v>71.7</c:v>
                </c:pt>
                <c:pt idx="1">
                  <c:v>74.400000000000006</c:v>
                </c:pt>
                <c:pt idx="2" formatCode="General">
                  <c:v>66.2</c:v>
                </c:pt>
                <c:pt idx="3" formatCode="General">
                  <c:v>63.3</c:v>
                </c:pt>
              </c:numCache>
            </c:numRef>
          </c:val>
          <c:extLst>
            <c:ext xmlns:c16="http://schemas.microsoft.com/office/drawing/2014/chart" uri="{C3380CC4-5D6E-409C-BE32-E72D297353CC}">
              <c16:uniqueId val="{00000011-C210-4459-B762-A0072CDFBA65}"/>
            </c:ext>
          </c:extLst>
        </c:ser>
        <c:dLbls>
          <c:showLegendKey val="0"/>
          <c:showVal val="0"/>
          <c:showCatName val="0"/>
          <c:showSerName val="0"/>
          <c:showPercent val="0"/>
          <c:showBubbleSize val="0"/>
        </c:dLbls>
        <c:gapWidth val="150"/>
        <c:overlap val="-72"/>
        <c:axId val="216249472"/>
        <c:axId val="216251008"/>
      </c:barChart>
      <c:catAx>
        <c:axId val="216249472"/>
        <c:scaling>
          <c:orientation val="minMax"/>
        </c:scaling>
        <c:delete val="0"/>
        <c:axPos val="b"/>
        <c:numFmt formatCode="General" sourceLinked="1"/>
        <c:majorTickMark val="out"/>
        <c:minorTickMark val="none"/>
        <c:tickLblPos val="low"/>
        <c:spPr>
          <a:ln w="3114">
            <a:solidFill>
              <a:schemeClr val="tx1"/>
            </a:solidFill>
            <a:prstDash val="solid"/>
          </a:ln>
        </c:spPr>
        <c:txPr>
          <a:bodyPr rot="0" vert="horz"/>
          <a:lstStyle/>
          <a:p>
            <a:pPr>
              <a:defRPr/>
            </a:pPr>
            <a:endParaRPr lang="en-US"/>
          </a:p>
        </c:txPr>
        <c:crossAx val="216251008"/>
        <c:crosses val="autoZero"/>
        <c:auto val="1"/>
        <c:lblAlgn val="ctr"/>
        <c:lblOffset val="100"/>
        <c:noMultiLvlLbl val="0"/>
      </c:catAx>
      <c:valAx>
        <c:axId val="216251008"/>
        <c:scaling>
          <c:orientation val="minMax"/>
          <c:max val="80"/>
          <c:min val="60"/>
        </c:scaling>
        <c:delete val="0"/>
        <c:axPos val="l"/>
        <c:majorGridlines>
          <c:spPr>
            <a:ln w="3114">
              <a:solidFill>
                <a:schemeClr val="tx1"/>
              </a:solidFill>
              <a:prstDash val="solid"/>
            </a:ln>
          </c:spPr>
        </c:majorGridlines>
        <c:numFmt formatCode="0" sourceLinked="0"/>
        <c:majorTickMark val="out"/>
        <c:minorTickMark val="none"/>
        <c:tickLblPos val="nextTo"/>
        <c:spPr>
          <a:ln w="3114">
            <a:solidFill>
              <a:schemeClr val="tx1"/>
            </a:solidFill>
            <a:prstDash val="solid"/>
          </a:ln>
        </c:spPr>
        <c:txPr>
          <a:bodyPr rot="0" vert="horz"/>
          <a:lstStyle/>
          <a:p>
            <a:pPr>
              <a:defRPr/>
            </a:pPr>
            <a:endParaRPr lang="en-US"/>
          </a:p>
        </c:txPr>
        <c:crossAx val="216249472"/>
        <c:crosses val="autoZero"/>
        <c:crossBetween val="between"/>
        <c:majorUnit val="5"/>
      </c:valAx>
      <c:spPr>
        <a:noFill/>
        <a:ln w="12700">
          <a:solidFill>
            <a:schemeClr val="tx1"/>
          </a:solidFill>
          <a:prstDash val="solid"/>
        </a:ln>
      </c:spPr>
    </c:plotArea>
    <c:legend>
      <c:legendPos val="b"/>
      <c:layout>
        <c:manualLayout>
          <c:xMode val="edge"/>
          <c:yMode val="edge"/>
          <c:x val="0.30319310780596864"/>
          <c:y val="0.91138283719950874"/>
          <c:w val="0.14981874548290158"/>
          <c:h val="6.9160796058591628E-2"/>
        </c:manualLayout>
      </c:layout>
      <c:overlay val="0"/>
      <c:spPr>
        <a:noFill/>
        <a:ln w="3114">
          <a:noFill/>
          <a:prstDash val="solid"/>
        </a:ln>
      </c:spPr>
    </c:legend>
    <c:plotVisOnly val="1"/>
    <c:dispBlanksAs val="gap"/>
    <c:showDLblsOverMax val="0"/>
  </c:chart>
  <c:spPr>
    <a:noFill/>
    <a:ln>
      <a:noFill/>
    </a:ln>
  </c:spPr>
  <c:txPr>
    <a:bodyPr/>
    <a:lstStyle/>
    <a:p>
      <a:pPr>
        <a:defRPr sz="1600" b="1" i="0" u="none" strike="noStrike" baseline="0">
          <a:solidFill>
            <a:schemeClr val="tx2"/>
          </a:solidFill>
          <a:latin typeface="Arial" panose="020B0604020202020204" pitchFamily="34" charset="0"/>
          <a:ea typeface="Times New Roman"/>
          <a:cs typeface="Arial" panose="020B060402020202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145165244598887E-2"/>
          <c:y val="7.3388382631946414E-2"/>
          <c:w val="0.95429208472686256"/>
          <c:h val="0.6985743380855397"/>
        </c:manualLayout>
      </c:layout>
      <c:barChart>
        <c:barDir val="col"/>
        <c:grouping val="clustered"/>
        <c:varyColors val="0"/>
        <c:ser>
          <c:idx val="0"/>
          <c:order val="0"/>
          <c:tx>
            <c:strRef>
              <c:f>Sheet1!$B$1</c:f>
              <c:strCache>
                <c:ptCount val="1"/>
                <c:pt idx="0">
                  <c:v>2021</c:v>
                </c:pt>
              </c:strCache>
            </c:strRef>
          </c:tx>
          <c:spPr>
            <a:solidFill>
              <a:schemeClr val="accent2"/>
            </a:solidFill>
            <a:ln w="12455">
              <a:solidFill>
                <a:schemeClr val="tx1"/>
              </a:solidFill>
              <a:prstDash val="solid"/>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RNs</c:v>
                </c:pt>
                <c:pt idx="1">
                  <c:v>LPNs</c:v>
                </c:pt>
                <c:pt idx="2">
                  <c:v>Aides</c:v>
                </c:pt>
                <c:pt idx="3">
                  <c:v>Dietary</c:v>
                </c:pt>
              </c:strCache>
            </c:strRef>
          </c:cat>
          <c:val>
            <c:numRef>
              <c:f>Sheet1!$B$2:$B$5</c:f>
              <c:numCache>
                <c:formatCode>General</c:formatCode>
                <c:ptCount val="4"/>
                <c:pt idx="0">
                  <c:v>67.7</c:v>
                </c:pt>
                <c:pt idx="1">
                  <c:v>76</c:v>
                </c:pt>
                <c:pt idx="2">
                  <c:v>64.7</c:v>
                </c:pt>
                <c:pt idx="3">
                  <c:v>58</c:v>
                </c:pt>
              </c:numCache>
            </c:numRef>
          </c:val>
          <c:extLst>
            <c:ext xmlns:c16="http://schemas.microsoft.com/office/drawing/2014/chart" uri="{C3380CC4-5D6E-409C-BE32-E72D297353CC}">
              <c16:uniqueId val="{00000008-C210-4459-B762-A0072CDFBA65}"/>
            </c:ext>
          </c:extLst>
        </c:ser>
        <c:ser>
          <c:idx val="1"/>
          <c:order val="1"/>
          <c:tx>
            <c:strRef>
              <c:f>Sheet1!$C$1</c:f>
              <c:strCache>
                <c:ptCount val="1"/>
                <c:pt idx="0">
                  <c:v>2022</c:v>
                </c:pt>
              </c:strCache>
            </c:strRef>
          </c:tx>
          <c:spPr>
            <a:solidFill>
              <a:schemeClr val="accent1"/>
            </a:solidFill>
            <a:ln w="12455">
              <a:solidFill>
                <a:schemeClr val="tx1"/>
              </a:solidFill>
              <a:prstDash val="solid"/>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RNs</c:v>
                </c:pt>
                <c:pt idx="1">
                  <c:v>LPNs</c:v>
                </c:pt>
                <c:pt idx="2">
                  <c:v>Aides</c:v>
                </c:pt>
                <c:pt idx="3">
                  <c:v>Dietary</c:v>
                </c:pt>
              </c:strCache>
            </c:strRef>
          </c:cat>
          <c:val>
            <c:numRef>
              <c:f>Sheet1!$C$2:$C$5</c:f>
              <c:numCache>
                <c:formatCode>0.0</c:formatCode>
                <c:ptCount val="4"/>
                <c:pt idx="0" formatCode="General">
                  <c:v>71.2</c:v>
                </c:pt>
                <c:pt idx="1">
                  <c:v>76.599999999999994</c:v>
                </c:pt>
                <c:pt idx="2" formatCode="General">
                  <c:v>63.8</c:v>
                </c:pt>
                <c:pt idx="3" formatCode="General">
                  <c:v>69.2</c:v>
                </c:pt>
              </c:numCache>
            </c:numRef>
          </c:val>
          <c:extLst>
            <c:ext xmlns:c16="http://schemas.microsoft.com/office/drawing/2014/chart" uri="{C3380CC4-5D6E-409C-BE32-E72D297353CC}">
              <c16:uniqueId val="{00000011-C210-4459-B762-A0072CDFBA65}"/>
            </c:ext>
          </c:extLst>
        </c:ser>
        <c:dLbls>
          <c:showLegendKey val="0"/>
          <c:showVal val="0"/>
          <c:showCatName val="0"/>
          <c:showSerName val="0"/>
          <c:showPercent val="0"/>
          <c:showBubbleSize val="0"/>
        </c:dLbls>
        <c:gapWidth val="150"/>
        <c:overlap val="-74"/>
        <c:axId val="216249472"/>
        <c:axId val="216251008"/>
      </c:barChart>
      <c:catAx>
        <c:axId val="216249472"/>
        <c:scaling>
          <c:orientation val="minMax"/>
        </c:scaling>
        <c:delete val="0"/>
        <c:axPos val="b"/>
        <c:numFmt formatCode="General" sourceLinked="1"/>
        <c:majorTickMark val="out"/>
        <c:minorTickMark val="none"/>
        <c:tickLblPos val="low"/>
        <c:spPr>
          <a:ln w="3114">
            <a:solidFill>
              <a:schemeClr val="tx1"/>
            </a:solidFill>
            <a:prstDash val="solid"/>
          </a:ln>
        </c:spPr>
        <c:txPr>
          <a:bodyPr rot="0" vert="horz"/>
          <a:lstStyle/>
          <a:p>
            <a:pPr>
              <a:defRPr/>
            </a:pPr>
            <a:endParaRPr lang="en-US"/>
          </a:p>
        </c:txPr>
        <c:crossAx val="216251008"/>
        <c:crosses val="autoZero"/>
        <c:auto val="1"/>
        <c:lblAlgn val="ctr"/>
        <c:lblOffset val="100"/>
        <c:noMultiLvlLbl val="0"/>
      </c:catAx>
      <c:valAx>
        <c:axId val="216251008"/>
        <c:scaling>
          <c:orientation val="minMax"/>
          <c:max val="80"/>
          <c:min val="60"/>
        </c:scaling>
        <c:delete val="0"/>
        <c:axPos val="l"/>
        <c:majorGridlines>
          <c:spPr>
            <a:ln w="3114">
              <a:solidFill>
                <a:schemeClr val="tx1"/>
              </a:solidFill>
              <a:prstDash val="solid"/>
            </a:ln>
          </c:spPr>
        </c:majorGridlines>
        <c:numFmt formatCode="0" sourceLinked="0"/>
        <c:majorTickMark val="out"/>
        <c:minorTickMark val="none"/>
        <c:tickLblPos val="nextTo"/>
        <c:spPr>
          <a:ln w="3114">
            <a:solidFill>
              <a:schemeClr val="tx1"/>
            </a:solidFill>
            <a:prstDash val="solid"/>
          </a:ln>
        </c:spPr>
        <c:txPr>
          <a:bodyPr rot="0" vert="horz"/>
          <a:lstStyle/>
          <a:p>
            <a:pPr>
              <a:defRPr/>
            </a:pPr>
            <a:endParaRPr lang="en-US"/>
          </a:p>
        </c:txPr>
        <c:crossAx val="216249472"/>
        <c:crosses val="autoZero"/>
        <c:crossBetween val="between"/>
        <c:majorUnit val="5"/>
      </c:valAx>
      <c:spPr>
        <a:noFill/>
        <a:ln w="12700">
          <a:solidFill>
            <a:schemeClr val="tx1"/>
          </a:solidFill>
          <a:prstDash val="solid"/>
        </a:ln>
      </c:spPr>
    </c:plotArea>
    <c:legend>
      <c:legendPos val="b"/>
      <c:layout>
        <c:manualLayout>
          <c:xMode val="edge"/>
          <c:yMode val="edge"/>
          <c:x val="0.42143638717457615"/>
          <c:y val="0.84413579371410008"/>
          <c:w val="0.13969585727459743"/>
          <c:h val="5.6910772051690234E-2"/>
        </c:manualLayout>
      </c:layout>
      <c:overlay val="0"/>
      <c:spPr>
        <a:noFill/>
        <a:ln w="3114">
          <a:noFill/>
          <a:prstDash val="solid"/>
        </a:ln>
      </c:spPr>
    </c:legend>
    <c:plotVisOnly val="1"/>
    <c:dispBlanksAs val="gap"/>
    <c:showDLblsOverMax val="0"/>
  </c:chart>
  <c:spPr>
    <a:noFill/>
    <a:ln>
      <a:noFill/>
    </a:ln>
  </c:spPr>
  <c:txPr>
    <a:bodyPr/>
    <a:lstStyle/>
    <a:p>
      <a:pPr>
        <a:defRPr sz="1600" b="1" i="0" u="none" strike="noStrike" baseline="0">
          <a:solidFill>
            <a:schemeClr val="tx2"/>
          </a:solidFill>
          <a:latin typeface="Arial" panose="020B0604020202020204" pitchFamily="34" charset="0"/>
          <a:ea typeface="Times New Roman"/>
          <a:cs typeface="Arial" panose="020B060402020202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2022</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East Central</c:v>
                </c:pt>
                <c:pt idx="1">
                  <c:v>Northeast</c:v>
                </c:pt>
                <c:pt idx="2">
                  <c:v>Northwest</c:v>
                </c:pt>
                <c:pt idx="3">
                  <c:v>Southeast</c:v>
                </c:pt>
                <c:pt idx="4">
                  <c:v>Southwest</c:v>
                </c:pt>
                <c:pt idx="5">
                  <c:v>Twin Cities Metro</c:v>
                </c:pt>
                <c:pt idx="6">
                  <c:v>West Central</c:v>
                </c:pt>
                <c:pt idx="7">
                  <c:v>Statewide</c:v>
                </c:pt>
              </c:strCache>
            </c:strRef>
          </c:cat>
          <c:val>
            <c:numRef>
              <c:f>Sheet1!$B$2:$B$9</c:f>
              <c:numCache>
                <c:formatCode>0.0%</c:formatCode>
                <c:ptCount val="8"/>
                <c:pt idx="0">
                  <c:v>-5.923694779116466E-2</c:v>
                </c:pt>
                <c:pt idx="1">
                  <c:v>-0.12030075187969924</c:v>
                </c:pt>
                <c:pt idx="2">
                  <c:v>-0.14563106796116504</c:v>
                </c:pt>
                <c:pt idx="3">
                  <c:v>-9.1855480710349047E-2</c:v>
                </c:pt>
                <c:pt idx="4">
                  <c:v>-4.4596912521440824E-2</c:v>
                </c:pt>
                <c:pt idx="5">
                  <c:v>-2.5945945945945945E-3</c:v>
                </c:pt>
                <c:pt idx="6">
                  <c:v>-0.12253521126760564</c:v>
                </c:pt>
                <c:pt idx="7">
                  <c:v>-4.3907306796762392E-2</c:v>
                </c:pt>
              </c:numCache>
            </c:numRef>
          </c:val>
          <c:extLst>
            <c:ext xmlns:c16="http://schemas.microsoft.com/office/drawing/2014/chart" uri="{C3380CC4-5D6E-409C-BE32-E72D297353CC}">
              <c16:uniqueId val="{00000000-073D-46CB-BD50-C1B0B9398B88}"/>
            </c:ext>
          </c:extLst>
        </c:ser>
        <c:ser>
          <c:idx val="1"/>
          <c:order val="1"/>
          <c:tx>
            <c:strRef>
              <c:f>Sheet1!$C$1</c:f>
              <c:strCache>
                <c:ptCount val="1"/>
                <c:pt idx="0">
                  <c:v>2023</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East Central</c:v>
                </c:pt>
                <c:pt idx="1">
                  <c:v>Northeast</c:v>
                </c:pt>
                <c:pt idx="2">
                  <c:v>Northwest</c:v>
                </c:pt>
                <c:pt idx="3">
                  <c:v>Southeast</c:v>
                </c:pt>
                <c:pt idx="4">
                  <c:v>Southwest</c:v>
                </c:pt>
                <c:pt idx="5">
                  <c:v>Twin Cities Metro</c:v>
                </c:pt>
                <c:pt idx="6">
                  <c:v>West Central</c:v>
                </c:pt>
                <c:pt idx="7">
                  <c:v>Statewide</c:v>
                </c:pt>
              </c:strCache>
            </c:strRef>
          </c:cat>
          <c:val>
            <c:numRef>
              <c:f>Sheet1!$C$2:$C$9</c:f>
              <c:numCache>
                <c:formatCode>0.0%</c:formatCode>
                <c:ptCount val="8"/>
                <c:pt idx="0">
                  <c:v>-4.7021943573667624E-2</c:v>
                </c:pt>
                <c:pt idx="1">
                  <c:v>-0.20083682008368209</c:v>
                </c:pt>
                <c:pt idx="2">
                  <c:v>-0.29310344827586216</c:v>
                </c:pt>
                <c:pt idx="3">
                  <c:v>3.5675675675675644E-2</c:v>
                </c:pt>
                <c:pt idx="4">
                  <c:v>0.1619718309859155</c:v>
                </c:pt>
                <c:pt idx="5">
                  <c:v>5.7107540173053063E-2</c:v>
                </c:pt>
                <c:pt idx="6">
                  <c:v>-3.7735849056603883E-2</c:v>
                </c:pt>
                <c:pt idx="7">
                  <c:v>2.1959694232105635E-2</c:v>
                </c:pt>
              </c:numCache>
            </c:numRef>
          </c:val>
          <c:extLst>
            <c:ext xmlns:c16="http://schemas.microsoft.com/office/drawing/2014/chart" uri="{C3380CC4-5D6E-409C-BE32-E72D297353CC}">
              <c16:uniqueId val="{00000000-8FC7-4385-8221-2A08085976DE}"/>
            </c:ext>
          </c:extLst>
        </c:ser>
        <c:dLbls>
          <c:showLegendKey val="0"/>
          <c:showVal val="0"/>
          <c:showCatName val="0"/>
          <c:showSerName val="0"/>
          <c:showPercent val="0"/>
          <c:showBubbleSize val="0"/>
        </c:dLbls>
        <c:gapWidth val="219"/>
        <c:overlap val="-27"/>
        <c:axId val="844997343"/>
        <c:axId val="844997759"/>
      </c:barChart>
      <c:catAx>
        <c:axId val="844997343"/>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844997759"/>
        <c:crosses val="autoZero"/>
        <c:auto val="1"/>
        <c:lblAlgn val="ctr"/>
        <c:lblOffset val="100"/>
        <c:noMultiLvlLbl val="0"/>
      </c:catAx>
      <c:valAx>
        <c:axId val="844997759"/>
        <c:scaling>
          <c:orientation val="minMax"/>
          <c:min val="-0.3000000000000000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r>
                  <a:rPr lang="en-US"/>
                  <a:t>Percent Chane in Number of Employees Since Pandemic Began</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8449973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2022</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East Central</c:v>
                </c:pt>
                <c:pt idx="1">
                  <c:v>Northeast</c:v>
                </c:pt>
                <c:pt idx="2">
                  <c:v>Northwest</c:v>
                </c:pt>
                <c:pt idx="3">
                  <c:v>Southeast</c:v>
                </c:pt>
                <c:pt idx="4">
                  <c:v>Southwest</c:v>
                </c:pt>
                <c:pt idx="5">
                  <c:v>Twin Cities Metro</c:v>
                </c:pt>
                <c:pt idx="6">
                  <c:v>West Central</c:v>
                </c:pt>
                <c:pt idx="7">
                  <c:v>Statewide</c:v>
                </c:pt>
              </c:strCache>
            </c:strRef>
          </c:cat>
          <c:val>
            <c:numRef>
              <c:f>Sheet1!$B$2:$B$9</c:f>
              <c:numCache>
                <c:formatCode>0.0%</c:formatCode>
                <c:ptCount val="8"/>
                <c:pt idx="0">
                  <c:v>-0.1751740139211137</c:v>
                </c:pt>
                <c:pt idx="1">
                  <c:v>-0.17127898279730741</c:v>
                </c:pt>
                <c:pt idx="2">
                  <c:v>-9.7543859649122808E-2</c:v>
                </c:pt>
                <c:pt idx="3">
                  <c:v>-0.10239651416122005</c:v>
                </c:pt>
                <c:pt idx="4">
                  <c:v>-8.957952468007313E-2</c:v>
                </c:pt>
                <c:pt idx="5">
                  <c:v>-0.10443176831943835</c:v>
                </c:pt>
                <c:pt idx="6">
                  <c:v>-0.15764925373134328</c:v>
                </c:pt>
                <c:pt idx="7">
                  <c:v>-0.12003058103975535</c:v>
                </c:pt>
              </c:numCache>
            </c:numRef>
          </c:val>
          <c:extLst>
            <c:ext xmlns:c16="http://schemas.microsoft.com/office/drawing/2014/chart" uri="{C3380CC4-5D6E-409C-BE32-E72D297353CC}">
              <c16:uniqueId val="{00000000-B6B1-4855-B375-975B6E927243}"/>
            </c:ext>
          </c:extLst>
        </c:ser>
        <c:ser>
          <c:idx val="1"/>
          <c:order val="1"/>
          <c:tx>
            <c:strRef>
              <c:f>Sheet1!$C$1</c:f>
              <c:strCache>
                <c:ptCount val="1"/>
                <c:pt idx="0">
                  <c:v>2023</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East Central</c:v>
                </c:pt>
                <c:pt idx="1">
                  <c:v>Northeast</c:v>
                </c:pt>
                <c:pt idx="2">
                  <c:v>Northwest</c:v>
                </c:pt>
                <c:pt idx="3">
                  <c:v>Southeast</c:v>
                </c:pt>
                <c:pt idx="4">
                  <c:v>Southwest</c:v>
                </c:pt>
                <c:pt idx="5">
                  <c:v>Twin Cities Metro</c:v>
                </c:pt>
                <c:pt idx="6">
                  <c:v>West Central</c:v>
                </c:pt>
                <c:pt idx="7">
                  <c:v>Statewide</c:v>
                </c:pt>
              </c:strCache>
            </c:strRef>
          </c:cat>
          <c:val>
            <c:numRef>
              <c:f>Sheet1!$C$2:$C$9</c:f>
              <c:numCache>
                <c:formatCode>0.0%</c:formatCode>
                <c:ptCount val="8"/>
                <c:pt idx="0">
                  <c:v>-0.24235560588901467</c:v>
                </c:pt>
                <c:pt idx="1">
                  <c:v>-0.1514360313315927</c:v>
                </c:pt>
                <c:pt idx="2">
                  <c:v>-0.23064250411861614</c:v>
                </c:pt>
                <c:pt idx="3">
                  <c:v>-0.20430107526881724</c:v>
                </c:pt>
                <c:pt idx="4">
                  <c:v>-0.10830324909747292</c:v>
                </c:pt>
                <c:pt idx="5">
                  <c:v>-7.8713968957871416E-2</c:v>
                </c:pt>
                <c:pt idx="6">
                  <c:v>-0.22250803858520907</c:v>
                </c:pt>
                <c:pt idx="7">
                  <c:v>-0.14771500539762497</c:v>
                </c:pt>
              </c:numCache>
            </c:numRef>
          </c:val>
          <c:extLst>
            <c:ext xmlns:c16="http://schemas.microsoft.com/office/drawing/2014/chart" uri="{C3380CC4-5D6E-409C-BE32-E72D297353CC}">
              <c16:uniqueId val="{00000000-CEB5-4E12-ABED-B46EA5C20C03}"/>
            </c:ext>
          </c:extLst>
        </c:ser>
        <c:dLbls>
          <c:showLegendKey val="0"/>
          <c:showVal val="0"/>
          <c:showCatName val="0"/>
          <c:showSerName val="0"/>
          <c:showPercent val="0"/>
          <c:showBubbleSize val="0"/>
        </c:dLbls>
        <c:gapWidth val="219"/>
        <c:overlap val="-27"/>
        <c:axId val="401455967"/>
        <c:axId val="401453055"/>
      </c:barChart>
      <c:catAx>
        <c:axId val="40145596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01453055"/>
        <c:crosses val="autoZero"/>
        <c:auto val="1"/>
        <c:lblAlgn val="ctr"/>
        <c:lblOffset val="100"/>
        <c:noMultiLvlLbl val="0"/>
      </c:catAx>
      <c:valAx>
        <c:axId val="40145305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014559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 Receiving AL Services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East Central</c:v>
                </c:pt>
                <c:pt idx="1">
                  <c:v>Northeast</c:v>
                </c:pt>
                <c:pt idx="2">
                  <c:v>Northwest</c:v>
                </c:pt>
                <c:pt idx="3">
                  <c:v>Southeast</c:v>
                </c:pt>
                <c:pt idx="4">
                  <c:v>Southwest</c:v>
                </c:pt>
                <c:pt idx="5">
                  <c:v>Twin Cities Metro</c:v>
                </c:pt>
                <c:pt idx="6">
                  <c:v>West Central</c:v>
                </c:pt>
                <c:pt idx="7">
                  <c:v>Statewide</c:v>
                </c:pt>
              </c:strCache>
            </c:strRef>
          </c:cat>
          <c:val>
            <c:numRef>
              <c:f>Sheet1!$B$2:$B$9</c:f>
              <c:numCache>
                <c:formatCode>0.0%</c:formatCode>
                <c:ptCount val="8"/>
                <c:pt idx="0">
                  <c:v>0.57315340909090906</c:v>
                </c:pt>
                <c:pt idx="1">
                  <c:v>0.72820512820512817</c:v>
                </c:pt>
                <c:pt idx="2">
                  <c:v>0.6</c:v>
                </c:pt>
                <c:pt idx="3">
                  <c:v>0.72686025408348465</c:v>
                </c:pt>
                <c:pt idx="4">
                  <c:v>0.80364372469635637</c:v>
                </c:pt>
                <c:pt idx="5">
                  <c:v>0.65318171878416786</c:v>
                </c:pt>
                <c:pt idx="6">
                  <c:v>0.78787878787878796</c:v>
                </c:pt>
                <c:pt idx="7">
                  <c:v>0.66418431463811967</c:v>
                </c:pt>
              </c:numCache>
            </c:numRef>
          </c:val>
          <c:extLst>
            <c:ext xmlns:c16="http://schemas.microsoft.com/office/drawing/2014/chart" uri="{C3380CC4-5D6E-409C-BE32-E72D297353CC}">
              <c16:uniqueId val="{00000000-9A8A-4600-B9C9-1DA41A21AC53}"/>
            </c:ext>
          </c:extLst>
        </c:ser>
        <c:ser>
          <c:idx val="1"/>
          <c:order val="1"/>
          <c:tx>
            <c:strRef>
              <c:f>Sheet1!$C$1</c:f>
              <c:strCache>
                <c:ptCount val="1"/>
                <c:pt idx="0">
                  <c:v>Pecent on EW</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East Central</c:v>
                </c:pt>
                <c:pt idx="1">
                  <c:v>Northeast</c:v>
                </c:pt>
                <c:pt idx="2">
                  <c:v>Northwest</c:v>
                </c:pt>
                <c:pt idx="3">
                  <c:v>Southeast</c:v>
                </c:pt>
                <c:pt idx="4">
                  <c:v>Southwest</c:v>
                </c:pt>
                <c:pt idx="5">
                  <c:v>Twin Cities Metro</c:v>
                </c:pt>
                <c:pt idx="6">
                  <c:v>West Central</c:v>
                </c:pt>
                <c:pt idx="7">
                  <c:v>Statewide</c:v>
                </c:pt>
              </c:strCache>
            </c:strRef>
          </c:cat>
          <c:val>
            <c:numRef>
              <c:f>Sheet1!$C$2:$C$9</c:f>
              <c:numCache>
                <c:formatCode>0.0%</c:formatCode>
                <c:ptCount val="8"/>
                <c:pt idx="0">
                  <c:v>0.22798295454545456</c:v>
                </c:pt>
                <c:pt idx="1">
                  <c:v>0.21025641025641026</c:v>
                </c:pt>
                <c:pt idx="2">
                  <c:v>0.25151515151515152</c:v>
                </c:pt>
                <c:pt idx="3">
                  <c:v>0.25680580762250454</c:v>
                </c:pt>
                <c:pt idx="4">
                  <c:v>0.22267206477732793</c:v>
                </c:pt>
                <c:pt idx="5">
                  <c:v>0.15891565962724902</c:v>
                </c:pt>
                <c:pt idx="6">
                  <c:v>0.29966329966329969</c:v>
                </c:pt>
                <c:pt idx="7">
                  <c:v>0.19709775011823702</c:v>
                </c:pt>
              </c:numCache>
            </c:numRef>
          </c:val>
          <c:extLst>
            <c:ext xmlns:c16="http://schemas.microsoft.com/office/drawing/2014/chart" uri="{C3380CC4-5D6E-409C-BE32-E72D297353CC}">
              <c16:uniqueId val="{00000001-9A8A-4600-B9C9-1DA41A21AC53}"/>
            </c:ext>
          </c:extLst>
        </c:ser>
        <c:ser>
          <c:idx val="2"/>
          <c:order val="2"/>
          <c:tx>
            <c:strRef>
              <c:f>Sheet1!$D$1</c:f>
              <c:strCache>
                <c:ptCount val="1"/>
                <c:pt idx="0">
                  <c:v>Percent on CADI or BI Waiver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East Central</c:v>
                </c:pt>
                <c:pt idx="1">
                  <c:v>Northeast</c:v>
                </c:pt>
                <c:pt idx="2">
                  <c:v>Northwest</c:v>
                </c:pt>
                <c:pt idx="3">
                  <c:v>Southeast</c:v>
                </c:pt>
                <c:pt idx="4">
                  <c:v>Southwest</c:v>
                </c:pt>
                <c:pt idx="5">
                  <c:v>Twin Cities Metro</c:v>
                </c:pt>
                <c:pt idx="6">
                  <c:v>West Central</c:v>
                </c:pt>
                <c:pt idx="7">
                  <c:v>Statewide</c:v>
                </c:pt>
              </c:strCache>
            </c:strRef>
          </c:cat>
          <c:val>
            <c:numRef>
              <c:f>Sheet1!$D$2:$D$9</c:f>
              <c:numCache>
                <c:formatCode>0.0%</c:formatCode>
                <c:ptCount val="8"/>
                <c:pt idx="0">
                  <c:v>5.2556818181818184E-2</c:v>
                </c:pt>
                <c:pt idx="1">
                  <c:v>5.128205128205128E-2</c:v>
                </c:pt>
                <c:pt idx="2">
                  <c:v>0.10666666666666667</c:v>
                </c:pt>
                <c:pt idx="3">
                  <c:v>2.5408348457350273E-2</c:v>
                </c:pt>
                <c:pt idx="4">
                  <c:v>1.6194331983805668E-2</c:v>
                </c:pt>
                <c:pt idx="5">
                  <c:v>5.5762081784386616E-2</c:v>
                </c:pt>
                <c:pt idx="6">
                  <c:v>1.01010101010101E-2</c:v>
                </c:pt>
                <c:pt idx="7">
                  <c:v>4.9186604307581427E-2</c:v>
                </c:pt>
              </c:numCache>
            </c:numRef>
          </c:val>
          <c:extLst>
            <c:ext xmlns:c16="http://schemas.microsoft.com/office/drawing/2014/chart" uri="{C3380CC4-5D6E-409C-BE32-E72D297353CC}">
              <c16:uniqueId val="{00000002-9A8A-4600-B9C9-1DA41A21AC53}"/>
            </c:ext>
          </c:extLst>
        </c:ser>
        <c:dLbls>
          <c:showLegendKey val="0"/>
          <c:showVal val="0"/>
          <c:showCatName val="0"/>
          <c:showSerName val="0"/>
          <c:showPercent val="0"/>
          <c:showBubbleSize val="0"/>
        </c:dLbls>
        <c:gapWidth val="219"/>
        <c:overlap val="-27"/>
        <c:axId val="1085002655"/>
        <c:axId val="1085005983"/>
      </c:barChart>
      <c:catAx>
        <c:axId val="10850026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085005983"/>
        <c:crosses val="autoZero"/>
        <c:auto val="1"/>
        <c:lblAlgn val="ctr"/>
        <c:lblOffset val="100"/>
        <c:noMultiLvlLbl val="0"/>
      </c:catAx>
      <c:valAx>
        <c:axId val="108500598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0850026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2022</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Assisted Living</c:v>
                </c:pt>
                <c:pt idx="1">
                  <c:v>Nursing Facility</c:v>
                </c:pt>
              </c:strCache>
            </c:strRef>
          </c:cat>
          <c:val>
            <c:numRef>
              <c:f>Sheet1!$B$2:$B$3</c:f>
              <c:numCache>
                <c:formatCode>0.00%</c:formatCode>
                <c:ptCount val="2"/>
                <c:pt idx="0">
                  <c:v>9.1999999999999998E-2</c:v>
                </c:pt>
                <c:pt idx="1">
                  <c:v>0.19400000000000001</c:v>
                </c:pt>
              </c:numCache>
            </c:numRef>
          </c:val>
          <c:extLst>
            <c:ext xmlns:c16="http://schemas.microsoft.com/office/drawing/2014/chart" uri="{C3380CC4-5D6E-409C-BE32-E72D297353CC}">
              <c16:uniqueId val="{00000000-D37C-4028-9219-C04FA08677B6}"/>
            </c:ext>
          </c:extLst>
        </c:ser>
        <c:ser>
          <c:idx val="1"/>
          <c:order val="1"/>
          <c:tx>
            <c:strRef>
              <c:f>Sheet1!$C$1</c:f>
              <c:strCache>
                <c:ptCount val="1"/>
                <c:pt idx="0">
                  <c:v>2023</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Assisted Living</c:v>
                </c:pt>
                <c:pt idx="1">
                  <c:v>Nursing Facility</c:v>
                </c:pt>
              </c:strCache>
            </c:strRef>
          </c:cat>
          <c:val>
            <c:numRef>
              <c:f>Sheet1!$C$2:$C$3</c:f>
              <c:numCache>
                <c:formatCode>0.00%</c:formatCode>
                <c:ptCount val="2"/>
                <c:pt idx="0">
                  <c:v>0.124</c:v>
                </c:pt>
                <c:pt idx="1">
                  <c:v>0.26800000000000002</c:v>
                </c:pt>
              </c:numCache>
            </c:numRef>
          </c:val>
          <c:extLst>
            <c:ext xmlns:c16="http://schemas.microsoft.com/office/drawing/2014/chart" uri="{C3380CC4-5D6E-409C-BE32-E72D297353CC}">
              <c16:uniqueId val="{00000000-E432-4041-AF7F-94E669F21AFC}"/>
            </c:ext>
          </c:extLst>
        </c:ser>
        <c:dLbls>
          <c:showLegendKey val="0"/>
          <c:showVal val="0"/>
          <c:showCatName val="0"/>
          <c:showSerName val="0"/>
          <c:showPercent val="0"/>
          <c:showBubbleSize val="0"/>
        </c:dLbls>
        <c:gapWidth val="219"/>
        <c:overlap val="-27"/>
        <c:axId val="1212947727"/>
        <c:axId val="1212928175"/>
      </c:barChart>
      <c:catAx>
        <c:axId val="12129477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212928175"/>
        <c:crosses val="autoZero"/>
        <c:auto val="1"/>
        <c:lblAlgn val="ctr"/>
        <c:lblOffset val="100"/>
        <c:noMultiLvlLbl val="0"/>
      </c:catAx>
      <c:valAx>
        <c:axId val="121292817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2129477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Additional RN staff Hired to Meet Requirements of Assisted Living License</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Yes, but can’t find RNs</c:v>
                </c:pt>
                <c:pt idx="2">
                  <c:v>No</c:v>
                </c:pt>
              </c:strCache>
            </c:strRef>
          </c:cat>
          <c:val>
            <c:numRef>
              <c:f>Sheet1!$B$2:$B$4</c:f>
              <c:numCache>
                <c:formatCode>0.00%</c:formatCode>
                <c:ptCount val="3"/>
                <c:pt idx="0">
                  <c:v>0.16800000000000001</c:v>
                </c:pt>
                <c:pt idx="1">
                  <c:v>8.4000000000000005E-2</c:v>
                </c:pt>
                <c:pt idx="2">
                  <c:v>0.748</c:v>
                </c:pt>
              </c:numCache>
            </c:numRef>
          </c:val>
          <c:extLst>
            <c:ext xmlns:c16="http://schemas.microsoft.com/office/drawing/2014/chart" uri="{C3380CC4-5D6E-409C-BE32-E72D297353CC}">
              <c16:uniqueId val="{00000000-7756-4B81-9130-75A1216848E1}"/>
            </c:ext>
          </c:extLst>
        </c:ser>
        <c:dLbls>
          <c:showLegendKey val="0"/>
          <c:showVal val="0"/>
          <c:showCatName val="0"/>
          <c:showSerName val="0"/>
          <c:showPercent val="0"/>
          <c:showBubbleSize val="0"/>
        </c:dLbls>
        <c:gapWidth val="219"/>
        <c:overlap val="-27"/>
        <c:axId val="1225609727"/>
        <c:axId val="1225607231"/>
      </c:barChart>
      <c:catAx>
        <c:axId val="12256097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1225607231"/>
        <c:crosses val="autoZero"/>
        <c:auto val="1"/>
        <c:lblAlgn val="ctr"/>
        <c:lblOffset val="100"/>
        <c:noMultiLvlLbl val="0"/>
      </c:catAx>
      <c:valAx>
        <c:axId val="122560723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225609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r>
              <a:rPr lang="en-US"/>
              <a:t>Nursing Facilities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Aug-21</c:v>
                </c:pt>
              </c:strCache>
            </c:strRef>
          </c:tx>
          <c:spPr>
            <a:solidFill>
              <a:schemeClr val="accent1"/>
            </a:solidFill>
            <a:ln>
              <a:noFill/>
            </a:ln>
            <a:effectLst/>
          </c:spPr>
          <c:invertIfNegative val="0"/>
          <c:cat>
            <c:strRef>
              <c:f>Sheet1!$A$2:$A$9</c:f>
              <c:strCache>
                <c:ptCount val="8"/>
                <c:pt idx="0">
                  <c:v>East central</c:v>
                </c:pt>
                <c:pt idx="1">
                  <c:v>Northeast</c:v>
                </c:pt>
                <c:pt idx="2">
                  <c:v>Northwest</c:v>
                </c:pt>
                <c:pt idx="3">
                  <c:v>Southeast</c:v>
                </c:pt>
                <c:pt idx="4">
                  <c:v>Southwest</c:v>
                </c:pt>
                <c:pt idx="5">
                  <c:v>Twin cities metro</c:v>
                </c:pt>
                <c:pt idx="6">
                  <c:v>West central</c:v>
                </c:pt>
                <c:pt idx="7">
                  <c:v>Statewide</c:v>
                </c:pt>
              </c:strCache>
            </c:strRef>
          </c:cat>
          <c:val>
            <c:numRef>
              <c:f>Sheet1!$B$2:$B$9</c:f>
              <c:numCache>
                <c:formatCode>0.0%</c:formatCode>
                <c:ptCount val="8"/>
                <c:pt idx="0">
                  <c:v>0.23448275862068965</c:v>
                </c:pt>
                <c:pt idx="1">
                  <c:v>0.20698924731182797</c:v>
                </c:pt>
                <c:pt idx="2">
                  <c:v>0.16720257234726688</c:v>
                </c:pt>
                <c:pt idx="3">
                  <c:v>0.25018024513338138</c:v>
                </c:pt>
                <c:pt idx="4">
                  <c:v>0.1953125</c:v>
                </c:pt>
                <c:pt idx="5">
                  <c:v>0.24820143884892087</c:v>
                </c:pt>
                <c:pt idx="6">
                  <c:v>0.21229698375870071</c:v>
                </c:pt>
                <c:pt idx="7">
                  <c:v>0.22784160561051403</c:v>
                </c:pt>
              </c:numCache>
            </c:numRef>
          </c:val>
          <c:extLst>
            <c:ext xmlns:c16="http://schemas.microsoft.com/office/drawing/2014/chart" uri="{C3380CC4-5D6E-409C-BE32-E72D297353CC}">
              <c16:uniqueId val="{00000001-4B44-41E8-84C4-FD97B64E123F}"/>
            </c:ext>
          </c:extLst>
        </c:ser>
        <c:ser>
          <c:idx val="1"/>
          <c:order val="1"/>
          <c:tx>
            <c:strRef>
              <c:f>Sheet1!$C$1</c:f>
              <c:strCache>
                <c:ptCount val="1"/>
                <c:pt idx="0">
                  <c:v>Jan-22</c:v>
                </c:pt>
              </c:strCache>
            </c:strRef>
          </c:tx>
          <c:spPr>
            <a:solidFill>
              <a:schemeClr val="accent2"/>
            </a:solidFill>
            <a:ln>
              <a:noFill/>
            </a:ln>
            <a:effectLst/>
          </c:spPr>
          <c:invertIfNegative val="0"/>
          <c:dPt>
            <c:idx val="1"/>
            <c:invertIfNegative val="0"/>
            <c:bubble3D val="0"/>
            <c:spPr>
              <a:solidFill>
                <a:schemeClr val="accent2"/>
              </a:solidFill>
              <a:ln w="28575" cap="rnd">
                <a:noFill/>
                <a:round/>
              </a:ln>
              <a:effectLst/>
            </c:spPr>
            <c:extLst>
              <c:ext xmlns:c16="http://schemas.microsoft.com/office/drawing/2014/chart" uri="{C3380CC4-5D6E-409C-BE32-E72D297353CC}">
                <c16:uniqueId val="{00000003-4B44-41E8-84C4-FD97B64E123F}"/>
              </c:ext>
            </c:extLst>
          </c:dPt>
          <c:dPt>
            <c:idx val="2"/>
            <c:invertIfNegative val="0"/>
            <c:bubble3D val="0"/>
            <c:spPr>
              <a:solidFill>
                <a:schemeClr val="accent2"/>
              </a:solidFill>
              <a:ln w="28575" cap="rnd">
                <a:noFill/>
                <a:round/>
              </a:ln>
              <a:effectLst/>
            </c:spPr>
            <c:extLst>
              <c:ext xmlns:c16="http://schemas.microsoft.com/office/drawing/2014/chart" uri="{C3380CC4-5D6E-409C-BE32-E72D297353CC}">
                <c16:uniqueId val="{00000005-4B44-41E8-84C4-FD97B64E123F}"/>
              </c:ext>
            </c:extLst>
          </c:dPt>
          <c:dPt>
            <c:idx val="3"/>
            <c:invertIfNegative val="0"/>
            <c:bubble3D val="0"/>
            <c:spPr>
              <a:solidFill>
                <a:schemeClr val="accent2"/>
              </a:solidFill>
              <a:ln w="28575" cap="rnd">
                <a:noFill/>
                <a:round/>
              </a:ln>
              <a:effectLst/>
            </c:spPr>
            <c:extLst>
              <c:ext xmlns:c16="http://schemas.microsoft.com/office/drawing/2014/chart" uri="{C3380CC4-5D6E-409C-BE32-E72D297353CC}">
                <c16:uniqueId val="{00000007-4B44-41E8-84C4-FD97B64E123F}"/>
              </c:ext>
            </c:extLst>
          </c:dPt>
          <c:dPt>
            <c:idx val="4"/>
            <c:invertIfNegative val="0"/>
            <c:bubble3D val="0"/>
            <c:spPr>
              <a:solidFill>
                <a:schemeClr val="accent2"/>
              </a:solidFill>
              <a:ln w="28575" cap="rnd">
                <a:noFill/>
                <a:round/>
              </a:ln>
              <a:effectLst/>
            </c:spPr>
            <c:extLst>
              <c:ext xmlns:c16="http://schemas.microsoft.com/office/drawing/2014/chart" uri="{C3380CC4-5D6E-409C-BE32-E72D297353CC}">
                <c16:uniqueId val="{00000009-4B44-41E8-84C4-FD97B64E123F}"/>
              </c:ext>
            </c:extLst>
          </c:dPt>
          <c:dPt>
            <c:idx val="5"/>
            <c:invertIfNegative val="0"/>
            <c:bubble3D val="0"/>
            <c:spPr>
              <a:solidFill>
                <a:schemeClr val="accent2"/>
              </a:solidFill>
              <a:ln w="28575" cap="rnd">
                <a:noFill/>
                <a:round/>
              </a:ln>
              <a:effectLst/>
            </c:spPr>
            <c:extLst>
              <c:ext xmlns:c16="http://schemas.microsoft.com/office/drawing/2014/chart" uri="{C3380CC4-5D6E-409C-BE32-E72D297353CC}">
                <c16:uniqueId val="{0000000B-4B44-41E8-84C4-FD97B64E123F}"/>
              </c:ext>
            </c:extLst>
          </c:dPt>
          <c:dPt>
            <c:idx val="6"/>
            <c:invertIfNegative val="0"/>
            <c:bubble3D val="0"/>
            <c:spPr>
              <a:solidFill>
                <a:schemeClr val="accent2"/>
              </a:solidFill>
              <a:ln w="28575" cap="rnd">
                <a:noFill/>
                <a:round/>
              </a:ln>
              <a:effectLst/>
            </c:spPr>
            <c:extLst>
              <c:ext xmlns:c16="http://schemas.microsoft.com/office/drawing/2014/chart" uri="{C3380CC4-5D6E-409C-BE32-E72D297353CC}">
                <c16:uniqueId val="{0000000D-4B44-41E8-84C4-FD97B64E123F}"/>
              </c:ext>
            </c:extLst>
          </c:dPt>
          <c:dPt>
            <c:idx val="7"/>
            <c:invertIfNegative val="0"/>
            <c:bubble3D val="0"/>
            <c:spPr>
              <a:solidFill>
                <a:schemeClr val="accent2"/>
              </a:solidFill>
              <a:ln w="28575" cap="rnd">
                <a:noFill/>
                <a:round/>
              </a:ln>
              <a:effectLst/>
            </c:spPr>
            <c:extLst>
              <c:ext xmlns:c16="http://schemas.microsoft.com/office/drawing/2014/chart" uri="{C3380CC4-5D6E-409C-BE32-E72D297353CC}">
                <c16:uniqueId val="{0000000F-4B44-41E8-84C4-FD97B64E123F}"/>
              </c:ext>
            </c:extLst>
          </c:dPt>
          <c:cat>
            <c:strRef>
              <c:f>Sheet1!$A$2:$A$9</c:f>
              <c:strCache>
                <c:ptCount val="8"/>
                <c:pt idx="0">
                  <c:v>East central</c:v>
                </c:pt>
                <c:pt idx="1">
                  <c:v>Northeast</c:v>
                </c:pt>
                <c:pt idx="2">
                  <c:v>Northwest</c:v>
                </c:pt>
                <c:pt idx="3">
                  <c:v>Southeast</c:v>
                </c:pt>
                <c:pt idx="4">
                  <c:v>Southwest</c:v>
                </c:pt>
                <c:pt idx="5">
                  <c:v>Twin cities metro</c:v>
                </c:pt>
                <c:pt idx="6">
                  <c:v>West central</c:v>
                </c:pt>
                <c:pt idx="7">
                  <c:v>Statewide</c:v>
                </c:pt>
              </c:strCache>
            </c:strRef>
          </c:cat>
          <c:val>
            <c:numRef>
              <c:f>Sheet1!$C$2:$C$9</c:f>
              <c:numCache>
                <c:formatCode>0.0%</c:formatCode>
                <c:ptCount val="8"/>
                <c:pt idx="0">
                  <c:v>0.33444259567387685</c:v>
                </c:pt>
                <c:pt idx="1">
                  <c:v>0.23513513513513515</c:v>
                </c:pt>
                <c:pt idx="2">
                  <c:v>0.1910569105691057</c:v>
                </c:pt>
                <c:pt idx="3">
                  <c:v>0.31950605991310316</c:v>
                </c:pt>
                <c:pt idx="4">
                  <c:v>0.22340425531914893</c:v>
                </c:pt>
                <c:pt idx="5">
                  <c:v>0.26537867801843101</c:v>
                </c:pt>
                <c:pt idx="6">
                  <c:v>0.24921135646687698</c:v>
                </c:pt>
                <c:pt idx="7">
                  <c:v>0.2771277723376977</c:v>
                </c:pt>
              </c:numCache>
            </c:numRef>
          </c:val>
          <c:extLst>
            <c:ext xmlns:c16="http://schemas.microsoft.com/office/drawing/2014/chart" uri="{C3380CC4-5D6E-409C-BE32-E72D297353CC}">
              <c16:uniqueId val="{00000010-4B44-41E8-84C4-FD97B64E123F}"/>
            </c:ext>
          </c:extLst>
        </c:ser>
        <c:ser>
          <c:idx val="2"/>
          <c:order val="2"/>
          <c:tx>
            <c:strRef>
              <c:f>Sheet1!$D$1</c:f>
              <c:strCache>
                <c:ptCount val="1"/>
                <c:pt idx="0">
                  <c:v>Jan-23</c:v>
                </c:pt>
              </c:strCache>
            </c:strRef>
          </c:tx>
          <c:spPr>
            <a:solidFill>
              <a:schemeClr val="accent3"/>
            </a:solidFill>
            <a:ln>
              <a:noFill/>
            </a:ln>
            <a:effectLst/>
          </c:spPr>
          <c:invertIfNegative val="0"/>
          <c:cat>
            <c:strRef>
              <c:f>Sheet1!$A$2:$A$9</c:f>
              <c:strCache>
                <c:ptCount val="8"/>
                <c:pt idx="0">
                  <c:v>East central</c:v>
                </c:pt>
                <c:pt idx="1">
                  <c:v>Northeast</c:v>
                </c:pt>
                <c:pt idx="2">
                  <c:v>Northwest</c:v>
                </c:pt>
                <c:pt idx="3">
                  <c:v>Southeast</c:v>
                </c:pt>
                <c:pt idx="4">
                  <c:v>Southwest</c:v>
                </c:pt>
                <c:pt idx="5">
                  <c:v>Twin cities metro</c:v>
                </c:pt>
                <c:pt idx="6">
                  <c:v>West central</c:v>
                </c:pt>
                <c:pt idx="7">
                  <c:v>Statewide</c:v>
                </c:pt>
              </c:strCache>
            </c:strRef>
          </c:cat>
          <c:val>
            <c:numRef>
              <c:f>Sheet1!$D$2:$D$9</c:f>
              <c:numCache>
                <c:formatCode>0.0%</c:formatCode>
                <c:ptCount val="8"/>
                <c:pt idx="0">
                  <c:v>0.27707006369426751</c:v>
                </c:pt>
                <c:pt idx="1">
                  <c:v>0.31051344743276282</c:v>
                </c:pt>
                <c:pt idx="2">
                  <c:v>0.17307692307692307</c:v>
                </c:pt>
                <c:pt idx="3">
                  <c:v>0.28249566724436742</c:v>
                </c:pt>
                <c:pt idx="4">
                  <c:v>0.20305676855895197</c:v>
                </c:pt>
                <c:pt idx="5">
                  <c:v>0.23232323232323232</c:v>
                </c:pt>
                <c:pt idx="6">
                  <c:v>0.23770491803278687</c:v>
                </c:pt>
                <c:pt idx="7">
                  <c:v>0.24713584288052373</c:v>
                </c:pt>
              </c:numCache>
            </c:numRef>
          </c:val>
          <c:extLst>
            <c:ext xmlns:c16="http://schemas.microsoft.com/office/drawing/2014/chart" uri="{C3380CC4-5D6E-409C-BE32-E72D297353CC}">
              <c16:uniqueId val="{0000000F-8035-4AD6-9C82-1CEF0E35A9AE}"/>
            </c:ext>
          </c:extLst>
        </c:ser>
        <c:dLbls>
          <c:showLegendKey val="0"/>
          <c:showVal val="0"/>
          <c:showCatName val="0"/>
          <c:showSerName val="0"/>
          <c:showPercent val="0"/>
          <c:showBubbleSize val="0"/>
        </c:dLbls>
        <c:gapWidth val="50"/>
        <c:axId val="400658175"/>
        <c:axId val="400659839"/>
      </c:barChart>
      <c:catAx>
        <c:axId val="400658175"/>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2"/>
                </a:solidFill>
                <a:latin typeface="+mn-lt"/>
                <a:ea typeface="+mn-ea"/>
                <a:cs typeface="+mn-cs"/>
              </a:defRPr>
            </a:pPr>
            <a:endParaRPr lang="en-US"/>
          </a:p>
        </c:txPr>
        <c:crossAx val="400659839"/>
        <c:crosses val="autoZero"/>
        <c:auto val="0"/>
        <c:lblAlgn val="ctr"/>
        <c:lblOffset val="100"/>
        <c:noMultiLvlLbl val="0"/>
      </c:catAx>
      <c:valAx>
        <c:axId val="400659839"/>
        <c:scaling>
          <c:orientation val="minMax"/>
          <c:max val="0.35000000000000003"/>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r>
                  <a:rPr lang="en-US"/>
                  <a:t>Percent Unfilled</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006581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r>
              <a:rPr lang="en-US"/>
              <a:t>Assisted Living</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Aug-21</c:v>
                </c:pt>
              </c:strCache>
            </c:strRef>
          </c:tx>
          <c:spPr>
            <a:solidFill>
              <a:schemeClr val="accent1"/>
            </a:solidFill>
            <a:ln>
              <a:noFill/>
            </a:ln>
            <a:effectLst/>
          </c:spPr>
          <c:invertIfNegative val="0"/>
          <c:cat>
            <c:strRef>
              <c:f>Sheet1!$A$2:$A$9</c:f>
              <c:strCache>
                <c:ptCount val="8"/>
                <c:pt idx="0">
                  <c:v>East central</c:v>
                </c:pt>
                <c:pt idx="1">
                  <c:v>Northeast</c:v>
                </c:pt>
                <c:pt idx="2">
                  <c:v>Northwest</c:v>
                </c:pt>
                <c:pt idx="3">
                  <c:v>Southeast</c:v>
                </c:pt>
                <c:pt idx="4">
                  <c:v>Southwest</c:v>
                </c:pt>
                <c:pt idx="5">
                  <c:v>Twin cities metro</c:v>
                </c:pt>
                <c:pt idx="6">
                  <c:v>West central</c:v>
                </c:pt>
                <c:pt idx="7">
                  <c:v>Statewide</c:v>
                </c:pt>
              </c:strCache>
            </c:strRef>
          </c:cat>
          <c:val>
            <c:numRef>
              <c:f>Sheet1!$B$2:$B$9</c:f>
              <c:numCache>
                <c:formatCode>0.0%</c:formatCode>
                <c:ptCount val="8"/>
                <c:pt idx="0">
                  <c:v>0.21978021978021978</c:v>
                </c:pt>
                <c:pt idx="1">
                  <c:v>0.42857142857142855</c:v>
                </c:pt>
                <c:pt idx="2">
                  <c:v>0.1111111111111111</c:v>
                </c:pt>
                <c:pt idx="3">
                  <c:v>0.18367346938775511</c:v>
                </c:pt>
                <c:pt idx="4">
                  <c:v>7.1428571428571425E-2</c:v>
                </c:pt>
                <c:pt idx="5">
                  <c:v>0.3188405797101449</c:v>
                </c:pt>
                <c:pt idx="6">
                  <c:v>0.31034482758620691</c:v>
                </c:pt>
                <c:pt idx="7">
                  <c:v>0.25525040387722131</c:v>
                </c:pt>
              </c:numCache>
            </c:numRef>
          </c:val>
          <c:extLst>
            <c:ext xmlns:c16="http://schemas.microsoft.com/office/drawing/2014/chart" uri="{C3380CC4-5D6E-409C-BE32-E72D297353CC}">
              <c16:uniqueId val="{00000000-EAC1-4028-9DBD-399D035EA7DB}"/>
            </c:ext>
          </c:extLst>
        </c:ser>
        <c:ser>
          <c:idx val="1"/>
          <c:order val="1"/>
          <c:tx>
            <c:strRef>
              <c:f>Sheet1!$C$1</c:f>
              <c:strCache>
                <c:ptCount val="1"/>
                <c:pt idx="0">
                  <c:v>Jan-22</c:v>
                </c:pt>
              </c:strCache>
            </c:strRef>
          </c:tx>
          <c:spPr>
            <a:solidFill>
              <a:schemeClr val="accent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7-EAC1-4028-9DBD-399D035EA7DB}"/>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6-EAC1-4028-9DBD-399D035EA7DB}"/>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8-EAC1-4028-9DBD-399D035EA7DB}"/>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9-EAC1-4028-9DBD-399D035EA7DB}"/>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5-EAC1-4028-9DBD-399D035EA7DB}"/>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A-EAC1-4028-9DBD-399D035EA7DB}"/>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B-EAC1-4028-9DBD-399D035EA7DB}"/>
              </c:ext>
            </c:extLst>
          </c:dPt>
          <c:cat>
            <c:strRef>
              <c:f>Sheet1!$A$2:$A$9</c:f>
              <c:strCache>
                <c:ptCount val="8"/>
                <c:pt idx="0">
                  <c:v>East central</c:v>
                </c:pt>
                <c:pt idx="1">
                  <c:v>Northeast</c:v>
                </c:pt>
                <c:pt idx="2">
                  <c:v>Northwest</c:v>
                </c:pt>
                <c:pt idx="3">
                  <c:v>Southeast</c:v>
                </c:pt>
                <c:pt idx="4">
                  <c:v>Southwest</c:v>
                </c:pt>
                <c:pt idx="5">
                  <c:v>Twin cities metro</c:v>
                </c:pt>
                <c:pt idx="6">
                  <c:v>West central</c:v>
                </c:pt>
                <c:pt idx="7">
                  <c:v>Statewide</c:v>
                </c:pt>
              </c:strCache>
            </c:strRef>
          </c:cat>
          <c:val>
            <c:numRef>
              <c:f>Sheet1!$C$2:$C$9</c:f>
              <c:numCache>
                <c:formatCode>0.0%</c:formatCode>
                <c:ptCount val="8"/>
                <c:pt idx="0">
                  <c:v>0.21568627450980393</c:v>
                </c:pt>
                <c:pt idx="1">
                  <c:v>0</c:v>
                </c:pt>
                <c:pt idx="2">
                  <c:v>0</c:v>
                </c:pt>
                <c:pt idx="3">
                  <c:v>0.14705882352941177</c:v>
                </c:pt>
                <c:pt idx="4">
                  <c:v>0.16666666666666666</c:v>
                </c:pt>
                <c:pt idx="5">
                  <c:v>0.24193548387096775</c:v>
                </c:pt>
                <c:pt idx="6">
                  <c:v>0.15789473684210525</c:v>
                </c:pt>
                <c:pt idx="7">
                  <c:v>0.20077220077220076</c:v>
                </c:pt>
              </c:numCache>
            </c:numRef>
          </c:val>
          <c:extLst>
            <c:ext xmlns:c16="http://schemas.microsoft.com/office/drawing/2014/chart" uri="{C3380CC4-5D6E-409C-BE32-E72D297353CC}">
              <c16:uniqueId val="{00000001-EAC1-4028-9DBD-399D035EA7DB}"/>
            </c:ext>
          </c:extLst>
        </c:ser>
        <c:ser>
          <c:idx val="2"/>
          <c:order val="2"/>
          <c:tx>
            <c:strRef>
              <c:f>Sheet1!$D$1</c:f>
              <c:strCache>
                <c:ptCount val="1"/>
                <c:pt idx="0">
                  <c:v>Jan-23</c:v>
                </c:pt>
              </c:strCache>
            </c:strRef>
          </c:tx>
          <c:spPr>
            <a:solidFill>
              <a:schemeClr val="accent3"/>
            </a:solidFill>
            <a:ln>
              <a:noFill/>
            </a:ln>
            <a:effectLst/>
          </c:spPr>
          <c:invertIfNegative val="0"/>
          <c:cat>
            <c:strRef>
              <c:f>Sheet1!$A$2:$A$9</c:f>
              <c:strCache>
                <c:ptCount val="8"/>
                <c:pt idx="0">
                  <c:v>East central</c:v>
                </c:pt>
                <c:pt idx="1">
                  <c:v>Northeast</c:v>
                </c:pt>
                <c:pt idx="2">
                  <c:v>Northwest</c:v>
                </c:pt>
                <c:pt idx="3">
                  <c:v>Southeast</c:v>
                </c:pt>
                <c:pt idx="4">
                  <c:v>Southwest</c:v>
                </c:pt>
                <c:pt idx="5">
                  <c:v>Twin cities metro</c:v>
                </c:pt>
                <c:pt idx="6">
                  <c:v>West central</c:v>
                </c:pt>
                <c:pt idx="7">
                  <c:v>Statewide</c:v>
                </c:pt>
              </c:strCache>
            </c:strRef>
          </c:cat>
          <c:val>
            <c:numRef>
              <c:f>Sheet1!$D$2:$D$9</c:f>
              <c:numCache>
                <c:formatCode>0.0%</c:formatCode>
                <c:ptCount val="8"/>
                <c:pt idx="0">
                  <c:v>0.2</c:v>
                </c:pt>
                <c:pt idx="1">
                  <c:v>0</c:v>
                </c:pt>
                <c:pt idx="2">
                  <c:v>0.3</c:v>
                </c:pt>
                <c:pt idx="3">
                  <c:v>0.125</c:v>
                </c:pt>
                <c:pt idx="4">
                  <c:v>0.14285714285714285</c:v>
                </c:pt>
                <c:pt idx="5">
                  <c:v>0.25</c:v>
                </c:pt>
                <c:pt idx="6">
                  <c:v>0</c:v>
                </c:pt>
                <c:pt idx="7">
                  <c:v>0.19642857142857142</c:v>
                </c:pt>
              </c:numCache>
            </c:numRef>
          </c:val>
          <c:extLst>
            <c:ext xmlns:c16="http://schemas.microsoft.com/office/drawing/2014/chart" uri="{C3380CC4-5D6E-409C-BE32-E72D297353CC}">
              <c16:uniqueId val="{0000000F-90A4-40DD-8959-D6F4DF9F1BCB}"/>
            </c:ext>
          </c:extLst>
        </c:ser>
        <c:dLbls>
          <c:showLegendKey val="0"/>
          <c:showVal val="0"/>
          <c:showCatName val="0"/>
          <c:showSerName val="0"/>
          <c:showPercent val="0"/>
          <c:showBubbleSize val="0"/>
        </c:dLbls>
        <c:gapWidth val="50"/>
        <c:axId val="400658175"/>
        <c:axId val="400659839"/>
      </c:barChart>
      <c:catAx>
        <c:axId val="400658175"/>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2"/>
                </a:solidFill>
                <a:latin typeface="+mn-lt"/>
                <a:ea typeface="+mn-ea"/>
                <a:cs typeface="+mn-cs"/>
              </a:defRPr>
            </a:pPr>
            <a:endParaRPr lang="en-US"/>
          </a:p>
        </c:txPr>
        <c:crossAx val="400659839"/>
        <c:crosses val="autoZero"/>
        <c:auto val="0"/>
        <c:lblAlgn val="ctr"/>
        <c:lblOffset val="100"/>
        <c:noMultiLvlLbl val="0"/>
      </c:catAx>
      <c:valAx>
        <c:axId val="400659839"/>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r>
                  <a:rPr lang="en-US"/>
                  <a:t>Percent Unfilled</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006581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r>
              <a:rPr lang="en-US"/>
              <a:t>Nursing Facilities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Aug-21</c:v>
                </c:pt>
              </c:strCache>
            </c:strRef>
          </c:tx>
          <c:spPr>
            <a:solidFill>
              <a:schemeClr val="accent1"/>
            </a:solidFill>
            <a:ln>
              <a:noFill/>
            </a:ln>
            <a:effectLst/>
          </c:spPr>
          <c:invertIfNegative val="0"/>
          <c:cat>
            <c:strRef>
              <c:f>Sheet1!$A$2:$A$9</c:f>
              <c:strCache>
                <c:ptCount val="8"/>
                <c:pt idx="0">
                  <c:v>East central</c:v>
                </c:pt>
                <c:pt idx="1">
                  <c:v>Northeast</c:v>
                </c:pt>
                <c:pt idx="2">
                  <c:v>Northwest</c:v>
                </c:pt>
                <c:pt idx="3">
                  <c:v>Southeast</c:v>
                </c:pt>
                <c:pt idx="4">
                  <c:v>Southwest</c:v>
                </c:pt>
                <c:pt idx="5">
                  <c:v>Twin cities metro</c:v>
                </c:pt>
                <c:pt idx="6">
                  <c:v>West central</c:v>
                </c:pt>
                <c:pt idx="7">
                  <c:v>Statewide</c:v>
                </c:pt>
              </c:strCache>
            </c:strRef>
          </c:cat>
          <c:val>
            <c:numRef>
              <c:f>Sheet1!$B$2:$B$9</c:f>
              <c:numCache>
                <c:formatCode>0.0%</c:formatCode>
                <c:ptCount val="8"/>
                <c:pt idx="0">
                  <c:v>0.29347826086956524</c:v>
                </c:pt>
                <c:pt idx="1">
                  <c:v>0.2356020942408377</c:v>
                </c:pt>
                <c:pt idx="2">
                  <c:v>0.19205298013245034</c:v>
                </c:pt>
                <c:pt idx="3">
                  <c:v>0.27007299270072993</c:v>
                </c:pt>
                <c:pt idx="4">
                  <c:v>0.28052805280528054</c:v>
                </c:pt>
                <c:pt idx="5">
                  <c:v>0.22741433021806853</c:v>
                </c:pt>
                <c:pt idx="6">
                  <c:v>0.21164021164021163</c:v>
                </c:pt>
                <c:pt idx="7">
                  <c:v>0.24853901684427637</c:v>
                </c:pt>
              </c:numCache>
            </c:numRef>
          </c:val>
          <c:extLst>
            <c:ext xmlns:c16="http://schemas.microsoft.com/office/drawing/2014/chart" uri="{C3380CC4-5D6E-409C-BE32-E72D297353CC}">
              <c16:uniqueId val="{00000001-4B44-41E8-84C4-FD97B64E123F}"/>
            </c:ext>
          </c:extLst>
        </c:ser>
        <c:ser>
          <c:idx val="1"/>
          <c:order val="1"/>
          <c:tx>
            <c:strRef>
              <c:f>Sheet1!$C$1</c:f>
              <c:strCache>
                <c:ptCount val="1"/>
                <c:pt idx="0">
                  <c:v>Jan-22</c:v>
                </c:pt>
              </c:strCache>
            </c:strRef>
          </c:tx>
          <c:spPr>
            <a:solidFill>
              <a:schemeClr val="accent2"/>
            </a:solidFill>
            <a:ln>
              <a:noFill/>
            </a:ln>
            <a:effectLst/>
          </c:spPr>
          <c:invertIfNegative val="0"/>
          <c:dPt>
            <c:idx val="1"/>
            <c:invertIfNegative val="0"/>
            <c:bubble3D val="0"/>
            <c:spPr>
              <a:solidFill>
                <a:schemeClr val="accent2"/>
              </a:solidFill>
              <a:ln w="28575" cap="rnd">
                <a:noFill/>
                <a:round/>
              </a:ln>
              <a:effectLst/>
            </c:spPr>
            <c:extLst>
              <c:ext xmlns:c16="http://schemas.microsoft.com/office/drawing/2014/chart" uri="{C3380CC4-5D6E-409C-BE32-E72D297353CC}">
                <c16:uniqueId val="{00000003-4B44-41E8-84C4-FD97B64E123F}"/>
              </c:ext>
            </c:extLst>
          </c:dPt>
          <c:dPt>
            <c:idx val="2"/>
            <c:invertIfNegative val="0"/>
            <c:bubble3D val="0"/>
            <c:spPr>
              <a:solidFill>
                <a:schemeClr val="accent2"/>
              </a:solidFill>
              <a:ln w="28575" cap="rnd">
                <a:noFill/>
                <a:round/>
              </a:ln>
              <a:effectLst/>
            </c:spPr>
            <c:extLst>
              <c:ext xmlns:c16="http://schemas.microsoft.com/office/drawing/2014/chart" uri="{C3380CC4-5D6E-409C-BE32-E72D297353CC}">
                <c16:uniqueId val="{00000005-4B44-41E8-84C4-FD97B64E123F}"/>
              </c:ext>
            </c:extLst>
          </c:dPt>
          <c:dPt>
            <c:idx val="3"/>
            <c:invertIfNegative val="0"/>
            <c:bubble3D val="0"/>
            <c:spPr>
              <a:solidFill>
                <a:schemeClr val="accent2"/>
              </a:solidFill>
              <a:ln w="28575" cap="rnd">
                <a:noFill/>
                <a:round/>
              </a:ln>
              <a:effectLst/>
            </c:spPr>
            <c:extLst>
              <c:ext xmlns:c16="http://schemas.microsoft.com/office/drawing/2014/chart" uri="{C3380CC4-5D6E-409C-BE32-E72D297353CC}">
                <c16:uniqueId val="{00000007-4B44-41E8-84C4-FD97B64E123F}"/>
              </c:ext>
            </c:extLst>
          </c:dPt>
          <c:dPt>
            <c:idx val="4"/>
            <c:invertIfNegative val="0"/>
            <c:bubble3D val="0"/>
            <c:spPr>
              <a:solidFill>
                <a:schemeClr val="accent2"/>
              </a:solidFill>
              <a:ln w="28575" cap="rnd">
                <a:noFill/>
                <a:round/>
              </a:ln>
              <a:effectLst/>
            </c:spPr>
            <c:extLst>
              <c:ext xmlns:c16="http://schemas.microsoft.com/office/drawing/2014/chart" uri="{C3380CC4-5D6E-409C-BE32-E72D297353CC}">
                <c16:uniqueId val="{00000009-4B44-41E8-84C4-FD97B64E123F}"/>
              </c:ext>
            </c:extLst>
          </c:dPt>
          <c:dPt>
            <c:idx val="5"/>
            <c:invertIfNegative val="0"/>
            <c:bubble3D val="0"/>
            <c:spPr>
              <a:solidFill>
                <a:schemeClr val="accent2"/>
              </a:solidFill>
              <a:ln w="28575" cap="rnd">
                <a:noFill/>
                <a:round/>
              </a:ln>
              <a:effectLst/>
            </c:spPr>
            <c:extLst>
              <c:ext xmlns:c16="http://schemas.microsoft.com/office/drawing/2014/chart" uri="{C3380CC4-5D6E-409C-BE32-E72D297353CC}">
                <c16:uniqueId val="{0000000B-4B44-41E8-84C4-FD97B64E123F}"/>
              </c:ext>
            </c:extLst>
          </c:dPt>
          <c:dPt>
            <c:idx val="6"/>
            <c:invertIfNegative val="0"/>
            <c:bubble3D val="0"/>
            <c:spPr>
              <a:solidFill>
                <a:schemeClr val="accent2"/>
              </a:solidFill>
              <a:ln w="28575" cap="rnd">
                <a:noFill/>
                <a:round/>
              </a:ln>
              <a:effectLst/>
            </c:spPr>
            <c:extLst>
              <c:ext xmlns:c16="http://schemas.microsoft.com/office/drawing/2014/chart" uri="{C3380CC4-5D6E-409C-BE32-E72D297353CC}">
                <c16:uniqueId val="{0000000D-4B44-41E8-84C4-FD97B64E123F}"/>
              </c:ext>
            </c:extLst>
          </c:dPt>
          <c:dPt>
            <c:idx val="7"/>
            <c:invertIfNegative val="0"/>
            <c:bubble3D val="0"/>
            <c:spPr>
              <a:solidFill>
                <a:schemeClr val="accent2"/>
              </a:solidFill>
              <a:ln w="28575" cap="rnd">
                <a:noFill/>
                <a:round/>
              </a:ln>
              <a:effectLst/>
            </c:spPr>
            <c:extLst>
              <c:ext xmlns:c16="http://schemas.microsoft.com/office/drawing/2014/chart" uri="{C3380CC4-5D6E-409C-BE32-E72D297353CC}">
                <c16:uniqueId val="{0000000F-4B44-41E8-84C4-FD97B64E123F}"/>
              </c:ext>
            </c:extLst>
          </c:dPt>
          <c:cat>
            <c:strRef>
              <c:f>Sheet1!$A$2:$A$9</c:f>
              <c:strCache>
                <c:ptCount val="8"/>
                <c:pt idx="0">
                  <c:v>East central</c:v>
                </c:pt>
                <c:pt idx="1">
                  <c:v>Northeast</c:v>
                </c:pt>
                <c:pt idx="2">
                  <c:v>Northwest</c:v>
                </c:pt>
                <c:pt idx="3">
                  <c:v>Southeast</c:v>
                </c:pt>
                <c:pt idx="4">
                  <c:v>Southwest</c:v>
                </c:pt>
                <c:pt idx="5">
                  <c:v>Twin cities metro</c:v>
                </c:pt>
                <c:pt idx="6">
                  <c:v>West central</c:v>
                </c:pt>
                <c:pt idx="7">
                  <c:v>Statewide</c:v>
                </c:pt>
              </c:strCache>
            </c:strRef>
          </c:cat>
          <c:val>
            <c:numRef>
              <c:f>Sheet1!$C$2:$C$9</c:f>
              <c:numCache>
                <c:formatCode>0.0%</c:formatCode>
                <c:ptCount val="8"/>
                <c:pt idx="0">
                  <c:v>0.23529411764705882</c:v>
                </c:pt>
                <c:pt idx="1">
                  <c:v>0.11965811965811966</c:v>
                </c:pt>
                <c:pt idx="2">
                  <c:v>0.18333333333333332</c:v>
                </c:pt>
                <c:pt idx="3">
                  <c:v>0.25404040404040401</c:v>
                </c:pt>
                <c:pt idx="4">
                  <c:v>0.21875</c:v>
                </c:pt>
                <c:pt idx="5">
                  <c:v>0.24945507386776461</c:v>
                </c:pt>
                <c:pt idx="6">
                  <c:v>0.24050632911392406</c:v>
                </c:pt>
                <c:pt idx="7">
                  <c:v>0.2283312397333076</c:v>
                </c:pt>
              </c:numCache>
            </c:numRef>
          </c:val>
          <c:extLst>
            <c:ext xmlns:c16="http://schemas.microsoft.com/office/drawing/2014/chart" uri="{C3380CC4-5D6E-409C-BE32-E72D297353CC}">
              <c16:uniqueId val="{00000010-4B44-41E8-84C4-FD97B64E123F}"/>
            </c:ext>
          </c:extLst>
        </c:ser>
        <c:ser>
          <c:idx val="2"/>
          <c:order val="2"/>
          <c:tx>
            <c:strRef>
              <c:f>Sheet1!$D$1</c:f>
              <c:strCache>
                <c:ptCount val="1"/>
                <c:pt idx="0">
                  <c:v>Jan-23</c:v>
                </c:pt>
              </c:strCache>
            </c:strRef>
          </c:tx>
          <c:spPr>
            <a:solidFill>
              <a:schemeClr val="accent3"/>
            </a:solidFill>
            <a:ln>
              <a:noFill/>
            </a:ln>
            <a:effectLst/>
          </c:spPr>
          <c:invertIfNegative val="0"/>
          <c:cat>
            <c:strRef>
              <c:f>Sheet1!$A$2:$A$9</c:f>
              <c:strCache>
                <c:ptCount val="8"/>
                <c:pt idx="0">
                  <c:v>East central</c:v>
                </c:pt>
                <c:pt idx="1">
                  <c:v>Northeast</c:v>
                </c:pt>
                <c:pt idx="2">
                  <c:v>Northwest</c:v>
                </c:pt>
                <c:pt idx="3">
                  <c:v>Southeast</c:v>
                </c:pt>
                <c:pt idx="4">
                  <c:v>Southwest</c:v>
                </c:pt>
                <c:pt idx="5">
                  <c:v>Twin cities metro</c:v>
                </c:pt>
                <c:pt idx="6">
                  <c:v>West central</c:v>
                </c:pt>
                <c:pt idx="7">
                  <c:v>Statewide</c:v>
                </c:pt>
              </c:strCache>
            </c:strRef>
          </c:cat>
          <c:val>
            <c:numRef>
              <c:f>Sheet1!$D$2:$D$9</c:f>
              <c:numCache>
                <c:formatCode>0.0%</c:formatCode>
                <c:ptCount val="8"/>
                <c:pt idx="0">
                  <c:v>0.38144329896907214</c:v>
                </c:pt>
                <c:pt idx="1">
                  <c:v>0.22</c:v>
                </c:pt>
                <c:pt idx="2">
                  <c:v>0.18</c:v>
                </c:pt>
                <c:pt idx="3">
                  <c:v>0.26771653543307089</c:v>
                </c:pt>
                <c:pt idx="4">
                  <c:v>0.32727272727272727</c:v>
                </c:pt>
                <c:pt idx="5">
                  <c:v>0.24918032786885247</c:v>
                </c:pt>
                <c:pt idx="6">
                  <c:v>0.22727272727272727</c:v>
                </c:pt>
                <c:pt idx="7">
                  <c:v>0.26681870011402509</c:v>
                </c:pt>
              </c:numCache>
            </c:numRef>
          </c:val>
          <c:extLst>
            <c:ext xmlns:c16="http://schemas.microsoft.com/office/drawing/2014/chart" uri="{C3380CC4-5D6E-409C-BE32-E72D297353CC}">
              <c16:uniqueId val="{0000000F-363C-4B1D-9E3D-C7134DB1DC44}"/>
            </c:ext>
          </c:extLst>
        </c:ser>
        <c:dLbls>
          <c:showLegendKey val="0"/>
          <c:showVal val="0"/>
          <c:showCatName val="0"/>
          <c:showSerName val="0"/>
          <c:showPercent val="0"/>
          <c:showBubbleSize val="0"/>
        </c:dLbls>
        <c:gapWidth val="50"/>
        <c:axId val="400658175"/>
        <c:axId val="400659839"/>
      </c:barChart>
      <c:catAx>
        <c:axId val="400658175"/>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2"/>
                </a:solidFill>
                <a:latin typeface="+mn-lt"/>
                <a:ea typeface="+mn-ea"/>
                <a:cs typeface="+mn-cs"/>
              </a:defRPr>
            </a:pPr>
            <a:endParaRPr lang="en-US"/>
          </a:p>
        </c:txPr>
        <c:crossAx val="400659839"/>
        <c:crosses val="autoZero"/>
        <c:auto val="0"/>
        <c:lblAlgn val="ctr"/>
        <c:lblOffset val="100"/>
        <c:noMultiLvlLbl val="0"/>
      </c:catAx>
      <c:valAx>
        <c:axId val="400659839"/>
        <c:scaling>
          <c:orientation val="minMax"/>
          <c:max val="0.4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r>
                  <a:rPr lang="en-US"/>
                  <a:t>Percent Unfilled</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006581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r>
              <a:rPr lang="en-US"/>
              <a:t>Assisted Living</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Aug-21</c:v>
                </c:pt>
              </c:strCache>
            </c:strRef>
          </c:tx>
          <c:spPr>
            <a:solidFill>
              <a:schemeClr val="accent1"/>
            </a:solidFill>
            <a:ln>
              <a:noFill/>
            </a:ln>
            <a:effectLst/>
          </c:spPr>
          <c:invertIfNegative val="0"/>
          <c:cat>
            <c:strRef>
              <c:f>Sheet1!$A$2:$A$9</c:f>
              <c:strCache>
                <c:ptCount val="8"/>
                <c:pt idx="0">
                  <c:v>East central</c:v>
                </c:pt>
                <c:pt idx="1">
                  <c:v>Northeast</c:v>
                </c:pt>
                <c:pt idx="2">
                  <c:v>Northwest</c:v>
                </c:pt>
                <c:pt idx="3">
                  <c:v>Southeast</c:v>
                </c:pt>
                <c:pt idx="4">
                  <c:v>Southwest</c:v>
                </c:pt>
                <c:pt idx="5">
                  <c:v>Twin cities metro</c:v>
                </c:pt>
                <c:pt idx="6">
                  <c:v>West central</c:v>
                </c:pt>
                <c:pt idx="7">
                  <c:v>Statewide</c:v>
                </c:pt>
              </c:strCache>
            </c:strRef>
          </c:cat>
          <c:val>
            <c:numRef>
              <c:f>Sheet1!$B$2:$B$9</c:f>
              <c:numCache>
                <c:formatCode>0.0%</c:formatCode>
                <c:ptCount val="8"/>
                <c:pt idx="0">
                  <c:v>0.22058823529411764</c:v>
                </c:pt>
                <c:pt idx="1">
                  <c:v>6.6445182724252483E-2</c:v>
                </c:pt>
                <c:pt idx="2">
                  <c:v>0.18181818181818182</c:v>
                </c:pt>
                <c:pt idx="3">
                  <c:v>0.18699186991869918</c:v>
                </c:pt>
                <c:pt idx="4">
                  <c:v>0.17073170731707318</c:v>
                </c:pt>
                <c:pt idx="5">
                  <c:v>0.23026315789473684</c:v>
                </c:pt>
                <c:pt idx="6">
                  <c:v>0.11764705882352941</c:v>
                </c:pt>
                <c:pt idx="7">
                  <c:v>0.18895348837209303</c:v>
                </c:pt>
              </c:numCache>
            </c:numRef>
          </c:val>
          <c:extLst>
            <c:ext xmlns:c16="http://schemas.microsoft.com/office/drawing/2014/chart" uri="{C3380CC4-5D6E-409C-BE32-E72D297353CC}">
              <c16:uniqueId val="{00000000-EAC1-4028-9DBD-399D035EA7DB}"/>
            </c:ext>
          </c:extLst>
        </c:ser>
        <c:ser>
          <c:idx val="1"/>
          <c:order val="1"/>
          <c:tx>
            <c:strRef>
              <c:f>Sheet1!$C$1</c:f>
              <c:strCache>
                <c:ptCount val="1"/>
                <c:pt idx="0">
                  <c:v>Jan-22</c:v>
                </c:pt>
              </c:strCache>
            </c:strRef>
          </c:tx>
          <c:spPr>
            <a:solidFill>
              <a:schemeClr val="accent2"/>
            </a:solidFill>
            <a:ln>
              <a:noFill/>
            </a:ln>
            <a:effectLst/>
          </c:spPr>
          <c:invertIfNegative val="0"/>
          <c:dPt>
            <c:idx val="1"/>
            <c:invertIfNegative val="0"/>
            <c:bubble3D val="0"/>
            <c:spPr>
              <a:solidFill>
                <a:schemeClr val="accent2"/>
              </a:solidFill>
              <a:ln w="28575" cap="rnd">
                <a:noFill/>
                <a:round/>
              </a:ln>
              <a:effectLst/>
            </c:spPr>
            <c:extLst>
              <c:ext xmlns:c16="http://schemas.microsoft.com/office/drawing/2014/chart" uri="{C3380CC4-5D6E-409C-BE32-E72D297353CC}">
                <c16:uniqueId val="{00000007-EAC1-4028-9DBD-399D035EA7DB}"/>
              </c:ext>
            </c:extLst>
          </c:dPt>
          <c:dPt>
            <c:idx val="2"/>
            <c:invertIfNegative val="0"/>
            <c:bubble3D val="0"/>
            <c:spPr>
              <a:solidFill>
                <a:schemeClr val="accent2"/>
              </a:solidFill>
              <a:ln w="28575" cap="rnd">
                <a:noFill/>
                <a:round/>
              </a:ln>
              <a:effectLst/>
            </c:spPr>
            <c:extLst>
              <c:ext xmlns:c16="http://schemas.microsoft.com/office/drawing/2014/chart" uri="{C3380CC4-5D6E-409C-BE32-E72D297353CC}">
                <c16:uniqueId val="{00000006-EAC1-4028-9DBD-399D035EA7DB}"/>
              </c:ext>
            </c:extLst>
          </c:dPt>
          <c:dPt>
            <c:idx val="3"/>
            <c:invertIfNegative val="0"/>
            <c:bubble3D val="0"/>
            <c:spPr>
              <a:solidFill>
                <a:schemeClr val="accent2"/>
              </a:solidFill>
              <a:ln w="28575" cap="rnd">
                <a:noFill/>
                <a:round/>
              </a:ln>
              <a:effectLst/>
            </c:spPr>
            <c:extLst>
              <c:ext xmlns:c16="http://schemas.microsoft.com/office/drawing/2014/chart" uri="{C3380CC4-5D6E-409C-BE32-E72D297353CC}">
                <c16:uniqueId val="{00000008-EAC1-4028-9DBD-399D035EA7DB}"/>
              </c:ext>
            </c:extLst>
          </c:dPt>
          <c:dPt>
            <c:idx val="4"/>
            <c:invertIfNegative val="0"/>
            <c:bubble3D val="0"/>
            <c:spPr>
              <a:solidFill>
                <a:schemeClr val="accent2"/>
              </a:solidFill>
              <a:ln w="28575" cap="rnd">
                <a:noFill/>
                <a:round/>
              </a:ln>
              <a:effectLst/>
            </c:spPr>
            <c:extLst>
              <c:ext xmlns:c16="http://schemas.microsoft.com/office/drawing/2014/chart" uri="{C3380CC4-5D6E-409C-BE32-E72D297353CC}">
                <c16:uniqueId val="{00000009-EAC1-4028-9DBD-399D035EA7DB}"/>
              </c:ext>
            </c:extLst>
          </c:dPt>
          <c:dPt>
            <c:idx val="5"/>
            <c:invertIfNegative val="0"/>
            <c:bubble3D val="0"/>
            <c:spPr>
              <a:solidFill>
                <a:schemeClr val="accent2"/>
              </a:solidFill>
              <a:ln w="28575" cap="rnd">
                <a:noFill/>
                <a:round/>
              </a:ln>
              <a:effectLst/>
            </c:spPr>
            <c:extLst>
              <c:ext xmlns:c16="http://schemas.microsoft.com/office/drawing/2014/chart" uri="{C3380CC4-5D6E-409C-BE32-E72D297353CC}">
                <c16:uniqueId val="{00000005-EAC1-4028-9DBD-399D035EA7DB}"/>
              </c:ext>
            </c:extLst>
          </c:dPt>
          <c:dPt>
            <c:idx val="6"/>
            <c:invertIfNegative val="0"/>
            <c:bubble3D val="0"/>
            <c:spPr>
              <a:solidFill>
                <a:schemeClr val="accent2"/>
              </a:solidFill>
              <a:ln w="28575" cap="rnd">
                <a:noFill/>
                <a:round/>
              </a:ln>
              <a:effectLst/>
            </c:spPr>
            <c:extLst>
              <c:ext xmlns:c16="http://schemas.microsoft.com/office/drawing/2014/chart" uri="{C3380CC4-5D6E-409C-BE32-E72D297353CC}">
                <c16:uniqueId val="{0000000A-EAC1-4028-9DBD-399D035EA7DB}"/>
              </c:ext>
            </c:extLst>
          </c:dPt>
          <c:dPt>
            <c:idx val="7"/>
            <c:invertIfNegative val="0"/>
            <c:bubble3D val="0"/>
            <c:spPr>
              <a:solidFill>
                <a:schemeClr val="accent2"/>
              </a:solidFill>
              <a:ln w="28575" cap="rnd">
                <a:noFill/>
                <a:round/>
              </a:ln>
              <a:effectLst/>
            </c:spPr>
            <c:extLst>
              <c:ext xmlns:c16="http://schemas.microsoft.com/office/drawing/2014/chart" uri="{C3380CC4-5D6E-409C-BE32-E72D297353CC}">
                <c16:uniqueId val="{0000000B-EAC1-4028-9DBD-399D035EA7DB}"/>
              </c:ext>
            </c:extLst>
          </c:dPt>
          <c:cat>
            <c:strRef>
              <c:f>Sheet1!$A$2:$A$9</c:f>
              <c:strCache>
                <c:ptCount val="8"/>
                <c:pt idx="0">
                  <c:v>East central</c:v>
                </c:pt>
                <c:pt idx="1">
                  <c:v>Northeast</c:v>
                </c:pt>
                <c:pt idx="2">
                  <c:v>Northwest</c:v>
                </c:pt>
                <c:pt idx="3">
                  <c:v>Southeast</c:v>
                </c:pt>
                <c:pt idx="4">
                  <c:v>Southwest</c:v>
                </c:pt>
                <c:pt idx="5">
                  <c:v>Twin cities metro</c:v>
                </c:pt>
                <c:pt idx="6">
                  <c:v>West central</c:v>
                </c:pt>
                <c:pt idx="7">
                  <c:v>Statewide</c:v>
                </c:pt>
              </c:strCache>
            </c:strRef>
          </c:cat>
          <c:val>
            <c:numRef>
              <c:f>Sheet1!$C$2:$C$9</c:f>
              <c:numCache>
                <c:formatCode>0.0%</c:formatCode>
                <c:ptCount val="8"/>
                <c:pt idx="0">
                  <c:v>6.9767441860465115E-2</c:v>
                </c:pt>
                <c:pt idx="1">
                  <c:v>9.0909090909090912E-2</c:v>
                </c:pt>
                <c:pt idx="2">
                  <c:v>0.15384615384615385</c:v>
                </c:pt>
                <c:pt idx="3">
                  <c:v>0.14084507042253522</c:v>
                </c:pt>
                <c:pt idx="4">
                  <c:v>0.1891891891891892</c:v>
                </c:pt>
                <c:pt idx="5">
                  <c:v>0.18907563025210083</c:v>
                </c:pt>
                <c:pt idx="6">
                  <c:v>0.22222222222222221</c:v>
                </c:pt>
                <c:pt idx="7">
                  <c:v>0.16844349680170576</c:v>
                </c:pt>
              </c:numCache>
            </c:numRef>
          </c:val>
          <c:extLst>
            <c:ext xmlns:c16="http://schemas.microsoft.com/office/drawing/2014/chart" uri="{C3380CC4-5D6E-409C-BE32-E72D297353CC}">
              <c16:uniqueId val="{00000001-EAC1-4028-9DBD-399D035EA7DB}"/>
            </c:ext>
          </c:extLst>
        </c:ser>
        <c:ser>
          <c:idx val="2"/>
          <c:order val="2"/>
          <c:tx>
            <c:strRef>
              <c:f>Sheet1!$D$1</c:f>
              <c:strCache>
                <c:ptCount val="1"/>
                <c:pt idx="0">
                  <c:v>Jan-23</c:v>
                </c:pt>
              </c:strCache>
            </c:strRef>
          </c:tx>
          <c:spPr>
            <a:solidFill>
              <a:schemeClr val="accent3"/>
            </a:solidFill>
            <a:ln>
              <a:noFill/>
            </a:ln>
            <a:effectLst/>
          </c:spPr>
          <c:invertIfNegative val="0"/>
          <c:cat>
            <c:strRef>
              <c:f>Sheet1!$A$2:$A$9</c:f>
              <c:strCache>
                <c:ptCount val="8"/>
                <c:pt idx="0">
                  <c:v>East central</c:v>
                </c:pt>
                <c:pt idx="1">
                  <c:v>Northeast</c:v>
                </c:pt>
                <c:pt idx="2">
                  <c:v>Northwest</c:v>
                </c:pt>
                <c:pt idx="3">
                  <c:v>Southeast</c:v>
                </c:pt>
                <c:pt idx="4">
                  <c:v>Southwest</c:v>
                </c:pt>
                <c:pt idx="5">
                  <c:v>Twin cities metro</c:v>
                </c:pt>
                <c:pt idx="6">
                  <c:v>West central</c:v>
                </c:pt>
                <c:pt idx="7">
                  <c:v>Statewide</c:v>
                </c:pt>
              </c:strCache>
            </c:strRef>
          </c:cat>
          <c:val>
            <c:numRef>
              <c:f>Sheet1!$D$2:$D$9</c:f>
              <c:numCache>
                <c:formatCode>0.0%</c:formatCode>
                <c:ptCount val="8"/>
                <c:pt idx="0">
                  <c:v>0.17777777777777778</c:v>
                </c:pt>
                <c:pt idx="1">
                  <c:v>0.13333333333333333</c:v>
                </c:pt>
                <c:pt idx="2">
                  <c:v>0.23529411764705882</c:v>
                </c:pt>
                <c:pt idx="3">
                  <c:v>0.16666666666666666</c:v>
                </c:pt>
                <c:pt idx="4">
                  <c:v>0.15625</c:v>
                </c:pt>
                <c:pt idx="5">
                  <c:v>0.14418604651162792</c:v>
                </c:pt>
                <c:pt idx="6">
                  <c:v>0.16666666666666666</c:v>
                </c:pt>
                <c:pt idx="7">
                  <c:v>0.15625</c:v>
                </c:pt>
              </c:numCache>
            </c:numRef>
          </c:val>
          <c:extLst>
            <c:ext xmlns:c16="http://schemas.microsoft.com/office/drawing/2014/chart" uri="{C3380CC4-5D6E-409C-BE32-E72D297353CC}">
              <c16:uniqueId val="{0000000F-0A1D-4082-ACDA-27DEE79E4B44}"/>
            </c:ext>
          </c:extLst>
        </c:ser>
        <c:dLbls>
          <c:showLegendKey val="0"/>
          <c:showVal val="0"/>
          <c:showCatName val="0"/>
          <c:showSerName val="0"/>
          <c:showPercent val="0"/>
          <c:showBubbleSize val="0"/>
        </c:dLbls>
        <c:gapWidth val="50"/>
        <c:axId val="400658175"/>
        <c:axId val="400659839"/>
      </c:barChart>
      <c:catAx>
        <c:axId val="400658175"/>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2"/>
                </a:solidFill>
                <a:latin typeface="+mn-lt"/>
                <a:ea typeface="+mn-ea"/>
                <a:cs typeface="+mn-cs"/>
              </a:defRPr>
            </a:pPr>
            <a:endParaRPr lang="en-US"/>
          </a:p>
        </c:txPr>
        <c:crossAx val="400659839"/>
        <c:crosses val="autoZero"/>
        <c:auto val="0"/>
        <c:lblAlgn val="ctr"/>
        <c:lblOffset val="100"/>
        <c:noMultiLvlLbl val="0"/>
      </c:catAx>
      <c:valAx>
        <c:axId val="400659839"/>
        <c:scaling>
          <c:orientation val="minMax"/>
          <c:max val="0.30000000000000004"/>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r>
                  <a:rPr lang="en-US"/>
                  <a:t>Percent Unfilled</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006581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r>
              <a:rPr lang="en-US"/>
              <a:t>Nursing Facilities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Aug-21</c:v>
                </c:pt>
              </c:strCache>
            </c:strRef>
          </c:tx>
          <c:spPr>
            <a:solidFill>
              <a:schemeClr val="accent1"/>
            </a:solidFill>
            <a:ln>
              <a:noFill/>
            </a:ln>
            <a:effectLst/>
          </c:spPr>
          <c:invertIfNegative val="0"/>
          <c:cat>
            <c:strRef>
              <c:f>Sheet1!$A$2:$A$9</c:f>
              <c:strCache>
                <c:ptCount val="8"/>
                <c:pt idx="0">
                  <c:v>East central</c:v>
                </c:pt>
                <c:pt idx="1">
                  <c:v>Northeast</c:v>
                </c:pt>
                <c:pt idx="2">
                  <c:v>Northwest</c:v>
                </c:pt>
                <c:pt idx="3">
                  <c:v>Southeast</c:v>
                </c:pt>
                <c:pt idx="4">
                  <c:v>Southwest</c:v>
                </c:pt>
                <c:pt idx="5">
                  <c:v>Twin cities metro</c:v>
                </c:pt>
                <c:pt idx="6">
                  <c:v>West central</c:v>
                </c:pt>
                <c:pt idx="7">
                  <c:v>Statewide</c:v>
                </c:pt>
              </c:strCache>
            </c:strRef>
          </c:cat>
          <c:val>
            <c:numRef>
              <c:f>Sheet1!$B$2:$B$9</c:f>
              <c:numCache>
                <c:formatCode>0.0%</c:formatCode>
                <c:ptCount val="8"/>
                <c:pt idx="0">
                  <c:v>0.13407821229050279</c:v>
                </c:pt>
                <c:pt idx="1">
                  <c:v>0.17171717171717171</c:v>
                </c:pt>
                <c:pt idx="2">
                  <c:v>0.15492957746478872</c:v>
                </c:pt>
                <c:pt idx="3">
                  <c:v>0.22650231124807396</c:v>
                </c:pt>
                <c:pt idx="4">
                  <c:v>0.22580645161290322</c:v>
                </c:pt>
                <c:pt idx="5">
                  <c:v>0.23694779116465864</c:v>
                </c:pt>
                <c:pt idx="6">
                  <c:v>0.14556962025316456</c:v>
                </c:pt>
                <c:pt idx="7">
                  <c:v>0.20161040569835861</c:v>
                </c:pt>
              </c:numCache>
            </c:numRef>
          </c:val>
          <c:extLst>
            <c:ext xmlns:c16="http://schemas.microsoft.com/office/drawing/2014/chart" uri="{C3380CC4-5D6E-409C-BE32-E72D297353CC}">
              <c16:uniqueId val="{00000001-4B44-41E8-84C4-FD97B64E123F}"/>
            </c:ext>
          </c:extLst>
        </c:ser>
        <c:ser>
          <c:idx val="1"/>
          <c:order val="1"/>
          <c:tx>
            <c:strRef>
              <c:f>Sheet1!$C$1</c:f>
              <c:strCache>
                <c:ptCount val="1"/>
                <c:pt idx="0">
                  <c:v>Jan-22</c:v>
                </c:pt>
              </c:strCache>
            </c:strRef>
          </c:tx>
          <c:spPr>
            <a:solidFill>
              <a:schemeClr val="accent2"/>
            </a:solidFill>
            <a:ln>
              <a:noFill/>
            </a:ln>
            <a:effectLst/>
          </c:spPr>
          <c:invertIfNegative val="0"/>
          <c:dPt>
            <c:idx val="1"/>
            <c:invertIfNegative val="0"/>
            <c:bubble3D val="0"/>
            <c:spPr>
              <a:solidFill>
                <a:schemeClr val="accent2"/>
              </a:solidFill>
              <a:ln w="28575" cap="rnd">
                <a:noFill/>
                <a:round/>
              </a:ln>
              <a:effectLst/>
            </c:spPr>
            <c:extLst>
              <c:ext xmlns:c16="http://schemas.microsoft.com/office/drawing/2014/chart" uri="{C3380CC4-5D6E-409C-BE32-E72D297353CC}">
                <c16:uniqueId val="{00000003-4B44-41E8-84C4-FD97B64E123F}"/>
              </c:ext>
            </c:extLst>
          </c:dPt>
          <c:dPt>
            <c:idx val="2"/>
            <c:invertIfNegative val="0"/>
            <c:bubble3D val="0"/>
            <c:spPr>
              <a:solidFill>
                <a:schemeClr val="accent2"/>
              </a:solidFill>
              <a:ln w="28575" cap="rnd">
                <a:noFill/>
                <a:round/>
              </a:ln>
              <a:effectLst/>
            </c:spPr>
            <c:extLst>
              <c:ext xmlns:c16="http://schemas.microsoft.com/office/drawing/2014/chart" uri="{C3380CC4-5D6E-409C-BE32-E72D297353CC}">
                <c16:uniqueId val="{00000005-4B44-41E8-84C4-FD97B64E123F}"/>
              </c:ext>
            </c:extLst>
          </c:dPt>
          <c:dPt>
            <c:idx val="3"/>
            <c:invertIfNegative val="0"/>
            <c:bubble3D val="0"/>
            <c:spPr>
              <a:solidFill>
                <a:schemeClr val="accent2"/>
              </a:solidFill>
              <a:ln w="28575" cap="rnd">
                <a:noFill/>
                <a:round/>
              </a:ln>
              <a:effectLst/>
            </c:spPr>
            <c:extLst>
              <c:ext xmlns:c16="http://schemas.microsoft.com/office/drawing/2014/chart" uri="{C3380CC4-5D6E-409C-BE32-E72D297353CC}">
                <c16:uniqueId val="{00000007-4B44-41E8-84C4-FD97B64E123F}"/>
              </c:ext>
            </c:extLst>
          </c:dPt>
          <c:dPt>
            <c:idx val="4"/>
            <c:invertIfNegative val="0"/>
            <c:bubble3D val="0"/>
            <c:spPr>
              <a:solidFill>
                <a:schemeClr val="accent2"/>
              </a:solidFill>
              <a:ln w="28575" cap="rnd">
                <a:noFill/>
                <a:round/>
              </a:ln>
              <a:effectLst/>
            </c:spPr>
            <c:extLst>
              <c:ext xmlns:c16="http://schemas.microsoft.com/office/drawing/2014/chart" uri="{C3380CC4-5D6E-409C-BE32-E72D297353CC}">
                <c16:uniqueId val="{00000009-4B44-41E8-84C4-FD97B64E123F}"/>
              </c:ext>
            </c:extLst>
          </c:dPt>
          <c:dPt>
            <c:idx val="5"/>
            <c:invertIfNegative val="0"/>
            <c:bubble3D val="0"/>
            <c:spPr>
              <a:solidFill>
                <a:schemeClr val="accent2"/>
              </a:solidFill>
              <a:ln w="28575" cap="rnd">
                <a:noFill/>
                <a:round/>
              </a:ln>
              <a:effectLst/>
            </c:spPr>
            <c:extLst>
              <c:ext xmlns:c16="http://schemas.microsoft.com/office/drawing/2014/chart" uri="{C3380CC4-5D6E-409C-BE32-E72D297353CC}">
                <c16:uniqueId val="{0000000B-4B44-41E8-84C4-FD97B64E123F}"/>
              </c:ext>
            </c:extLst>
          </c:dPt>
          <c:dPt>
            <c:idx val="6"/>
            <c:invertIfNegative val="0"/>
            <c:bubble3D val="0"/>
            <c:spPr>
              <a:solidFill>
                <a:schemeClr val="accent2"/>
              </a:solidFill>
              <a:ln w="28575" cap="rnd">
                <a:noFill/>
                <a:round/>
              </a:ln>
              <a:effectLst/>
            </c:spPr>
            <c:extLst>
              <c:ext xmlns:c16="http://schemas.microsoft.com/office/drawing/2014/chart" uri="{C3380CC4-5D6E-409C-BE32-E72D297353CC}">
                <c16:uniqueId val="{0000000D-4B44-41E8-84C4-FD97B64E123F}"/>
              </c:ext>
            </c:extLst>
          </c:dPt>
          <c:dPt>
            <c:idx val="7"/>
            <c:invertIfNegative val="0"/>
            <c:bubble3D val="0"/>
            <c:spPr>
              <a:solidFill>
                <a:schemeClr val="accent2"/>
              </a:solidFill>
              <a:ln w="28575" cap="rnd">
                <a:noFill/>
                <a:round/>
              </a:ln>
              <a:effectLst/>
            </c:spPr>
            <c:extLst>
              <c:ext xmlns:c16="http://schemas.microsoft.com/office/drawing/2014/chart" uri="{C3380CC4-5D6E-409C-BE32-E72D297353CC}">
                <c16:uniqueId val="{0000000F-4B44-41E8-84C4-FD97B64E123F}"/>
              </c:ext>
            </c:extLst>
          </c:dPt>
          <c:cat>
            <c:strRef>
              <c:f>Sheet1!$A$2:$A$9</c:f>
              <c:strCache>
                <c:ptCount val="8"/>
                <c:pt idx="0">
                  <c:v>East central</c:v>
                </c:pt>
                <c:pt idx="1">
                  <c:v>Northeast</c:v>
                </c:pt>
                <c:pt idx="2">
                  <c:v>Northwest</c:v>
                </c:pt>
                <c:pt idx="3">
                  <c:v>Southeast</c:v>
                </c:pt>
                <c:pt idx="4">
                  <c:v>Southwest</c:v>
                </c:pt>
                <c:pt idx="5">
                  <c:v>Twin cities metro</c:v>
                </c:pt>
                <c:pt idx="6">
                  <c:v>West central</c:v>
                </c:pt>
                <c:pt idx="7">
                  <c:v>Statewide</c:v>
                </c:pt>
              </c:strCache>
            </c:strRef>
          </c:cat>
          <c:val>
            <c:numRef>
              <c:f>Sheet1!$C$2:$C$9</c:f>
              <c:numCache>
                <c:formatCode>0.0%</c:formatCode>
                <c:ptCount val="8"/>
                <c:pt idx="0">
                  <c:v>0.15662650602409639</c:v>
                </c:pt>
                <c:pt idx="1">
                  <c:v>0.10526315789473684</c:v>
                </c:pt>
                <c:pt idx="2">
                  <c:v>0.13698630136986301</c:v>
                </c:pt>
                <c:pt idx="3">
                  <c:v>0.28308823529411764</c:v>
                </c:pt>
                <c:pt idx="4">
                  <c:v>0.2</c:v>
                </c:pt>
                <c:pt idx="5">
                  <c:v>0.22995774913210798</c:v>
                </c:pt>
                <c:pt idx="6">
                  <c:v>0.21621621621621623</c:v>
                </c:pt>
                <c:pt idx="7">
                  <c:v>0.21720769932842024</c:v>
                </c:pt>
              </c:numCache>
            </c:numRef>
          </c:val>
          <c:extLst>
            <c:ext xmlns:c16="http://schemas.microsoft.com/office/drawing/2014/chart" uri="{C3380CC4-5D6E-409C-BE32-E72D297353CC}">
              <c16:uniqueId val="{00000010-4B44-41E8-84C4-FD97B64E123F}"/>
            </c:ext>
          </c:extLst>
        </c:ser>
        <c:ser>
          <c:idx val="2"/>
          <c:order val="2"/>
          <c:tx>
            <c:strRef>
              <c:f>Sheet1!$D$1</c:f>
              <c:strCache>
                <c:ptCount val="1"/>
                <c:pt idx="0">
                  <c:v>Jan-23</c:v>
                </c:pt>
              </c:strCache>
            </c:strRef>
          </c:tx>
          <c:spPr>
            <a:solidFill>
              <a:schemeClr val="accent3"/>
            </a:solidFill>
            <a:ln>
              <a:noFill/>
            </a:ln>
            <a:effectLst/>
          </c:spPr>
          <c:invertIfNegative val="0"/>
          <c:cat>
            <c:strRef>
              <c:f>Sheet1!$A$2:$A$9</c:f>
              <c:strCache>
                <c:ptCount val="8"/>
                <c:pt idx="0">
                  <c:v>East central</c:v>
                </c:pt>
                <c:pt idx="1">
                  <c:v>Northeast</c:v>
                </c:pt>
                <c:pt idx="2">
                  <c:v>Northwest</c:v>
                </c:pt>
                <c:pt idx="3">
                  <c:v>Southeast</c:v>
                </c:pt>
                <c:pt idx="4">
                  <c:v>Southwest</c:v>
                </c:pt>
                <c:pt idx="5">
                  <c:v>Twin cities metro</c:v>
                </c:pt>
                <c:pt idx="6">
                  <c:v>West central</c:v>
                </c:pt>
                <c:pt idx="7">
                  <c:v>Statewide</c:v>
                </c:pt>
              </c:strCache>
            </c:strRef>
          </c:cat>
          <c:val>
            <c:numRef>
              <c:f>Sheet1!$D$2:$D$9</c:f>
              <c:numCache>
                <c:formatCode>0.0%</c:formatCode>
                <c:ptCount val="8"/>
                <c:pt idx="0">
                  <c:v>0.23809523809523808</c:v>
                </c:pt>
                <c:pt idx="1">
                  <c:v>0.20512820512820512</c:v>
                </c:pt>
                <c:pt idx="2">
                  <c:v>0.21153846153846154</c:v>
                </c:pt>
                <c:pt idx="3">
                  <c:v>0.19428571428571428</c:v>
                </c:pt>
                <c:pt idx="4">
                  <c:v>0.2831858407079646</c:v>
                </c:pt>
                <c:pt idx="5">
                  <c:v>0.21657754010695188</c:v>
                </c:pt>
                <c:pt idx="6">
                  <c:v>0.21487603305785125</c:v>
                </c:pt>
                <c:pt idx="7">
                  <c:v>0.2196969696969697</c:v>
                </c:pt>
              </c:numCache>
            </c:numRef>
          </c:val>
          <c:extLst>
            <c:ext xmlns:c16="http://schemas.microsoft.com/office/drawing/2014/chart" uri="{C3380CC4-5D6E-409C-BE32-E72D297353CC}">
              <c16:uniqueId val="{0000000F-AEBA-4BB2-900B-3B9422FB2270}"/>
            </c:ext>
          </c:extLst>
        </c:ser>
        <c:dLbls>
          <c:showLegendKey val="0"/>
          <c:showVal val="0"/>
          <c:showCatName val="0"/>
          <c:showSerName val="0"/>
          <c:showPercent val="0"/>
          <c:showBubbleSize val="0"/>
        </c:dLbls>
        <c:gapWidth val="50"/>
        <c:axId val="400658175"/>
        <c:axId val="400659839"/>
      </c:barChart>
      <c:catAx>
        <c:axId val="400658175"/>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2"/>
                </a:solidFill>
                <a:latin typeface="+mn-lt"/>
                <a:ea typeface="+mn-ea"/>
                <a:cs typeface="+mn-cs"/>
              </a:defRPr>
            </a:pPr>
            <a:endParaRPr lang="en-US"/>
          </a:p>
        </c:txPr>
        <c:crossAx val="400659839"/>
        <c:crosses val="autoZero"/>
        <c:auto val="0"/>
        <c:lblAlgn val="ctr"/>
        <c:lblOffset val="100"/>
        <c:noMultiLvlLbl val="0"/>
      </c:catAx>
      <c:valAx>
        <c:axId val="400659839"/>
        <c:scaling>
          <c:orientation val="minMax"/>
          <c:max val="0.3000000000000000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r>
                  <a:rPr lang="en-US"/>
                  <a:t>Percent Unfilled</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006581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Sheet1!$A$2</c:f>
              <c:strCache>
                <c:ptCount val="1"/>
                <c:pt idx="0">
                  <c:v>NARs/ULPs/TMAs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August 2021</c:v>
                </c:pt>
                <c:pt idx="1">
                  <c:v>January 2022</c:v>
                </c:pt>
                <c:pt idx="2">
                  <c:v>January 2023</c:v>
                </c:pt>
              </c:strCache>
            </c:strRef>
          </c:cat>
          <c:val>
            <c:numRef>
              <c:f>Sheet1!$B$2:$D$2</c:f>
              <c:numCache>
                <c:formatCode>#,##0</c:formatCode>
                <c:ptCount val="3"/>
                <c:pt idx="0">
                  <c:v>14994.76483369547</c:v>
                </c:pt>
                <c:pt idx="1">
                  <c:v>16049</c:v>
                </c:pt>
                <c:pt idx="2">
                  <c:v>12035</c:v>
                </c:pt>
              </c:numCache>
            </c:numRef>
          </c:val>
          <c:extLst>
            <c:ext xmlns:c16="http://schemas.microsoft.com/office/drawing/2014/chart" uri="{C3380CC4-5D6E-409C-BE32-E72D297353CC}">
              <c16:uniqueId val="{00000000-2F91-4ABE-B5C8-88BC439340C6}"/>
            </c:ext>
          </c:extLst>
        </c:ser>
        <c:ser>
          <c:idx val="1"/>
          <c:order val="1"/>
          <c:tx>
            <c:strRef>
              <c:f>Sheet1!$A$3</c:f>
              <c:strCache>
                <c:ptCount val="1"/>
                <c:pt idx="0">
                  <c:v>LPNs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August 2021</c:v>
                </c:pt>
                <c:pt idx="1">
                  <c:v>January 2022</c:v>
                </c:pt>
                <c:pt idx="2">
                  <c:v>January 2023</c:v>
                </c:pt>
              </c:strCache>
            </c:strRef>
          </c:cat>
          <c:val>
            <c:numRef>
              <c:f>Sheet1!$B$3:$D$3</c:f>
              <c:numCache>
                <c:formatCode>#,##0</c:formatCode>
                <c:ptCount val="3"/>
                <c:pt idx="0">
                  <c:v>1853.433227477854</c:v>
                </c:pt>
                <c:pt idx="1">
                  <c:v>1252</c:v>
                </c:pt>
                <c:pt idx="2">
                  <c:v>1198</c:v>
                </c:pt>
              </c:numCache>
            </c:numRef>
          </c:val>
          <c:extLst>
            <c:ext xmlns:c16="http://schemas.microsoft.com/office/drawing/2014/chart" uri="{C3380CC4-5D6E-409C-BE32-E72D297353CC}">
              <c16:uniqueId val="{00000004-2F91-4ABE-B5C8-88BC439340C6}"/>
            </c:ext>
          </c:extLst>
        </c:ser>
        <c:ser>
          <c:idx val="2"/>
          <c:order val="2"/>
          <c:tx>
            <c:strRef>
              <c:f>Sheet1!$A$4</c:f>
              <c:strCache>
                <c:ptCount val="1"/>
                <c:pt idx="0">
                  <c:v>RNs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August 2021</c:v>
                </c:pt>
                <c:pt idx="1">
                  <c:v>January 2022</c:v>
                </c:pt>
                <c:pt idx="2">
                  <c:v>January 2023</c:v>
                </c:pt>
              </c:strCache>
            </c:strRef>
          </c:cat>
          <c:val>
            <c:numRef>
              <c:f>Sheet1!$B$4:$D$4</c:f>
              <c:numCache>
                <c:formatCode>#,##0</c:formatCode>
                <c:ptCount val="3"/>
                <c:pt idx="0">
                  <c:v>1878.7140149121699</c:v>
                </c:pt>
                <c:pt idx="1">
                  <c:v>1761</c:v>
                </c:pt>
                <c:pt idx="2">
                  <c:v>1784</c:v>
                </c:pt>
              </c:numCache>
            </c:numRef>
          </c:val>
          <c:extLst>
            <c:ext xmlns:c16="http://schemas.microsoft.com/office/drawing/2014/chart" uri="{C3380CC4-5D6E-409C-BE32-E72D297353CC}">
              <c16:uniqueId val="{00000005-2F91-4ABE-B5C8-88BC439340C6}"/>
            </c:ext>
          </c:extLst>
        </c:ser>
        <c:ser>
          <c:idx val="3"/>
          <c:order val="3"/>
          <c:tx>
            <c:strRef>
              <c:f>Sheet1!$A$5</c:f>
              <c:strCache>
                <c:ptCount val="1"/>
                <c:pt idx="0">
                  <c:v>Dietary</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August 2021</c:v>
                </c:pt>
                <c:pt idx="1">
                  <c:v>January 2022</c:v>
                </c:pt>
                <c:pt idx="2">
                  <c:v>January 2023</c:v>
                </c:pt>
              </c:strCache>
            </c:strRef>
          </c:cat>
          <c:val>
            <c:numRef>
              <c:f>Sheet1!$B$5:$D$5</c:f>
              <c:numCache>
                <c:formatCode>#,##0</c:formatCode>
                <c:ptCount val="3"/>
                <c:pt idx="0">
                  <c:v>4320.1865284974101</c:v>
                </c:pt>
                <c:pt idx="1">
                  <c:v>4461</c:v>
                </c:pt>
                <c:pt idx="2">
                  <c:v>3431</c:v>
                </c:pt>
              </c:numCache>
            </c:numRef>
          </c:val>
          <c:extLst>
            <c:ext xmlns:c16="http://schemas.microsoft.com/office/drawing/2014/chart" uri="{C3380CC4-5D6E-409C-BE32-E72D297353CC}">
              <c16:uniqueId val="{00000006-2F91-4ABE-B5C8-88BC439340C6}"/>
            </c:ext>
          </c:extLst>
        </c:ser>
        <c:dLbls>
          <c:showLegendKey val="0"/>
          <c:showVal val="0"/>
          <c:showCatName val="0"/>
          <c:showSerName val="0"/>
          <c:showPercent val="0"/>
          <c:showBubbleSize val="0"/>
        </c:dLbls>
        <c:gapWidth val="50"/>
        <c:overlap val="100"/>
        <c:axId val="70240384"/>
        <c:axId val="70242048"/>
      </c:barChart>
      <c:catAx>
        <c:axId val="7024038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70242048"/>
        <c:crosses val="autoZero"/>
        <c:auto val="1"/>
        <c:lblAlgn val="ctr"/>
        <c:lblOffset val="100"/>
        <c:noMultiLvlLbl val="0"/>
      </c:catAx>
      <c:valAx>
        <c:axId val="70242048"/>
        <c:scaling>
          <c:orientation val="minMax"/>
        </c:scaling>
        <c:delete val="1"/>
        <c:axPos val="l"/>
        <c:numFmt formatCode="#,##0" sourceLinked="1"/>
        <c:majorTickMark val="none"/>
        <c:minorTickMark val="none"/>
        <c:tickLblPos val="nextTo"/>
        <c:crossAx val="70240384"/>
        <c:crosses val="autoZero"/>
        <c:crossBetween val="between"/>
      </c:valAx>
      <c:spPr>
        <a:noFill/>
        <a:ln>
          <a:noFill/>
        </a:ln>
        <a:effectLst/>
      </c:spPr>
    </c:plotArea>
    <c:legend>
      <c:legendPos val="b"/>
      <c:layout>
        <c:manualLayout>
          <c:xMode val="edge"/>
          <c:yMode val="edge"/>
          <c:x val="0"/>
          <c:y val="0.94304098629762567"/>
          <c:w val="1"/>
          <c:h val="5.6959013702374363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2"/>
          <c:tx>
            <c:strRef>
              <c:f>Sheet1!$A$2</c:f>
              <c:strCache>
                <c:ptCount val="1"/>
                <c:pt idx="0">
                  <c:v>2019</c:v>
                </c:pt>
              </c:strCache>
            </c:strRef>
          </c:tx>
          <c:spPr>
            <a:solidFill>
              <a:schemeClr val="accent3"/>
            </a:solidFill>
            <a:ln>
              <a:noFill/>
            </a:ln>
            <a:effectLst/>
          </c:spPr>
          <c:invertIfNegative val="0"/>
          <c:cat>
            <c:strRef>
              <c:f>Sheet1!$B$1:$E$1</c:f>
              <c:strCache>
                <c:ptCount val="4"/>
                <c:pt idx="0">
                  <c:v>RN</c:v>
                </c:pt>
                <c:pt idx="1">
                  <c:v>LPN</c:v>
                </c:pt>
                <c:pt idx="2">
                  <c:v>Home Care Aide </c:v>
                </c:pt>
                <c:pt idx="3">
                  <c:v>Food Service Staff</c:v>
                </c:pt>
              </c:strCache>
            </c:strRef>
          </c:cat>
          <c:val>
            <c:numRef>
              <c:f>Sheet1!$B$2:$E$2</c:f>
              <c:numCache>
                <c:formatCode>0.0%</c:formatCode>
                <c:ptCount val="4"/>
                <c:pt idx="0">
                  <c:v>0.15086206896551713</c:v>
                </c:pt>
                <c:pt idx="1">
                  <c:v>0.21213406873143836</c:v>
                </c:pt>
                <c:pt idx="2">
                  <c:v>0.47377139701822202</c:v>
                </c:pt>
                <c:pt idx="3">
                  <c:v>0.48453608247422686</c:v>
                </c:pt>
              </c:numCache>
            </c:numRef>
          </c:val>
          <c:extLst>
            <c:ext xmlns:c16="http://schemas.microsoft.com/office/drawing/2014/chart" uri="{C3380CC4-5D6E-409C-BE32-E72D297353CC}">
              <c16:uniqueId val="{00000004-9BE7-4383-99EF-340BA9FE0CB0}"/>
            </c:ext>
          </c:extLst>
        </c:ser>
        <c:ser>
          <c:idx val="3"/>
          <c:order val="3"/>
          <c:tx>
            <c:strRef>
              <c:f>Sheet1!$A$3</c:f>
              <c:strCache>
                <c:ptCount val="1"/>
                <c:pt idx="0">
                  <c:v>2020</c:v>
                </c:pt>
              </c:strCache>
            </c:strRef>
          </c:tx>
          <c:spPr>
            <a:solidFill>
              <a:schemeClr val="accent4"/>
            </a:solidFill>
            <a:ln>
              <a:noFill/>
            </a:ln>
            <a:effectLst/>
          </c:spPr>
          <c:invertIfNegative val="0"/>
          <c:cat>
            <c:strRef>
              <c:f>Sheet1!$B$1:$E$1</c:f>
              <c:strCache>
                <c:ptCount val="4"/>
                <c:pt idx="0">
                  <c:v>RN</c:v>
                </c:pt>
                <c:pt idx="1">
                  <c:v>LPN</c:v>
                </c:pt>
                <c:pt idx="2">
                  <c:v>Home Care Aide </c:v>
                </c:pt>
                <c:pt idx="3">
                  <c:v>Food Service Staff</c:v>
                </c:pt>
              </c:strCache>
            </c:strRef>
          </c:cat>
          <c:val>
            <c:numRef>
              <c:f>Sheet1!$B$3:$E$3</c:f>
              <c:numCache>
                <c:formatCode>0.0%</c:formatCode>
                <c:ptCount val="4"/>
                <c:pt idx="0">
                  <c:v>0.27826086956521734</c:v>
                </c:pt>
                <c:pt idx="1">
                  <c:v>0.34090909090909088</c:v>
                </c:pt>
                <c:pt idx="2">
                  <c:v>0.70669144981412635</c:v>
                </c:pt>
                <c:pt idx="3">
                  <c:v>0.57242339832869082</c:v>
                </c:pt>
              </c:numCache>
            </c:numRef>
          </c:val>
          <c:extLst>
            <c:ext xmlns:c16="http://schemas.microsoft.com/office/drawing/2014/chart" uri="{C3380CC4-5D6E-409C-BE32-E72D297353CC}">
              <c16:uniqueId val="{00000000-09AB-490A-B3A4-899ABA190F3B}"/>
            </c:ext>
          </c:extLst>
        </c:ser>
        <c:ser>
          <c:idx val="4"/>
          <c:order val="4"/>
          <c:tx>
            <c:strRef>
              <c:f>Sheet1!$A$4</c:f>
              <c:strCache>
                <c:ptCount val="1"/>
                <c:pt idx="0">
                  <c:v>2021</c:v>
                </c:pt>
              </c:strCache>
            </c:strRef>
          </c:tx>
          <c:spPr>
            <a:solidFill>
              <a:schemeClr val="accent5"/>
            </a:solidFill>
            <a:ln>
              <a:noFill/>
            </a:ln>
            <a:effectLst/>
          </c:spPr>
          <c:invertIfNegative val="0"/>
          <c:cat>
            <c:strRef>
              <c:f>Sheet1!$B$1:$E$1</c:f>
              <c:strCache>
                <c:ptCount val="4"/>
                <c:pt idx="0">
                  <c:v>RN</c:v>
                </c:pt>
                <c:pt idx="1">
                  <c:v>LPN</c:v>
                </c:pt>
                <c:pt idx="2">
                  <c:v>Home Care Aide </c:v>
                </c:pt>
                <c:pt idx="3">
                  <c:v>Food Service Staff</c:v>
                </c:pt>
              </c:strCache>
            </c:strRef>
          </c:cat>
          <c:val>
            <c:numRef>
              <c:f>Sheet1!$B$4:$E$4</c:f>
              <c:numCache>
                <c:formatCode>0.0%</c:formatCode>
                <c:ptCount val="4"/>
                <c:pt idx="0">
                  <c:v>0.4</c:v>
                </c:pt>
                <c:pt idx="1">
                  <c:v>0.42399999999999999</c:v>
                </c:pt>
                <c:pt idx="2">
                  <c:v>0.69499999999999995</c:v>
                </c:pt>
                <c:pt idx="3">
                  <c:v>0.57199999999999995</c:v>
                </c:pt>
              </c:numCache>
            </c:numRef>
          </c:val>
          <c:extLst>
            <c:ext xmlns:c16="http://schemas.microsoft.com/office/drawing/2014/chart" uri="{C3380CC4-5D6E-409C-BE32-E72D297353CC}">
              <c16:uniqueId val="{00000000-D056-493C-A579-293CED71A43F}"/>
            </c:ext>
          </c:extLst>
        </c:ser>
        <c:ser>
          <c:idx val="5"/>
          <c:order val="5"/>
          <c:tx>
            <c:strRef>
              <c:f>Sheet1!$A$5</c:f>
              <c:strCache>
                <c:ptCount val="1"/>
                <c:pt idx="0">
                  <c:v>2022</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RN</c:v>
                </c:pt>
                <c:pt idx="1">
                  <c:v>LPN</c:v>
                </c:pt>
                <c:pt idx="2">
                  <c:v>Home Care Aide </c:v>
                </c:pt>
                <c:pt idx="3">
                  <c:v>Food Service Staff</c:v>
                </c:pt>
              </c:strCache>
            </c:strRef>
          </c:cat>
          <c:val>
            <c:numRef>
              <c:f>Sheet1!$B$5:$E$5</c:f>
              <c:numCache>
                <c:formatCode>0.0%</c:formatCode>
                <c:ptCount val="4"/>
                <c:pt idx="0">
                  <c:v>0.44700000000000001</c:v>
                </c:pt>
                <c:pt idx="1">
                  <c:v>0.432</c:v>
                </c:pt>
                <c:pt idx="2">
                  <c:v>0.65300000000000002</c:v>
                </c:pt>
                <c:pt idx="3">
                  <c:v>0.60899999999999999</c:v>
                </c:pt>
              </c:numCache>
            </c:numRef>
          </c:val>
          <c:extLst>
            <c:ext xmlns:c16="http://schemas.microsoft.com/office/drawing/2014/chart" uri="{C3380CC4-5D6E-409C-BE32-E72D297353CC}">
              <c16:uniqueId val="{00000000-6501-4F37-B32E-97081EC17F65}"/>
            </c:ext>
          </c:extLst>
        </c:ser>
        <c:dLbls>
          <c:showLegendKey val="0"/>
          <c:showVal val="0"/>
          <c:showCatName val="0"/>
          <c:showSerName val="0"/>
          <c:showPercent val="0"/>
          <c:showBubbleSize val="0"/>
        </c:dLbls>
        <c:gapWidth val="219"/>
        <c:overlap val="-27"/>
        <c:axId val="359489704"/>
        <c:axId val="359490032"/>
        <c:extLst>
          <c:ext xmlns:c15="http://schemas.microsoft.com/office/drawing/2012/chart" uri="{02D57815-91ED-43cb-92C2-25804820EDAC}">
            <c15:filteredBarSeries>
              <c15:ser>
                <c:idx val="0"/>
                <c:order val="0"/>
                <c:tx>
                  <c:strRef>
                    <c:extLst>
                      <c:ext uri="{02D57815-91ED-43cb-92C2-25804820EDAC}">
                        <c15:formulaRef>
                          <c15:sqref>Sheet1!#REF!</c15:sqref>
                        </c15:formulaRef>
                      </c:ext>
                    </c:extLst>
                    <c:strCache>
                      <c:ptCount val="1"/>
                      <c:pt idx="0">
                        <c:v>#REF!</c:v>
                      </c:pt>
                    </c:strCache>
                  </c:strRef>
                </c:tx>
                <c:spPr>
                  <a:solidFill>
                    <a:schemeClr val="accent1"/>
                  </a:solidFill>
                  <a:ln>
                    <a:noFill/>
                  </a:ln>
                  <a:effectLst/>
                </c:spPr>
                <c:invertIfNegative val="0"/>
                <c:cat>
                  <c:strRef>
                    <c:extLst>
                      <c:ext uri="{02D57815-91ED-43cb-92C2-25804820EDAC}">
                        <c15:formulaRef>
                          <c15:sqref>Sheet1!$B$1:$E$1</c15:sqref>
                        </c15:formulaRef>
                      </c:ext>
                    </c:extLst>
                    <c:strCache>
                      <c:ptCount val="4"/>
                      <c:pt idx="0">
                        <c:v>RN</c:v>
                      </c:pt>
                      <c:pt idx="1">
                        <c:v>LPN</c:v>
                      </c:pt>
                      <c:pt idx="2">
                        <c:v>Home Care Aide </c:v>
                      </c:pt>
                      <c:pt idx="3">
                        <c:v>Food Service Staff</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0-0A7A-4256-9F99-33FDDAA7F9B6}"/>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Sheet1!#REF!</c15:sqref>
                        </c15:formulaRef>
                      </c:ext>
                    </c:extLst>
                    <c:strCache>
                      <c:ptCount val="1"/>
                      <c:pt idx="0">
                        <c:v>#REF!</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Sheet1!$B$1:$E$1</c15:sqref>
                        </c15:formulaRef>
                      </c:ext>
                    </c:extLst>
                    <c:strCache>
                      <c:ptCount val="4"/>
                      <c:pt idx="0">
                        <c:v>RN</c:v>
                      </c:pt>
                      <c:pt idx="1">
                        <c:v>LPN</c:v>
                      </c:pt>
                      <c:pt idx="2">
                        <c:v>Home Care Aide </c:v>
                      </c:pt>
                      <c:pt idx="3">
                        <c:v>Food Service Staff</c:v>
                      </c:pt>
                    </c:strCache>
                  </c:strRef>
                </c:cat>
                <c:val>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03-9BE7-4383-99EF-340BA9FE0CB0}"/>
                  </c:ext>
                </c:extLst>
              </c15:ser>
            </c15:filteredBarSeries>
          </c:ext>
        </c:extLst>
      </c:barChart>
      <c:catAx>
        <c:axId val="359489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359490032"/>
        <c:crosses val="autoZero"/>
        <c:auto val="1"/>
        <c:lblAlgn val="ctr"/>
        <c:lblOffset val="100"/>
        <c:noMultiLvlLbl val="0"/>
      </c:catAx>
      <c:valAx>
        <c:axId val="3594900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359489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RN</c:v>
                </c:pt>
                <c:pt idx="1">
                  <c:v>LPN</c:v>
                </c:pt>
                <c:pt idx="2">
                  <c:v>CNA</c:v>
                </c:pt>
                <c:pt idx="3">
                  <c:v>Dietary Staff</c:v>
                </c:pt>
              </c:strCache>
            </c:strRef>
          </c:cat>
          <c:val>
            <c:numRef>
              <c:f>Sheet1!$B$2:$E$2</c:f>
              <c:numCache>
                <c:formatCode>0.0%</c:formatCode>
                <c:ptCount val="4"/>
                <c:pt idx="0">
                  <c:v>0.50001569710859251</c:v>
                </c:pt>
                <c:pt idx="1">
                  <c:v>0.39940907869997311</c:v>
                </c:pt>
                <c:pt idx="2">
                  <c:v>0.64709839291444204</c:v>
                </c:pt>
                <c:pt idx="3">
                  <c:v>0.63868613138686126</c:v>
                </c:pt>
              </c:numCache>
            </c:numRef>
          </c:val>
          <c:extLst>
            <c:ext xmlns:c16="http://schemas.microsoft.com/office/drawing/2014/chart" uri="{C3380CC4-5D6E-409C-BE32-E72D297353CC}">
              <c16:uniqueId val="{00000000-0A7A-4256-9F99-33FDDAA7F9B6}"/>
            </c:ext>
          </c:extLst>
        </c:ser>
        <c:ser>
          <c:idx val="1"/>
          <c:order val="1"/>
          <c:tx>
            <c:strRef>
              <c:f>Sheet1!$A$3</c:f>
              <c:strCache>
                <c:ptCount val="1"/>
                <c:pt idx="0">
                  <c:v>2021</c:v>
                </c:pt>
              </c:strCache>
            </c:strRef>
          </c:tx>
          <c:spPr>
            <a:solidFill>
              <a:schemeClr val="accent2"/>
            </a:solidFill>
            <a:ln>
              <a:noFill/>
            </a:ln>
            <a:effectLst/>
          </c:spPr>
          <c:invertIfNegative val="0"/>
          <c:dLbls>
            <c:dLbl>
              <c:idx val="0"/>
              <c:layout>
                <c:manualLayout>
                  <c:x val="1.2324444114297034E-2"/>
                  <c:y val="-1.67748805989415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616-48FA-956C-AD557C0E42B4}"/>
                </c:ext>
              </c:extLst>
            </c:dLbl>
            <c:dLbl>
              <c:idx val="1"/>
              <c:layout>
                <c:manualLayout>
                  <c:x val="2.8904818501460324E-3"/>
                  <c:y val="-4.09836065573770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616-48FA-956C-AD557C0E42B4}"/>
                </c:ext>
              </c:extLst>
            </c:dLbl>
            <c:dLbl>
              <c:idx val="2"/>
              <c:layout>
                <c:manualLayout>
                  <c:x val="2.7952755905511812E-3"/>
                  <c:y val="-1.11195731681080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616-48FA-956C-AD557C0E42B4}"/>
                </c:ext>
              </c:extLst>
            </c:dLbl>
            <c:dLbl>
              <c:idx val="3"/>
              <c:layout>
                <c:manualLayout>
                  <c:x val="-6.0987718516317532E-3"/>
                  <c:y val="-5.19125683060109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616-48FA-956C-AD557C0E42B4}"/>
                </c:ext>
              </c:extLst>
            </c:dLbl>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RN</c:v>
                </c:pt>
                <c:pt idx="1">
                  <c:v>LPN</c:v>
                </c:pt>
                <c:pt idx="2">
                  <c:v>CNA</c:v>
                </c:pt>
                <c:pt idx="3">
                  <c:v>Dietary Staff</c:v>
                </c:pt>
              </c:strCache>
            </c:strRef>
          </c:cat>
          <c:val>
            <c:numRef>
              <c:f>Sheet1!$B$3:$E$3</c:f>
              <c:numCache>
                <c:formatCode>0.0%</c:formatCode>
                <c:ptCount val="4"/>
                <c:pt idx="0">
                  <c:v>0.44</c:v>
                </c:pt>
                <c:pt idx="1">
                  <c:v>0.38200000000000001</c:v>
                </c:pt>
                <c:pt idx="2">
                  <c:v>0.57299999999999995</c:v>
                </c:pt>
                <c:pt idx="3">
                  <c:v>0.63900000000000001</c:v>
                </c:pt>
              </c:numCache>
            </c:numRef>
          </c:val>
          <c:extLst>
            <c:ext xmlns:c16="http://schemas.microsoft.com/office/drawing/2014/chart" uri="{C3380CC4-5D6E-409C-BE32-E72D297353CC}">
              <c16:uniqueId val="{00000003-9BE7-4383-99EF-340BA9FE0CB0}"/>
            </c:ext>
          </c:extLst>
        </c:ser>
        <c:ser>
          <c:idx val="2"/>
          <c:order val="2"/>
          <c:tx>
            <c:strRef>
              <c:f>Sheet1!$A$4</c:f>
              <c:strCache>
                <c:ptCount val="1"/>
                <c:pt idx="0">
                  <c:v>2022</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RN</c:v>
                </c:pt>
                <c:pt idx="1">
                  <c:v>LPN</c:v>
                </c:pt>
                <c:pt idx="2">
                  <c:v>CNA</c:v>
                </c:pt>
                <c:pt idx="3">
                  <c:v>Dietary Staff</c:v>
                </c:pt>
              </c:strCache>
            </c:strRef>
          </c:cat>
          <c:val>
            <c:numRef>
              <c:f>Sheet1!$B$4:$E$4</c:f>
              <c:numCache>
                <c:formatCode>0.0%</c:formatCode>
                <c:ptCount val="4"/>
                <c:pt idx="0">
                  <c:v>0.57599999999999996</c:v>
                </c:pt>
                <c:pt idx="1">
                  <c:v>0.44800000000000001</c:v>
                </c:pt>
                <c:pt idx="2">
                  <c:v>0.80600000000000005</c:v>
                </c:pt>
                <c:pt idx="3">
                  <c:v>0.64900000000000002</c:v>
                </c:pt>
              </c:numCache>
            </c:numRef>
          </c:val>
          <c:extLst>
            <c:ext xmlns:c16="http://schemas.microsoft.com/office/drawing/2014/chart" uri="{C3380CC4-5D6E-409C-BE32-E72D297353CC}">
              <c16:uniqueId val="{00000001-E75C-4546-B2DE-105875FFBB57}"/>
            </c:ext>
          </c:extLst>
        </c:ser>
        <c:dLbls>
          <c:showLegendKey val="0"/>
          <c:showVal val="0"/>
          <c:showCatName val="0"/>
          <c:showSerName val="0"/>
          <c:showPercent val="0"/>
          <c:showBubbleSize val="0"/>
        </c:dLbls>
        <c:gapWidth val="219"/>
        <c:overlap val="-27"/>
        <c:axId val="359489704"/>
        <c:axId val="359490032"/>
      </c:barChart>
      <c:catAx>
        <c:axId val="359489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359490032"/>
        <c:crosses val="autoZero"/>
        <c:auto val="1"/>
        <c:lblAlgn val="ctr"/>
        <c:lblOffset val="100"/>
        <c:noMultiLvlLbl val="0"/>
      </c:catAx>
      <c:valAx>
        <c:axId val="3594900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359489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Sheet1!$A$2:$A$17</cx:f>
        <cx:lvl ptCount="16">
          <cx:pt idx="0">Allowing only RNs to conduct initial, 14-day, change of condition, and 90-day assessments</cx:pt>
          <cx:pt idx="1">Filling open shifts tied to meeting staffing plan</cx:pt>
          <cx:pt idx="2">Time spent onboarding and training direct care employees</cx:pt>
          <cx:pt idx="3">OFHC maltreatment investigations</cx:pt>
          <cx:pt idx="4">Limiting LPNs ability to complete portions of required training </cx:pt>
          <cx:pt idx="5">Requiring an RN to be on call 24/7</cx:pt>
          <cx:pt idx="6">Limiting LPNs ability to complete portions of required training</cx:pt>
          <cx:pt idx="7">Managing evolving COVID-19 protocols</cx:pt>
          <cx:pt idx="8">Inability of RNs to delegate tasks</cx:pt>
          <cx:pt idx="9">Culture and working style of state survey team</cx:pt>
          <cx:pt idx="10">Time to respond to state survey team requests</cx:pt>
          <cx:pt idx="11">Managing medication disposition</cx:pt>
          <cx:pt idx="12">Resident Discharge termination/transfer process</cx:pt>
          <cx:pt idx="13">Time to make required facility incident reports to MAARC</cx:pt>
          <cx:pt idx="14">Duplicate background screening, training, and TB testing for shared staff</cx:pt>
          <cx:pt idx="15">Inability of RNs to delegate tasks </cx:pt>
        </cx:lvl>
      </cx:strDim>
      <cx:numDim type="size">
        <cx:f>Sheet1!$B$2:$B$17</cx:f>
        <cx:lvl ptCount="16" formatCode="0.0%">
          <cx:pt idx="0">0.74814814814814812</cx:pt>
          <cx:pt idx="1">0.6074074074074074</cx:pt>
          <cx:pt idx="2">0.35555555555555557</cx:pt>
          <cx:pt idx="3">0.25925925925925924</cx:pt>
          <cx:pt idx="4">0.20000000000000001</cx:pt>
          <cx:pt idx="5">0.18518518518518517</cx:pt>
          <cx:pt idx="6">0.14074074074074075</cx:pt>
          <cx:pt idx="7">0.13333333333333333</cx:pt>
          <cx:pt idx="8">0.081481481481481488</cx:pt>
          <cx:pt idx="9">0.059259259259259262</cx:pt>
          <cx:pt idx="10">0.059259259259259262</cx:pt>
          <cx:pt idx="11">0.044444444444444446</cx:pt>
          <cx:pt idx="12">0.044444444444444446</cx:pt>
          <cx:pt idx="13">0.014814814814814815</cx:pt>
          <cx:pt idx="14">0.0074074074074074077</cx:pt>
          <cx:pt idx="15">0.0074074074074074077</cx:pt>
        </cx:lvl>
      </cx:numDim>
    </cx:data>
  </cx:chartData>
  <cx:chart>
    <cx:title pos="t" align="ctr" overlay="0">
      <cx:tx>
        <cx:txData>
          <cx:v>Top Concerns of Assisted Living Providers</cx:v>
        </cx:txData>
      </cx:tx>
      <cx:txPr>
        <a:bodyPr rot="0" spcFirstLastPara="1" vertOverflow="ellipsis" vert="horz" wrap="square" lIns="38100" tIns="19050" rIns="38100" bIns="19050" anchor="ctr" anchorCtr="1" compatLnSpc="0"/>
        <a:lstStyle/>
        <a:p>
          <a:pPr algn="ctr" rtl="0">
            <a:defRPr sz="1862" b="0" i="0" u="none" strike="noStrike" kern="1200" spc="0" baseline="0">
              <a:solidFill>
                <a:prstClr val="black">
                  <a:lumMod val="65000"/>
                  <a:lumOff val="35000"/>
                </a:prstClr>
              </a:solidFill>
              <a:latin typeface="+mn-lt"/>
              <a:ea typeface="+mn-ea"/>
              <a:cs typeface="+mn-cs"/>
            </a:defRPr>
          </a:pPr>
          <a:r>
            <a:rPr kumimoji="0" lang="en-US" sz="1862" b="0" i="0" u="none" strike="noStrike" kern="1200" cap="none" spc="0" normalizeH="0" baseline="0" noProof="0" dirty="0">
              <a:ln>
                <a:noFill/>
              </a:ln>
              <a:solidFill>
                <a:prstClr val="black">
                  <a:lumMod val="65000"/>
                  <a:lumOff val="35000"/>
                </a:prstClr>
              </a:solidFill>
              <a:effectLst/>
              <a:uLnTx/>
              <a:uFillTx/>
              <a:latin typeface="Calibri" panose="020F0502020204030204"/>
            </a:rPr>
            <a:t>Top Concerns of Assisted Living Providers</a:t>
          </a:r>
        </a:p>
      </cx:txPr>
    </cx:title>
    <cx:plotArea>
      <cx:plotAreaRegion>
        <cx:series layoutId="treemap" uniqueId="{D3C2D034-D360-4D4E-AFAF-2D7C3EEC9145}">
          <cx:tx>
            <cx:txData>
              <cx:f>Sheet1!$B$1</cx:f>
              <cx:v>%Selecting</cx:v>
            </cx:txData>
          </cx:tx>
          <cx:dataLabels>
            <cx:txPr>
              <a:bodyPr spcFirstLastPara="1" vertOverflow="ellipsis" horzOverflow="overflow" wrap="square" lIns="0" tIns="0" rIns="0" bIns="0" anchor="ctr" anchorCtr="1"/>
              <a:lstStyle/>
              <a:p>
                <a:pPr algn="ctr" rtl="0">
                  <a:defRPr sz="1200">
                    <a:solidFill>
                      <a:schemeClr val="bg1"/>
                    </a:solidFill>
                  </a:defRPr>
                </a:pPr>
                <a:endParaRPr lang="en-US" sz="1200" b="0" i="0" u="none" strike="noStrike" kern="1200" baseline="0">
                  <a:solidFill>
                    <a:schemeClr val="bg1"/>
                  </a:solidFill>
                  <a:latin typeface="Calibri" panose="020F0502020204030204"/>
                </a:endParaRPr>
              </a:p>
            </cx:txPr>
            <cx:visibility seriesName="0" categoryName="1" value="1"/>
            <cx:separator>, </cx:separator>
          </cx:dataLabels>
          <cx:dataId val="0"/>
          <cx:layoutPr/>
        </cx:series>
      </cx:plotAreaRegion>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Sheet1!$A$2:$A$8</cx:f>
        <cx:lvl ptCount="7">
          <cx:pt idx="0">Time spent onboarding and training direct care employees</cx:pt>
          <cx:pt idx="1">Completion of the MDS</cx:pt>
          <cx:pt idx="2">Medication administration</cx:pt>
          <cx:pt idx="3">Culture and working style of state survey team</cx:pt>
          <cx:pt idx="4">Time to respond to state survey team requests</cx:pt>
          <cx:pt idx="5">Time to submit required reports in the Nursing Home Incident Reporting Portal</cx:pt>
          <cx:pt idx="6">RNs only being able to educate staff</cx:pt>
        </cx:lvl>
      </cx:strDim>
      <cx:numDim type="size">
        <cx:f>Sheet1!$B$2:$B$8</cx:f>
        <cx:lvl ptCount="7" formatCode="0.0%">
          <cx:pt idx="0">0.80000000000000004</cx:pt>
          <cx:pt idx="1">0.44444444444444442</cx:pt>
          <cx:pt idx="2">0.44444444444444442</cx:pt>
          <cx:pt idx="3">0.37777777777777777</cx:pt>
          <cx:pt idx="4">0.28888888888888886</cx:pt>
          <cx:pt idx="5">0.28888888888888886</cx:pt>
          <cx:pt idx="6">0.26666666666666666</cx:pt>
        </cx:lvl>
      </cx:numDim>
    </cx:data>
  </cx:chartData>
  <cx:chart>
    <cx:title pos="t" align="ctr" overlay="0">
      <cx:tx>
        <cx:txData>
          <cx:v>Top Concerns of Care Center Providers</cx:v>
        </cx:txData>
      </cx:tx>
      <cx:txPr>
        <a:bodyPr rot="0" spcFirstLastPara="1" vertOverflow="ellipsis" vert="horz" wrap="square" lIns="38100" tIns="19050" rIns="38100" bIns="19050" anchor="ctr" anchorCtr="1" compatLnSpc="0"/>
        <a:lstStyle/>
        <a:p>
          <a:pPr algn="ctr" rtl="0">
            <a:defRPr sz="1862" b="0" i="0" u="none" strike="noStrike" kern="1200" spc="0" baseline="0">
              <a:solidFill>
                <a:prstClr val="black">
                  <a:lumMod val="65000"/>
                  <a:lumOff val="35000"/>
                </a:prstClr>
              </a:solidFill>
              <a:latin typeface="+mn-lt"/>
              <a:ea typeface="+mn-ea"/>
              <a:cs typeface="+mn-cs"/>
            </a:defRPr>
          </a:pPr>
          <a:r>
            <a:rPr kumimoji="0" lang="en-US" sz="1862" b="0" i="0" u="none" strike="noStrike" kern="1200" cap="none" spc="0" normalizeH="0" baseline="0" noProof="0" dirty="0">
              <a:ln>
                <a:noFill/>
              </a:ln>
              <a:solidFill>
                <a:prstClr val="black">
                  <a:lumMod val="65000"/>
                  <a:lumOff val="35000"/>
                </a:prstClr>
              </a:solidFill>
              <a:effectLst/>
              <a:uLnTx/>
              <a:uFillTx/>
              <a:latin typeface="Calibri" panose="020F0502020204030204"/>
            </a:rPr>
            <a:t>Top Concerns of Care Center Providers</a:t>
          </a:r>
        </a:p>
      </cx:txPr>
    </cx:title>
    <cx:plotArea>
      <cx:plotAreaRegion>
        <cx:series layoutId="treemap" uniqueId="{D3C2D034-D360-4D4E-AFAF-2D7C3EEC9145}">
          <cx:tx>
            <cx:txData>
              <cx:f>Sheet1!$B$1</cx:f>
              <cx:v>Percent</cx:v>
            </cx:txData>
          </cx:tx>
          <cx:dataLabels>
            <cx:txPr>
              <a:bodyPr spcFirstLastPara="1" vertOverflow="ellipsis" horzOverflow="overflow" wrap="square" lIns="0" tIns="0" rIns="0" bIns="0" anchor="ctr" anchorCtr="1"/>
              <a:lstStyle/>
              <a:p>
                <a:pPr algn="ctr" rtl="0">
                  <a:defRPr>
                    <a:solidFill>
                      <a:schemeClr val="bg1"/>
                    </a:solidFill>
                  </a:defRPr>
                </a:pPr>
                <a:endParaRPr lang="en-US" sz="1197" b="0" i="0" u="none" strike="noStrike" kern="1200" baseline="0">
                  <a:solidFill>
                    <a:schemeClr val="bg1"/>
                  </a:solidFill>
                  <a:latin typeface="Calibri" panose="020F0502020204030204"/>
                </a:endParaRPr>
              </a:p>
            </cx:txPr>
            <cx:visibility seriesName="0" categoryName="1" value="1"/>
            <cx:separator>, </cx:separator>
          </cx:dataLabels>
          <cx:dataId val="0"/>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84C26C-F810-4DC1-B265-8E95DCD6E063}"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2164C7B5-8BF8-4157-8AC4-8B04FB42FB84}">
      <dgm:prSet/>
      <dgm:spPr/>
      <dgm:t>
        <a:bodyPr/>
        <a:lstStyle/>
        <a:p>
          <a:r>
            <a:rPr lang="en-US" dirty="0"/>
            <a:t>92% of Respondents state that the requirements of Assisted Living Licensure, the workloads of RNs have increased.</a:t>
          </a:r>
        </a:p>
      </dgm:t>
    </dgm:pt>
    <dgm:pt modelId="{A59F74C9-B288-47CA-B032-1C1B3739C75C}" type="parTrans" cxnId="{FE3DD340-8D73-4B0F-9712-3E5FC39BEFBF}">
      <dgm:prSet/>
      <dgm:spPr/>
      <dgm:t>
        <a:bodyPr/>
        <a:lstStyle/>
        <a:p>
          <a:endParaRPr lang="en-US"/>
        </a:p>
      </dgm:t>
    </dgm:pt>
    <dgm:pt modelId="{8A50B2B4-42CA-44C5-B5BB-017840525B72}" type="sibTrans" cxnId="{FE3DD340-8D73-4B0F-9712-3E5FC39BEFBF}">
      <dgm:prSet/>
      <dgm:spPr/>
      <dgm:t>
        <a:bodyPr/>
        <a:lstStyle/>
        <a:p>
          <a:endParaRPr lang="en-US"/>
        </a:p>
      </dgm:t>
    </dgm:pt>
    <dgm:pt modelId="{CE099656-FBFD-46F1-A745-B5BA83B26CD9}">
      <dgm:prSet/>
      <dgm:spPr/>
      <dgm:t>
        <a:bodyPr/>
        <a:lstStyle/>
        <a:p>
          <a:r>
            <a:rPr lang="en-US" dirty="0"/>
            <a:t>Assisted Living Facilities estimate that R.N. workloads have increased by 13.6 hours per week.</a:t>
          </a:r>
        </a:p>
      </dgm:t>
    </dgm:pt>
    <dgm:pt modelId="{78FC14E9-2753-474F-A5AF-F467765E62E8}" type="parTrans" cxnId="{8EF1CAE8-CE59-4514-81D5-6F54418AA363}">
      <dgm:prSet/>
      <dgm:spPr/>
      <dgm:t>
        <a:bodyPr/>
        <a:lstStyle/>
        <a:p>
          <a:endParaRPr lang="en-US"/>
        </a:p>
      </dgm:t>
    </dgm:pt>
    <dgm:pt modelId="{6C8BABFD-3013-4CAB-BB1C-B742A63C9D2B}" type="sibTrans" cxnId="{8EF1CAE8-CE59-4514-81D5-6F54418AA363}">
      <dgm:prSet/>
      <dgm:spPr/>
      <dgm:t>
        <a:bodyPr/>
        <a:lstStyle/>
        <a:p>
          <a:endParaRPr lang="en-US"/>
        </a:p>
      </dgm:t>
    </dgm:pt>
    <dgm:pt modelId="{1D7B3649-5E3C-470A-A709-51720DDFDCC1}" type="pres">
      <dgm:prSet presAssocID="{1384C26C-F810-4DC1-B265-8E95DCD6E063}" presName="linear" presStyleCnt="0">
        <dgm:presLayoutVars>
          <dgm:animLvl val="lvl"/>
          <dgm:resizeHandles val="exact"/>
        </dgm:presLayoutVars>
      </dgm:prSet>
      <dgm:spPr/>
    </dgm:pt>
    <dgm:pt modelId="{18A7EA15-7F1B-4841-B5A3-6E812448D9FE}" type="pres">
      <dgm:prSet presAssocID="{2164C7B5-8BF8-4157-8AC4-8B04FB42FB84}" presName="parentText" presStyleLbl="node1" presStyleIdx="0" presStyleCnt="2">
        <dgm:presLayoutVars>
          <dgm:chMax val="0"/>
          <dgm:bulletEnabled val="1"/>
        </dgm:presLayoutVars>
      </dgm:prSet>
      <dgm:spPr/>
    </dgm:pt>
    <dgm:pt modelId="{9963EFC3-8957-426E-87A5-8653CCA4E259}" type="pres">
      <dgm:prSet presAssocID="{8A50B2B4-42CA-44C5-B5BB-017840525B72}" presName="spacer" presStyleCnt="0"/>
      <dgm:spPr/>
    </dgm:pt>
    <dgm:pt modelId="{28D05CB0-C193-4FB3-B85E-C70F3384B0AE}" type="pres">
      <dgm:prSet presAssocID="{CE099656-FBFD-46F1-A745-B5BA83B26CD9}" presName="parentText" presStyleLbl="node1" presStyleIdx="1" presStyleCnt="2">
        <dgm:presLayoutVars>
          <dgm:chMax val="0"/>
          <dgm:bulletEnabled val="1"/>
        </dgm:presLayoutVars>
      </dgm:prSet>
      <dgm:spPr/>
    </dgm:pt>
  </dgm:ptLst>
  <dgm:cxnLst>
    <dgm:cxn modelId="{8F99C615-668C-4548-BBDD-173A03194DBD}" type="presOf" srcId="{2164C7B5-8BF8-4157-8AC4-8B04FB42FB84}" destId="{18A7EA15-7F1B-4841-B5A3-6E812448D9FE}" srcOrd="0" destOrd="0" presId="urn:microsoft.com/office/officeart/2005/8/layout/vList2"/>
    <dgm:cxn modelId="{FE3DD340-8D73-4B0F-9712-3E5FC39BEFBF}" srcId="{1384C26C-F810-4DC1-B265-8E95DCD6E063}" destId="{2164C7B5-8BF8-4157-8AC4-8B04FB42FB84}" srcOrd="0" destOrd="0" parTransId="{A59F74C9-B288-47CA-B032-1C1B3739C75C}" sibTransId="{8A50B2B4-42CA-44C5-B5BB-017840525B72}"/>
    <dgm:cxn modelId="{5AEE8267-A8F0-4DD1-A285-EA265471AA77}" type="presOf" srcId="{1384C26C-F810-4DC1-B265-8E95DCD6E063}" destId="{1D7B3649-5E3C-470A-A709-51720DDFDCC1}" srcOrd="0" destOrd="0" presId="urn:microsoft.com/office/officeart/2005/8/layout/vList2"/>
    <dgm:cxn modelId="{803D468E-34D3-432C-9BD4-991E35B30EB2}" type="presOf" srcId="{CE099656-FBFD-46F1-A745-B5BA83B26CD9}" destId="{28D05CB0-C193-4FB3-B85E-C70F3384B0AE}" srcOrd="0" destOrd="0" presId="urn:microsoft.com/office/officeart/2005/8/layout/vList2"/>
    <dgm:cxn modelId="{8EF1CAE8-CE59-4514-81D5-6F54418AA363}" srcId="{1384C26C-F810-4DC1-B265-8E95DCD6E063}" destId="{CE099656-FBFD-46F1-A745-B5BA83B26CD9}" srcOrd="1" destOrd="0" parTransId="{78FC14E9-2753-474F-A5AF-F467765E62E8}" sibTransId="{6C8BABFD-3013-4CAB-BB1C-B742A63C9D2B}"/>
    <dgm:cxn modelId="{BCBDF109-BD3A-44A9-92D0-EA6A9B1F3DC7}" type="presParOf" srcId="{1D7B3649-5E3C-470A-A709-51720DDFDCC1}" destId="{18A7EA15-7F1B-4841-B5A3-6E812448D9FE}" srcOrd="0" destOrd="0" presId="urn:microsoft.com/office/officeart/2005/8/layout/vList2"/>
    <dgm:cxn modelId="{AFE4542B-3632-48C5-8F32-D65DF33AED39}" type="presParOf" srcId="{1D7B3649-5E3C-470A-A709-51720DDFDCC1}" destId="{9963EFC3-8957-426E-87A5-8653CCA4E259}" srcOrd="1" destOrd="0" presId="urn:microsoft.com/office/officeart/2005/8/layout/vList2"/>
    <dgm:cxn modelId="{BCA36D45-9A07-408F-819D-CB471FA25D4B}" type="presParOf" srcId="{1D7B3649-5E3C-470A-A709-51720DDFDCC1}" destId="{28D05CB0-C193-4FB3-B85E-C70F3384B0A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A32449-0716-474D-8867-6A4DAB9C986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32A4DEDE-6E54-4C14-9D10-46CE941B5ABD}">
      <dgm:prSet/>
      <dgm:spPr/>
      <dgm:t>
        <a:bodyPr/>
        <a:lstStyle/>
        <a:p>
          <a:r>
            <a:rPr lang="en-US" dirty="0"/>
            <a:t>An estimated 553 unregistered staff are working as nursing assistants who will need to complete training and/or testing for certification before the nurse aide training waiver expires.</a:t>
          </a:r>
        </a:p>
      </dgm:t>
    </dgm:pt>
    <dgm:pt modelId="{34589DA7-18EC-476B-A5E8-68022A1A64DB}" type="parTrans" cxnId="{CC5E26E9-D8B2-45BA-AAA5-D6B528D1A6D0}">
      <dgm:prSet/>
      <dgm:spPr/>
      <dgm:t>
        <a:bodyPr/>
        <a:lstStyle/>
        <a:p>
          <a:endParaRPr lang="en-US"/>
        </a:p>
      </dgm:t>
    </dgm:pt>
    <dgm:pt modelId="{63724779-3B25-4128-A71A-F43644969A8F}" type="sibTrans" cxnId="{CC5E26E9-D8B2-45BA-AAA5-D6B528D1A6D0}">
      <dgm:prSet/>
      <dgm:spPr/>
      <dgm:t>
        <a:bodyPr/>
        <a:lstStyle/>
        <a:p>
          <a:endParaRPr lang="en-US"/>
        </a:p>
      </dgm:t>
    </dgm:pt>
    <dgm:pt modelId="{CC9D5258-0A0B-460F-ACFA-B6A2DC7C81B0}">
      <dgm:prSet/>
      <dgm:spPr/>
      <dgm:t>
        <a:bodyPr/>
        <a:lstStyle/>
        <a:p>
          <a:r>
            <a:rPr lang="en-US" dirty="0"/>
            <a:t>November 2023, the estimate was 727.</a:t>
          </a:r>
        </a:p>
      </dgm:t>
    </dgm:pt>
    <dgm:pt modelId="{07D666CA-A57C-4B86-9B72-38DFBA2352B7}" type="parTrans" cxnId="{267C5AF4-022C-4179-BC5B-9D5741BCBF69}">
      <dgm:prSet/>
      <dgm:spPr/>
      <dgm:t>
        <a:bodyPr/>
        <a:lstStyle/>
        <a:p>
          <a:endParaRPr lang="en-US"/>
        </a:p>
      </dgm:t>
    </dgm:pt>
    <dgm:pt modelId="{0B32F462-BF18-4052-AC24-534CBEC5B9D2}" type="sibTrans" cxnId="{267C5AF4-022C-4179-BC5B-9D5741BCBF69}">
      <dgm:prSet/>
      <dgm:spPr/>
      <dgm:t>
        <a:bodyPr/>
        <a:lstStyle/>
        <a:p>
          <a:endParaRPr lang="en-US"/>
        </a:p>
      </dgm:t>
    </dgm:pt>
    <dgm:pt modelId="{B6E123C5-CE79-4A75-91BE-4DF493247AD0}">
      <dgm:prSet/>
      <dgm:spPr/>
      <dgm:t>
        <a:bodyPr/>
        <a:lstStyle/>
        <a:p>
          <a:r>
            <a:rPr lang="en-US" dirty="0"/>
            <a:t>8/17/2020, the estimate was nearly 1,200.</a:t>
          </a:r>
        </a:p>
      </dgm:t>
    </dgm:pt>
    <dgm:pt modelId="{993FC563-5E5B-483F-849E-BDA71748C58D}" type="parTrans" cxnId="{0BB89953-4248-4F9A-A76E-A1A52D2A135A}">
      <dgm:prSet/>
      <dgm:spPr/>
      <dgm:t>
        <a:bodyPr/>
        <a:lstStyle/>
        <a:p>
          <a:endParaRPr lang="en-US"/>
        </a:p>
      </dgm:t>
    </dgm:pt>
    <dgm:pt modelId="{F91F8B24-04BC-4913-80EE-8E013AFCD0CE}" type="sibTrans" cxnId="{0BB89953-4248-4F9A-A76E-A1A52D2A135A}">
      <dgm:prSet/>
      <dgm:spPr/>
      <dgm:t>
        <a:bodyPr/>
        <a:lstStyle/>
        <a:p>
          <a:endParaRPr lang="en-US"/>
        </a:p>
      </dgm:t>
    </dgm:pt>
    <dgm:pt modelId="{FF2A19ED-B32F-4128-9214-35858FA2FB98}" type="pres">
      <dgm:prSet presAssocID="{7FA32449-0716-474D-8867-6A4DAB9C9869}" presName="linear" presStyleCnt="0">
        <dgm:presLayoutVars>
          <dgm:animLvl val="lvl"/>
          <dgm:resizeHandles val="exact"/>
        </dgm:presLayoutVars>
      </dgm:prSet>
      <dgm:spPr/>
    </dgm:pt>
    <dgm:pt modelId="{66E69DB4-7C10-4943-B7D4-909851831CB8}" type="pres">
      <dgm:prSet presAssocID="{32A4DEDE-6E54-4C14-9D10-46CE941B5ABD}" presName="parentText" presStyleLbl="node1" presStyleIdx="0" presStyleCnt="3">
        <dgm:presLayoutVars>
          <dgm:chMax val="0"/>
          <dgm:bulletEnabled val="1"/>
        </dgm:presLayoutVars>
      </dgm:prSet>
      <dgm:spPr/>
    </dgm:pt>
    <dgm:pt modelId="{EB667FE9-D486-46DD-AEF4-70BA121E81C1}" type="pres">
      <dgm:prSet presAssocID="{63724779-3B25-4128-A71A-F43644969A8F}" presName="spacer" presStyleCnt="0"/>
      <dgm:spPr/>
    </dgm:pt>
    <dgm:pt modelId="{116259C7-9400-4B5A-9952-2483691D047F}" type="pres">
      <dgm:prSet presAssocID="{CC9D5258-0A0B-460F-ACFA-B6A2DC7C81B0}" presName="parentText" presStyleLbl="node1" presStyleIdx="1" presStyleCnt="3">
        <dgm:presLayoutVars>
          <dgm:chMax val="0"/>
          <dgm:bulletEnabled val="1"/>
        </dgm:presLayoutVars>
      </dgm:prSet>
      <dgm:spPr/>
    </dgm:pt>
    <dgm:pt modelId="{C555D28D-06A9-4EDA-914F-09478CD4C2BA}" type="pres">
      <dgm:prSet presAssocID="{0B32F462-BF18-4052-AC24-534CBEC5B9D2}" presName="spacer" presStyleCnt="0"/>
      <dgm:spPr/>
    </dgm:pt>
    <dgm:pt modelId="{174A0355-6196-41BF-BCC6-0AFF6BAEA402}" type="pres">
      <dgm:prSet presAssocID="{B6E123C5-CE79-4A75-91BE-4DF493247AD0}" presName="parentText" presStyleLbl="node1" presStyleIdx="2" presStyleCnt="3">
        <dgm:presLayoutVars>
          <dgm:chMax val="0"/>
          <dgm:bulletEnabled val="1"/>
        </dgm:presLayoutVars>
      </dgm:prSet>
      <dgm:spPr/>
    </dgm:pt>
  </dgm:ptLst>
  <dgm:cxnLst>
    <dgm:cxn modelId="{B6EA3510-C5DB-4083-B16B-62573C32573B}" type="presOf" srcId="{7FA32449-0716-474D-8867-6A4DAB9C9869}" destId="{FF2A19ED-B32F-4128-9214-35858FA2FB98}" srcOrd="0" destOrd="0" presId="urn:microsoft.com/office/officeart/2005/8/layout/vList2"/>
    <dgm:cxn modelId="{A5C8D41B-A77C-4C28-9A0D-00FE02C5DB6D}" type="presOf" srcId="{CC9D5258-0A0B-460F-ACFA-B6A2DC7C81B0}" destId="{116259C7-9400-4B5A-9952-2483691D047F}" srcOrd="0" destOrd="0" presId="urn:microsoft.com/office/officeart/2005/8/layout/vList2"/>
    <dgm:cxn modelId="{0BB89953-4248-4F9A-A76E-A1A52D2A135A}" srcId="{7FA32449-0716-474D-8867-6A4DAB9C9869}" destId="{B6E123C5-CE79-4A75-91BE-4DF493247AD0}" srcOrd="2" destOrd="0" parTransId="{993FC563-5E5B-483F-849E-BDA71748C58D}" sibTransId="{F91F8B24-04BC-4913-80EE-8E013AFCD0CE}"/>
    <dgm:cxn modelId="{52EF96BA-089C-4D72-9464-B558FDBD26DC}" type="presOf" srcId="{32A4DEDE-6E54-4C14-9D10-46CE941B5ABD}" destId="{66E69DB4-7C10-4943-B7D4-909851831CB8}" srcOrd="0" destOrd="0" presId="urn:microsoft.com/office/officeart/2005/8/layout/vList2"/>
    <dgm:cxn modelId="{04F11FBD-FB34-45DD-BDDB-EE434C961769}" type="presOf" srcId="{B6E123C5-CE79-4A75-91BE-4DF493247AD0}" destId="{174A0355-6196-41BF-BCC6-0AFF6BAEA402}" srcOrd="0" destOrd="0" presId="urn:microsoft.com/office/officeart/2005/8/layout/vList2"/>
    <dgm:cxn modelId="{CC5E26E9-D8B2-45BA-AAA5-D6B528D1A6D0}" srcId="{7FA32449-0716-474D-8867-6A4DAB9C9869}" destId="{32A4DEDE-6E54-4C14-9D10-46CE941B5ABD}" srcOrd="0" destOrd="0" parTransId="{34589DA7-18EC-476B-A5E8-68022A1A64DB}" sibTransId="{63724779-3B25-4128-A71A-F43644969A8F}"/>
    <dgm:cxn modelId="{267C5AF4-022C-4179-BC5B-9D5741BCBF69}" srcId="{7FA32449-0716-474D-8867-6A4DAB9C9869}" destId="{CC9D5258-0A0B-460F-ACFA-B6A2DC7C81B0}" srcOrd="1" destOrd="0" parTransId="{07D666CA-A57C-4B86-9B72-38DFBA2352B7}" sibTransId="{0B32F462-BF18-4052-AC24-534CBEC5B9D2}"/>
    <dgm:cxn modelId="{B3BDC639-0F44-4591-A3CE-CEE489C221FB}" type="presParOf" srcId="{FF2A19ED-B32F-4128-9214-35858FA2FB98}" destId="{66E69DB4-7C10-4943-B7D4-909851831CB8}" srcOrd="0" destOrd="0" presId="urn:microsoft.com/office/officeart/2005/8/layout/vList2"/>
    <dgm:cxn modelId="{55F8D847-C58C-494E-98C6-29A80A438219}" type="presParOf" srcId="{FF2A19ED-B32F-4128-9214-35858FA2FB98}" destId="{EB667FE9-D486-46DD-AEF4-70BA121E81C1}" srcOrd="1" destOrd="0" presId="urn:microsoft.com/office/officeart/2005/8/layout/vList2"/>
    <dgm:cxn modelId="{BF256D2B-B8EC-4312-A16C-E8305A67483B}" type="presParOf" srcId="{FF2A19ED-B32F-4128-9214-35858FA2FB98}" destId="{116259C7-9400-4B5A-9952-2483691D047F}" srcOrd="2" destOrd="0" presId="urn:microsoft.com/office/officeart/2005/8/layout/vList2"/>
    <dgm:cxn modelId="{2C9E7E8F-5945-4CF5-BE37-69C86095C881}" type="presParOf" srcId="{FF2A19ED-B32F-4128-9214-35858FA2FB98}" destId="{C555D28D-06A9-4EDA-914F-09478CD4C2BA}" srcOrd="3" destOrd="0" presId="urn:microsoft.com/office/officeart/2005/8/layout/vList2"/>
    <dgm:cxn modelId="{F73552DD-78DE-4720-9ED0-F881973EA455}" type="presParOf" srcId="{FF2A19ED-B32F-4128-9214-35858FA2FB98}" destId="{174A0355-6196-41BF-BCC6-0AFF6BAEA40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7EA15-7F1B-4841-B5A3-6E812448D9FE}">
      <dsp:nvSpPr>
        <dsp:cNvPr id="0" name=""/>
        <dsp:cNvSpPr/>
      </dsp:nvSpPr>
      <dsp:spPr>
        <a:xfrm>
          <a:off x="0" y="203993"/>
          <a:ext cx="6263640" cy="24979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92% of Respondents state that the requirements of Assisted Living Licensure, the workloads of RNs have increased.</a:t>
          </a:r>
        </a:p>
      </dsp:txBody>
      <dsp:txXfrm>
        <a:off x="121940" y="325933"/>
        <a:ext cx="6019760" cy="2254070"/>
      </dsp:txXfrm>
    </dsp:sp>
    <dsp:sp modelId="{28D05CB0-C193-4FB3-B85E-C70F3384B0AE}">
      <dsp:nvSpPr>
        <dsp:cNvPr id="0" name=""/>
        <dsp:cNvSpPr/>
      </dsp:nvSpPr>
      <dsp:spPr>
        <a:xfrm>
          <a:off x="0" y="2802744"/>
          <a:ext cx="6263640" cy="249795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Assisted Living Facilities estimate that R.N. workloads have increased by 13.6 hours per week.</a:t>
          </a:r>
        </a:p>
      </dsp:txBody>
      <dsp:txXfrm>
        <a:off x="121940" y="2924684"/>
        <a:ext cx="6019760" cy="22540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E69DB4-7C10-4943-B7D4-909851831CB8}">
      <dsp:nvSpPr>
        <dsp:cNvPr id="0" name=""/>
        <dsp:cNvSpPr/>
      </dsp:nvSpPr>
      <dsp:spPr>
        <a:xfrm>
          <a:off x="0" y="223838"/>
          <a:ext cx="6263640" cy="164150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An estimated 553 unregistered staff are working as nursing assistants who will need to complete training and/or testing for certification before the nurse aide training waiver expires.</a:t>
          </a:r>
        </a:p>
      </dsp:txBody>
      <dsp:txXfrm>
        <a:off x="80132" y="303970"/>
        <a:ext cx="6103376" cy="1481245"/>
      </dsp:txXfrm>
    </dsp:sp>
    <dsp:sp modelId="{116259C7-9400-4B5A-9952-2483691D047F}">
      <dsp:nvSpPr>
        <dsp:cNvPr id="0" name=""/>
        <dsp:cNvSpPr/>
      </dsp:nvSpPr>
      <dsp:spPr>
        <a:xfrm>
          <a:off x="0" y="1931589"/>
          <a:ext cx="6263640" cy="164150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November 2023, the estimate was 727.</a:t>
          </a:r>
        </a:p>
      </dsp:txBody>
      <dsp:txXfrm>
        <a:off x="80132" y="2011721"/>
        <a:ext cx="6103376" cy="1481245"/>
      </dsp:txXfrm>
    </dsp:sp>
    <dsp:sp modelId="{174A0355-6196-41BF-BCC6-0AFF6BAEA402}">
      <dsp:nvSpPr>
        <dsp:cNvPr id="0" name=""/>
        <dsp:cNvSpPr/>
      </dsp:nvSpPr>
      <dsp:spPr>
        <a:xfrm>
          <a:off x="0" y="3639339"/>
          <a:ext cx="6263640" cy="164150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8/17/2020, the estimate was nearly 1,200.</a:t>
          </a:r>
        </a:p>
      </dsp:txBody>
      <dsp:txXfrm>
        <a:off x="80132" y="3719471"/>
        <a:ext cx="6103376" cy="148124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EA01A2-4D4F-4C33-860E-68A2A4518BDF}"/>
              </a:ext>
            </a:extLst>
          </p:cNvPr>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dirty="0"/>
          </a:p>
        </p:txBody>
      </p:sp>
      <p:sp>
        <p:nvSpPr>
          <p:cNvPr id="3" name="Date Placeholder 2">
            <a:extLst>
              <a:ext uri="{FF2B5EF4-FFF2-40B4-BE49-F238E27FC236}">
                <a16:creationId xmlns:a16="http://schemas.microsoft.com/office/drawing/2014/main" id="{CF5B91C1-75EF-4B51-B1CA-1C4D7406EA07}"/>
              </a:ext>
            </a:extLst>
          </p:cNvPr>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E0D116BA-7941-4AD6-8A14-96FB26AFE5B3}" type="datetimeFigureOut">
              <a:rPr lang="en-US" smtClean="0"/>
              <a:t>2/20/2023</a:t>
            </a:fld>
            <a:endParaRPr lang="en-US"/>
          </a:p>
        </p:txBody>
      </p:sp>
      <p:sp>
        <p:nvSpPr>
          <p:cNvPr id="4" name="Footer Placeholder 3">
            <a:extLst>
              <a:ext uri="{FF2B5EF4-FFF2-40B4-BE49-F238E27FC236}">
                <a16:creationId xmlns:a16="http://schemas.microsoft.com/office/drawing/2014/main" id="{D9125CFA-4EFF-4470-B27F-9E2CAC2D9E43}"/>
              </a:ext>
            </a:extLst>
          </p:cNvPr>
          <p:cNvSpPr>
            <a:spLocks noGrp="1"/>
          </p:cNvSpPr>
          <p:nvPr>
            <p:ph type="ftr" sz="quarter" idx="2"/>
          </p:nvPr>
        </p:nvSpPr>
        <p:spPr>
          <a:xfrm>
            <a:off x="-7013052" y="7408572"/>
            <a:ext cx="3026833" cy="465796"/>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3BCF090-37BF-40B9-8F2F-2C495BB1FDD3}"/>
              </a:ext>
            </a:extLst>
          </p:cNvPr>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449D8701-F969-4A86-B0DB-FBF1AA8CA3B5}" type="slidenum">
              <a:rPr lang="en-US" smtClean="0"/>
              <a:t>‹#›</a:t>
            </a:fld>
            <a:endParaRPr lang="en-US" dirty="0"/>
          </a:p>
        </p:txBody>
      </p:sp>
      <p:pic>
        <p:nvPicPr>
          <p:cNvPr id="7" name="Picture 6">
            <a:extLst>
              <a:ext uri="{FF2B5EF4-FFF2-40B4-BE49-F238E27FC236}">
                <a16:creationId xmlns:a16="http://schemas.microsoft.com/office/drawing/2014/main" id="{DB22BFEE-C674-468E-8BB7-ED2C265242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120" y="8742442"/>
            <a:ext cx="991177" cy="347784"/>
          </a:xfrm>
          <a:prstGeom prst="rect">
            <a:avLst/>
          </a:prstGeom>
        </p:spPr>
      </p:pic>
    </p:spTree>
    <p:extLst>
      <p:ext uri="{BB962C8B-B14F-4D97-AF65-F5344CB8AC3E}">
        <p14:creationId xmlns:p14="http://schemas.microsoft.com/office/powerpoint/2010/main" val="2242959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440" tIns="45720" rIns="91440" bIns="45720" rtlCol="0"/>
          <a:lstStyle>
            <a:lvl1pPr algn="r">
              <a:defRPr sz="1200"/>
            </a:lvl1pPr>
          </a:lstStyle>
          <a:p>
            <a:fld id="{F9769B95-5C17-4ED9-9A42-A30B75BCA566}" type="datetimeFigureOut">
              <a:rPr lang="en-US" smtClean="0"/>
              <a:t>2/20/2023</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67225"/>
            <a:ext cx="5588000" cy="36560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8563"/>
            <a:ext cx="3027363" cy="4651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050" y="8818563"/>
            <a:ext cx="3027363" cy="465137"/>
          </a:xfrm>
          <a:prstGeom prst="rect">
            <a:avLst/>
          </a:prstGeom>
        </p:spPr>
        <p:txBody>
          <a:bodyPr vert="horz" lIns="91440" tIns="45720" rIns="91440" bIns="45720" rtlCol="0" anchor="b"/>
          <a:lstStyle>
            <a:lvl1pPr algn="r">
              <a:defRPr sz="1200"/>
            </a:lvl1pPr>
          </a:lstStyle>
          <a:p>
            <a:fld id="{D9FB969C-6928-4ECA-A79C-B875A112A9AF}" type="slidenum">
              <a:rPr lang="en-US" smtClean="0"/>
              <a:t>‹#›</a:t>
            </a:fld>
            <a:endParaRPr lang="en-US"/>
          </a:p>
        </p:txBody>
      </p:sp>
    </p:spTree>
    <p:extLst>
      <p:ext uri="{BB962C8B-B14F-4D97-AF65-F5344CB8AC3E}">
        <p14:creationId xmlns:p14="http://schemas.microsoft.com/office/powerpoint/2010/main" val="1385031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407970-0535-45DE-B6BE-B3769EE159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844439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D45EAB-0483-4951-ACED-E5C00E617D6E}" type="slidenum">
              <a:rPr lang="en-US" smtClean="0"/>
              <a:t>12</a:t>
            </a:fld>
            <a:endParaRPr lang="en-US" dirty="0"/>
          </a:p>
        </p:txBody>
      </p:sp>
    </p:spTree>
    <p:extLst>
      <p:ext uri="{BB962C8B-B14F-4D97-AF65-F5344CB8AC3E}">
        <p14:creationId xmlns:p14="http://schemas.microsoft.com/office/powerpoint/2010/main" val="1797770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D45EAB-0483-4951-ACED-E5C00E617D6E}" type="slidenum">
              <a:rPr lang="en-US" smtClean="0"/>
              <a:t>13</a:t>
            </a:fld>
            <a:endParaRPr lang="en-US" dirty="0"/>
          </a:p>
        </p:txBody>
      </p:sp>
    </p:spTree>
    <p:extLst>
      <p:ext uri="{BB962C8B-B14F-4D97-AF65-F5344CB8AC3E}">
        <p14:creationId xmlns:p14="http://schemas.microsoft.com/office/powerpoint/2010/main" val="2805821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third of AL residents not on services (issue with ALL requirement). Metro lowest for EW- the 20% number has been very consistent statewide over the years.</a:t>
            </a:r>
          </a:p>
        </p:txBody>
      </p:sp>
      <p:sp>
        <p:nvSpPr>
          <p:cNvPr id="4" name="Slide Number Placeholder 3"/>
          <p:cNvSpPr>
            <a:spLocks noGrp="1"/>
          </p:cNvSpPr>
          <p:nvPr>
            <p:ph type="sldNum" sz="quarter" idx="5"/>
          </p:nvPr>
        </p:nvSpPr>
        <p:spPr/>
        <p:txBody>
          <a:bodyPr/>
          <a:lstStyle/>
          <a:p>
            <a:pPr>
              <a:defRPr/>
            </a:pPr>
            <a:fld id="{D06ABBA9-173B-4453-97C4-70F46DE7F99C}" type="slidenum">
              <a:rPr lang="en-US" smtClean="0"/>
              <a:pPr>
                <a:defRPr/>
              </a:pPr>
              <a:t>14</a:t>
            </a:fld>
            <a:endParaRPr lang="en-US" dirty="0"/>
          </a:p>
        </p:txBody>
      </p:sp>
    </p:spTree>
    <p:extLst>
      <p:ext uri="{BB962C8B-B14F-4D97-AF65-F5344CB8AC3E}">
        <p14:creationId xmlns:p14="http://schemas.microsoft.com/office/powerpoint/2010/main" val="3794627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Smaller numbers than we expected</a:t>
            </a:r>
          </a:p>
        </p:txBody>
      </p:sp>
      <p:sp>
        <p:nvSpPr>
          <p:cNvPr id="4" name="Slide Number Placeholder 3"/>
          <p:cNvSpPr>
            <a:spLocks noGrp="1"/>
          </p:cNvSpPr>
          <p:nvPr>
            <p:ph type="sldNum" sz="quarter" idx="10"/>
          </p:nvPr>
        </p:nvSpPr>
        <p:spPr/>
        <p:txBody>
          <a:bodyPr/>
          <a:lstStyle/>
          <a:p>
            <a:pPr>
              <a:defRPr/>
            </a:pPr>
            <a:fld id="{D06ABBA9-173B-4453-97C4-70F46DE7F99C}" type="slidenum">
              <a:rPr lang="en-US" smtClean="0"/>
              <a:pPr>
                <a:defRPr/>
              </a:pPr>
              <a:t>15</a:t>
            </a:fld>
            <a:endParaRPr lang="en-US" dirty="0"/>
          </a:p>
        </p:txBody>
      </p:sp>
    </p:spTree>
    <p:extLst>
      <p:ext uri="{BB962C8B-B14F-4D97-AF65-F5344CB8AC3E}">
        <p14:creationId xmlns:p14="http://schemas.microsoft.com/office/powerpoint/2010/main" val="3005141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RNs only allowed to do assessments</a:t>
            </a:r>
          </a:p>
          <a:p>
            <a:pPr marL="228600" indent="-228600">
              <a:buAutoNum type="arabicPeriod"/>
            </a:pPr>
            <a:r>
              <a:rPr lang="en-US" dirty="0"/>
              <a:t>Filling open shifts to meet the staffing plan</a:t>
            </a:r>
          </a:p>
        </p:txBody>
      </p:sp>
      <p:sp>
        <p:nvSpPr>
          <p:cNvPr id="4" name="Slide Number Placeholder 3"/>
          <p:cNvSpPr>
            <a:spLocks noGrp="1"/>
          </p:cNvSpPr>
          <p:nvPr>
            <p:ph type="sldNum" sz="quarter" idx="5"/>
          </p:nvPr>
        </p:nvSpPr>
        <p:spPr/>
        <p:txBody>
          <a:bodyPr/>
          <a:lstStyle/>
          <a:p>
            <a:fld id="{D9FB969C-6928-4ECA-A79C-B875A112A9AF}" type="slidenum">
              <a:rPr lang="en-US" smtClean="0"/>
              <a:t>19</a:t>
            </a:fld>
            <a:endParaRPr lang="en-US"/>
          </a:p>
        </p:txBody>
      </p:sp>
    </p:spTree>
    <p:extLst>
      <p:ext uri="{BB962C8B-B14F-4D97-AF65-F5344CB8AC3E}">
        <p14:creationId xmlns:p14="http://schemas.microsoft.com/office/powerpoint/2010/main" val="3771156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Time spent onboarding direct care employees</a:t>
            </a:r>
          </a:p>
          <a:p>
            <a:pPr marL="228600" indent="-228600">
              <a:buAutoNum type="arabicPeriod"/>
            </a:pPr>
            <a:r>
              <a:rPr lang="en-US" dirty="0"/>
              <a:t>MDS completion and Med Administration (tie)</a:t>
            </a:r>
          </a:p>
        </p:txBody>
      </p:sp>
      <p:sp>
        <p:nvSpPr>
          <p:cNvPr id="4" name="Slide Number Placeholder 3"/>
          <p:cNvSpPr>
            <a:spLocks noGrp="1"/>
          </p:cNvSpPr>
          <p:nvPr>
            <p:ph type="sldNum" sz="quarter" idx="5"/>
          </p:nvPr>
        </p:nvSpPr>
        <p:spPr/>
        <p:txBody>
          <a:bodyPr/>
          <a:lstStyle/>
          <a:p>
            <a:fld id="{D9FB969C-6928-4ECA-A79C-B875A112A9AF}" type="slidenum">
              <a:rPr lang="en-US" smtClean="0"/>
              <a:t>20</a:t>
            </a:fld>
            <a:endParaRPr lang="en-US"/>
          </a:p>
        </p:txBody>
      </p:sp>
    </p:spTree>
    <p:extLst>
      <p:ext uri="{BB962C8B-B14F-4D97-AF65-F5344CB8AC3E}">
        <p14:creationId xmlns:p14="http://schemas.microsoft.com/office/powerpoint/2010/main" val="1265919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 17% vacant, NF 25%</a:t>
            </a:r>
          </a:p>
        </p:txBody>
      </p:sp>
      <p:sp>
        <p:nvSpPr>
          <p:cNvPr id="4" name="Slide Number Placeholder 3"/>
          <p:cNvSpPr>
            <a:spLocks noGrp="1"/>
          </p:cNvSpPr>
          <p:nvPr>
            <p:ph type="sldNum" sz="quarter" idx="5"/>
          </p:nvPr>
        </p:nvSpPr>
        <p:spPr/>
        <p:txBody>
          <a:bodyPr/>
          <a:lstStyle/>
          <a:p>
            <a:fld id="{43D45EAB-0483-4951-ACED-E5C00E617D6E}" type="slidenum">
              <a:rPr lang="en-US" smtClean="0"/>
              <a:t>4</a:t>
            </a:fld>
            <a:endParaRPr lang="en-US" dirty="0"/>
          </a:p>
        </p:txBody>
      </p:sp>
    </p:spTree>
    <p:extLst>
      <p:ext uri="{BB962C8B-B14F-4D97-AF65-F5344CB8AC3E}">
        <p14:creationId xmlns:p14="http://schemas.microsoft.com/office/powerpoint/2010/main" val="2669805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 20% vacant</a:t>
            </a:r>
          </a:p>
        </p:txBody>
      </p:sp>
      <p:sp>
        <p:nvSpPr>
          <p:cNvPr id="4" name="Slide Number Placeholder 3"/>
          <p:cNvSpPr>
            <a:spLocks noGrp="1"/>
          </p:cNvSpPr>
          <p:nvPr>
            <p:ph type="sldNum" sz="quarter" idx="5"/>
          </p:nvPr>
        </p:nvSpPr>
        <p:spPr/>
        <p:txBody>
          <a:bodyPr/>
          <a:lstStyle/>
          <a:p>
            <a:fld id="{43D45EAB-0483-4951-ACED-E5C00E617D6E}" type="slidenum">
              <a:rPr lang="en-US" smtClean="0"/>
              <a:t>5</a:t>
            </a:fld>
            <a:endParaRPr lang="en-US" dirty="0"/>
          </a:p>
        </p:txBody>
      </p:sp>
    </p:spTree>
    <p:extLst>
      <p:ext uri="{BB962C8B-B14F-4D97-AF65-F5344CB8AC3E}">
        <p14:creationId xmlns:p14="http://schemas.microsoft.com/office/powerpoint/2010/main" val="1264903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 16% vacant, NF 22%</a:t>
            </a:r>
          </a:p>
        </p:txBody>
      </p:sp>
      <p:sp>
        <p:nvSpPr>
          <p:cNvPr id="4" name="Slide Number Placeholder 3"/>
          <p:cNvSpPr>
            <a:spLocks noGrp="1"/>
          </p:cNvSpPr>
          <p:nvPr>
            <p:ph type="sldNum" sz="quarter" idx="5"/>
          </p:nvPr>
        </p:nvSpPr>
        <p:spPr/>
        <p:txBody>
          <a:bodyPr/>
          <a:lstStyle/>
          <a:p>
            <a:fld id="{43D45EAB-0483-4951-ACED-E5C00E617D6E}" type="slidenum">
              <a:rPr lang="en-US" smtClean="0"/>
              <a:t>6</a:t>
            </a:fld>
            <a:endParaRPr lang="en-US" dirty="0"/>
          </a:p>
        </p:txBody>
      </p:sp>
    </p:spTree>
    <p:extLst>
      <p:ext uri="{BB962C8B-B14F-4D97-AF65-F5344CB8AC3E}">
        <p14:creationId xmlns:p14="http://schemas.microsoft.com/office/powerpoint/2010/main" val="2786342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improvement due to slightly lower vacancy rates, most due to fewer budgeted positions</a:t>
            </a:r>
          </a:p>
        </p:txBody>
      </p:sp>
      <p:sp>
        <p:nvSpPr>
          <p:cNvPr id="4" name="Slide Number Placeholder 3"/>
          <p:cNvSpPr>
            <a:spLocks noGrp="1"/>
          </p:cNvSpPr>
          <p:nvPr>
            <p:ph type="sldNum" sz="quarter" idx="5"/>
          </p:nvPr>
        </p:nvSpPr>
        <p:spPr/>
        <p:txBody>
          <a:bodyPr/>
          <a:lstStyle/>
          <a:p>
            <a:fld id="{D9FB969C-6928-4ECA-A79C-B875A112A9AF}" type="slidenum">
              <a:rPr lang="en-US" smtClean="0"/>
              <a:t>7</a:t>
            </a:fld>
            <a:endParaRPr lang="en-US"/>
          </a:p>
        </p:txBody>
      </p:sp>
    </p:spTree>
    <p:extLst>
      <p:ext uri="{BB962C8B-B14F-4D97-AF65-F5344CB8AC3E}">
        <p14:creationId xmlns:p14="http://schemas.microsoft.com/office/powerpoint/2010/main" val="3401801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6ABBA9-173B-4453-97C4-70F46DE7F99C}" type="slidenum">
              <a:rPr lang="en-US" smtClean="0"/>
              <a:pPr>
                <a:defRPr/>
              </a:pPr>
              <a:t>8</a:t>
            </a:fld>
            <a:endParaRPr lang="en-US" dirty="0"/>
          </a:p>
        </p:txBody>
      </p:sp>
    </p:spTree>
    <p:extLst>
      <p:ext uri="{BB962C8B-B14F-4D97-AF65-F5344CB8AC3E}">
        <p14:creationId xmlns:p14="http://schemas.microsoft.com/office/powerpoint/2010/main" val="2371166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81% aide turnover and 58% RN turnover are unprecedented</a:t>
            </a:r>
          </a:p>
        </p:txBody>
      </p:sp>
      <p:sp>
        <p:nvSpPr>
          <p:cNvPr id="4" name="Slide Number Placeholder 3"/>
          <p:cNvSpPr>
            <a:spLocks noGrp="1"/>
          </p:cNvSpPr>
          <p:nvPr>
            <p:ph type="sldNum" sz="quarter" idx="10"/>
          </p:nvPr>
        </p:nvSpPr>
        <p:spPr/>
        <p:txBody>
          <a:bodyPr/>
          <a:lstStyle/>
          <a:p>
            <a:pPr>
              <a:defRPr/>
            </a:pPr>
            <a:fld id="{D06ABBA9-173B-4453-97C4-70F46DE7F99C}" type="slidenum">
              <a:rPr lang="en-US" smtClean="0"/>
              <a:pPr>
                <a:defRPr/>
              </a:pPr>
              <a:t>9</a:t>
            </a:fld>
            <a:endParaRPr lang="en-US" dirty="0"/>
          </a:p>
        </p:txBody>
      </p:sp>
    </p:spTree>
    <p:extLst>
      <p:ext uri="{BB962C8B-B14F-4D97-AF65-F5344CB8AC3E}">
        <p14:creationId xmlns:p14="http://schemas.microsoft.com/office/powerpoint/2010/main" val="2371166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0A6EDA18-3A6F-4343-9BF3-93DB8413FC71}" type="slidenum">
              <a:rPr lang="en-US" smtClean="0"/>
              <a:pPr/>
              <a:t>10</a:t>
            </a:fld>
            <a:endParaRPr lang="en-US" dirty="0"/>
          </a:p>
        </p:txBody>
      </p:sp>
      <p:sp>
        <p:nvSpPr>
          <p:cNvPr id="176131" name="Rectangle 2"/>
          <p:cNvSpPr>
            <a:spLocks noGrp="1" noRot="1" noChangeAspect="1" noChangeArrowheads="1" noTextEdit="1"/>
          </p:cNvSpPr>
          <p:nvPr>
            <p:ph type="sldImg"/>
          </p:nvPr>
        </p:nvSpPr>
        <p:spPr>
          <a:xfrm>
            <a:off x="458788" y="720725"/>
            <a:ext cx="6399212" cy="3600450"/>
          </a:xfrm>
          <a:ln/>
        </p:spPr>
      </p:sp>
      <p:sp>
        <p:nvSpPr>
          <p:cNvPr id="176132" name="Rectangle 3"/>
          <p:cNvSpPr>
            <a:spLocks noGrp="1" noChangeArrowheads="1"/>
          </p:cNvSpPr>
          <p:nvPr>
            <p:ph type="body" idx="1"/>
          </p:nvPr>
        </p:nvSpPr>
        <p:spPr>
          <a:xfrm>
            <a:off x="973674" y="4562868"/>
            <a:ext cx="5367854" cy="4316932"/>
          </a:xfrm>
          <a:noFill/>
          <a:ln/>
        </p:spPr>
        <p:txBody>
          <a:bodyPr/>
          <a:lstStyle/>
          <a:p>
            <a:pPr eaLnBrk="1" hangingPunct="1"/>
            <a:endParaRPr lang="en-US" dirty="0"/>
          </a:p>
        </p:txBody>
      </p:sp>
    </p:spTree>
    <p:extLst>
      <p:ext uri="{BB962C8B-B14F-4D97-AF65-F5344CB8AC3E}">
        <p14:creationId xmlns:p14="http://schemas.microsoft.com/office/powerpoint/2010/main" val="2265438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0A6EDA18-3A6F-4343-9BF3-93DB8413FC71}" type="slidenum">
              <a:rPr lang="en-US" smtClean="0"/>
              <a:pPr/>
              <a:t>11</a:t>
            </a:fld>
            <a:endParaRPr lang="en-US" dirty="0"/>
          </a:p>
        </p:txBody>
      </p:sp>
      <p:sp>
        <p:nvSpPr>
          <p:cNvPr id="176131" name="Rectangle 2"/>
          <p:cNvSpPr>
            <a:spLocks noGrp="1" noRot="1" noChangeAspect="1" noChangeArrowheads="1" noTextEdit="1"/>
          </p:cNvSpPr>
          <p:nvPr>
            <p:ph type="sldImg"/>
          </p:nvPr>
        </p:nvSpPr>
        <p:spPr>
          <a:xfrm>
            <a:off x="458788" y="720725"/>
            <a:ext cx="6399212" cy="3600450"/>
          </a:xfrm>
          <a:ln/>
        </p:spPr>
      </p:sp>
      <p:sp>
        <p:nvSpPr>
          <p:cNvPr id="176132" name="Rectangle 3"/>
          <p:cNvSpPr>
            <a:spLocks noGrp="1" noChangeArrowheads="1"/>
          </p:cNvSpPr>
          <p:nvPr>
            <p:ph type="body" idx="1"/>
          </p:nvPr>
        </p:nvSpPr>
        <p:spPr>
          <a:xfrm>
            <a:off x="973674" y="4562868"/>
            <a:ext cx="5367854" cy="4316932"/>
          </a:xfrm>
          <a:noFill/>
          <a:ln/>
        </p:spPr>
        <p:txBody>
          <a:bodyPr/>
          <a:lstStyle/>
          <a:p>
            <a:pPr eaLnBrk="1" hangingPunct="1"/>
            <a:endParaRPr lang="en-US" dirty="0"/>
          </a:p>
        </p:txBody>
      </p:sp>
    </p:spTree>
    <p:extLst>
      <p:ext uri="{BB962C8B-B14F-4D97-AF65-F5344CB8AC3E}">
        <p14:creationId xmlns:p14="http://schemas.microsoft.com/office/powerpoint/2010/main" val="13171841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E915E38-C6B1-4EFE-AB76-6F53046FF78F}"/>
              </a:ext>
            </a:extLst>
          </p:cNvPr>
          <p:cNvSpPr txBox="1"/>
          <p:nvPr userDrawn="1"/>
        </p:nvSpPr>
        <p:spPr>
          <a:xfrm>
            <a:off x="5357812" y="6481482"/>
            <a:ext cx="1476375" cy="369332"/>
          </a:xfrm>
          <a:prstGeom prst="rect">
            <a:avLst/>
          </a:prstGeom>
          <a:solidFill>
            <a:schemeClr val="bg1"/>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id="{6620293E-78C4-41A5-AEDD-8D47113FF30A}"/>
              </a:ext>
            </a:extLst>
          </p:cNvPr>
          <p:cNvSpPr txBox="1"/>
          <p:nvPr userDrawn="1"/>
        </p:nvSpPr>
        <p:spPr>
          <a:xfrm>
            <a:off x="838200" y="6430682"/>
            <a:ext cx="1476375" cy="369332"/>
          </a:xfrm>
          <a:prstGeom prst="rect">
            <a:avLst/>
          </a:prstGeom>
          <a:solidFill>
            <a:schemeClr val="bg1"/>
          </a:solidFill>
        </p:spPr>
        <p:txBody>
          <a:bodyPr wrap="square" rtlCol="0">
            <a:spAutoFit/>
          </a:bodyPr>
          <a:lstStyle/>
          <a:p>
            <a:endParaRPr lang="en-US" dirty="0"/>
          </a:p>
        </p:txBody>
      </p:sp>
      <p:sp>
        <p:nvSpPr>
          <p:cNvPr id="17" name="Oval 16">
            <a:extLst>
              <a:ext uri="{FF2B5EF4-FFF2-40B4-BE49-F238E27FC236}">
                <a16:creationId xmlns:a16="http://schemas.microsoft.com/office/drawing/2014/main" id="{610B2710-C502-48DD-ADDD-E3904C409E17}"/>
              </a:ext>
            </a:extLst>
          </p:cNvPr>
          <p:cNvSpPr/>
          <p:nvPr userDrawn="1"/>
        </p:nvSpPr>
        <p:spPr>
          <a:xfrm>
            <a:off x="10726934" y="1128393"/>
            <a:ext cx="2550273" cy="2374713"/>
          </a:xfrm>
          <a:prstGeom prst="ellipse">
            <a:avLst/>
          </a:prstGeom>
          <a:solidFill>
            <a:srgbClr val="007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2FEA995-F37E-4027-BEB6-C007A95C1A92}"/>
              </a:ext>
            </a:extLst>
          </p:cNvPr>
          <p:cNvSpPr/>
          <p:nvPr userDrawn="1"/>
        </p:nvSpPr>
        <p:spPr>
          <a:xfrm>
            <a:off x="9735671" y="1744974"/>
            <a:ext cx="1479176" cy="1563001"/>
          </a:xfrm>
          <a:prstGeom prst="ellipse">
            <a:avLst/>
          </a:prstGeom>
          <a:solidFill>
            <a:srgbClr val="4D4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88F0CE5-6D9A-4977-9B76-F306CB054ABA}"/>
              </a:ext>
            </a:extLst>
          </p:cNvPr>
          <p:cNvSpPr/>
          <p:nvPr userDrawn="1"/>
        </p:nvSpPr>
        <p:spPr>
          <a:xfrm>
            <a:off x="12192000" y="-311986"/>
            <a:ext cx="1093694" cy="71628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EB73191-096A-4FC8-847B-D5134B0FD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487" y="-1447"/>
            <a:ext cx="12191999" cy="6857999"/>
          </a:xfrm>
          <a:prstGeom prst="rect">
            <a:avLst/>
          </a:prstGeom>
        </p:spPr>
      </p:pic>
    </p:spTree>
    <p:extLst>
      <p:ext uri="{BB962C8B-B14F-4D97-AF65-F5344CB8AC3E}">
        <p14:creationId xmlns:p14="http://schemas.microsoft.com/office/powerpoint/2010/main" val="1449552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06337-4755-416C-9CE7-6268E0A690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97BCC4-3B41-435D-990F-F2A997F69C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179767-9BAF-4872-8937-6E0A0D2F79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D7957B12-6823-4190-9E54-D1E2C834213D}"/>
              </a:ext>
            </a:extLst>
          </p:cNvPr>
          <p:cNvSpPr>
            <a:spLocks noGrp="1"/>
          </p:cNvSpPr>
          <p:nvPr>
            <p:ph type="sldNum" sz="quarter" idx="12"/>
          </p:nvPr>
        </p:nvSpPr>
        <p:spPr>
          <a:xfrm>
            <a:off x="8610600" y="6356350"/>
            <a:ext cx="2743200" cy="365125"/>
          </a:xfrm>
          <a:prstGeom prst="rect">
            <a:avLst/>
          </a:prstGeom>
        </p:spPr>
        <p:txBody>
          <a:bodyPr/>
          <a:lstStyle/>
          <a:p>
            <a:fld id="{39658E10-E968-4741-A309-2284BF5136ED}" type="slidenum">
              <a:rPr lang="en-US" smtClean="0"/>
              <a:t>‹#›</a:t>
            </a:fld>
            <a:endParaRPr lang="en-US"/>
          </a:p>
        </p:txBody>
      </p:sp>
    </p:spTree>
    <p:extLst>
      <p:ext uri="{BB962C8B-B14F-4D97-AF65-F5344CB8AC3E}">
        <p14:creationId xmlns:p14="http://schemas.microsoft.com/office/powerpoint/2010/main" val="2939361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F5DD9-8415-403F-BB4D-E488F37CA4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D38D74-9111-48D1-942B-734AEA192B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7597F7-690B-4560-A711-0EBAD4A1252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04A61F8F-057A-44D4-AB51-8AF1D1E30E2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4646682-9785-4E23-897A-D89C8E88994C}"/>
              </a:ext>
            </a:extLst>
          </p:cNvPr>
          <p:cNvSpPr>
            <a:spLocks noGrp="1"/>
          </p:cNvSpPr>
          <p:nvPr>
            <p:ph type="sldNum" sz="quarter" idx="12"/>
          </p:nvPr>
        </p:nvSpPr>
        <p:spPr>
          <a:xfrm>
            <a:off x="8610600" y="6356350"/>
            <a:ext cx="2743200" cy="365125"/>
          </a:xfrm>
          <a:prstGeom prst="rect">
            <a:avLst/>
          </a:prstGeom>
        </p:spPr>
        <p:txBody>
          <a:bodyPr/>
          <a:lstStyle/>
          <a:p>
            <a:fld id="{39658E10-E968-4741-A309-2284BF5136ED}" type="slidenum">
              <a:rPr lang="en-US" smtClean="0"/>
              <a:t>‹#›</a:t>
            </a:fld>
            <a:endParaRPr lang="en-US"/>
          </a:p>
        </p:txBody>
      </p:sp>
    </p:spTree>
    <p:extLst>
      <p:ext uri="{BB962C8B-B14F-4D97-AF65-F5344CB8AC3E}">
        <p14:creationId xmlns:p14="http://schemas.microsoft.com/office/powerpoint/2010/main" val="1069413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B6AB4A-1B47-4F44-84BE-2FA4B27EAC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AF2646-96BF-433B-9CAF-FABDE982B0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AD51864-744C-407D-80C4-D5BCBDEC4E99}"/>
              </a:ext>
            </a:extLst>
          </p:cNvPr>
          <p:cNvSpPr>
            <a:spLocks noGrp="1"/>
          </p:cNvSpPr>
          <p:nvPr>
            <p:ph type="sldNum" sz="quarter" idx="12"/>
          </p:nvPr>
        </p:nvSpPr>
        <p:spPr>
          <a:xfrm>
            <a:off x="8610600" y="6356350"/>
            <a:ext cx="2743200" cy="365125"/>
          </a:xfrm>
          <a:prstGeom prst="rect">
            <a:avLst/>
          </a:prstGeom>
        </p:spPr>
        <p:txBody>
          <a:bodyPr/>
          <a:lstStyle/>
          <a:p>
            <a:fld id="{39658E10-E968-4741-A309-2284BF5136ED}" type="slidenum">
              <a:rPr lang="en-US" smtClean="0"/>
              <a:t>‹#›</a:t>
            </a:fld>
            <a:endParaRPr lang="en-US"/>
          </a:p>
        </p:txBody>
      </p:sp>
    </p:spTree>
    <p:extLst>
      <p:ext uri="{BB962C8B-B14F-4D97-AF65-F5344CB8AC3E}">
        <p14:creationId xmlns:p14="http://schemas.microsoft.com/office/powerpoint/2010/main" val="2579624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34297-C43B-49B9-AB6D-A7B42543D8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A892BF-9530-4D79-A916-9894D28763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F4C7B3-C680-4DB9-8CBF-3D9E744751B1}"/>
              </a:ext>
            </a:extLst>
          </p:cNvPr>
          <p:cNvSpPr>
            <a:spLocks noGrp="1"/>
          </p:cNvSpPr>
          <p:nvPr>
            <p:ph type="dt" sz="half" idx="10"/>
          </p:nvPr>
        </p:nvSpPr>
        <p:spPr/>
        <p:txBody>
          <a:bodyPr/>
          <a:lstStyle/>
          <a:p>
            <a:r>
              <a:rPr lang="en-US"/>
              <a:t>2/2/2023</a:t>
            </a:r>
            <a:endParaRPr lang="en-US" dirty="0"/>
          </a:p>
        </p:txBody>
      </p:sp>
      <p:sp>
        <p:nvSpPr>
          <p:cNvPr id="5" name="Footer Placeholder 4">
            <a:extLst>
              <a:ext uri="{FF2B5EF4-FFF2-40B4-BE49-F238E27FC236}">
                <a16:creationId xmlns:a16="http://schemas.microsoft.com/office/drawing/2014/main" id="{C759D2A6-EC17-444D-BC18-42EAAE72B71B}"/>
              </a:ext>
            </a:extLst>
          </p:cNvPr>
          <p:cNvSpPr>
            <a:spLocks noGrp="1"/>
          </p:cNvSpPr>
          <p:nvPr>
            <p:ph type="ftr" sz="quarter" idx="11"/>
          </p:nvPr>
        </p:nvSpPr>
        <p:spPr/>
        <p:txBody>
          <a:bodyPr/>
          <a:lstStyle/>
          <a:p>
            <a:r>
              <a:rPr lang="en-US"/>
              <a:t>Source: 2023 LTC Imperative Workforce Survey</a:t>
            </a:r>
            <a:endParaRPr lang="en-US" dirty="0"/>
          </a:p>
        </p:txBody>
      </p:sp>
      <p:sp>
        <p:nvSpPr>
          <p:cNvPr id="6" name="Slide Number Placeholder 5">
            <a:extLst>
              <a:ext uri="{FF2B5EF4-FFF2-40B4-BE49-F238E27FC236}">
                <a16:creationId xmlns:a16="http://schemas.microsoft.com/office/drawing/2014/main" id="{44350114-FAD1-4914-8842-FBF374464459}"/>
              </a:ext>
            </a:extLst>
          </p:cNvPr>
          <p:cNvSpPr>
            <a:spLocks noGrp="1"/>
          </p:cNvSpPr>
          <p:nvPr>
            <p:ph type="sldNum" sz="quarter" idx="12"/>
          </p:nvPr>
        </p:nvSpPr>
        <p:spPr/>
        <p:txBody>
          <a:bodyPr/>
          <a:lstStyle/>
          <a:p>
            <a:fld id="{F6824410-E03F-4E33-92E8-076DBED52438}" type="slidenum">
              <a:rPr lang="en-US" smtClean="0"/>
              <a:t>‹#›</a:t>
            </a:fld>
            <a:endParaRPr lang="en-US" dirty="0"/>
          </a:p>
        </p:txBody>
      </p:sp>
    </p:spTree>
    <p:extLst>
      <p:ext uri="{BB962C8B-B14F-4D97-AF65-F5344CB8AC3E}">
        <p14:creationId xmlns:p14="http://schemas.microsoft.com/office/powerpoint/2010/main" val="2953144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981200"/>
            <a:ext cx="10363200" cy="4114800"/>
          </a:xfrm>
        </p:spPr>
        <p:txBody>
          <a:bodyPr/>
          <a:lstStyle/>
          <a:p>
            <a:pPr lvl="0"/>
            <a:endParaRPr lang="en-US" noProof="0" dirty="0"/>
          </a:p>
        </p:txBody>
      </p:sp>
      <p:sp>
        <p:nvSpPr>
          <p:cNvPr id="4" name="Rectangle 6"/>
          <p:cNvSpPr>
            <a:spLocks noGrp="1" noChangeArrowheads="1"/>
          </p:cNvSpPr>
          <p:nvPr>
            <p:ph type="sldNum" sz="quarter" idx="10"/>
          </p:nvPr>
        </p:nvSpPr>
        <p:spPr>
          <a:ln/>
        </p:spPr>
        <p:txBody>
          <a:bodyPr/>
          <a:lstStyle>
            <a:lvl1pPr>
              <a:defRPr/>
            </a:lvl1pPr>
          </a:lstStyle>
          <a:p>
            <a:pPr>
              <a:defRPr/>
            </a:pPr>
            <a:fld id="{3A54814E-0BE5-482D-96C7-70A4658A44D4}" type="slidenum">
              <a:rPr lang="en-US"/>
              <a:pPr>
                <a:defRPr/>
              </a:pPr>
              <a:t>‹#›</a:t>
            </a:fld>
            <a:endParaRPr lang="en-US" dirty="0"/>
          </a:p>
        </p:txBody>
      </p:sp>
    </p:spTree>
    <p:extLst>
      <p:ext uri="{BB962C8B-B14F-4D97-AF65-F5344CB8AC3E}">
        <p14:creationId xmlns:p14="http://schemas.microsoft.com/office/powerpoint/2010/main" val="1847973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CD42C-0916-471E-BC21-45B68995EF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13E79C-13C8-4225-A9F3-8972167B6A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a:extLst>
              <a:ext uri="{FF2B5EF4-FFF2-40B4-BE49-F238E27FC236}">
                <a16:creationId xmlns:a16="http://schemas.microsoft.com/office/drawing/2014/main" id="{15E7E0FA-9025-4A0E-A416-B83BA1B74582}"/>
              </a:ext>
            </a:extLst>
          </p:cNvPr>
          <p:cNvSpPr>
            <a:spLocks noGrp="1"/>
          </p:cNvSpPr>
          <p:nvPr>
            <p:ph type="sldNum" sz="quarter" idx="12"/>
          </p:nvPr>
        </p:nvSpPr>
        <p:spPr>
          <a:xfrm>
            <a:off x="8610600" y="6356350"/>
            <a:ext cx="2743200" cy="365125"/>
          </a:xfrm>
          <a:prstGeom prst="rect">
            <a:avLst/>
          </a:prstGeom>
        </p:spPr>
        <p:txBody>
          <a:bodyPr/>
          <a:lstStyle/>
          <a:p>
            <a:fld id="{39658E10-E968-4741-A309-2284BF5136ED}" type="slidenum">
              <a:rPr lang="en-US" smtClean="0"/>
              <a:t>‹#›</a:t>
            </a:fld>
            <a:endParaRPr lang="en-US" dirty="0"/>
          </a:p>
        </p:txBody>
      </p:sp>
      <p:pic>
        <p:nvPicPr>
          <p:cNvPr id="13" name="Picture 12">
            <a:extLst>
              <a:ext uri="{FF2B5EF4-FFF2-40B4-BE49-F238E27FC236}">
                <a16:creationId xmlns:a16="http://schemas.microsoft.com/office/drawing/2014/main" id="{49C70E03-9722-43F8-A3CE-70EF282005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462776"/>
            <a:ext cx="762000" cy="268224"/>
          </a:xfrm>
          <a:prstGeom prst="rect">
            <a:avLst/>
          </a:prstGeom>
        </p:spPr>
      </p:pic>
    </p:spTree>
    <p:extLst>
      <p:ext uri="{BB962C8B-B14F-4D97-AF65-F5344CB8AC3E}">
        <p14:creationId xmlns:p14="http://schemas.microsoft.com/office/powerpoint/2010/main" val="58981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9AA93-F86D-4C6B-A3B0-80FC045F394B}"/>
              </a:ext>
            </a:extLst>
          </p:cNvPr>
          <p:cNvSpPr>
            <a:spLocks noGrp="1"/>
          </p:cNvSpPr>
          <p:nvPr>
            <p:ph type="title"/>
          </p:nvPr>
        </p:nvSpPr>
        <p:spPr>
          <a:xfrm>
            <a:off x="838200" y="1373747"/>
            <a:ext cx="10515600" cy="2852737"/>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1E43B0A-2FFF-4996-835D-B94D7510611F}"/>
              </a:ext>
            </a:extLst>
          </p:cNvPr>
          <p:cNvSpPr>
            <a:spLocks noGrp="1"/>
          </p:cNvSpPr>
          <p:nvPr>
            <p:ph type="body" idx="1"/>
          </p:nvPr>
        </p:nvSpPr>
        <p:spPr>
          <a:xfrm>
            <a:off x="831850" y="4589463"/>
            <a:ext cx="10515600" cy="1500187"/>
          </a:xfrm>
        </p:spPr>
        <p:txBody>
          <a:bodyPr/>
          <a:lstStyle>
            <a:lvl1pPr marL="0" indent="0">
              <a:buNone/>
              <a:defRPr sz="2400">
                <a:solidFill>
                  <a:srgbClr val="4D4F5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92CC47F9-F894-4134-A49E-AA236850FD96}"/>
              </a:ext>
            </a:extLst>
          </p:cNvPr>
          <p:cNvSpPr>
            <a:spLocks noGrp="1"/>
          </p:cNvSpPr>
          <p:nvPr>
            <p:ph type="sldNum" sz="quarter" idx="12"/>
          </p:nvPr>
        </p:nvSpPr>
        <p:spPr>
          <a:xfrm>
            <a:off x="8610600" y="6356350"/>
            <a:ext cx="2743200" cy="365125"/>
          </a:xfrm>
          <a:prstGeom prst="rect">
            <a:avLst/>
          </a:prstGeom>
        </p:spPr>
        <p:txBody>
          <a:bodyPr/>
          <a:lstStyle/>
          <a:p>
            <a:fld id="{39658E10-E968-4741-A309-2284BF5136ED}" type="slidenum">
              <a:rPr lang="en-US" smtClean="0"/>
              <a:t>‹#›</a:t>
            </a:fld>
            <a:endParaRPr lang="en-US"/>
          </a:p>
        </p:txBody>
      </p:sp>
      <p:pic>
        <p:nvPicPr>
          <p:cNvPr id="5" name="Picture 4" descr="A picture containing shape&#10;&#10;Description automatically generated">
            <a:extLst>
              <a:ext uri="{FF2B5EF4-FFF2-40B4-BE49-F238E27FC236}">
                <a16:creationId xmlns:a16="http://schemas.microsoft.com/office/drawing/2014/main" id="{5FF731E6-95B6-4639-85CD-EEF31DE440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3"/>
            <a:ext cx="12192000" cy="3048000"/>
          </a:xfrm>
          <a:prstGeom prst="rect">
            <a:avLst/>
          </a:prstGeom>
        </p:spPr>
      </p:pic>
      <p:sp>
        <p:nvSpPr>
          <p:cNvPr id="7" name="Oval 6">
            <a:extLst>
              <a:ext uri="{FF2B5EF4-FFF2-40B4-BE49-F238E27FC236}">
                <a16:creationId xmlns:a16="http://schemas.microsoft.com/office/drawing/2014/main" id="{B34A8F9A-A265-421D-B504-A8B7266A37C3}"/>
              </a:ext>
            </a:extLst>
          </p:cNvPr>
          <p:cNvSpPr/>
          <p:nvPr userDrawn="1"/>
        </p:nvSpPr>
        <p:spPr>
          <a:xfrm>
            <a:off x="10726934" y="1168734"/>
            <a:ext cx="2550273" cy="2374713"/>
          </a:xfrm>
          <a:prstGeom prst="ellipse">
            <a:avLst/>
          </a:prstGeom>
          <a:solidFill>
            <a:srgbClr val="007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B892273-03AE-41D8-9C16-21D8438421A8}"/>
              </a:ext>
            </a:extLst>
          </p:cNvPr>
          <p:cNvSpPr/>
          <p:nvPr userDrawn="1"/>
        </p:nvSpPr>
        <p:spPr>
          <a:xfrm>
            <a:off x="9722223" y="1744397"/>
            <a:ext cx="1492624" cy="1469450"/>
          </a:xfrm>
          <a:prstGeom prst="ellipse">
            <a:avLst/>
          </a:prstGeom>
          <a:solidFill>
            <a:srgbClr val="4D4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1765DC9-159E-4143-858C-BDAD6DA3ABB1}"/>
              </a:ext>
            </a:extLst>
          </p:cNvPr>
          <p:cNvSpPr/>
          <p:nvPr userDrawn="1"/>
        </p:nvSpPr>
        <p:spPr>
          <a:xfrm>
            <a:off x="12192000" y="-311986"/>
            <a:ext cx="1093694" cy="71628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1176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2F96D-FC70-49E9-AB71-3EB512E71F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83EABC-77D3-4053-B7A9-AA1C6857F9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75E755-3EA7-473C-BF7C-554A067D08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BE9F094-9051-449F-8E96-858904A0EC9B}"/>
              </a:ext>
            </a:extLst>
          </p:cNvPr>
          <p:cNvSpPr>
            <a:spLocks noGrp="1"/>
          </p:cNvSpPr>
          <p:nvPr>
            <p:ph type="sldNum" sz="quarter" idx="12"/>
          </p:nvPr>
        </p:nvSpPr>
        <p:spPr>
          <a:xfrm>
            <a:off x="8610600" y="6356350"/>
            <a:ext cx="2743200" cy="365125"/>
          </a:xfrm>
          <a:prstGeom prst="rect">
            <a:avLst/>
          </a:prstGeom>
        </p:spPr>
        <p:txBody>
          <a:bodyPr/>
          <a:lstStyle/>
          <a:p>
            <a:fld id="{39658E10-E968-4741-A309-2284BF5136ED}" type="slidenum">
              <a:rPr lang="en-US" smtClean="0"/>
              <a:t>‹#›</a:t>
            </a:fld>
            <a:endParaRPr lang="en-US"/>
          </a:p>
        </p:txBody>
      </p:sp>
    </p:spTree>
    <p:extLst>
      <p:ext uri="{BB962C8B-B14F-4D97-AF65-F5344CB8AC3E}">
        <p14:creationId xmlns:p14="http://schemas.microsoft.com/office/powerpoint/2010/main" val="1533448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2A152-031F-40ED-8E80-4BEC4CA655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77D6EB-F807-4647-AB73-F87D57D8A3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905066-F362-4CB4-AC04-9098D6BF88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1A65B3-B033-452C-A0F0-DC0B191276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17F99A-7BBB-47D0-9784-02971958F6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B759F9AE-AF52-49E8-AC71-A2A28E0A40F6}"/>
              </a:ext>
            </a:extLst>
          </p:cNvPr>
          <p:cNvSpPr>
            <a:spLocks noGrp="1"/>
          </p:cNvSpPr>
          <p:nvPr>
            <p:ph type="sldNum" sz="quarter" idx="12"/>
          </p:nvPr>
        </p:nvSpPr>
        <p:spPr>
          <a:xfrm>
            <a:off x="8610600" y="6356350"/>
            <a:ext cx="2743200" cy="365125"/>
          </a:xfrm>
          <a:prstGeom prst="rect">
            <a:avLst/>
          </a:prstGeom>
        </p:spPr>
        <p:txBody>
          <a:bodyPr/>
          <a:lstStyle/>
          <a:p>
            <a:fld id="{39658E10-E968-4741-A309-2284BF5136ED}" type="slidenum">
              <a:rPr lang="en-US" smtClean="0"/>
              <a:t>‹#›</a:t>
            </a:fld>
            <a:endParaRPr lang="en-US"/>
          </a:p>
        </p:txBody>
      </p:sp>
    </p:spTree>
    <p:extLst>
      <p:ext uri="{BB962C8B-B14F-4D97-AF65-F5344CB8AC3E}">
        <p14:creationId xmlns:p14="http://schemas.microsoft.com/office/powerpoint/2010/main" val="2559714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061E-BEF4-4408-A3C4-FF65BEC73D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E7BA7B-33FA-4A05-9721-24E2F43D7C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E0E46E3-285F-455F-AA50-4418F736DC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6B382D-583A-4F72-90E1-BDB202BBBDE6}"/>
              </a:ext>
            </a:extLst>
          </p:cNvPr>
          <p:cNvSpPr>
            <a:spLocks noGrp="1"/>
          </p:cNvSpPr>
          <p:nvPr>
            <p:ph type="dt" sz="half" idx="10"/>
          </p:nvPr>
        </p:nvSpPr>
        <p:spPr>
          <a:xfrm>
            <a:off x="999565" y="5747543"/>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8E675654-68D0-4EF1-A19A-623B474844B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4A5E930-EC49-49EC-A272-F628F9647104}"/>
              </a:ext>
            </a:extLst>
          </p:cNvPr>
          <p:cNvSpPr>
            <a:spLocks noGrp="1"/>
          </p:cNvSpPr>
          <p:nvPr>
            <p:ph type="sldNum" sz="quarter" idx="12"/>
          </p:nvPr>
        </p:nvSpPr>
        <p:spPr>
          <a:xfrm>
            <a:off x="8610600" y="6356350"/>
            <a:ext cx="2743200" cy="365125"/>
          </a:xfrm>
          <a:prstGeom prst="rect">
            <a:avLst/>
          </a:prstGeom>
        </p:spPr>
        <p:txBody>
          <a:bodyPr/>
          <a:lstStyle/>
          <a:p>
            <a:fld id="{39658E10-E968-4741-A309-2284BF5136ED}" type="slidenum">
              <a:rPr lang="en-US" smtClean="0"/>
              <a:t>‹#›</a:t>
            </a:fld>
            <a:endParaRPr lang="en-US"/>
          </a:p>
        </p:txBody>
      </p:sp>
    </p:spTree>
    <p:extLst>
      <p:ext uri="{BB962C8B-B14F-4D97-AF65-F5344CB8AC3E}">
        <p14:creationId xmlns:p14="http://schemas.microsoft.com/office/powerpoint/2010/main" val="265836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5D67329-EA85-46D4-83CB-40CE8A71CA23}"/>
              </a:ext>
            </a:extLst>
          </p:cNvPr>
          <p:cNvSpPr>
            <a:spLocks noGrp="1"/>
          </p:cNvSpPr>
          <p:nvPr>
            <p:ph type="sldNum" sz="quarter" idx="12"/>
          </p:nvPr>
        </p:nvSpPr>
        <p:spPr>
          <a:xfrm>
            <a:off x="8610600" y="6356350"/>
            <a:ext cx="2743200" cy="365125"/>
          </a:xfrm>
          <a:prstGeom prst="rect">
            <a:avLst/>
          </a:prstGeom>
        </p:spPr>
        <p:txBody>
          <a:bodyPr/>
          <a:lstStyle/>
          <a:p>
            <a:fld id="{39658E10-E968-4741-A309-2284BF5136ED}" type="slidenum">
              <a:rPr lang="en-US" smtClean="0"/>
              <a:t>‹#›</a:t>
            </a:fld>
            <a:endParaRPr lang="en-US" dirty="0"/>
          </a:p>
        </p:txBody>
      </p:sp>
      <p:sp>
        <p:nvSpPr>
          <p:cNvPr id="3" name="Picture Placeholder 2">
            <a:extLst>
              <a:ext uri="{FF2B5EF4-FFF2-40B4-BE49-F238E27FC236}">
                <a16:creationId xmlns:a16="http://schemas.microsoft.com/office/drawing/2014/main" id="{2B991CB9-742B-4387-ADB9-D9D8106135D9}"/>
              </a:ext>
            </a:extLst>
          </p:cNvPr>
          <p:cNvSpPr>
            <a:spLocks noGrp="1"/>
          </p:cNvSpPr>
          <p:nvPr>
            <p:ph type="pic" sz="quarter" idx="13"/>
          </p:nvPr>
        </p:nvSpPr>
        <p:spPr>
          <a:xfrm>
            <a:off x="8610600" y="342900"/>
            <a:ext cx="2743200" cy="5829300"/>
          </a:xfrm>
        </p:spPr>
        <p:txBody>
          <a:bodyPr/>
          <a:lstStyle/>
          <a:p>
            <a:r>
              <a:rPr lang="en-US"/>
              <a:t>Click icon to add picture</a:t>
            </a:r>
          </a:p>
        </p:txBody>
      </p:sp>
      <p:sp>
        <p:nvSpPr>
          <p:cNvPr id="5" name="Text Placeholder 4">
            <a:extLst>
              <a:ext uri="{FF2B5EF4-FFF2-40B4-BE49-F238E27FC236}">
                <a16:creationId xmlns:a16="http://schemas.microsoft.com/office/drawing/2014/main" id="{DC687F6A-0269-4BD0-AA7E-BD550B36B8E5}"/>
              </a:ext>
            </a:extLst>
          </p:cNvPr>
          <p:cNvSpPr>
            <a:spLocks noGrp="1"/>
          </p:cNvSpPr>
          <p:nvPr>
            <p:ph type="body" sz="quarter" idx="14"/>
          </p:nvPr>
        </p:nvSpPr>
        <p:spPr>
          <a:xfrm>
            <a:off x="865188" y="441325"/>
            <a:ext cx="7256462" cy="681038"/>
          </a:xfrm>
        </p:spPr>
        <p:txBody>
          <a:bodyPr>
            <a:normAutofit/>
          </a:bodyPr>
          <a:lstStyle>
            <a:lvl1pPr marL="0" indent="0">
              <a:buNone/>
              <a:defRPr sz="3200">
                <a:solidFill>
                  <a:srgbClr val="739600"/>
                </a:solidFill>
                <a:latin typeface="Arial Black" panose="020B0A04020102020204" pitchFamily="34" charset="0"/>
              </a:defRPr>
            </a:lvl1pPr>
          </a:lstStyle>
          <a:p>
            <a:pPr lvl="0"/>
            <a:r>
              <a:rPr lang="en-US"/>
              <a:t>Click to edit Master text styles</a:t>
            </a:r>
          </a:p>
        </p:txBody>
      </p:sp>
    </p:spTree>
    <p:extLst>
      <p:ext uri="{BB962C8B-B14F-4D97-AF65-F5344CB8AC3E}">
        <p14:creationId xmlns:p14="http://schemas.microsoft.com/office/powerpoint/2010/main" val="3478344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5D67329-EA85-46D4-83CB-40CE8A71CA23}"/>
              </a:ext>
            </a:extLst>
          </p:cNvPr>
          <p:cNvSpPr>
            <a:spLocks noGrp="1"/>
          </p:cNvSpPr>
          <p:nvPr>
            <p:ph type="sldNum" sz="quarter" idx="12"/>
          </p:nvPr>
        </p:nvSpPr>
        <p:spPr>
          <a:xfrm>
            <a:off x="8610600" y="6356350"/>
            <a:ext cx="2743200" cy="365125"/>
          </a:xfrm>
          <a:prstGeom prst="rect">
            <a:avLst/>
          </a:prstGeom>
        </p:spPr>
        <p:txBody>
          <a:bodyPr/>
          <a:lstStyle/>
          <a:p>
            <a:fld id="{39658E10-E968-4741-A309-2284BF5136ED}" type="slidenum">
              <a:rPr lang="en-US" smtClean="0"/>
              <a:t>‹#›</a:t>
            </a:fld>
            <a:endParaRPr lang="en-US"/>
          </a:p>
        </p:txBody>
      </p:sp>
    </p:spTree>
    <p:extLst>
      <p:ext uri="{BB962C8B-B14F-4D97-AF65-F5344CB8AC3E}">
        <p14:creationId xmlns:p14="http://schemas.microsoft.com/office/powerpoint/2010/main" val="4151610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B86F3-A636-497E-89DF-3F9F725DD816}"/>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3A6B1091-4D8F-4520-A346-867121C73316}"/>
              </a:ext>
            </a:extLst>
          </p:cNvPr>
          <p:cNvSpPr>
            <a:spLocks noGrp="1"/>
          </p:cNvSpPr>
          <p:nvPr>
            <p:ph type="sldNum" sz="quarter" idx="12"/>
          </p:nvPr>
        </p:nvSpPr>
        <p:spPr>
          <a:xfrm>
            <a:off x="8610600" y="6356350"/>
            <a:ext cx="2743200" cy="365125"/>
          </a:xfrm>
          <a:prstGeom prst="rect">
            <a:avLst/>
          </a:prstGeom>
        </p:spPr>
        <p:txBody>
          <a:bodyPr/>
          <a:lstStyle/>
          <a:p>
            <a:fld id="{39658E10-E968-4741-A309-2284BF5136ED}" type="slidenum">
              <a:rPr lang="en-US" smtClean="0"/>
              <a:t>‹#›</a:t>
            </a:fld>
            <a:endParaRPr lang="en-US"/>
          </a:p>
        </p:txBody>
      </p:sp>
    </p:spTree>
    <p:extLst>
      <p:ext uri="{BB962C8B-B14F-4D97-AF65-F5344CB8AC3E}">
        <p14:creationId xmlns:p14="http://schemas.microsoft.com/office/powerpoint/2010/main" val="1998027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9192F5-267E-4D1F-AA2A-69F0E80161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175064C-B5DA-4BE1-840E-7F33738255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Straight Connector 18">
            <a:extLst>
              <a:ext uri="{FF2B5EF4-FFF2-40B4-BE49-F238E27FC236}">
                <a16:creationId xmlns:a16="http://schemas.microsoft.com/office/drawing/2014/main" id="{DC7B7901-B72E-42A0-8DFF-290559A8BD22}"/>
              </a:ext>
            </a:extLst>
          </p:cNvPr>
          <p:cNvCxnSpPr>
            <a:cxnSpLocks/>
          </p:cNvCxnSpPr>
          <p:nvPr userDrawn="1"/>
        </p:nvCxnSpPr>
        <p:spPr>
          <a:xfrm>
            <a:off x="838200" y="6356350"/>
            <a:ext cx="7590905" cy="0"/>
          </a:xfrm>
          <a:prstGeom prst="line">
            <a:avLst/>
          </a:prstGeom>
          <a:ln w="12700">
            <a:solidFill>
              <a:srgbClr val="7396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96C1EB4-6C4E-48E3-80A2-2C4C3AE7AB73}"/>
              </a:ext>
            </a:extLst>
          </p:cNvPr>
          <p:cNvCxnSpPr>
            <a:cxnSpLocks/>
          </p:cNvCxnSpPr>
          <p:nvPr userDrawn="1"/>
        </p:nvCxnSpPr>
        <p:spPr>
          <a:xfrm>
            <a:off x="8610600" y="6356350"/>
            <a:ext cx="2743200" cy="0"/>
          </a:xfrm>
          <a:prstGeom prst="line">
            <a:avLst/>
          </a:prstGeom>
          <a:ln w="12700">
            <a:solidFill>
              <a:srgbClr val="4D4F53"/>
            </a:solidFill>
          </a:ln>
        </p:spPr>
        <p:style>
          <a:lnRef idx="1">
            <a:schemeClr val="accent1"/>
          </a:lnRef>
          <a:fillRef idx="0">
            <a:schemeClr val="accent1"/>
          </a:fillRef>
          <a:effectRef idx="0">
            <a:schemeClr val="accent1"/>
          </a:effectRef>
          <a:fontRef idx="minor">
            <a:schemeClr val="tx1"/>
          </a:fontRef>
        </p:style>
      </p:cxnSp>
      <p:sp>
        <p:nvSpPr>
          <p:cNvPr id="23" name="Footer Placeholder 9">
            <a:extLst>
              <a:ext uri="{FF2B5EF4-FFF2-40B4-BE49-F238E27FC236}">
                <a16:creationId xmlns:a16="http://schemas.microsoft.com/office/drawing/2014/main" id="{10483661-9D67-41F1-86A4-964A0C1EDC72}"/>
              </a:ext>
            </a:extLst>
          </p:cNvPr>
          <p:cNvSpPr txBox="1">
            <a:spLocks/>
          </p:cNvSpPr>
          <p:nvPr userDrawn="1"/>
        </p:nvSpPr>
        <p:spPr>
          <a:xfrm>
            <a:off x="4038600" y="6462776"/>
            <a:ext cx="4114800" cy="258699"/>
          </a:xfrm>
          <a:prstGeom prst="rect">
            <a:avLst/>
          </a:prstGeom>
        </p:spPr>
        <p:txBody>
          <a:bodyPr/>
          <a:lstStyle>
            <a:defPPr>
              <a:defRPr lang="en-US"/>
            </a:defPPr>
            <a:lvl1pPr marL="0" algn="l"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www.leadingagemn.org</a:t>
            </a:r>
          </a:p>
        </p:txBody>
      </p:sp>
      <p:pic>
        <p:nvPicPr>
          <p:cNvPr id="24" name="Picture 23">
            <a:extLst>
              <a:ext uri="{FF2B5EF4-FFF2-40B4-BE49-F238E27FC236}">
                <a16:creationId xmlns:a16="http://schemas.microsoft.com/office/drawing/2014/main" id="{6FE08469-4001-4955-A294-E92449C5A81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38200" y="6462776"/>
            <a:ext cx="762000" cy="268224"/>
          </a:xfrm>
          <a:prstGeom prst="rect">
            <a:avLst/>
          </a:prstGeom>
        </p:spPr>
      </p:pic>
      <p:sp>
        <p:nvSpPr>
          <p:cNvPr id="5" name="Slide Number Placeholder 4">
            <a:extLst>
              <a:ext uri="{FF2B5EF4-FFF2-40B4-BE49-F238E27FC236}">
                <a16:creationId xmlns:a16="http://schemas.microsoft.com/office/drawing/2014/main" id="{5528347A-E214-4D43-A10E-78D088F6D7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C92371-7797-4E3C-8016-6B1A51E43423}" type="slidenum">
              <a:rPr lang="en-US" smtClean="0"/>
              <a:t>‹#›</a:t>
            </a:fld>
            <a:endParaRPr lang="en-US"/>
          </a:p>
        </p:txBody>
      </p:sp>
      <p:cxnSp>
        <p:nvCxnSpPr>
          <p:cNvPr id="9" name="Straight Connector 8">
            <a:extLst>
              <a:ext uri="{FF2B5EF4-FFF2-40B4-BE49-F238E27FC236}">
                <a16:creationId xmlns:a16="http://schemas.microsoft.com/office/drawing/2014/main" id="{24952C72-F1F9-467C-9F31-2B0B8EA40F67}"/>
              </a:ext>
            </a:extLst>
          </p:cNvPr>
          <p:cNvCxnSpPr>
            <a:cxnSpLocks/>
          </p:cNvCxnSpPr>
          <p:nvPr userDrawn="1"/>
        </p:nvCxnSpPr>
        <p:spPr>
          <a:xfrm>
            <a:off x="838200" y="430449"/>
            <a:ext cx="10515600" cy="0"/>
          </a:xfrm>
          <a:prstGeom prst="line">
            <a:avLst/>
          </a:prstGeom>
          <a:ln w="127000">
            <a:solidFill>
              <a:srgbClr val="E6E6E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4002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7" r:id="rId6"/>
    <p:sldLayoutId id="2147483660" r:id="rId7"/>
    <p:sldLayoutId id="2147483655" r:id="rId8"/>
    <p:sldLayoutId id="2147483654" r:id="rId9"/>
    <p:sldLayoutId id="2147483656" r:id="rId10"/>
    <p:sldLayoutId id="2147483658" r:id="rId11"/>
    <p:sldLayoutId id="2147483659" r:id="rId12"/>
    <p:sldLayoutId id="2147483661" r:id="rId13"/>
    <p:sldLayoutId id="2147483662" r:id="rId14"/>
  </p:sldLayoutIdLst>
  <p:hf hdr="0" ftr="0" dt="0"/>
  <p:txStyles>
    <p:titleStyle>
      <a:lvl1pPr algn="l" defTabSz="914400" rtl="0" eaLnBrk="1" latinLnBrk="0" hangingPunct="1">
        <a:lnSpc>
          <a:spcPct val="90000"/>
        </a:lnSpc>
        <a:spcBef>
          <a:spcPct val="0"/>
        </a:spcBef>
        <a:buNone/>
        <a:defRPr sz="400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F5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F5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F5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F5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F5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14/relationships/chartEx" Target="../charts/chartEx2.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normAutofit fontScale="90000"/>
          </a:bodyPr>
          <a:lstStyle/>
          <a:p>
            <a:r>
              <a:rPr lang="en-US" sz="4900" b="1" dirty="0"/>
              <a:t>2023 </a:t>
            </a:r>
            <a:br>
              <a:rPr lang="en-US" sz="4900" b="1" dirty="0"/>
            </a:br>
            <a:r>
              <a:rPr lang="en-US" sz="4900" b="1" dirty="0"/>
              <a:t>Long-Term Care Imperative </a:t>
            </a:r>
            <a:r>
              <a:rPr lang="en-US" sz="7300" b="1" dirty="0"/>
              <a:t>Workforce Survey</a:t>
            </a:r>
            <a:endParaRPr lang="en-US" dirty="0"/>
          </a:p>
        </p:txBody>
      </p:sp>
      <p:sp>
        <p:nvSpPr>
          <p:cNvPr id="3" name="Subtitle 2">
            <a:extLst>
              <a:ext uri="{FF2B5EF4-FFF2-40B4-BE49-F238E27FC236}">
                <a16:creationId xmlns:a16="http://schemas.microsoft.com/office/drawing/2014/main" id="{6B033A2F-8016-48CE-BEEA-393E34F239A9}"/>
              </a:ext>
            </a:extLst>
          </p:cNvPr>
          <p:cNvSpPr>
            <a:spLocks noGrp="1"/>
          </p:cNvSpPr>
          <p:nvPr>
            <p:ph type="subTitle" idx="1"/>
          </p:nvPr>
        </p:nvSpPr>
        <p:spPr>
          <a:xfrm>
            <a:off x="1450109" y="5202238"/>
            <a:ext cx="9144000" cy="1655762"/>
          </a:xfrm>
        </p:spPr>
        <p:txBody>
          <a:bodyPr>
            <a:normAutofit/>
          </a:bodyPr>
          <a:lstStyle/>
          <a:p>
            <a:r>
              <a:rPr lang="en-US" sz="3200" dirty="0"/>
              <a:t>February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AL Employee Retention Rates in 2022 Declined for Nurses but Increased for Other Staff</a:t>
            </a:r>
          </a:p>
        </p:txBody>
      </p:sp>
      <p:graphicFrame>
        <p:nvGraphicFramePr>
          <p:cNvPr id="5" name="Object 3"/>
          <p:cNvGraphicFramePr>
            <a:graphicFrameLocks noGrp="1" noChangeAspect="1"/>
          </p:cNvGraphicFramePr>
          <p:nvPr>
            <p:ph idx="1"/>
            <p:extLst>
              <p:ext uri="{D42A27DB-BD31-4B8C-83A1-F6EECF244321}">
                <p14:modId xmlns:p14="http://schemas.microsoft.com/office/powerpoint/2010/main" val="2070353424"/>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a:extLst>
              <a:ext uri="{FF2B5EF4-FFF2-40B4-BE49-F238E27FC236}">
                <a16:creationId xmlns:a16="http://schemas.microsoft.com/office/drawing/2014/main" id="{11D2D9C3-BFE4-7476-ADBC-3E763625B2D7}"/>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2/2/2023</a:t>
            </a:r>
            <a:endParaRPr lang="en-US" dirty="0"/>
          </a:p>
        </p:txBody>
      </p:sp>
      <p:sp>
        <p:nvSpPr>
          <p:cNvPr id="4" name="Footer Placeholder 3">
            <a:extLst>
              <a:ext uri="{FF2B5EF4-FFF2-40B4-BE49-F238E27FC236}">
                <a16:creationId xmlns:a16="http://schemas.microsoft.com/office/drawing/2014/main" id="{85F57377-660F-A344-C249-9C315A2346E6}"/>
              </a:ext>
            </a:extLst>
          </p:cNvPr>
          <p:cNvSpPr>
            <a:spLocks noGrp="1"/>
          </p:cNvSpPr>
          <p:nvPr>
            <p:ph type="ftr" sz="quarter" idx="11"/>
          </p:nvPr>
        </p:nvSpPr>
        <p:spPr>
          <a:xfrm>
            <a:off x="7924800" y="601143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Source: 2023 LTC Imperative Workforce Survey</a:t>
            </a:r>
          </a:p>
        </p:txBody>
      </p:sp>
      <p:sp>
        <p:nvSpPr>
          <p:cNvPr id="6" name="Slide Number Placeholder 5">
            <a:extLst>
              <a:ext uri="{FF2B5EF4-FFF2-40B4-BE49-F238E27FC236}">
                <a16:creationId xmlns:a16="http://schemas.microsoft.com/office/drawing/2014/main" id="{5330F023-A789-5731-EA78-74CF20E49E40}"/>
              </a:ext>
            </a:extLst>
          </p:cNvPr>
          <p:cNvSpPr>
            <a:spLocks noGrp="1"/>
          </p:cNvSpPr>
          <p:nvPr>
            <p:ph type="sldNum" sz="quarter" idx="12"/>
          </p:nvPr>
        </p:nvSpPr>
        <p:spPr/>
        <p:txBody>
          <a:bodyPr/>
          <a:lstStyle/>
          <a:p>
            <a:fld id="{F6824410-E03F-4E33-92E8-076DBED52438}" type="slidenum">
              <a:rPr lang="en-US" smtClean="0"/>
              <a:t>10</a:t>
            </a:fld>
            <a:endParaRPr lang="en-US" dirty="0"/>
          </a:p>
        </p:txBody>
      </p:sp>
    </p:spTree>
    <p:extLst>
      <p:ext uri="{BB962C8B-B14F-4D97-AF65-F5344CB8AC3E}">
        <p14:creationId xmlns:p14="http://schemas.microsoft.com/office/powerpoint/2010/main" val="310667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3972" y="419883"/>
            <a:ext cx="10504055" cy="1143000"/>
          </a:xfrm>
        </p:spPr>
        <p:txBody>
          <a:bodyPr>
            <a:noAutofit/>
          </a:bodyPr>
          <a:lstStyle/>
          <a:p>
            <a:r>
              <a:rPr lang="en-US" sz="2800" dirty="0"/>
              <a:t>NF Employee Retention Rates in 2022 Declined for Aides but Increased for Other Staff</a:t>
            </a:r>
          </a:p>
        </p:txBody>
      </p:sp>
      <p:graphicFrame>
        <p:nvGraphicFramePr>
          <p:cNvPr id="5" name="Object 3"/>
          <p:cNvGraphicFramePr>
            <a:graphicFrameLocks noGrp="1" noChangeAspect="1"/>
          </p:cNvGraphicFramePr>
          <p:nvPr>
            <p:ph type="chart" idx="1"/>
            <p:extLst>
              <p:ext uri="{D42A27DB-BD31-4B8C-83A1-F6EECF244321}">
                <p14:modId xmlns:p14="http://schemas.microsoft.com/office/powerpoint/2010/main" val="3600895902"/>
              </p:ext>
            </p:extLst>
          </p:nvPr>
        </p:nvGraphicFramePr>
        <p:xfrm>
          <a:off x="457199" y="1313074"/>
          <a:ext cx="11277600" cy="5287962"/>
        </p:xfrm>
        <a:graphic>
          <a:graphicData uri="http://schemas.openxmlformats.org/drawingml/2006/chart">
            <c:chart xmlns:c="http://schemas.openxmlformats.org/drawingml/2006/chart" xmlns:r="http://schemas.openxmlformats.org/officeDocument/2006/relationships" r:id="rId3"/>
          </a:graphicData>
        </a:graphic>
      </p:graphicFrame>
      <p:sp>
        <p:nvSpPr>
          <p:cNvPr id="58372" name="Text Box 4"/>
          <p:cNvSpPr txBox="1">
            <a:spLocks noChangeArrowheads="1"/>
          </p:cNvSpPr>
          <p:nvPr/>
        </p:nvSpPr>
        <p:spPr bwMode="auto">
          <a:xfrm>
            <a:off x="8610600" y="5989690"/>
            <a:ext cx="6553200" cy="246221"/>
          </a:xfrm>
          <a:prstGeom prst="rect">
            <a:avLst/>
          </a:prstGeom>
          <a:noFill/>
          <a:ln w="9525">
            <a:noFill/>
            <a:miter lim="800000"/>
            <a:headEnd/>
            <a:tailEnd/>
          </a:ln>
        </p:spPr>
        <p:txBody>
          <a:bodyPr wrap="square">
            <a:spAutoFit/>
          </a:bodyPr>
          <a:lstStyle/>
          <a:p>
            <a:pPr eaLnBrk="0" hangingPunct="0"/>
            <a:r>
              <a:rPr lang="en-US" sz="1000" i="1" dirty="0"/>
              <a:t>Source: 2023 LTC Imperative Legislative Workforce Survey</a:t>
            </a:r>
          </a:p>
        </p:txBody>
      </p:sp>
      <p:sp>
        <p:nvSpPr>
          <p:cNvPr id="3" name="Slide Number Placeholder 2">
            <a:extLst>
              <a:ext uri="{FF2B5EF4-FFF2-40B4-BE49-F238E27FC236}">
                <a16:creationId xmlns:a16="http://schemas.microsoft.com/office/drawing/2014/main" id="{AF327649-D95C-A66C-E050-14455AF61067}"/>
              </a:ext>
            </a:extLst>
          </p:cNvPr>
          <p:cNvSpPr>
            <a:spLocks noGrp="1"/>
          </p:cNvSpPr>
          <p:nvPr>
            <p:ph type="sldNum" sz="quarter" idx="10"/>
          </p:nvPr>
        </p:nvSpPr>
        <p:spPr/>
        <p:txBody>
          <a:bodyPr/>
          <a:lstStyle/>
          <a:p>
            <a:pPr>
              <a:defRPr/>
            </a:pPr>
            <a:fld id="{3A54814E-0BE5-482D-96C7-70A4658A44D4}" type="slidenum">
              <a:rPr lang="en-US" smtClean="0"/>
              <a:pPr>
                <a:defRPr/>
              </a:pPr>
              <a:t>11</a:t>
            </a:fld>
            <a:endParaRPr lang="en-US" dirty="0"/>
          </a:p>
        </p:txBody>
      </p:sp>
    </p:spTree>
    <p:extLst>
      <p:ext uri="{BB962C8B-B14F-4D97-AF65-F5344CB8AC3E}">
        <p14:creationId xmlns:p14="http://schemas.microsoft.com/office/powerpoint/2010/main" val="169286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C7A25-7E2C-4B3E-A43B-1DBF02CE1D1F}"/>
              </a:ext>
            </a:extLst>
          </p:cNvPr>
          <p:cNvSpPr>
            <a:spLocks noGrp="1"/>
          </p:cNvSpPr>
          <p:nvPr>
            <p:ph type="title"/>
          </p:nvPr>
        </p:nvSpPr>
        <p:spPr>
          <a:xfrm>
            <a:off x="838200" y="439016"/>
            <a:ext cx="10515600" cy="1325563"/>
          </a:xfrm>
        </p:spPr>
        <p:txBody>
          <a:bodyPr>
            <a:noAutofit/>
          </a:bodyPr>
          <a:lstStyle/>
          <a:p>
            <a:r>
              <a:rPr lang="en-US" sz="2800" dirty="0"/>
              <a:t>Average Number of AL Employees Increases Slightly </a:t>
            </a:r>
            <a:br>
              <a:rPr lang="en-US" sz="2800" dirty="0"/>
            </a:br>
            <a:r>
              <a:rPr lang="en-US" sz="2000" dirty="0"/>
              <a:t>Returning Settings to Pre-pandemic Number</a:t>
            </a:r>
            <a:br>
              <a:rPr lang="en-US" sz="2800" dirty="0"/>
            </a:br>
            <a:endParaRPr lang="en-US" sz="2800" dirty="0"/>
          </a:p>
        </p:txBody>
      </p:sp>
      <p:graphicFrame>
        <p:nvGraphicFramePr>
          <p:cNvPr id="9" name="Content Placeholder 8">
            <a:extLst>
              <a:ext uri="{FF2B5EF4-FFF2-40B4-BE49-F238E27FC236}">
                <a16:creationId xmlns:a16="http://schemas.microsoft.com/office/drawing/2014/main" id="{18268E9B-8F03-4C57-872C-379EB8BB7333}"/>
              </a:ext>
            </a:extLst>
          </p:cNvPr>
          <p:cNvGraphicFramePr>
            <a:graphicFrameLocks noGrp="1"/>
          </p:cNvGraphicFramePr>
          <p:nvPr>
            <p:ph idx="1"/>
            <p:extLst>
              <p:ext uri="{D42A27DB-BD31-4B8C-83A1-F6EECF244321}">
                <p14:modId xmlns:p14="http://schemas.microsoft.com/office/powerpoint/2010/main" val="3087973368"/>
              </p:ext>
            </p:extLst>
          </p:nvPr>
        </p:nvGraphicFramePr>
        <p:xfrm>
          <a:off x="838200" y="1576552"/>
          <a:ext cx="10515600" cy="4600411"/>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1">
            <a:extLst>
              <a:ext uri="{FF2B5EF4-FFF2-40B4-BE49-F238E27FC236}">
                <a16:creationId xmlns:a16="http://schemas.microsoft.com/office/drawing/2014/main" id="{E9C42997-5B08-49F2-8568-D198C97897F8}"/>
              </a:ext>
            </a:extLst>
          </p:cNvPr>
          <p:cNvSpPr>
            <a:spLocks noGrp="1"/>
          </p:cNvSpPr>
          <p:nvPr>
            <p:ph type="ftr" sz="quarter" idx="11"/>
          </p:nvPr>
        </p:nvSpPr>
        <p:spPr>
          <a:xfrm>
            <a:off x="8499764" y="599440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Source: 2023 LTC Imperative Workforce Survey</a:t>
            </a:r>
          </a:p>
        </p:txBody>
      </p:sp>
      <p:sp>
        <p:nvSpPr>
          <p:cNvPr id="6" name="Date Placeholder 5">
            <a:extLst>
              <a:ext uri="{FF2B5EF4-FFF2-40B4-BE49-F238E27FC236}">
                <a16:creationId xmlns:a16="http://schemas.microsoft.com/office/drawing/2014/main" id="{5EE7BDD4-9149-D03C-D493-34E82C6857A5}"/>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2/2/2023</a:t>
            </a:r>
            <a:endParaRPr lang="en-US" dirty="0"/>
          </a:p>
        </p:txBody>
      </p:sp>
      <p:sp>
        <p:nvSpPr>
          <p:cNvPr id="7" name="Slide Number Placeholder 6">
            <a:extLst>
              <a:ext uri="{FF2B5EF4-FFF2-40B4-BE49-F238E27FC236}">
                <a16:creationId xmlns:a16="http://schemas.microsoft.com/office/drawing/2014/main" id="{082282A8-15C0-695E-53E8-CFC711913203}"/>
              </a:ext>
            </a:extLst>
          </p:cNvPr>
          <p:cNvSpPr>
            <a:spLocks noGrp="1"/>
          </p:cNvSpPr>
          <p:nvPr>
            <p:ph type="sldNum" sz="quarter" idx="12"/>
          </p:nvPr>
        </p:nvSpPr>
        <p:spPr/>
        <p:txBody>
          <a:bodyPr/>
          <a:lstStyle/>
          <a:p>
            <a:fld id="{F6824410-E03F-4E33-92E8-076DBED52438}" type="slidenum">
              <a:rPr lang="en-US" smtClean="0"/>
              <a:t>12</a:t>
            </a:fld>
            <a:endParaRPr lang="en-US" dirty="0"/>
          </a:p>
        </p:txBody>
      </p:sp>
    </p:spTree>
    <p:extLst>
      <p:ext uri="{BB962C8B-B14F-4D97-AF65-F5344CB8AC3E}">
        <p14:creationId xmlns:p14="http://schemas.microsoft.com/office/powerpoint/2010/main" val="992794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C7A25-7E2C-4B3E-A43B-1DBF02CE1D1F}"/>
              </a:ext>
            </a:extLst>
          </p:cNvPr>
          <p:cNvSpPr>
            <a:spLocks noGrp="1"/>
          </p:cNvSpPr>
          <p:nvPr>
            <p:ph type="title"/>
          </p:nvPr>
        </p:nvSpPr>
        <p:spPr>
          <a:xfrm>
            <a:off x="838199" y="662781"/>
            <a:ext cx="10515600" cy="1325563"/>
          </a:xfrm>
        </p:spPr>
        <p:txBody>
          <a:bodyPr>
            <a:noAutofit/>
          </a:bodyPr>
          <a:lstStyle/>
          <a:p>
            <a:r>
              <a:rPr lang="en-US" sz="2800" dirty="0"/>
              <a:t>Number of NF Employees Remains Well Below Pre-Pandemic Level</a:t>
            </a:r>
            <a:br>
              <a:rPr lang="en-US" sz="2400" dirty="0"/>
            </a:br>
            <a:r>
              <a:rPr lang="en-US" sz="2000" dirty="0"/>
              <a:t>Statewide + East Central, Northwest, Southeast, and West Central Worsened Further in 2022</a:t>
            </a:r>
            <a:endParaRPr lang="en-US" sz="2400" dirty="0"/>
          </a:p>
        </p:txBody>
      </p:sp>
      <p:graphicFrame>
        <p:nvGraphicFramePr>
          <p:cNvPr id="12" name="Content Placeholder 11">
            <a:extLst>
              <a:ext uri="{FF2B5EF4-FFF2-40B4-BE49-F238E27FC236}">
                <a16:creationId xmlns:a16="http://schemas.microsoft.com/office/drawing/2014/main" id="{6B95267D-3BC8-4FC7-A33C-8603A58DE11A}"/>
              </a:ext>
            </a:extLst>
          </p:cNvPr>
          <p:cNvGraphicFramePr>
            <a:graphicFrameLocks noGrp="1"/>
          </p:cNvGraphicFramePr>
          <p:nvPr>
            <p:ph idx="1"/>
            <p:extLst>
              <p:ext uri="{D42A27DB-BD31-4B8C-83A1-F6EECF244321}">
                <p14:modId xmlns:p14="http://schemas.microsoft.com/office/powerpoint/2010/main" val="2684458016"/>
              </p:ext>
            </p:extLst>
          </p:nvPr>
        </p:nvGraphicFramePr>
        <p:xfrm>
          <a:off x="838200" y="2207491"/>
          <a:ext cx="10515599" cy="3969472"/>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1">
            <a:extLst>
              <a:ext uri="{FF2B5EF4-FFF2-40B4-BE49-F238E27FC236}">
                <a16:creationId xmlns:a16="http://schemas.microsoft.com/office/drawing/2014/main" id="{E9C42997-5B08-49F2-8568-D198C97897F8}"/>
              </a:ext>
            </a:extLst>
          </p:cNvPr>
          <p:cNvSpPr>
            <a:spLocks noGrp="1"/>
          </p:cNvSpPr>
          <p:nvPr>
            <p:ph type="ftr" sz="quarter" idx="11"/>
          </p:nvPr>
        </p:nvSpPr>
        <p:spPr>
          <a:xfrm>
            <a:off x="8610600" y="599122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Source: 2023 LTC Imperative Workforce Survey</a:t>
            </a:r>
          </a:p>
        </p:txBody>
      </p:sp>
      <p:sp>
        <p:nvSpPr>
          <p:cNvPr id="6" name="Date Placeholder 5">
            <a:extLst>
              <a:ext uri="{FF2B5EF4-FFF2-40B4-BE49-F238E27FC236}">
                <a16:creationId xmlns:a16="http://schemas.microsoft.com/office/drawing/2014/main" id="{5F8F5D10-D02C-BB20-3105-E8A097C498A6}"/>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2/2/2023</a:t>
            </a:r>
            <a:endParaRPr lang="en-US" dirty="0"/>
          </a:p>
        </p:txBody>
      </p:sp>
      <p:sp>
        <p:nvSpPr>
          <p:cNvPr id="7" name="Slide Number Placeholder 6">
            <a:extLst>
              <a:ext uri="{FF2B5EF4-FFF2-40B4-BE49-F238E27FC236}">
                <a16:creationId xmlns:a16="http://schemas.microsoft.com/office/drawing/2014/main" id="{E35F2C2C-08B9-42CD-1ED8-3380ACC3A5ED}"/>
              </a:ext>
            </a:extLst>
          </p:cNvPr>
          <p:cNvSpPr>
            <a:spLocks noGrp="1"/>
          </p:cNvSpPr>
          <p:nvPr>
            <p:ph type="sldNum" sz="quarter" idx="12"/>
          </p:nvPr>
        </p:nvSpPr>
        <p:spPr/>
        <p:txBody>
          <a:bodyPr/>
          <a:lstStyle/>
          <a:p>
            <a:fld id="{F6824410-E03F-4E33-92E8-076DBED52438}" type="slidenum">
              <a:rPr lang="en-US" smtClean="0"/>
              <a:t>13</a:t>
            </a:fld>
            <a:endParaRPr lang="en-US" dirty="0"/>
          </a:p>
        </p:txBody>
      </p:sp>
    </p:spTree>
    <p:extLst>
      <p:ext uri="{BB962C8B-B14F-4D97-AF65-F5344CB8AC3E}">
        <p14:creationId xmlns:p14="http://schemas.microsoft.com/office/powerpoint/2010/main" val="2693805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Most AL Residents Receive Services</a:t>
            </a:r>
            <a:br>
              <a:rPr lang="en-US" sz="2800" dirty="0"/>
            </a:br>
            <a:r>
              <a:rPr lang="en-US" sz="2000" dirty="0"/>
              <a:t>EW Highest in Rural Areas, Disability Waivers in Metro and Northwest</a:t>
            </a:r>
            <a:endParaRPr lang="en-US" sz="2800" dirty="0"/>
          </a:p>
        </p:txBody>
      </p:sp>
      <p:sp>
        <p:nvSpPr>
          <p:cNvPr id="8" name="Footer Placeholder 1">
            <a:extLst>
              <a:ext uri="{FF2B5EF4-FFF2-40B4-BE49-F238E27FC236}">
                <a16:creationId xmlns:a16="http://schemas.microsoft.com/office/drawing/2014/main" id="{AC9E2D43-239A-4AA3-8EAD-7FDEA6D53350}"/>
              </a:ext>
            </a:extLst>
          </p:cNvPr>
          <p:cNvSpPr>
            <a:spLocks noGrp="1"/>
          </p:cNvSpPr>
          <p:nvPr>
            <p:ph type="ftr" sz="quarter" idx="11"/>
          </p:nvPr>
        </p:nvSpPr>
        <p:spPr>
          <a:xfrm>
            <a:off x="8610600" y="5913004"/>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Source: 2023 LTC Imperative Workforce Survey</a:t>
            </a:r>
            <a:endParaRPr lang="en-US" dirty="0"/>
          </a:p>
        </p:txBody>
      </p:sp>
      <p:sp>
        <p:nvSpPr>
          <p:cNvPr id="4" name="Slide Number Placeholder 3"/>
          <p:cNvSpPr>
            <a:spLocks noGrp="1"/>
          </p:cNvSpPr>
          <p:nvPr>
            <p:ph type="sldNum" sz="quarter" idx="12"/>
          </p:nvPr>
        </p:nvSpPr>
        <p:spPr/>
        <p:txBody>
          <a:bodyPr/>
          <a:lstStyle/>
          <a:p>
            <a:pPr>
              <a:defRPr/>
            </a:pPr>
            <a:fld id="{638645B7-2440-44EA-8C74-FA810653D078}" type="slidenum">
              <a:rPr lang="en-US" smtClean="0"/>
              <a:pPr>
                <a:defRPr/>
              </a:pPr>
              <a:t>14</a:t>
            </a:fld>
            <a:endParaRPr lang="en-US" dirty="0"/>
          </a:p>
        </p:txBody>
      </p:sp>
      <p:graphicFrame>
        <p:nvGraphicFramePr>
          <p:cNvPr id="10" name="Content Placeholder 9">
            <a:extLst>
              <a:ext uri="{FF2B5EF4-FFF2-40B4-BE49-F238E27FC236}">
                <a16:creationId xmlns:a16="http://schemas.microsoft.com/office/drawing/2014/main" id="{99400E00-49C6-BC24-32BF-337BB2E38E2D}"/>
              </a:ext>
            </a:extLst>
          </p:cNvPr>
          <p:cNvGraphicFramePr>
            <a:graphicFrameLocks noGrp="1"/>
          </p:cNvGraphicFramePr>
          <p:nvPr>
            <p:ph idx="1"/>
            <p:extLst>
              <p:ext uri="{D42A27DB-BD31-4B8C-83A1-F6EECF244321}">
                <p14:modId xmlns:p14="http://schemas.microsoft.com/office/powerpoint/2010/main" val="754546850"/>
              </p:ext>
            </p:extLst>
          </p:nvPr>
        </p:nvGraphicFramePr>
        <p:xfrm>
          <a:off x="838200" y="1825625"/>
          <a:ext cx="10515600" cy="4087379"/>
        </p:xfrm>
        <a:graphic>
          <a:graphicData uri="http://schemas.openxmlformats.org/drawingml/2006/chart">
            <c:chart xmlns:c="http://schemas.openxmlformats.org/drawingml/2006/chart" xmlns:r="http://schemas.openxmlformats.org/officeDocument/2006/relationships" r:id="rId3"/>
          </a:graphicData>
        </a:graphic>
      </p:graphicFrame>
      <p:sp>
        <p:nvSpPr>
          <p:cNvPr id="11" name="Date Placeholder 10">
            <a:extLst>
              <a:ext uri="{FF2B5EF4-FFF2-40B4-BE49-F238E27FC236}">
                <a16:creationId xmlns:a16="http://schemas.microsoft.com/office/drawing/2014/main" id="{629F6D49-D965-8E92-A939-8316A756968A}"/>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2/2/2023</a:t>
            </a:r>
            <a:endParaRPr lang="en-US" dirty="0"/>
          </a:p>
        </p:txBody>
      </p:sp>
    </p:spTree>
    <p:extLst>
      <p:ext uri="{BB962C8B-B14F-4D97-AF65-F5344CB8AC3E}">
        <p14:creationId xmlns:p14="http://schemas.microsoft.com/office/powerpoint/2010/main" val="1868562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47976"/>
            <a:ext cx="10515600" cy="1325563"/>
          </a:xfrm>
        </p:spPr>
        <p:txBody>
          <a:bodyPr>
            <a:noAutofit/>
          </a:bodyPr>
          <a:lstStyle/>
          <a:p>
            <a:r>
              <a:rPr lang="en-US" sz="2800" dirty="0"/>
              <a:t>Over 1 in 4 NF and AL Report Losing Employees to Staffing Agencies</a:t>
            </a:r>
            <a:br>
              <a:rPr lang="en-US" sz="2800" dirty="0"/>
            </a:br>
            <a:endParaRPr lang="en-US" sz="2800" dirty="0"/>
          </a:p>
        </p:txBody>
      </p:sp>
      <p:sp>
        <p:nvSpPr>
          <p:cNvPr id="8" name="Title 3">
            <a:extLst>
              <a:ext uri="{FF2B5EF4-FFF2-40B4-BE49-F238E27FC236}">
                <a16:creationId xmlns:a16="http://schemas.microsoft.com/office/drawing/2014/main" id="{84B16011-117F-4D60-B6A0-CFCFFC5B27E8}"/>
              </a:ext>
            </a:extLst>
          </p:cNvPr>
          <p:cNvSpPr>
            <a:spLocks noGrp="1"/>
          </p:cNvSpPr>
          <p:nvPr>
            <p:ph sz="half" idx="1"/>
          </p:nvPr>
        </p:nvSpPr>
        <p:spPr>
          <a:xfrm>
            <a:off x="838199" y="1847850"/>
            <a:ext cx="5181600" cy="4351338"/>
          </a:xfrm>
        </p:spPr>
        <p:txBody>
          <a:bodyPr>
            <a:normAutofit fontScale="97500"/>
          </a:bodyPr>
          <a:lstStyle/>
          <a:p>
            <a:r>
              <a:rPr lang="en-US" sz="2500" dirty="0">
                <a:solidFill>
                  <a:schemeClr val="accent1">
                    <a:lumMod val="50000"/>
                  </a:schemeClr>
                </a:solidFill>
              </a:rPr>
              <a:t>Providers who have lost RN, LPN, CNAs etc., to SNSAs or Traveling Nursing Agencies report losing an average of:</a:t>
            </a:r>
          </a:p>
          <a:p>
            <a:pPr lvl="1"/>
            <a:r>
              <a:rPr lang="en-US" dirty="0">
                <a:solidFill>
                  <a:schemeClr val="accent1">
                    <a:lumMod val="50000"/>
                  </a:schemeClr>
                </a:solidFill>
              </a:rPr>
              <a:t>Assisted Living Setting: 2.1 Employees</a:t>
            </a:r>
          </a:p>
          <a:p>
            <a:pPr lvl="1"/>
            <a:r>
              <a:rPr lang="en-US" dirty="0">
                <a:solidFill>
                  <a:schemeClr val="accent1">
                    <a:lumMod val="50000"/>
                  </a:schemeClr>
                </a:solidFill>
              </a:rPr>
              <a:t>Nursing Facility: 3.3 Employees</a:t>
            </a:r>
          </a:p>
          <a:p>
            <a:endParaRPr lang="en-US" dirty="0">
              <a:solidFill>
                <a:schemeClr val="accent1">
                  <a:lumMod val="60000"/>
                  <a:lumOff val="40000"/>
                </a:schemeClr>
              </a:solidFill>
            </a:endParaRPr>
          </a:p>
        </p:txBody>
      </p:sp>
      <p:sp>
        <p:nvSpPr>
          <p:cNvPr id="6" name="Footer Placeholder 1">
            <a:extLst>
              <a:ext uri="{FF2B5EF4-FFF2-40B4-BE49-F238E27FC236}">
                <a16:creationId xmlns:a16="http://schemas.microsoft.com/office/drawing/2014/main" id="{0E9337BD-9711-4C10-8B54-B86A2FD6D224}"/>
              </a:ext>
            </a:extLst>
          </p:cNvPr>
          <p:cNvSpPr>
            <a:spLocks noGrp="1"/>
          </p:cNvSpPr>
          <p:nvPr>
            <p:ph type="ftr" sz="quarter" idx="11"/>
          </p:nvPr>
        </p:nvSpPr>
        <p:spPr>
          <a:xfrm>
            <a:off x="7924800" y="601662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Source: 2023 LTC Imperative Workforce Survey</a:t>
            </a:r>
          </a:p>
        </p:txBody>
      </p:sp>
      <p:sp>
        <p:nvSpPr>
          <p:cNvPr id="4" name="Slide Number Placeholder 3"/>
          <p:cNvSpPr>
            <a:spLocks noGrp="1"/>
          </p:cNvSpPr>
          <p:nvPr>
            <p:ph type="sldNum" sz="quarter" idx="12"/>
          </p:nvPr>
        </p:nvSpPr>
        <p:spPr/>
        <p:txBody>
          <a:bodyPr/>
          <a:lstStyle/>
          <a:p>
            <a:pPr>
              <a:defRPr/>
            </a:pPr>
            <a:fld id="{638645B7-2440-44EA-8C74-FA810653D078}" type="slidenum">
              <a:rPr lang="en-US" smtClean="0"/>
              <a:pPr>
                <a:defRPr/>
              </a:pPr>
              <a:t>15</a:t>
            </a:fld>
            <a:endParaRPr lang="en-US" dirty="0"/>
          </a:p>
        </p:txBody>
      </p:sp>
      <p:graphicFrame>
        <p:nvGraphicFramePr>
          <p:cNvPr id="9" name="Content Placeholder 8">
            <a:extLst>
              <a:ext uri="{FF2B5EF4-FFF2-40B4-BE49-F238E27FC236}">
                <a16:creationId xmlns:a16="http://schemas.microsoft.com/office/drawing/2014/main" id="{033CECF8-46CB-455D-AC49-CB85C4A71E52}"/>
              </a:ext>
            </a:extLst>
          </p:cNvPr>
          <p:cNvGraphicFramePr>
            <a:graphicFrameLocks/>
          </p:cNvGraphicFramePr>
          <p:nvPr>
            <p:extLst>
              <p:ext uri="{D42A27DB-BD31-4B8C-83A1-F6EECF244321}">
                <p14:modId xmlns:p14="http://schemas.microsoft.com/office/powerpoint/2010/main" val="1214899816"/>
              </p:ext>
            </p:extLst>
          </p:nvPr>
        </p:nvGraphicFramePr>
        <p:xfrm>
          <a:off x="6172202" y="1690688"/>
          <a:ext cx="5087541" cy="4271169"/>
        </p:xfrm>
        <a:graphic>
          <a:graphicData uri="http://schemas.openxmlformats.org/drawingml/2006/chart">
            <c:chart xmlns:c="http://schemas.openxmlformats.org/drawingml/2006/chart" xmlns:r="http://schemas.openxmlformats.org/officeDocument/2006/relationships" r:id="rId3"/>
          </a:graphicData>
        </a:graphic>
      </p:graphicFrame>
      <p:sp>
        <p:nvSpPr>
          <p:cNvPr id="12" name="Date Placeholder 11">
            <a:extLst>
              <a:ext uri="{FF2B5EF4-FFF2-40B4-BE49-F238E27FC236}">
                <a16:creationId xmlns:a16="http://schemas.microsoft.com/office/drawing/2014/main" id="{4BA0C070-F46F-0137-F7B3-18603BA93749}"/>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2/2/2023</a:t>
            </a:r>
            <a:endParaRPr lang="en-US" dirty="0"/>
          </a:p>
        </p:txBody>
      </p:sp>
    </p:spTree>
    <p:extLst>
      <p:ext uri="{BB962C8B-B14F-4D97-AF65-F5344CB8AC3E}">
        <p14:creationId xmlns:p14="http://schemas.microsoft.com/office/powerpoint/2010/main" val="2963090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5AFD7-ECFE-F2F7-218D-F06DD4949CAC}"/>
              </a:ext>
            </a:extLst>
          </p:cNvPr>
          <p:cNvSpPr>
            <a:spLocks noGrp="1"/>
          </p:cNvSpPr>
          <p:nvPr>
            <p:ph type="title"/>
          </p:nvPr>
        </p:nvSpPr>
        <p:spPr>
          <a:xfrm>
            <a:off x="524741" y="620392"/>
            <a:ext cx="3808268" cy="5504688"/>
          </a:xfrm>
        </p:spPr>
        <p:txBody>
          <a:bodyPr>
            <a:normAutofit/>
          </a:bodyPr>
          <a:lstStyle/>
          <a:p>
            <a:r>
              <a:rPr lang="en-US" sz="2800" dirty="0">
                <a:solidFill>
                  <a:srgbClr val="739600"/>
                </a:solidFill>
              </a:rPr>
              <a:t>Assisted Living License Requirements have Increased R.N. Workloads</a:t>
            </a:r>
          </a:p>
        </p:txBody>
      </p:sp>
      <p:sp>
        <p:nvSpPr>
          <p:cNvPr id="5" name="Date Placeholder 4">
            <a:extLst>
              <a:ext uri="{FF2B5EF4-FFF2-40B4-BE49-F238E27FC236}">
                <a16:creationId xmlns:a16="http://schemas.microsoft.com/office/drawing/2014/main" id="{91FFD280-CAD4-EF68-9567-55618BB8FB97}"/>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a:t>2/2/2023</a:t>
            </a:r>
            <a:endParaRPr lang="en-US" dirty="0"/>
          </a:p>
        </p:txBody>
      </p:sp>
      <p:sp>
        <p:nvSpPr>
          <p:cNvPr id="6" name="Slide Number Placeholder 5">
            <a:extLst>
              <a:ext uri="{FF2B5EF4-FFF2-40B4-BE49-F238E27FC236}">
                <a16:creationId xmlns:a16="http://schemas.microsoft.com/office/drawing/2014/main" id="{541A0663-B462-32F8-5CA2-A9A62536D361}"/>
              </a:ext>
            </a:extLst>
          </p:cNvPr>
          <p:cNvSpPr>
            <a:spLocks noGrp="1"/>
          </p:cNvSpPr>
          <p:nvPr>
            <p:ph type="sldNum" sz="quarter" idx="12"/>
          </p:nvPr>
        </p:nvSpPr>
        <p:spPr>
          <a:xfrm>
            <a:off x="8610600" y="6356350"/>
            <a:ext cx="2743200" cy="365125"/>
          </a:xfrm>
        </p:spPr>
        <p:txBody>
          <a:bodyPr>
            <a:normAutofit/>
          </a:bodyPr>
          <a:lstStyle/>
          <a:p>
            <a:pPr>
              <a:spcAft>
                <a:spcPts val="600"/>
              </a:spcAft>
            </a:pPr>
            <a:fld id="{F6824410-E03F-4E33-92E8-076DBED52438}" type="slidenum">
              <a:rPr lang="en-US" smtClean="0"/>
              <a:pPr>
                <a:spcAft>
                  <a:spcPts val="600"/>
                </a:spcAft>
              </a:pPr>
              <a:t>16</a:t>
            </a:fld>
            <a:endParaRPr lang="en-US" dirty="0"/>
          </a:p>
        </p:txBody>
      </p:sp>
      <p:graphicFrame>
        <p:nvGraphicFramePr>
          <p:cNvPr id="8" name="Content Placeholder 2">
            <a:extLst>
              <a:ext uri="{FF2B5EF4-FFF2-40B4-BE49-F238E27FC236}">
                <a16:creationId xmlns:a16="http://schemas.microsoft.com/office/drawing/2014/main" id="{74653039-92BE-91B3-55AA-99B3C7D5E08A}"/>
              </a:ext>
            </a:extLst>
          </p:cNvPr>
          <p:cNvGraphicFramePr>
            <a:graphicFrameLocks noGrp="1"/>
          </p:cNvGraphicFramePr>
          <p:nvPr>
            <p:ph idx="1"/>
            <p:extLst>
              <p:ext uri="{D42A27DB-BD31-4B8C-83A1-F6EECF244321}">
                <p14:modId xmlns:p14="http://schemas.microsoft.com/office/powerpoint/2010/main" val="2876397153"/>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ooter Placeholder 6">
            <a:extLst>
              <a:ext uri="{FF2B5EF4-FFF2-40B4-BE49-F238E27FC236}">
                <a16:creationId xmlns:a16="http://schemas.microsoft.com/office/drawing/2014/main" id="{B71B4C23-7EB0-6E4C-B39E-089ECA271CC7}"/>
              </a:ext>
            </a:extLst>
          </p:cNvPr>
          <p:cNvSpPr>
            <a:spLocks noGrp="1"/>
          </p:cNvSpPr>
          <p:nvPr>
            <p:ph type="ftr" sz="quarter" idx="11"/>
          </p:nvPr>
        </p:nvSpPr>
        <p:spPr>
          <a:xfrm>
            <a:off x="7924800" y="6020666"/>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Source: 2023 LTC Imperative Workforce Survey</a:t>
            </a:r>
          </a:p>
        </p:txBody>
      </p:sp>
    </p:spTree>
    <p:extLst>
      <p:ext uri="{BB962C8B-B14F-4D97-AF65-F5344CB8AC3E}">
        <p14:creationId xmlns:p14="http://schemas.microsoft.com/office/powerpoint/2010/main" val="235439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EACAA86F-A568-835A-AE71-53E649D911A5}"/>
              </a:ext>
            </a:extLst>
          </p:cNvPr>
          <p:cNvSpPr>
            <a:spLocks noGrp="1"/>
          </p:cNvSpPr>
          <p:nvPr>
            <p:ph type="title"/>
          </p:nvPr>
        </p:nvSpPr>
        <p:spPr>
          <a:xfrm>
            <a:off x="838200" y="500062"/>
            <a:ext cx="10515600" cy="1325563"/>
          </a:xfrm>
        </p:spPr>
        <p:txBody>
          <a:bodyPr>
            <a:noAutofit/>
          </a:bodyPr>
          <a:lstStyle/>
          <a:p>
            <a:r>
              <a:rPr lang="en-US" sz="2800" dirty="0"/>
              <a:t>Nearly 25% of Assisted Living Settings Need Additional R.N. Staffing to Meet the Requirement of Assisted Living Licensure</a:t>
            </a:r>
          </a:p>
        </p:txBody>
      </p:sp>
      <p:sp>
        <p:nvSpPr>
          <p:cNvPr id="18" name="Content Placeholder 17">
            <a:extLst>
              <a:ext uri="{FF2B5EF4-FFF2-40B4-BE49-F238E27FC236}">
                <a16:creationId xmlns:a16="http://schemas.microsoft.com/office/drawing/2014/main" id="{A4BB04E5-6D48-0DFB-9464-4C45D60E272B}"/>
              </a:ext>
            </a:extLst>
          </p:cNvPr>
          <p:cNvSpPr>
            <a:spLocks noGrp="1"/>
          </p:cNvSpPr>
          <p:nvPr>
            <p:ph sz="half" idx="1"/>
          </p:nvPr>
        </p:nvSpPr>
        <p:spPr>
          <a:xfrm>
            <a:off x="838200" y="2152073"/>
            <a:ext cx="5181600" cy="4024890"/>
          </a:xfrm>
        </p:spPr>
        <p:txBody>
          <a:bodyPr/>
          <a:lstStyle/>
          <a:p>
            <a:r>
              <a:rPr lang="en-US" dirty="0"/>
              <a:t>Nearly 1 NEW RN (FTE) per setting was reported by the 17% of AL settings that hired additional RN staff</a:t>
            </a:r>
          </a:p>
          <a:p>
            <a:r>
              <a:rPr lang="en-US" dirty="0"/>
              <a:t>8.4% would hire more R.N. staff but are unable to find</a:t>
            </a:r>
          </a:p>
        </p:txBody>
      </p:sp>
      <p:graphicFrame>
        <p:nvGraphicFramePr>
          <p:cNvPr id="14" name="Content Placeholder 13">
            <a:extLst>
              <a:ext uri="{FF2B5EF4-FFF2-40B4-BE49-F238E27FC236}">
                <a16:creationId xmlns:a16="http://schemas.microsoft.com/office/drawing/2014/main" id="{A5376217-7EEF-9CD0-ECC1-2E78791776F0}"/>
              </a:ext>
            </a:extLst>
          </p:cNvPr>
          <p:cNvGraphicFramePr>
            <a:graphicFrameLocks noGrp="1"/>
          </p:cNvGraphicFramePr>
          <p:nvPr>
            <p:ph sz="half" idx="2"/>
            <p:extLst>
              <p:ext uri="{D42A27DB-BD31-4B8C-83A1-F6EECF244321}">
                <p14:modId xmlns:p14="http://schemas.microsoft.com/office/powerpoint/2010/main" val="3882883651"/>
              </p:ext>
            </p:extLst>
          </p:nvPr>
        </p:nvGraphicFramePr>
        <p:xfrm>
          <a:off x="6172200" y="2152072"/>
          <a:ext cx="5181600" cy="3768438"/>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a:extLst>
              <a:ext uri="{FF2B5EF4-FFF2-40B4-BE49-F238E27FC236}">
                <a16:creationId xmlns:a16="http://schemas.microsoft.com/office/drawing/2014/main" id="{83D116CA-6F23-32F5-D6C5-F599C401E8C8}"/>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2/2/2023</a:t>
            </a:r>
            <a:endParaRPr lang="en-US" dirty="0"/>
          </a:p>
        </p:txBody>
      </p:sp>
      <p:sp>
        <p:nvSpPr>
          <p:cNvPr id="5" name="Slide Number Placeholder 4">
            <a:extLst>
              <a:ext uri="{FF2B5EF4-FFF2-40B4-BE49-F238E27FC236}">
                <a16:creationId xmlns:a16="http://schemas.microsoft.com/office/drawing/2014/main" id="{2B783607-F8F0-AC32-1D8F-FC009BE85622}"/>
              </a:ext>
            </a:extLst>
          </p:cNvPr>
          <p:cNvSpPr>
            <a:spLocks noGrp="1"/>
          </p:cNvSpPr>
          <p:nvPr>
            <p:ph type="sldNum" sz="quarter" idx="12"/>
          </p:nvPr>
        </p:nvSpPr>
        <p:spPr/>
        <p:txBody>
          <a:bodyPr/>
          <a:lstStyle/>
          <a:p>
            <a:fld id="{F6824410-E03F-4E33-92E8-076DBED52438}" type="slidenum">
              <a:rPr lang="en-US" smtClean="0"/>
              <a:t>17</a:t>
            </a:fld>
            <a:endParaRPr lang="en-US" dirty="0"/>
          </a:p>
        </p:txBody>
      </p:sp>
      <p:sp>
        <p:nvSpPr>
          <p:cNvPr id="19" name="Footer Placeholder 18">
            <a:extLst>
              <a:ext uri="{FF2B5EF4-FFF2-40B4-BE49-F238E27FC236}">
                <a16:creationId xmlns:a16="http://schemas.microsoft.com/office/drawing/2014/main" id="{A4579E58-30C3-F5EC-CAE7-86107DE3E99C}"/>
              </a:ext>
            </a:extLst>
          </p:cNvPr>
          <p:cNvSpPr>
            <a:spLocks noGrp="1"/>
          </p:cNvSpPr>
          <p:nvPr>
            <p:ph type="ftr" sz="quarter" idx="11"/>
          </p:nvPr>
        </p:nvSpPr>
        <p:spPr>
          <a:xfrm>
            <a:off x="7924800" y="6084094"/>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Source: 2023 LTC Imperative Workforce Survey</a:t>
            </a:r>
          </a:p>
        </p:txBody>
      </p:sp>
    </p:spTree>
    <p:extLst>
      <p:ext uri="{BB962C8B-B14F-4D97-AF65-F5344CB8AC3E}">
        <p14:creationId xmlns:p14="http://schemas.microsoft.com/office/powerpoint/2010/main" val="1587551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697D4-6C27-B8BA-5625-874C238A1637}"/>
              </a:ext>
            </a:extLst>
          </p:cNvPr>
          <p:cNvSpPr>
            <a:spLocks noGrp="1"/>
          </p:cNvSpPr>
          <p:nvPr>
            <p:ph type="title"/>
          </p:nvPr>
        </p:nvSpPr>
        <p:spPr>
          <a:xfrm>
            <a:off x="524741" y="620392"/>
            <a:ext cx="3808268" cy="5504688"/>
          </a:xfrm>
        </p:spPr>
        <p:txBody>
          <a:bodyPr>
            <a:normAutofit/>
          </a:bodyPr>
          <a:lstStyle/>
          <a:p>
            <a:r>
              <a:rPr lang="en-US" sz="2800" dirty="0">
                <a:solidFill>
                  <a:srgbClr val="739600"/>
                </a:solidFill>
              </a:rPr>
              <a:t>Number of Employees Utilizing the Nurse Aide Training Waiver Continues to Decline</a:t>
            </a:r>
          </a:p>
        </p:txBody>
      </p:sp>
      <p:sp>
        <p:nvSpPr>
          <p:cNvPr id="5" name="Date Placeholder 4">
            <a:extLst>
              <a:ext uri="{FF2B5EF4-FFF2-40B4-BE49-F238E27FC236}">
                <a16:creationId xmlns:a16="http://schemas.microsoft.com/office/drawing/2014/main" id="{69C48A61-5F08-D745-FAA4-3D32B2A19B42}"/>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a:t>2/2/2023</a:t>
            </a:r>
            <a:endParaRPr lang="en-US" dirty="0"/>
          </a:p>
        </p:txBody>
      </p:sp>
      <p:sp>
        <p:nvSpPr>
          <p:cNvPr id="6" name="Slide Number Placeholder 5">
            <a:extLst>
              <a:ext uri="{FF2B5EF4-FFF2-40B4-BE49-F238E27FC236}">
                <a16:creationId xmlns:a16="http://schemas.microsoft.com/office/drawing/2014/main" id="{451587D4-2BE9-0184-7F5F-D021E7507548}"/>
              </a:ext>
            </a:extLst>
          </p:cNvPr>
          <p:cNvSpPr>
            <a:spLocks noGrp="1"/>
          </p:cNvSpPr>
          <p:nvPr>
            <p:ph type="sldNum" sz="quarter" idx="12"/>
          </p:nvPr>
        </p:nvSpPr>
        <p:spPr>
          <a:xfrm>
            <a:off x="8610600" y="6356350"/>
            <a:ext cx="2743200" cy="365125"/>
          </a:xfrm>
        </p:spPr>
        <p:txBody>
          <a:bodyPr>
            <a:normAutofit/>
          </a:bodyPr>
          <a:lstStyle/>
          <a:p>
            <a:pPr>
              <a:spcAft>
                <a:spcPts val="600"/>
              </a:spcAft>
            </a:pPr>
            <a:fld id="{F6824410-E03F-4E33-92E8-076DBED52438}" type="slidenum">
              <a:rPr lang="en-US" smtClean="0"/>
              <a:pPr>
                <a:spcAft>
                  <a:spcPts val="600"/>
                </a:spcAft>
              </a:pPr>
              <a:t>18</a:t>
            </a:fld>
            <a:endParaRPr lang="en-US" dirty="0"/>
          </a:p>
        </p:txBody>
      </p:sp>
      <p:graphicFrame>
        <p:nvGraphicFramePr>
          <p:cNvPr id="9" name="Content Placeholder 2">
            <a:extLst>
              <a:ext uri="{FF2B5EF4-FFF2-40B4-BE49-F238E27FC236}">
                <a16:creationId xmlns:a16="http://schemas.microsoft.com/office/drawing/2014/main" id="{A257AFC5-0876-BB72-07BC-AE4338E1236E}"/>
              </a:ext>
            </a:extLst>
          </p:cNvPr>
          <p:cNvGraphicFramePr>
            <a:graphicFrameLocks noGrp="1"/>
          </p:cNvGraphicFramePr>
          <p:nvPr>
            <p:ph idx="1"/>
            <p:extLst>
              <p:ext uri="{D42A27DB-BD31-4B8C-83A1-F6EECF244321}">
                <p14:modId xmlns:p14="http://schemas.microsoft.com/office/powerpoint/2010/main" val="404783562"/>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ooter Placeholder 6">
            <a:extLst>
              <a:ext uri="{FF2B5EF4-FFF2-40B4-BE49-F238E27FC236}">
                <a16:creationId xmlns:a16="http://schemas.microsoft.com/office/drawing/2014/main" id="{78A9D4AB-056C-9702-981F-EB7EC488013E}"/>
              </a:ext>
            </a:extLst>
          </p:cNvPr>
          <p:cNvSpPr>
            <a:spLocks noGrp="1"/>
          </p:cNvSpPr>
          <p:nvPr>
            <p:ph type="ftr" sz="quarter" idx="11"/>
          </p:nvPr>
        </p:nvSpPr>
        <p:spPr>
          <a:xfrm>
            <a:off x="7924800" y="605504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Source: 2023 LTC Imperative Workforce Survey</a:t>
            </a:r>
          </a:p>
        </p:txBody>
      </p:sp>
    </p:spTree>
    <p:extLst>
      <p:ext uri="{BB962C8B-B14F-4D97-AF65-F5344CB8AC3E}">
        <p14:creationId xmlns:p14="http://schemas.microsoft.com/office/powerpoint/2010/main" val="1206892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8" name="Content Placeholder 7">
                <a:extLst>
                  <a:ext uri="{FF2B5EF4-FFF2-40B4-BE49-F238E27FC236}">
                    <a16:creationId xmlns:a16="http://schemas.microsoft.com/office/drawing/2014/main" id="{AEF9CBD0-1F14-CE89-C24F-1355007B80B8}"/>
                  </a:ext>
                </a:extLst>
              </p:cNvPr>
              <p:cNvGraphicFramePr>
                <a:graphicFrameLocks noGrp="1"/>
              </p:cNvGraphicFramePr>
              <p:nvPr>
                <p:ph idx="1"/>
                <p:extLst>
                  <p:ext uri="{D42A27DB-BD31-4B8C-83A1-F6EECF244321}">
                    <p14:modId xmlns:p14="http://schemas.microsoft.com/office/powerpoint/2010/main" val="2921157951"/>
                  </p:ext>
                </p:extLst>
              </p:nvPr>
            </p:nvGraphicFramePr>
            <p:xfrm>
              <a:off x="426720" y="591128"/>
              <a:ext cx="11338560" cy="5626792"/>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8" name="Content Placeholder 7">
                <a:extLst>
                  <a:ext uri="{FF2B5EF4-FFF2-40B4-BE49-F238E27FC236}">
                    <a16:creationId xmlns:a16="http://schemas.microsoft.com/office/drawing/2014/main" id="{AEF9CBD0-1F14-CE89-C24F-1355007B80B8}"/>
                  </a:ext>
                </a:extLst>
              </p:cNvPr>
              <p:cNvPicPr>
                <a:picLocks noGrp="1" noRot="1" noChangeAspect="1" noMove="1" noResize="1" noEditPoints="1" noAdjustHandles="1" noChangeArrowheads="1" noChangeShapeType="1"/>
              </p:cNvPicPr>
              <p:nvPr/>
            </p:nvPicPr>
            <p:blipFill>
              <a:blip r:embed="rId4"/>
              <a:stretch>
                <a:fillRect/>
              </a:stretch>
            </p:blipFill>
            <p:spPr>
              <a:xfrm>
                <a:off x="426720" y="591128"/>
                <a:ext cx="11338560" cy="5626792"/>
              </a:xfrm>
              <a:prstGeom prst="rect">
                <a:avLst/>
              </a:prstGeom>
            </p:spPr>
          </p:pic>
        </mc:Fallback>
      </mc:AlternateContent>
      <p:sp>
        <p:nvSpPr>
          <p:cNvPr id="4" name="Date Placeholder 3">
            <a:extLst>
              <a:ext uri="{FF2B5EF4-FFF2-40B4-BE49-F238E27FC236}">
                <a16:creationId xmlns:a16="http://schemas.microsoft.com/office/drawing/2014/main" id="{CEEE6928-0C62-A97B-0EEB-B65AB9B84AB4}"/>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2/2/2023</a:t>
            </a:r>
            <a:endParaRPr lang="en-US" dirty="0"/>
          </a:p>
        </p:txBody>
      </p:sp>
      <p:sp>
        <p:nvSpPr>
          <p:cNvPr id="5" name="Slide Number Placeholder 4">
            <a:extLst>
              <a:ext uri="{FF2B5EF4-FFF2-40B4-BE49-F238E27FC236}">
                <a16:creationId xmlns:a16="http://schemas.microsoft.com/office/drawing/2014/main" id="{EDFE4C8A-C2CD-0603-4602-BE6D857807F4}"/>
              </a:ext>
            </a:extLst>
          </p:cNvPr>
          <p:cNvSpPr>
            <a:spLocks noGrp="1"/>
          </p:cNvSpPr>
          <p:nvPr>
            <p:ph type="sldNum" sz="quarter" idx="12"/>
          </p:nvPr>
        </p:nvSpPr>
        <p:spPr/>
        <p:txBody>
          <a:bodyPr/>
          <a:lstStyle/>
          <a:p>
            <a:fld id="{F6824410-E03F-4E33-92E8-076DBED52438}" type="slidenum">
              <a:rPr lang="en-US" smtClean="0"/>
              <a:t>19</a:t>
            </a:fld>
            <a:endParaRPr lang="en-US" dirty="0"/>
          </a:p>
        </p:txBody>
      </p:sp>
      <p:sp>
        <p:nvSpPr>
          <p:cNvPr id="9" name="Footer Placeholder 8">
            <a:extLst>
              <a:ext uri="{FF2B5EF4-FFF2-40B4-BE49-F238E27FC236}">
                <a16:creationId xmlns:a16="http://schemas.microsoft.com/office/drawing/2014/main" id="{E8F5FD9B-C2C7-7A9E-99AB-C15B15C5220F}"/>
              </a:ext>
            </a:extLst>
          </p:cNvPr>
          <p:cNvSpPr>
            <a:spLocks noGrp="1"/>
          </p:cNvSpPr>
          <p:nvPr>
            <p:ph type="ftr" sz="quarter" idx="11"/>
          </p:nvPr>
        </p:nvSpPr>
        <p:spPr>
          <a:xfrm>
            <a:off x="7924800" y="608430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Source: 2023 LTC Imperative Workforce Survey</a:t>
            </a:r>
          </a:p>
        </p:txBody>
      </p:sp>
    </p:spTree>
    <p:extLst>
      <p:ext uri="{BB962C8B-B14F-4D97-AF65-F5344CB8AC3E}">
        <p14:creationId xmlns:p14="http://schemas.microsoft.com/office/powerpoint/2010/main" val="2055319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D4928-A16A-40AC-8327-355CAD3F22C4}"/>
              </a:ext>
            </a:extLst>
          </p:cNvPr>
          <p:cNvSpPr>
            <a:spLocks noGrp="1"/>
          </p:cNvSpPr>
          <p:nvPr>
            <p:ph type="title"/>
          </p:nvPr>
        </p:nvSpPr>
        <p:spPr>
          <a:xfrm>
            <a:off x="838200" y="365125"/>
            <a:ext cx="10515600" cy="917137"/>
          </a:xfrm>
        </p:spPr>
        <p:txBody>
          <a:bodyPr/>
          <a:lstStyle/>
          <a:p>
            <a:r>
              <a:rPr lang="en-US" dirty="0"/>
              <a:t>Survey Background</a:t>
            </a:r>
          </a:p>
        </p:txBody>
      </p:sp>
      <p:sp>
        <p:nvSpPr>
          <p:cNvPr id="3" name="Content Placeholder 2">
            <a:extLst>
              <a:ext uri="{FF2B5EF4-FFF2-40B4-BE49-F238E27FC236}">
                <a16:creationId xmlns:a16="http://schemas.microsoft.com/office/drawing/2014/main" id="{2D5D0C99-3212-419E-B07B-049FD3FD1ABA}"/>
              </a:ext>
            </a:extLst>
          </p:cNvPr>
          <p:cNvSpPr>
            <a:spLocks noGrp="1"/>
          </p:cNvSpPr>
          <p:nvPr>
            <p:ph idx="1"/>
          </p:nvPr>
        </p:nvSpPr>
        <p:spPr>
          <a:xfrm>
            <a:off x="838200" y="1376856"/>
            <a:ext cx="10515600" cy="4800108"/>
          </a:xfrm>
        </p:spPr>
        <p:txBody>
          <a:bodyPr>
            <a:normAutofit/>
          </a:bodyPr>
          <a:lstStyle/>
          <a:p>
            <a:pPr>
              <a:buFont typeface="Wingdings" panose="05000000000000000000" pitchFamily="2" charset="2"/>
              <a:buChar char="§"/>
            </a:pPr>
            <a:r>
              <a:rPr lang="en-US" sz="4800" dirty="0"/>
              <a:t>Sent to all Assisted Living and Care Center members of LeadingAge MN and CPM in mid-January</a:t>
            </a:r>
          </a:p>
          <a:p>
            <a:pPr>
              <a:buFont typeface="Wingdings" panose="05000000000000000000" pitchFamily="2" charset="2"/>
              <a:buChar char="§"/>
            </a:pPr>
            <a:r>
              <a:rPr lang="en-US" sz="4800" dirty="0"/>
              <a:t>Survey closed February 1, 2023</a:t>
            </a:r>
          </a:p>
          <a:p>
            <a:pPr>
              <a:buFont typeface="Wingdings" panose="05000000000000000000" pitchFamily="2" charset="2"/>
              <a:buChar char="§"/>
            </a:pPr>
            <a:r>
              <a:rPr lang="en-US" sz="4800" dirty="0"/>
              <a:t>200 assisted living responses and 97 Care Center responses</a:t>
            </a:r>
          </a:p>
          <a:p>
            <a:pPr>
              <a:buFont typeface="Wingdings" panose="05000000000000000000" pitchFamily="2" charset="2"/>
              <a:buChar char="§"/>
            </a:pPr>
            <a:endParaRPr lang="en-US" dirty="0"/>
          </a:p>
        </p:txBody>
      </p:sp>
      <p:sp>
        <p:nvSpPr>
          <p:cNvPr id="6" name="Slide Number Placeholder 5">
            <a:extLst>
              <a:ext uri="{FF2B5EF4-FFF2-40B4-BE49-F238E27FC236}">
                <a16:creationId xmlns:a16="http://schemas.microsoft.com/office/drawing/2014/main" id="{AC4856D3-BBAC-45B4-A60D-C8941D67FD10}"/>
              </a:ext>
            </a:extLst>
          </p:cNvPr>
          <p:cNvSpPr>
            <a:spLocks noGrp="1"/>
          </p:cNvSpPr>
          <p:nvPr>
            <p:ph type="sldNum" sz="quarter" idx="12"/>
          </p:nvPr>
        </p:nvSpPr>
        <p:spPr/>
        <p:txBody>
          <a:bodyPr/>
          <a:lstStyle/>
          <a:p>
            <a:pPr>
              <a:defRPr/>
            </a:pPr>
            <a:fld id="{EB2FEE3E-6CD4-4A47-81F8-37E72979D54A}" type="slidenum">
              <a:rPr lang="en-US" smtClean="0"/>
              <a:pPr>
                <a:defRPr/>
              </a:pPr>
              <a:t>2</a:t>
            </a:fld>
            <a:endParaRPr lang="en-US" dirty="0"/>
          </a:p>
        </p:txBody>
      </p:sp>
      <p:sp>
        <p:nvSpPr>
          <p:cNvPr id="4" name="Date Placeholder 3">
            <a:extLst>
              <a:ext uri="{FF2B5EF4-FFF2-40B4-BE49-F238E27FC236}">
                <a16:creationId xmlns:a16="http://schemas.microsoft.com/office/drawing/2014/main" id="{DB2B18B3-51FC-9974-0C28-5A8DD627ABD5}"/>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2/2/2023</a:t>
            </a:r>
            <a:endParaRPr lang="en-US" dirty="0"/>
          </a:p>
        </p:txBody>
      </p:sp>
      <p:sp>
        <p:nvSpPr>
          <p:cNvPr id="5" name="Footer Placeholder 4">
            <a:extLst>
              <a:ext uri="{FF2B5EF4-FFF2-40B4-BE49-F238E27FC236}">
                <a16:creationId xmlns:a16="http://schemas.microsoft.com/office/drawing/2014/main" id="{1B6081EC-F6E1-6D48-9E20-0023C37058A1}"/>
              </a:ext>
            </a:extLst>
          </p:cNvPr>
          <p:cNvSpPr>
            <a:spLocks noGrp="1"/>
          </p:cNvSpPr>
          <p:nvPr>
            <p:ph type="ftr" sz="quarter" idx="11"/>
          </p:nvPr>
        </p:nvSpPr>
        <p:spPr>
          <a:xfrm>
            <a:off x="7865533" y="5938183"/>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Source: 2023 LTC Imperative Workforce Survey</a:t>
            </a:r>
          </a:p>
        </p:txBody>
      </p:sp>
    </p:spTree>
    <p:extLst>
      <p:ext uri="{BB962C8B-B14F-4D97-AF65-F5344CB8AC3E}">
        <p14:creationId xmlns:p14="http://schemas.microsoft.com/office/powerpoint/2010/main" val="522849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8" name="Content Placeholder 7">
                <a:extLst>
                  <a:ext uri="{FF2B5EF4-FFF2-40B4-BE49-F238E27FC236}">
                    <a16:creationId xmlns:a16="http://schemas.microsoft.com/office/drawing/2014/main" id="{AEF9CBD0-1F14-CE89-C24F-1355007B80B8}"/>
                  </a:ext>
                </a:extLst>
              </p:cNvPr>
              <p:cNvGraphicFramePr>
                <a:graphicFrameLocks noGrp="1"/>
              </p:cNvGraphicFramePr>
              <p:nvPr>
                <p:ph idx="1"/>
                <p:extLst>
                  <p:ext uri="{D42A27DB-BD31-4B8C-83A1-F6EECF244321}">
                    <p14:modId xmlns:p14="http://schemas.microsoft.com/office/powerpoint/2010/main" val="794659483"/>
                  </p:ext>
                </p:extLst>
              </p:nvPr>
            </p:nvGraphicFramePr>
            <p:xfrm>
              <a:off x="426720" y="655782"/>
              <a:ext cx="11338560" cy="5562138"/>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8" name="Content Placeholder 7">
                <a:extLst>
                  <a:ext uri="{FF2B5EF4-FFF2-40B4-BE49-F238E27FC236}">
                    <a16:creationId xmlns:a16="http://schemas.microsoft.com/office/drawing/2014/main" id="{AEF9CBD0-1F14-CE89-C24F-1355007B80B8}"/>
                  </a:ext>
                </a:extLst>
              </p:cNvPr>
              <p:cNvPicPr>
                <a:picLocks noGrp="1" noRot="1" noChangeAspect="1" noMove="1" noResize="1" noEditPoints="1" noAdjustHandles="1" noChangeArrowheads="1" noChangeShapeType="1"/>
              </p:cNvPicPr>
              <p:nvPr/>
            </p:nvPicPr>
            <p:blipFill>
              <a:blip r:embed="rId4"/>
              <a:stretch>
                <a:fillRect/>
              </a:stretch>
            </p:blipFill>
            <p:spPr>
              <a:xfrm>
                <a:off x="426720" y="655782"/>
                <a:ext cx="11338560" cy="5562138"/>
              </a:xfrm>
              <a:prstGeom prst="rect">
                <a:avLst/>
              </a:prstGeom>
            </p:spPr>
          </p:pic>
        </mc:Fallback>
      </mc:AlternateContent>
      <p:sp>
        <p:nvSpPr>
          <p:cNvPr id="4" name="Date Placeholder 3">
            <a:extLst>
              <a:ext uri="{FF2B5EF4-FFF2-40B4-BE49-F238E27FC236}">
                <a16:creationId xmlns:a16="http://schemas.microsoft.com/office/drawing/2014/main" id="{CEEE6928-0C62-A97B-0EEB-B65AB9B84AB4}"/>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2/2/2023</a:t>
            </a:r>
            <a:endParaRPr lang="en-US" dirty="0"/>
          </a:p>
        </p:txBody>
      </p:sp>
      <p:sp>
        <p:nvSpPr>
          <p:cNvPr id="5" name="Slide Number Placeholder 4">
            <a:extLst>
              <a:ext uri="{FF2B5EF4-FFF2-40B4-BE49-F238E27FC236}">
                <a16:creationId xmlns:a16="http://schemas.microsoft.com/office/drawing/2014/main" id="{EDFE4C8A-C2CD-0603-4602-BE6D857807F4}"/>
              </a:ext>
            </a:extLst>
          </p:cNvPr>
          <p:cNvSpPr>
            <a:spLocks noGrp="1"/>
          </p:cNvSpPr>
          <p:nvPr>
            <p:ph type="sldNum" sz="quarter" idx="12"/>
          </p:nvPr>
        </p:nvSpPr>
        <p:spPr/>
        <p:txBody>
          <a:bodyPr/>
          <a:lstStyle/>
          <a:p>
            <a:fld id="{F6824410-E03F-4E33-92E8-076DBED52438}" type="slidenum">
              <a:rPr lang="en-US" smtClean="0"/>
              <a:t>20</a:t>
            </a:fld>
            <a:endParaRPr lang="en-US" dirty="0"/>
          </a:p>
        </p:txBody>
      </p:sp>
      <p:sp>
        <p:nvSpPr>
          <p:cNvPr id="2" name="Footer Placeholder 1">
            <a:extLst>
              <a:ext uri="{FF2B5EF4-FFF2-40B4-BE49-F238E27FC236}">
                <a16:creationId xmlns:a16="http://schemas.microsoft.com/office/drawing/2014/main" id="{E8BAE0AD-8970-ABC4-2B1F-8671E728DC26}"/>
              </a:ext>
            </a:extLst>
          </p:cNvPr>
          <p:cNvSpPr>
            <a:spLocks noGrp="1"/>
          </p:cNvSpPr>
          <p:nvPr>
            <p:ph type="ftr" sz="quarter" idx="11"/>
          </p:nvPr>
        </p:nvSpPr>
        <p:spPr>
          <a:xfrm>
            <a:off x="7924800" y="6035357"/>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Source: 2023 LTC Imperative Workforce Survey</a:t>
            </a:r>
          </a:p>
        </p:txBody>
      </p:sp>
    </p:spTree>
    <p:extLst>
      <p:ext uri="{BB962C8B-B14F-4D97-AF65-F5344CB8AC3E}">
        <p14:creationId xmlns:p14="http://schemas.microsoft.com/office/powerpoint/2010/main" val="2821676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CE06-E896-42B9-A61F-EE4D6A3E269B}"/>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993C4A85-8D1F-4DB9-A455-E429706DEB9C}"/>
              </a:ext>
            </a:extLst>
          </p:cNvPr>
          <p:cNvSpPr>
            <a:spLocks noGrp="1"/>
          </p:cNvSpPr>
          <p:nvPr>
            <p:ph idx="1"/>
          </p:nvPr>
        </p:nvSpPr>
        <p:spPr/>
        <p:txBody>
          <a:bodyPr/>
          <a:lstStyle/>
          <a:p>
            <a:r>
              <a:rPr lang="en-US" dirty="0"/>
              <a:t>The workforce challenges aren’t really improving, but providers are adjusting to a new normal</a:t>
            </a:r>
          </a:p>
          <a:p>
            <a:r>
              <a:rPr lang="en-US" dirty="0"/>
              <a:t>This could mean ongoing financial uncertainty for providers that are unable to serve a critical capacity of people due to the lack of workforce</a:t>
            </a:r>
          </a:p>
          <a:p>
            <a:r>
              <a:rPr lang="en-US" dirty="0"/>
              <a:t>Providers will have to adjust business practices AND the state must act to make sure we can ensure access for a growing population of older adults.</a:t>
            </a:r>
          </a:p>
        </p:txBody>
      </p:sp>
      <p:sp>
        <p:nvSpPr>
          <p:cNvPr id="4" name="Slide Number Placeholder 3">
            <a:extLst>
              <a:ext uri="{FF2B5EF4-FFF2-40B4-BE49-F238E27FC236}">
                <a16:creationId xmlns:a16="http://schemas.microsoft.com/office/drawing/2014/main" id="{4428A2AF-70A7-49F8-8C72-E16DD0A4B953}"/>
              </a:ext>
            </a:extLst>
          </p:cNvPr>
          <p:cNvSpPr>
            <a:spLocks noGrp="1"/>
          </p:cNvSpPr>
          <p:nvPr>
            <p:ph type="sldNum" sz="quarter" idx="12"/>
          </p:nvPr>
        </p:nvSpPr>
        <p:spPr/>
        <p:txBody>
          <a:bodyPr/>
          <a:lstStyle/>
          <a:p>
            <a:fld id="{39658E10-E968-4741-A309-2284BF5136ED}" type="slidenum">
              <a:rPr lang="en-US" smtClean="0"/>
              <a:t>21</a:t>
            </a:fld>
            <a:endParaRPr lang="en-US" dirty="0"/>
          </a:p>
        </p:txBody>
      </p:sp>
    </p:spTree>
    <p:extLst>
      <p:ext uri="{BB962C8B-B14F-4D97-AF65-F5344CB8AC3E}">
        <p14:creationId xmlns:p14="http://schemas.microsoft.com/office/powerpoint/2010/main" val="2265275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D4928-A16A-40AC-8327-355CAD3F22C4}"/>
              </a:ext>
            </a:extLst>
          </p:cNvPr>
          <p:cNvSpPr>
            <a:spLocks noGrp="1"/>
          </p:cNvSpPr>
          <p:nvPr>
            <p:ph type="title"/>
          </p:nvPr>
        </p:nvSpPr>
        <p:spPr>
          <a:xfrm>
            <a:off x="838200" y="365125"/>
            <a:ext cx="10515600" cy="917137"/>
          </a:xfrm>
        </p:spPr>
        <p:txBody>
          <a:bodyPr/>
          <a:lstStyle/>
          <a:p>
            <a:r>
              <a:rPr lang="en-US" dirty="0"/>
              <a:t>Key Takeaways</a:t>
            </a:r>
          </a:p>
        </p:txBody>
      </p:sp>
      <p:sp>
        <p:nvSpPr>
          <p:cNvPr id="3" name="Content Placeholder 2">
            <a:extLst>
              <a:ext uri="{FF2B5EF4-FFF2-40B4-BE49-F238E27FC236}">
                <a16:creationId xmlns:a16="http://schemas.microsoft.com/office/drawing/2014/main" id="{2D5D0C99-3212-419E-B07B-049FD3FD1ABA}"/>
              </a:ext>
            </a:extLst>
          </p:cNvPr>
          <p:cNvSpPr>
            <a:spLocks noGrp="1"/>
          </p:cNvSpPr>
          <p:nvPr>
            <p:ph idx="1"/>
          </p:nvPr>
        </p:nvSpPr>
        <p:spPr>
          <a:xfrm>
            <a:off x="838200" y="1376856"/>
            <a:ext cx="10515600" cy="4800108"/>
          </a:xfrm>
        </p:spPr>
        <p:txBody>
          <a:bodyPr>
            <a:normAutofit/>
          </a:bodyPr>
          <a:lstStyle/>
          <a:p>
            <a:pPr>
              <a:buFont typeface="Wingdings" panose="05000000000000000000" pitchFamily="2" charset="2"/>
              <a:buChar char="§"/>
            </a:pPr>
            <a:r>
              <a:rPr lang="en-US" sz="2400" dirty="0"/>
              <a:t>Vacancies remain very high, with more than 18,500 Nursing Facility and Assisted Living positions open. This number has declined somewhat because providers are assuming that they cannot plan to serve as many people going forward.</a:t>
            </a:r>
          </a:p>
          <a:p>
            <a:pPr>
              <a:buFont typeface="Wingdings" panose="05000000000000000000" pitchFamily="2" charset="2"/>
              <a:buChar char="§"/>
            </a:pPr>
            <a:r>
              <a:rPr lang="en-US" sz="2400" dirty="0"/>
              <a:t>Vacancy rates for aide and nursing positions in Nursing Facilities are more than 20% and have increased for licensed nurses in the last year</a:t>
            </a:r>
          </a:p>
          <a:p>
            <a:pPr>
              <a:buFont typeface="Wingdings" panose="05000000000000000000" pitchFamily="2" charset="2"/>
              <a:buChar char="§"/>
            </a:pPr>
            <a:r>
              <a:rPr lang="en-US" sz="2400" dirty="0"/>
              <a:t>Nursing Facilities are still 15% below the number of employees they had before the pandemic</a:t>
            </a:r>
          </a:p>
          <a:p>
            <a:pPr>
              <a:buFont typeface="Wingdings" panose="05000000000000000000" pitchFamily="2" charset="2"/>
              <a:buChar char="§"/>
            </a:pPr>
            <a:r>
              <a:rPr lang="en-US" sz="2400" dirty="0"/>
              <a:t>Turnover spiked in the last year, reaching 80% for aides in nursing facilities.  Turnover also increased slightly for nurses in both assisted living and nursing facilities.</a:t>
            </a:r>
          </a:p>
          <a:p>
            <a:pPr>
              <a:buFont typeface="Wingdings" panose="05000000000000000000" pitchFamily="2" charset="2"/>
              <a:buChar char="§"/>
            </a:pPr>
            <a:endParaRPr lang="en-US" dirty="0"/>
          </a:p>
        </p:txBody>
      </p:sp>
      <p:sp>
        <p:nvSpPr>
          <p:cNvPr id="6" name="Slide Number Placeholder 5">
            <a:extLst>
              <a:ext uri="{FF2B5EF4-FFF2-40B4-BE49-F238E27FC236}">
                <a16:creationId xmlns:a16="http://schemas.microsoft.com/office/drawing/2014/main" id="{AC4856D3-BBAC-45B4-A60D-C8941D67FD10}"/>
              </a:ext>
            </a:extLst>
          </p:cNvPr>
          <p:cNvSpPr>
            <a:spLocks noGrp="1"/>
          </p:cNvSpPr>
          <p:nvPr>
            <p:ph type="sldNum" sz="quarter" idx="12"/>
          </p:nvPr>
        </p:nvSpPr>
        <p:spPr/>
        <p:txBody>
          <a:bodyPr/>
          <a:lstStyle/>
          <a:p>
            <a:pPr>
              <a:defRPr/>
            </a:pPr>
            <a:fld id="{EB2FEE3E-6CD4-4A47-81F8-37E72979D54A}" type="slidenum">
              <a:rPr lang="en-US" smtClean="0"/>
              <a:pPr>
                <a:defRPr/>
              </a:pPr>
              <a:t>3</a:t>
            </a:fld>
            <a:endParaRPr lang="en-US" dirty="0"/>
          </a:p>
        </p:txBody>
      </p:sp>
      <p:sp>
        <p:nvSpPr>
          <p:cNvPr id="4" name="Date Placeholder 3">
            <a:extLst>
              <a:ext uri="{FF2B5EF4-FFF2-40B4-BE49-F238E27FC236}">
                <a16:creationId xmlns:a16="http://schemas.microsoft.com/office/drawing/2014/main" id="{DB2B18B3-51FC-9974-0C28-5A8DD627ABD5}"/>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2/2/2023</a:t>
            </a:r>
            <a:endParaRPr lang="en-US" dirty="0"/>
          </a:p>
        </p:txBody>
      </p:sp>
      <p:sp>
        <p:nvSpPr>
          <p:cNvPr id="5" name="Footer Placeholder 4">
            <a:extLst>
              <a:ext uri="{FF2B5EF4-FFF2-40B4-BE49-F238E27FC236}">
                <a16:creationId xmlns:a16="http://schemas.microsoft.com/office/drawing/2014/main" id="{1B6081EC-F6E1-6D48-9E20-0023C37058A1}"/>
              </a:ext>
            </a:extLst>
          </p:cNvPr>
          <p:cNvSpPr>
            <a:spLocks noGrp="1"/>
          </p:cNvSpPr>
          <p:nvPr>
            <p:ph type="ftr" sz="quarter" idx="11"/>
          </p:nvPr>
        </p:nvSpPr>
        <p:spPr>
          <a:xfrm>
            <a:off x="7865533" y="5938183"/>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Source: 2023 LTC Imperative Workforce Survey</a:t>
            </a:r>
          </a:p>
        </p:txBody>
      </p:sp>
    </p:spTree>
    <p:extLst>
      <p:ext uri="{BB962C8B-B14F-4D97-AF65-F5344CB8AC3E}">
        <p14:creationId xmlns:p14="http://schemas.microsoft.com/office/powerpoint/2010/main" val="192839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C7A25-7E2C-4B3E-A43B-1DBF02CE1D1F}"/>
              </a:ext>
            </a:extLst>
          </p:cNvPr>
          <p:cNvSpPr>
            <a:spLocks noGrp="1"/>
          </p:cNvSpPr>
          <p:nvPr>
            <p:ph type="title"/>
          </p:nvPr>
        </p:nvSpPr>
        <p:spPr/>
        <p:txBody>
          <a:bodyPr>
            <a:noAutofit/>
          </a:bodyPr>
          <a:lstStyle/>
          <a:p>
            <a:r>
              <a:rPr lang="en-US" sz="2800" dirty="0"/>
              <a:t>Nursing Assistant and Unlicensed Aide Vacancy Rate Improved in Last Year</a:t>
            </a:r>
            <a:br>
              <a:rPr lang="en-US" sz="2800" dirty="0"/>
            </a:br>
            <a:r>
              <a:rPr lang="en-US" sz="2000" dirty="0"/>
              <a:t>Remains much Higher for NFs </a:t>
            </a:r>
            <a:endParaRPr lang="en-US" sz="2800" dirty="0"/>
          </a:p>
        </p:txBody>
      </p:sp>
      <p:graphicFrame>
        <p:nvGraphicFramePr>
          <p:cNvPr id="22" name="Content Placeholder 21">
            <a:extLst>
              <a:ext uri="{FF2B5EF4-FFF2-40B4-BE49-F238E27FC236}">
                <a16:creationId xmlns:a16="http://schemas.microsoft.com/office/drawing/2014/main" id="{63CF1454-21DA-4639-8323-53014CCB9DEC}"/>
              </a:ext>
            </a:extLst>
          </p:cNvPr>
          <p:cNvGraphicFramePr>
            <a:graphicFrameLocks noGrp="1"/>
          </p:cNvGraphicFramePr>
          <p:nvPr>
            <p:ph sz="half" idx="1"/>
            <p:extLst>
              <p:ext uri="{D42A27DB-BD31-4B8C-83A1-F6EECF244321}">
                <p14:modId xmlns:p14="http://schemas.microsoft.com/office/powerpoint/2010/main" val="2398131745"/>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ontent Placeholder 21">
            <a:extLst>
              <a:ext uri="{FF2B5EF4-FFF2-40B4-BE49-F238E27FC236}">
                <a16:creationId xmlns:a16="http://schemas.microsoft.com/office/drawing/2014/main" id="{5A579882-6BAF-419E-A953-B4BEF00EDE6D}"/>
              </a:ext>
            </a:extLst>
          </p:cNvPr>
          <p:cNvGraphicFramePr>
            <a:graphicFrameLocks noGrp="1"/>
          </p:cNvGraphicFramePr>
          <p:nvPr>
            <p:ph sz="half" idx="2"/>
            <p:extLst>
              <p:ext uri="{D42A27DB-BD31-4B8C-83A1-F6EECF244321}">
                <p14:modId xmlns:p14="http://schemas.microsoft.com/office/powerpoint/2010/main" val="1871004421"/>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4"/>
          </a:graphicData>
        </a:graphic>
      </p:graphicFrame>
      <p:sp>
        <p:nvSpPr>
          <p:cNvPr id="5" name="Footer Placeholder 1">
            <a:extLst>
              <a:ext uri="{FF2B5EF4-FFF2-40B4-BE49-F238E27FC236}">
                <a16:creationId xmlns:a16="http://schemas.microsoft.com/office/drawing/2014/main" id="{CDD00EE7-4FBB-475B-9173-DC0519ECB4EB}"/>
              </a:ext>
            </a:extLst>
          </p:cNvPr>
          <p:cNvSpPr>
            <a:spLocks noGrp="1"/>
          </p:cNvSpPr>
          <p:nvPr>
            <p:ph type="ftr" sz="quarter" idx="11"/>
          </p:nvPr>
        </p:nvSpPr>
        <p:spPr>
          <a:xfrm>
            <a:off x="8509000" y="60483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Source: 2023 LTC Imperative Workforce Survey</a:t>
            </a:r>
          </a:p>
        </p:txBody>
      </p:sp>
      <p:sp>
        <p:nvSpPr>
          <p:cNvPr id="3" name="Date Placeholder 2">
            <a:extLst>
              <a:ext uri="{FF2B5EF4-FFF2-40B4-BE49-F238E27FC236}">
                <a16:creationId xmlns:a16="http://schemas.microsoft.com/office/drawing/2014/main" id="{6D749705-CC04-8F57-5AA4-0310C7F1B48B}"/>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2/2/2023</a:t>
            </a:r>
            <a:endParaRPr lang="en-US" dirty="0"/>
          </a:p>
        </p:txBody>
      </p:sp>
      <p:sp>
        <p:nvSpPr>
          <p:cNvPr id="4" name="Slide Number Placeholder 3">
            <a:extLst>
              <a:ext uri="{FF2B5EF4-FFF2-40B4-BE49-F238E27FC236}">
                <a16:creationId xmlns:a16="http://schemas.microsoft.com/office/drawing/2014/main" id="{8DDCBE08-75EE-1652-CCDD-48576F29BBF7}"/>
              </a:ext>
            </a:extLst>
          </p:cNvPr>
          <p:cNvSpPr>
            <a:spLocks noGrp="1"/>
          </p:cNvSpPr>
          <p:nvPr>
            <p:ph type="sldNum" sz="quarter" idx="12"/>
          </p:nvPr>
        </p:nvSpPr>
        <p:spPr/>
        <p:txBody>
          <a:bodyPr/>
          <a:lstStyle/>
          <a:p>
            <a:fld id="{F6824410-E03F-4E33-92E8-076DBED52438}" type="slidenum">
              <a:rPr lang="en-US" smtClean="0"/>
              <a:t>4</a:t>
            </a:fld>
            <a:endParaRPr lang="en-US" dirty="0"/>
          </a:p>
        </p:txBody>
      </p:sp>
    </p:spTree>
    <p:extLst>
      <p:ext uri="{BB962C8B-B14F-4D97-AF65-F5344CB8AC3E}">
        <p14:creationId xmlns:p14="http://schemas.microsoft.com/office/powerpoint/2010/main" val="2123164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C7A25-7E2C-4B3E-A43B-1DBF02CE1D1F}"/>
              </a:ext>
            </a:extLst>
          </p:cNvPr>
          <p:cNvSpPr>
            <a:spLocks noGrp="1"/>
          </p:cNvSpPr>
          <p:nvPr>
            <p:ph type="title"/>
          </p:nvPr>
        </p:nvSpPr>
        <p:spPr/>
        <p:txBody>
          <a:bodyPr>
            <a:noAutofit/>
          </a:bodyPr>
          <a:lstStyle/>
          <a:p>
            <a:r>
              <a:rPr lang="en-US" sz="2800" dirty="0"/>
              <a:t>LPN Vacancy Rate Remains Stable in AL </a:t>
            </a:r>
            <a:br>
              <a:rPr lang="en-US" sz="2800" dirty="0"/>
            </a:br>
            <a:r>
              <a:rPr lang="en-US" sz="2000" dirty="0"/>
              <a:t>NFs saw a Spike in last Year to 27%</a:t>
            </a:r>
            <a:endParaRPr lang="en-US" sz="2800" dirty="0"/>
          </a:p>
        </p:txBody>
      </p:sp>
      <p:graphicFrame>
        <p:nvGraphicFramePr>
          <p:cNvPr id="22" name="Content Placeholder 21">
            <a:extLst>
              <a:ext uri="{FF2B5EF4-FFF2-40B4-BE49-F238E27FC236}">
                <a16:creationId xmlns:a16="http://schemas.microsoft.com/office/drawing/2014/main" id="{63CF1454-21DA-4639-8323-53014CCB9DEC}"/>
              </a:ext>
            </a:extLst>
          </p:cNvPr>
          <p:cNvGraphicFramePr>
            <a:graphicFrameLocks noGrp="1"/>
          </p:cNvGraphicFramePr>
          <p:nvPr>
            <p:ph sz="half" idx="1"/>
            <p:extLst>
              <p:ext uri="{D42A27DB-BD31-4B8C-83A1-F6EECF244321}">
                <p14:modId xmlns:p14="http://schemas.microsoft.com/office/powerpoint/2010/main" val="2723793061"/>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ontent Placeholder 21">
            <a:extLst>
              <a:ext uri="{FF2B5EF4-FFF2-40B4-BE49-F238E27FC236}">
                <a16:creationId xmlns:a16="http://schemas.microsoft.com/office/drawing/2014/main" id="{5A579882-6BAF-419E-A953-B4BEF00EDE6D}"/>
              </a:ext>
            </a:extLst>
          </p:cNvPr>
          <p:cNvGraphicFramePr>
            <a:graphicFrameLocks noGrp="1"/>
          </p:cNvGraphicFramePr>
          <p:nvPr>
            <p:ph sz="half" idx="2"/>
            <p:extLst>
              <p:ext uri="{D42A27DB-BD31-4B8C-83A1-F6EECF244321}">
                <p14:modId xmlns:p14="http://schemas.microsoft.com/office/powerpoint/2010/main" val="1005169456"/>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4"/>
          </a:graphicData>
        </a:graphic>
      </p:graphicFrame>
      <p:sp>
        <p:nvSpPr>
          <p:cNvPr id="5" name="Footer Placeholder 1">
            <a:extLst>
              <a:ext uri="{FF2B5EF4-FFF2-40B4-BE49-F238E27FC236}">
                <a16:creationId xmlns:a16="http://schemas.microsoft.com/office/drawing/2014/main" id="{3F4F1084-08AB-4A3E-8B87-D28644B9356F}"/>
              </a:ext>
            </a:extLst>
          </p:cNvPr>
          <p:cNvSpPr>
            <a:spLocks noGrp="1"/>
          </p:cNvSpPr>
          <p:nvPr>
            <p:ph type="ftr" sz="quarter" idx="11"/>
          </p:nvPr>
        </p:nvSpPr>
        <p:spPr>
          <a:xfrm>
            <a:off x="8610600" y="6084094"/>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Source: 2023 LTC Imperative Workforce Survey</a:t>
            </a:r>
          </a:p>
        </p:txBody>
      </p:sp>
      <p:sp>
        <p:nvSpPr>
          <p:cNvPr id="3" name="Date Placeholder 2">
            <a:extLst>
              <a:ext uri="{FF2B5EF4-FFF2-40B4-BE49-F238E27FC236}">
                <a16:creationId xmlns:a16="http://schemas.microsoft.com/office/drawing/2014/main" id="{B94BEC03-3BF1-05EC-88CB-B31CD9D35188}"/>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2/2/2023</a:t>
            </a:r>
            <a:endParaRPr lang="en-US" dirty="0"/>
          </a:p>
        </p:txBody>
      </p:sp>
      <p:sp>
        <p:nvSpPr>
          <p:cNvPr id="4" name="Slide Number Placeholder 3">
            <a:extLst>
              <a:ext uri="{FF2B5EF4-FFF2-40B4-BE49-F238E27FC236}">
                <a16:creationId xmlns:a16="http://schemas.microsoft.com/office/drawing/2014/main" id="{564BB4F3-D98C-916A-4E9D-9867B400DE38}"/>
              </a:ext>
            </a:extLst>
          </p:cNvPr>
          <p:cNvSpPr>
            <a:spLocks noGrp="1"/>
          </p:cNvSpPr>
          <p:nvPr>
            <p:ph type="sldNum" sz="quarter" idx="12"/>
          </p:nvPr>
        </p:nvSpPr>
        <p:spPr/>
        <p:txBody>
          <a:bodyPr/>
          <a:lstStyle/>
          <a:p>
            <a:fld id="{F6824410-E03F-4E33-92E8-076DBED52438}" type="slidenum">
              <a:rPr lang="en-US" smtClean="0"/>
              <a:t>5</a:t>
            </a:fld>
            <a:endParaRPr lang="en-US" dirty="0"/>
          </a:p>
        </p:txBody>
      </p:sp>
    </p:spTree>
    <p:extLst>
      <p:ext uri="{BB962C8B-B14F-4D97-AF65-F5344CB8AC3E}">
        <p14:creationId xmlns:p14="http://schemas.microsoft.com/office/powerpoint/2010/main" val="1185467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C7A25-7E2C-4B3E-A43B-1DBF02CE1D1F}"/>
              </a:ext>
            </a:extLst>
          </p:cNvPr>
          <p:cNvSpPr>
            <a:spLocks noGrp="1"/>
          </p:cNvSpPr>
          <p:nvPr>
            <p:ph type="title"/>
          </p:nvPr>
        </p:nvSpPr>
        <p:spPr/>
        <p:txBody>
          <a:bodyPr>
            <a:noAutofit/>
          </a:bodyPr>
          <a:lstStyle/>
          <a:p>
            <a:r>
              <a:rPr lang="en-US" sz="2800" dirty="0"/>
              <a:t>RN Vacancy Rates Remain Mostly Unchanged</a:t>
            </a:r>
            <a:br>
              <a:rPr lang="en-US" sz="2800" dirty="0"/>
            </a:br>
            <a:r>
              <a:rPr lang="en-US" sz="2000" dirty="0"/>
              <a:t>NFs at more than 20% of Positions Unfilled</a:t>
            </a:r>
            <a:endParaRPr lang="en-US" sz="2800" dirty="0"/>
          </a:p>
        </p:txBody>
      </p:sp>
      <p:graphicFrame>
        <p:nvGraphicFramePr>
          <p:cNvPr id="22" name="Content Placeholder 21">
            <a:extLst>
              <a:ext uri="{FF2B5EF4-FFF2-40B4-BE49-F238E27FC236}">
                <a16:creationId xmlns:a16="http://schemas.microsoft.com/office/drawing/2014/main" id="{63CF1454-21DA-4639-8323-53014CCB9DEC}"/>
              </a:ext>
            </a:extLst>
          </p:cNvPr>
          <p:cNvGraphicFramePr>
            <a:graphicFrameLocks noGrp="1"/>
          </p:cNvGraphicFramePr>
          <p:nvPr>
            <p:ph sz="half" idx="1"/>
            <p:extLst>
              <p:ext uri="{D42A27DB-BD31-4B8C-83A1-F6EECF244321}">
                <p14:modId xmlns:p14="http://schemas.microsoft.com/office/powerpoint/2010/main" val="947885275"/>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ontent Placeholder 21">
            <a:extLst>
              <a:ext uri="{FF2B5EF4-FFF2-40B4-BE49-F238E27FC236}">
                <a16:creationId xmlns:a16="http://schemas.microsoft.com/office/drawing/2014/main" id="{5A579882-6BAF-419E-A953-B4BEF00EDE6D}"/>
              </a:ext>
            </a:extLst>
          </p:cNvPr>
          <p:cNvGraphicFramePr>
            <a:graphicFrameLocks noGrp="1"/>
          </p:cNvGraphicFramePr>
          <p:nvPr>
            <p:ph sz="half" idx="2"/>
            <p:extLst>
              <p:ext uri="{D42A27DB-BD31-4B8C-83A1-F6EECF244321}">
                <p14:modId xmlns:p14="http://schemas.microsoft.com/office/powerpoint/2010/main" val="262289332"/>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4"/>
          </a:graphicData>
        </a:graphic>
      </p:graphicFrame>
      <p:sp>
        <p:nvSpPr>
          <p:cNvPr id="5" name="Footer Placeholder 1">
            <a:extLst>
              <a:ext uri="{FF2B5EF4-FFF2-40B4-BE49-F238E27FC236}">
                <a16:creationId xmlns:a16="http://schemas.microsoft.com/office/drawing/2014/main" id="{D4C34E77-B5F7-43F1-9B06-1866D9B306B6}"/>
              </a:ext>
            </a:extLst>
          </p:cNvPr>
          <p:cNvSpPr>
            <a:spLocks noGrp="1"/>
          </p:cNvSpPr>
          <p:nvPr>
            <p:ph type="ftr" sz="quarter" idx="11"/>
          </p:nvPr>
        </p:nvSpPr>
        <p:spPr>
          <a:xfrm>
            <a:off x="7389628" y="604246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Source: 2023 LTC Imperative Workforce Survey</a:t>
            </a:r>
          </a:p>
        </p:txBody>
      </p:sp>
      <p:sp>
        <p:nvSpPr>
          <p:cNvPr id="3" name="Date Placeholder 2">
            <a:extLst>
              <a:ext uri="{FF2B5EF4-FFF2-40B4-BE49-F238E27FC236}">
                <a16:creationId xmlns:a16="http://schemas.microsoft.com/office/drawing/2014/main" id="{07942E3E-F0C1-4FF2-2769-55D91406F02C}"/>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2/2/2023</a:t>
            </a:r>
            <a:endParaRPr lang="en-US" dirty="0"/>
          </a:p>
        </p:txBody>
      </p:sp>
      <p:sp>
        <p:nvSpPr>
          <p:cNvPr id="4" name="Slide Number Placeholder 3">
            <a:extLst>
              <a:ext uri="{FF2B5EF4-FFF2-40B4-BE49-F238E27FC236}">
                <a16:creationId xmlns:a16="http://schemas.microsoft.com/office/drawing/2014/main" id="{015F65EE-86E9-E773-0657-9280F98E1CF1}"/>
              </a:ext>
            </a:extLst>
          </p:cNvPr>
          <p:cNvSpPr>
            <a:spLocks noGrp="1"/>
          </p:cNvSpPr>
          <p:nvPr>
            <p:ph type="sldNum" sz="quarter" idx="12"/>
          </p:nvPr>
        </p:nvSpPr>
        <p:spPr/>
        <p:txBody>
          <a:bodyPr/>
          <a:lstStyle/>
          <a:p>
            <a:fld id="{F6824410-E03F-4E33-92E8-076DBED52438}" type="slidenum">
              <a:rPr lang="en-US" smtClean="0"/>
              <a:t>6</a:t>
            </a:fld>
            <a:endParaRPr lang="en-US" dirty="0"/>
          </a:p>
        </p:txBody>
      </p:sp>
    </p:spTree>
    <p:extLst>
      <p:ext uri="{BB962C8B-B14F-4D97-AF65-F5344CB8AC3E}">
        <p14:creationId xmlns:p14="http://schemas.microsoft.com/office/powerpoint/2010/main" val="4292019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3431F-2B42-4C84-8664-C7DE4E4CE355}"/>
              </a:ext>
            </a:extLst>
          </p:cNvPr>
          <p:cNvSpPr>
            <a:spLocks noGrp="1"/>
          </p:cNvSpPr>
          <p:nvPr>
            <p:ph type="title"/>
          </p:nvPr>
        </p:nvSpPr>
        <p:spPr/>
        <p:txBody>
          <a:bodyPr>
            <a:noAutofit/>
          </a:bodyPr>
          <a:lstStyle/>
          <a:p>
            <a:r>
              <a:rPr lang="en-US" sz="2700" dirty="0"/>
              <a:t>Over 20% of Positions Remain Unfilled</a:t>
            </a:r>
          </a:p>
        </p:txBody>
      </p:sp>
      <p:graphicFrame>
        <p:nvGraphicFramePr>
          <p:cNvPr id="13" name="Content Placeholder 12">
            <a:extLst>
              <a:ext uri="{FF2B5EF4-FFF2-40B4-BE49-F238E27FC236}">
                <a16:creationId xmlns:a16="http://schemas.microsoft.com/office/drawing/2014/main" id="{5DB524B8-5D53-4AB7-B160-E39A25EBBF3E}"/>
              </a:ext>
            </a:extLst>
          </p:cNvPr>
          <p:cNvGraphicFramePr>
            <a:graphicFrameLocks noGrp="1"/>
          </p:cNvGraphicFramePr>
          <p:nvPr>
            <p:ph sz="half" idx="2"/>
            <p:extLst>
              <p:ext uri="{D42A27DB-BD31-4B8C-83A1-F6EECF244321}">
                <p14:modId xmlns:p14="http://schemas.microsoft.com/office/powerpoint/2010/main" val="30782313"/>
              </p:ext>
            </p:extLst>
          </p:nvPr>
        </p:nvGraphicFramePr>
        <p:xfrm>
          <a:off x="1435395" y="1825625"/>
          <a:ext cx="9918405"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1">
            <a:extLst>
              <a:ext uri="{FF2B5EF4-FFF2-40B4-BE49-F238E27FC236}">
                <a16:creationId xmlns:a16="http://schemas.microsoft.com/office/drawing/2014/main" id="{C0E43E46-2A27-42AD-98D9-828B0578BA0C}"/>
              </a:ext>
            </a:extLst>
          </p:cNvPr>
          <p:cNvSpPr>
            <a:spLocks noGrp="1"/>
          </p:cNvSpPr>
          <p:nvPr>
            <p:ph type="ftr" sz="quarter" idx="11"/>
          </p:nvPr>
        </p:nvSpPr>
        <p:spPr>
          <a:xfrm>
            <a:off x="8566727" y="6084094"/>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Source: 2023 LTC Imperative Workforce Survey</a:t>
            </a:r>
            <a:endParaRPr lang="en-US" dirty="0"/>
          </a:p>
        </p:txBody>
      </p:sp>
      <p:sp>
        <p:nvSpPr>
          <p:cNvPr id="3" name="Date Placeholder 2">
            <a:extLst>
              <a:ext uri="{FF2B5EF4-FFF2-40B4-BE49-F238E27FC236}">
                <a16:creationId xmlns:a16="http://schemas.microsoft.com/office/drawing/2014/main" id="{7DA21D97-5B46-0AE4-CBE1-A8C54DDC4345}"/>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2/2/2023</a:t>
            </a:r>
            <a:endParaRPr lang="en-US" dirty="0"/>
          </a:p>
        </p:txBody>
      </p:sp>
      <p:sp>
        <p:nvSpPr>
          <p:cNvPr id="4" name="Slide Number Placeholder 3">
            <a:extLst>
              <a:ext uri="{FF2B5EF4-FFF2-40B4-BE49-F238E27FC236}">
                <a16:creationId xmlns:a16="http://schemas.microsoft.com/office/drawing/2014/main" id="{5ADE88A5-CA88-81E1-0957-C367A4445D75}"/>
              </a:ext>
            </a:extLst>
          </p:cNvPr>
          <p:cNvSpPr>
            <a:spLocks noGrp="1"/>
          </p:cNvSpPr>
          <p:nvPr>
            <p:ph type="sldNum" sz="quarter" idx="12"/>
          </p:nvPr>
        </p:nvSpPr>
        <p:spPr/>
        <p:txBody>
          <a:bodyPr/>
          <a:lstStyle/>
          <a:p>
            <a:fld id="{F6824410-E03F-4E33-92E8-076DBED52438}" type="slidenum">
              <a:rPr lang="en-US" smtClean="0"/>
              <a:t>7</a:t>
            </a:fld>
            <a:endParaRPr lang="en-US" dirty="0"/>
          </a:p>
        </p:txBody>
      </p:sp>
    </p:spTree>
    <p:extLst>
      <p:ext uri="{BB962C8B-B14F-4D97-AF65-F5344CB8AC3E}">
        <p14:creationId xmlns:p14="http://schemas.microsoft.com/office/powerpoint/2010/main" val="3826668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AL Nurse Turnover Rates went Higher in 2022</a:t>
            </a:r>
            <a:br>
              <a:rPr lang="en-US" sz="2600" dirty="0"/>
            </a:br>
            <a:r>
              <a:rPr lang="en-US" sz="2000" dirty="0"/>
              <a:t>Aide Turnover Declined but Remained High</a:t>
            </a:r>
            <a:endParaRPr lang="en-US" sz="26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88142649"/>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1">
            <a:extLst>
              <a:ext uri="{FF2B5EF4-FFF2-40B4-BE49-F238E27FC236}">
                <a16:creationId xmlns:a16="http://schemas.microsoft.com/office/drawing/2014/main" id="{0E9337BD-9711-4C10-8B54-B86A2FD6D224}"/>
              </a:ext>
            </a:extLst>
          </p:cNvPr>
          <p:cNvSpPr>
            <a:spLocks noGrp="1"/>
          </p:cNvSpPr>
          <p:nvPr>
            <p:ph type="ftr" sz="quarter" idx="11"/>
          </p:nvPr>
        </p:nvSpPr>
        <p:spPr>
          <a:xfrm>
            <a:off x="7239000" y="635251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Source: 2023 LTC Imperative Workforce Survey</a:t>
            </a:r>
          </a:p>
        </p:txBody>
      </p:sp>
      <p:sp>
        <p:nvSpPr>
          <p:cNvPr id="4" name="Slide Number Placeholder 3"/>
          <p:cNvSpPr>
            <a:spLocks noGrp="1"/>
          </p:cNvSpPr>
          <p:nvPr>
            <p:ph type="sldNum" sz="quarter" idx="12"/>
          </p:nvPr>
        </p:nvSpPr>
        <p:spPr/>
        <p:txBody>
          <a:bodyPr/>
          <a:lstStyle/>
          <a:p>
            <a:pPr>
              <a:defRPr/>
            </a:pPr>
            <a:fld id="{638645B7-2440-44EA-8C74-FA810653D078}" type="slidenum">
              <a:rPr lang="en-US" smtClean="0"/>
              <a:pPr>
                <a:defRPr/>
              </a:pPr>
              <a:t>8</a:t>
            </a:fld>
            <a:endParaRPr lang="en-US" dirty="0"/>
          </a:p>
        </p:txBody>
      </p:sp>
      <p:sp>
        <p:nvSpPr>
          <p:cNvPr id="3" name="Date Placeholder 2">
            <a:extLst>
              <a:ext uri="{FF2B5EF4-FFF2-40B4-BE49-F238E27FC236}">
                <a16:creationId xmlns:a16="http://schemas.microsoft.com/office/drawing/2014/main" id="{24A932F3-D688-A0D1-C7FF-11AE0E4A977C}"/>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2/2/2023</a:t>
            </a:r>
            <a:endParaRPr lang="en-US" dirty="0"/>
          </a:p>
        </p:txBody>
      </p:sp>
    </p:spTree>
    <p:extLst>
      <p:ext uri="{BB962C8B-B14F-4D97-AF65-F5344CB8AC3E}">
        <p14:creationId xmlns:p14="http://schemas.microsoft.com/office/powerpoint/2010/main" val="484385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Statewide NF Staff Turnover in 2022 Spiked </a:t>
            </a:r>
            <a:br>
              <a:rPr lang="en-US" sz="2600" dirty="0"/>
            </a:br>
            <a:r>
              <a:rPr lang="en-US" sz="2000" dirty="0"/>
              <a:t>Considerably for Nursing Positions</a:t>
            </a:r>
            <a:endParaRPr lang="en-US" sz="26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69688676"/>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1">
            <a:extLst>
              <a:ext uri="{FF2B5EF4-FFF2-40B4-BE49-F238E27FC236}">
                <a16:creationId xmlns:a16="http://schemas.microsoft.com/office/drawing/2014/main" id="{0E9337BD-9711-4C10-8B54-B86A2FD6D224}"/>
              </a:ext>
            </a:extLst>
          </p:cNvPr>
          <p:cNvSpPr>
            <a:spLocks noGrp="1"/>
          </p:cNvSpPr>
          <p:nvPr>
            <p:ph type="ftr" sz="quarter" idx="11"/>
          </p:nvPr>
        </p:nvSpPr>
        <p:spPr>
          <a:xfrm>
            <a:off x="7924800" y="601143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Source: 2023 LTC Imperative Workforce Survey</a:t>
            </a:r>
          </a:p>
        </p:txBody>
      </p:sp>
      <p:sp>
        <p:nvSpPr>
          <p:cNvPr id="4" name="Slide Number Placeholder 3"/>
          <p:cNvSpPr>
            <a:spLocks noGrp="1"/>
          </p:cNvSpPr>
          <p:nvPr>
            <p:ph type="sldNum" sz="quarter" idx="12"/>
          </p:nvPr>
        </p:nvSpPr>
        <p:spPr/>
        <p:txBody>
          <a:bodyPr/>
          <a:lstStyle/>
          <a:p>
            <a:pPr>
              <a:defRPr/>
            </a:pPr>
            <a:fld id="{638645B7-2440-44EA-8C74-FA810653D078}" type="slidenum">
              <a:rPr lang="en-US" smtClean="0"/>
              <a:pPr>
                <a:defRPr/>
              </a:pPr>
              <a:t>9</a:t>
            </a:fld>
            <a:endParaRPr lang="en-US" dirty="0"/>
          </a:p>
        </p:txBody>
      </p:sp>
      <p:sp>
        <p:nvSpPr>
          <p:cNvPr id="3" name="Date Placeholder 2">
            <a:extLst>
              <a:ext uri="{FF2B5EF4-FFF2-40B4-BE49-F238E27FC236}">
                <a16:creationId xmlns:a16="http://schemas.microsoft.com/office/drawing/2014/main" id="{9EA4876F-20D0-6B8E-1FD9-9BCA54BE35AC}"/>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2/2/2023</a:t>
            </a:r>
            <a:endParaRPr lang="en-US" dirty="0"/>
          </a:p>
        </p:txBody>
      </p:sp>
    </p:spTree>
    <p:extLst>
      <p:ext uri="{BB962C8B-B14F-4D97-AF65-F5344CB8AC3E}">
        <p14:creationId xmlns:p14="http://schemas.microsoft.com/office/powerpoint/2010/main" val="1398608425"/>
      </p:ext>
    </p:extLst>
  </p:cSld>
  <p:clrMapOvr>
    <a:masterClrMapping/>
  </p:clrMapOvr>
</p:sld>
</file>

<file path=ppt/theme/theme1.xml><?xml version="1.0" encoding="utf-8"?>
<a:theme xmlns:a="http://schemas.openxmlformats.org/drawingml/2006/main" name="Office Theme">
  <a:themeElements>
    <a:clrScheme name="LeadingAge Minnesota">
      <a:dk1>
        <a:srgbClr val="739600"/>
      </a:dk1>
      <a:lt1>
        <a:srgbClr val="FFFFFF"/>
      </a:lt1>
      <a:dk2>
        <a:srgbClr val="4D4F53"/>
      </a:dk2>
      <a:lt2>
        <a:srgbClr val="FFFFFF"/>
      </a:lt2>
      <a:accent1>
        <a:srgbClr val="739600"/>
      </a:accent1>
      <a:accent2>
        <a:srgbClr val="E86D1F"/>
      </a:accent2>
      <a:accent3>
        <a:srgbClr val="EAAB00"/>
      </a:accent3>
      <a:accent4>
        <a:srgbClr val="ADAFAF"/>
      </a:accent4>
      <a:accent5>
        <a:srgbClr val="00C6D7"/>
      </a:accent5>
      <a:accent6>
        <a:srgbClr val="D5D6D2"/>
      </a:accent6>
      <a:hlink>
        <a:srgbClr val="739600"/>
      </a:hlink>
      <a:folHlink>
        <a:srgbClr val="4D4F5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_LAM_Insurnce_Generic_PPT_Template.potx" id="{1044458D-A7DD-4053-A914-51F91F5AF6D3}" vid="{09E7DC9A-702C-4AFF-A6CA-A3E7C9F58B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2023_LAM_Insurance_Generic_PPT_Template</Template>
  <TotalTime>67</TotalTime>
  <Words>950</Words>
  <Application>Microsoft Office PowerPoint</Application>
  <PresentationFormat>Widescreen</PresentationFormat>
  <Paragraphs>139</Paragraphs>
  <Slides>21</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 Black</vt:lpstr>
      <vt:lpstr>Calibri</vt:lpstr>
      <vt:lpstr>Wingdings</vt:lpstr>
      <vt:lpstr>Office Theme</vt:lpstr>
      <vt:lpstr>2023  Long-Term Care Imperative Workforce Survey</vt:lpstr>
      <vt:lpstr>Survey Background</vt:lpstr>
      <vt:lpstr>Key Takeaways</vt:lpstr>
      <vt:lpstr>Nursing Assistant and Unlicensed Aide Vacancy Rate Improved in Last Year Remains much Higher for NFs </vt:lpstr>
      <vt:lpstr>LPN Vacancy Rate Remains Stable in AL  NFs saw a Spike in last Year to 27%</vt:lpstr>
      <vt:lpstr>RN Vacancy Rates Remain Mostly Unchanged NFs at more than 20% of Positions Unfilled</vt:lpstr>
      <vt:lpstr>Over 20% of Positions Remain Unfilled</vt:lpstr>
      <vt:lpstr>AL Nurse Turnover Rates went Higher in 2022 Aide Turnover Declined but Remained High</vt:lpstr>
      <vt:lpstr>Statewide NF Staff Turnover in 2022 Spiked  Considerably for Nursing Positions</vt:lpstr>
      <vt:lpstr>AL Employee Retention Rates in 2022 Declined for Nurses but Increased for Other Staff</vt:lpstr>
      <vt:lpstr>NF Employee Retention Rates in 2022 Declined for Aides but Increased for Other Staff</vt:lpstr>
      <vt:lpstr>Average Number of AL Employees Increases Slightly  Returning Settings to Pre-pandemic Number </vt:lpstr>
      <vt:lpstr>Number of NF Employees Remains Well Below Pre-Pandemic Level Statewide + East Central, Northwest, Southeast, and West Central Worsened Further in 2022</vt:lpstr>
      <vt:lpstr>Most AL Residents Receive Services EW Highest in Rural Areas, Disability Waivers in Metro and Northwest</vt:lpstr>
      <vt:lpstr>Over 1 in 4 NF and AL Report Losing Employees to Staffing Agencies </vt:lpstr>
      <vt:lpstr>Assisted Living License Requirements have Increased R.N. Workloads</vt:lpstr>
      <vt:lpstr>Nearly 25% of Assisted Living Settings Need Additional R.N. Staffing to Meet the Requirement of Assisted Living Licensure</vt:lpstr>
      <vt:lpstr>Number of Employees Utilizing the Nurse Aide Training Waiver Continues to Decline</vt:lpstr>
      <vt:lpstr>PowerPoint Presentation</vt:lpstr>
      <vt:lpstr>PowerPoint Presentation</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Libbie Chapuran</dc:creator>
  <cp:lastModifiedBy>Libbie Chapuran</cp:lastModifiedBy>
  <cp:revision>9</cp:revision>
  <dcterms:created xsi:type="dcterms:W3CDTF">2023-02-06T18:32:13Z</dcterms:created>
  <dcterms:modified xsi:type="dcterms:W3CDTF">2023-02-20T21:06:01Z</dcterms:modified>
</cp:coreProperties>
</file>