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Ex1.xml" ContentType="application/vnd.ms-office.chartex+xml"/>
  <Override PartName="/ppt/charts/style14.xml" ContentType="application/vnd.ms-office.chartstyle+xml"/>
  <Override PartName="/ppt/charts/colors14.xml" ContentType="application/vnd.ms-office.chartcolorstyle+xml"/>
  <Override PartName="/ppt/charts/chart14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5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6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7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8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1" r:id="rId6"/>
    <p:sldId id="262" r:id="rId7"/>
    <p:sldId id="273" r:id="rId8"/>
    <p:sldId id="263" r:id="rId9"/>
    <p:sldId id="264" r:id="rId10"/>
    <p:sldId id="274" r:id="rId11"/>
    <p:sldId id="265" r:id="rId12"/>
    <p:sldId id="275" r:id="rId13"/>
    <p:sldId id="266" r:id="rId14"/>
    <p:sldId id="267" r:id="rId15"/>
    <p:sldId id="268" r:id="rId16"/>
    <p:sldId id="269" r:id="rId17"/>
    <p:sldId id="270" r:id="rId18"/>
    <p:sldId id="271" r:id="rId19"/>
    <p:sldId id="257" r:id="rId20"/>
    <p:sldId id="258" r:id="rId21"/>
    <p:sldId id="259" r:id="rId22"/>
    <p:sldId id="26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package" Target="../embeddings/Microsoft_Excel_Worksheet1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 </a:t>
            </a:r>
            <a:r>
              <a:rPr lang="en-US" sz="1600" dirty="0"/>
              <a:t>Have you conducted baseline testing (point prevalence testing) of employees and residents?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Nursing Facilities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0.32163742690058478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40-4073-9FF7-AD608CFBA8B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 plan to conduct but this has not happened yet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Nursing Facilities</c:v>
                </c:pt>
              </c:strCache>
            </c:strRef>
          </c:cat>
          <c:val>
            <c:numRef>
              <c:f>Sheet1!$B$3</c:f>
              <c:numCache>
                <c:formatCode>0.0%</c:formatCode>
                <c:ptCount val="1"/>
                <c:pt idx="0">
                  <c:v>8.1871345029239762E-2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40-4073-9FF7-AD608CFBA8B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Nursing Facilities</c:v>
                </c:pt>
              </c:strCache>
            </c:strRef>
          </c:cat>
          <c:val>
            <c:numRef>
              <c:f>Sheet1!$B$4</c:f>
              <c:numCache>
                <c:formatCode>0.0%</c:formatCode>
                <c:ptCount val="1"/>
                <c:pt idx="0">
                  <c:v>0.59649122807017541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940-4073-9FF7-AD608CFBA8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4715504"/>
        <c:axId val="1987361856"/>
      </c:barChart>
      <c:catAx>
        <c:axId val="19147155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87361856"/>
        <c:crosses val="autoZero"/>
        <c:auto val="1"/>
        <c:lblAlgn val="ctr"/>
        <c:lblOffset val="100"/>
        <c:noMultiLvlLbl val="0"/>
      </c:catAx>
      <c:valAx>
        <c:axId val="1987361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4715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Nursing Facilities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0.84848484848484851</c:v>
                </c:pt>
                <c:pt idx="1">
                  <c:v>0.1111111111111111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08-4F09-9CE0-16ED3AF921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473552"/>
        <c:axId val="1916534448"/>
      </c:barChart>
      <c:catAx>
        <c:axId val="11247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6534448"/>
        <c:crosses val="autoZero"/>
        <c:auto val="1"/>
        <c:lblAlgn val="ctr"/>
        <c:lblOffset val="100"/>
        <c:noMultiLvlLbl val="0"/>
      </c:catAx>
      <c:valAx>
        <c:axId val="191653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7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0.91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96-42C6-BADC-10F4243EB2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0010608"/>
        <c:axId val="318114816"/>
      </c:barChart>
      <c:catAx>
        <c:axId val="195001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8114816"/>
        <c:crosses val="autoZero"/>
        <c:auto val="1"/>
        <c:lblAlgn val="ctr"/>
        <c:lblOffset val="100"/>
        <c:noMultiLvlLbl val="0"/>
      </c:catAx>
      <c:valAx>
        <c:axId val="31811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0010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Plan to collect specimens using our own staff</c:v>
                </c:pt>
                <c:pt idx="1">
                  <c:v>Plan to partner with a local providers or local public health for specimen collection</c:v>
                </c:pt>
                <c:pt idx="2">
                  <c:v>Plan to use a state-contracted specimen collection team for at least the first few rounds of testing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0.68674698795180722</c:v>
                </c:pt>
                <c:pt idx="1">
                  <c:v>0.1144578313253012</c:v>
                </c:pt>
                <c:pt idx="2">
                  <c:v>0.19879518072289157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79-4A7A-A528-CDDD1B0709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236656"/>
        <c:axId val="1995438752"/>
      </c:barChart>
      <c:catAx>
        <c:axId val="8323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5438752"/>
        <c:crosses val="autoZero"/>
        <c:auto val="1"/>
        <c:lblAlgn val="ctr"/>
        <c:lblOffset val="100"/>
        <c:noMultiLvlLbl val="0"/>
      </c:catAx>
      <c:valAx>
        <c:axId val="199543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36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Existing Relationship with Lab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0.22619047619047619</c:v>
                </c:pt>
                <c:pt idx="1">
                  <c:v>0.77380952380952384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39-4A8C-AA18-25689374B4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501952"/>
        <c:axId val="1905676672"/>
      </c:barChart>
      <c:catAx>
        <c:axId val="11250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5676672"/>
        <c:crosses val="autoZero"/>
        <c:auto val="1"/>
        <c:lblAlgn val="ctr"/>
        <c:lblOffset val="100"/>
        <c:noMultiLvlLbl val="0"/>
      </c:catAx>
      <c:valAx>
        <c:axId val="1905676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501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BE-4DA7-B759-DB34CD71C0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BE-4DA7-B759-DB34CD71C0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BE-4DA7-B759-DB34CD71C0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Do not know</c:v>
                </c:pt>
                <c:pt idx="1">
                  <c:v>Will have sufficient supplies to meet your weekly testing needs</c:v>
                </c:pt>
                <c:pt idx="2">
                  <c:v>Will not have sufficient supplies to meet your weekly testing needs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0.5572519083969466</c:v>
                </c:pt>
                <c:pt idx="1">
                  <c:v>0.38167938931297712</c:v>
                </c:pt>
                <c:pt idx="2">
                  <c:v>6.1068702290076333E-2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B9-47E2-A2BB-2F1C14E75B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 *</c:v>
                </c:pt>
                <c:pt idx="1">
                  <c:v>Yes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0.24096385542168675</c:v>
                </c:pt>
                <c:pt idx="1">
                  <c:v>0.75903614457831325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E2-4811-9D96-5163B52F5D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237456"/>
        <c:axId val="86830192"/>
      </c:barChart>
      <c:catAx>
        <c:axId val="8323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830192"/>
        <c:crosses val="autoZero"/>
        <c:auto val="1"/>
        <c:lblAlgn val="ctr"/>
        <c:lblOffset val="100"/>
        <c:noMultiLvlLbl val="0"/>
      </c:catAx>
      <c:valAx>
        <c:axId val="86830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37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Nursing Facilities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% of Positions Vacant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0.14459007250418293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24-493C-AF2E-0BE4168599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Senior Housing / Assisted Living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% of Positions Vacant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0.14760543245175126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24-493C-AF2E-0BE4168599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0400719"/>
        <c:axId val="1165643775"/>
      </c:barChart>
      <c:catAx>
        <c:axId val="1360400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5643775"/>
        <c:crosses val="autoZero"/>
        <c:auto val="1"/>
        <c:lblAlgn val="ctr"/>
        <c:lblOffset val="100"/>
        <c:noMultiLvlLbl val="0"/>
      </c:catAx>
      <c:valAx>
        <c:axId val="1165643775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04007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Nursing Facilities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Average Unfilled Positions per Building or Setting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7.3546099290780145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8F-4B12-99C4-41FCBBF6B7B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Senior Housing / Assisted Living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Average Unfilled Positions per Building or Setting</c:v>
                </c:pt>
              </c:strCache>
            </c:strRef>
          </c:cat>
          <c:val>
            <c:numRef>
              <c:f>Sheet1!$C$2</c:f>
              <c:numCache>
                <c:formatCode>#,##0.0</c:formatCode>
                <c:ptCount val="1"/>
                <c:pt idx="0">
                  <c:v>3.9903381642512077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8F-4B12-99C4-41FCBBF6B7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0330975"/>
        <c:axId val="1172838639"/>
      </c:barChart>
      <c:catAx>
        <c:axId val="1280330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2838639"/>
        <c:crosses val="autoZero"/>
        <c:auto val="1"/>
        <c:lblAlgn val="ctr"/>
        <c:lblOffset val="100"/>
        <c:noMultiLvlLbl val="0"/>
      </c:catAx>
      <c:valAx>
        <c:axId val="1172838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0330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Without Waiver 20.7% of Nursing</a:t>
            </a:r>
            <a:r>
              <a:rPr lang="en-US" baseline="0" dirty="0"/>
              <a:t> Assistant Positions Would Be Unfilled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Vacancy 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CDAFF63-0C79-4CCC-909D-4CD3395C9D8E}" type="SERIESNAME">
                      <a:rPr lang="en-US" smtClean="0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74B-4752-AA34-4C597D335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Total Unfilled Positions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0.14499999999999999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F9-4599-8F27-D1B4AEF925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Vacancy Rate without Waiver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82EFC39-EF96-4BB8-87C3-0DF68FE76BCA}" type="SERIESNAME">
                      <a:rPr lang="en-US" smtClean="0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74B-4752-AA34-4C597D335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Total Unfilled Positions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7.2999999999999995E-2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F9-4599-8F27-D1B4AEF92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504803887"/>
        <c:axId val="1497325823"/>
      </c:barChart>
      <c:catAx>
        <c:axId val="1504803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7325823"/>
        <c:crosses val="autoZero"/>
        <c:auto val="1"/>
        <c:lblAlgn val="ctr"/>
        <c:lblOffset val="100"/>
        <c:noMultiLvlLbl val="0"/>
      </c:catAx>
      <c:valAx>
        <c:axId val="1497325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4803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How was the testing conducted?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County or public health arrangement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2.9411764705882353E-2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5B-45F8-A840-A866218514B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Found our own lab to conduct testing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Sheet1!$B$3</c:f>
              <c:numCache>
                <c:formatCode>0.0%</c:formatCode>
                <c:ptCount val="1"/>
                <c:pt idx="0">
                  <c:v>0.36274509803921567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5B-45F8-A840-A866218514B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State-via REDcap survey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Sheet1!$B$4</c:f>
              <c:numCache>
                <c:formatCode>0.0%</c:formatCode>
                <c:ptCount val="1"/>
                <c:pt idx="0">
                  <c:v>0.60784313725490191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5B-45F8-A840-A86621851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6658960"/>
        <c:axId val="75239872"/>
      </c:barChart>
      <c:catAx>
        <c:axId val="19166589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5239872"/>
        <c:crosses val="autoZero"/>
        <c:auto val="1"/>
        <c:lblAlgn val="ctr"/>
        <c:lblOffset val="100"/>
        <c:noMultiLvlLbl val="0"/>
      </c:catAx>
      <c:valAx>
        <c:axId val="75239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6658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212444032731199E-2"/>
          <c:y val="0.80768536022713011"/>
          <c:w val="0.92086903659101438"/>
          <c:h val="0.174802784798606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 </a:t>
            </a:r>
            <a:r>
              <a:rPr lang="en-US" sz="1600" dirty="0"/>
              <a:t>Have you conducted baseline testing (point prevalence testing) of employees and residents?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Nursing Facilities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0.30541871921182268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40-4073-9FF7-AD608CFBA8B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 plan to conduct but this has not happened yet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Nursing Facilities</c:v>
                </c:pt>
              </c:strCache>
            </c:strRef>
          </c:cat>
          <c:val>
            <c:numRef>
              <c:f>Sheet1!$B$3</c:f>
              <c:numCache>
                <c:formatCode>0.0%</c:formatCode>
                <c:ptCount val="1"/>
                <c:pt idx="0">
                  <c:v>0.13300492610837439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40-4073-9FF7-AD608CFBA8B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Nursing Facilities</c:v>
                </c:pt>
              </c:strCache>
            </c:strRef>
          </c:cat>
          <c:val>
            <c:numRef>
              <c:f>Sheet1!$B$4</c:f>
              <c:numCache>
                <c:formatCode>0.0%</c:formatCode>
                <c:ptCount val="1"/>
                <c:pt idx="0">
                  <c:v>0.56157635467980294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940-4073-9FF7-AD608CFBA8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4715504"/>
        <c:axId val="1987361856"/>
      </c:barChart>
      <c:catAx>
        <c:axId val="19147155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87361856"/>
        <c:crosses val="autoZero"/>
        <c:auto val="1"/>
        <c:lblAlgn val="ctr"/>
        <c:lblOffset val="100"/>
        <c:noMultiLvlLbl val="0"/>
      </c:catAx>
      <c:valAx>
        <c:axId val="1987361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4715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How was the testing conducted?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County or public health arrangement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1.7857142857142856E-2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5B-45F8-A840-A866218514B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Found our own lab to conduct testing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Sheet1!$B$3</c:f>
              <c:numCache>
                <c:formatCode>0.0%</c:formatCode>
                <c:ptCount val="1"/>
                <c:pt idx="0">
                  <c:v>0.29464285714285715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5B-45F8-A840-A866218514B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State-via REDcap survey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cat>
          <c:val>
            <c:numRef>
              <c:f>Sheet1!$B$4</c:f>
              <c:numCache>
                <c:formatCode>0.0%</c:formatCode>
                <c:ptCount val="1"/>
                <c:pt idx="0">
                  <c:v>0.6875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5B-45F8-A840-A86621851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6658960"/>
        <c:axId val="75239872"/>
      </c:barChart>
      <c:catAx>
        <c:axId val="19166589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5239872"/>
        <c:crosses val="autoZero"/>
        <c:auto val="1"/>
        <c:lblAlgn val="ctr"/>
        <c:lblOffset val="100"/>
        <c:noMultiLvlLbl val="0"/>
      </c:catAx>
      <c:valAx>
        <c:axId val="75239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6658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212444032731199E-2"/>
          <c:y val="0.80768536022713011"/>
          <c:w val="0.92086903659101438"/>
          <c:h val="0.174802784798606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Lab billed Employee health insurance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Nursing Facility</c:v>
                </c:pt>
                <c:pt idx="1">
                  <c:v>Assisted Living</c:v>
                </c:pt>
              </c:strCache>
            </c:strRef>
          </c:cat>
          <c:val>
            <c:numRef>
              <c:f>Sheet1!$B$2:$C$2</c:f>
              <c:numCache>
                <c:formatCode>0.0%</c:formatCode>
                <c:ptCount val="2"/>
                <c:pt idx="0">
                  <c:v>0.47058823529411764</c:v>
                </c:pt>
                <c:pt idx="1">
                  <c:v>0.45045045045045046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A7-4359-8304-CB1B7A07D64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 payment was required from us or our employees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Nursing Facility</c:v>
                </c:pt>
                <c:pt idx="1">
                  <c:v>Assisted Living</c:v>
                </c:pt>
              </c:strCache>
            </c:strRef>
          </c:cat>
          <c:val>
            <c:numRef>
              <c:f>Sheet1!$B$3:$C$3</c:f>
              <c:numCache>
                <c:formatCode>0.0%</c:formatCode>
                <c:ptCount val="2"/>
                <c:pt idx="0">
                  <c:v>0.45098039215686275</c:v>
                </c:pt>
                <c:pt idx="1">
                  <c:v>0.45945945945945948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A7-4359-8304-CB1B7A07D64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We, the provider, paid the lab for all employees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Nursing Facility</c:v>
                </c:pt>
                <c:pt idx="1">
                  <c:v>Assisted Living</c:v>
                </c:pt>
              </c:strCache>
            </c:strRef>
          </c:cat>
          <c:val>
            <c:numRef>
              <c:f>Sheet1!$B$4:$C$4</c:f>
              <c:numCache>
                <c:formatCode>0.0%</c:formatCode>
                <c:ptCount val="2"/>
                <c:pt idx="0">
                  <c:v>7.8431372549019607E-2</c:v>
                </c:pt>
                <c:pt idx="1">
                  <c:v>9.0090090090090086E-2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7A7-4359-8304-CB1B7A07D6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493952"/>
        <c:axId val="118311728"/>
      </c:barChart>
      <c:catAx>
        <c:axId val="11249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11728"/>
        <c:crosses val="autoZero"/>
        <c:auto val="1"/>
        <c:lblAlgn val="ctr"/>
        <c:lblOffset val="100"/>
        <c:noMultiLvlLbl val="0"/>
      </c:catAx>
      <c:valAx>
        <c:axId val="1183117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93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7B4-4956-84DD-C6285E18CFD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For residents/staff showing symptoms or with known/suspected exposure, For residents who leave the community regularly</c:v>
                </c:pt>
                <c:pt idx="1">
                  <c:v>For residents/staff showing symptoms or with known/suspected exposure, For all residents and staff regularly</c:v>
                </c:pt>
                <c:pt idx="2">
                  <c:v>For all residents and staff regularly</c:v>
                </c:pt>
                <c:pt idx="3">
                  <c:v>No, we are not conducting surveillance testing</c:v>
                </c:pt>
                <c:pt idx="4">
                  <c:v>For residents/staff showing symptoms or with known/suspected exposure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0.12745098039215685</c:v>
                </c:pt>
                <c:pt idx="1">
                  <c:v>7.8431372549019607E-2</c:v>
                </c:pt>
                <c:pt idx="2">
                  <c:v>0.12745098039215685</c:v>
                </c:pt>
                <c:pt idx="3">
                  <c:v>0.16666666666666666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4-4956-84DD-C6285E18CF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455952"/>
        <c:axId val="112034992"/>
      </c:barChart>
      <c:catAx>
        <c:axId val="11245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034992"/>
        <c:crosses val="autoZero"/>
        <c:auto val="1"/>
        <c:lblAlgn val="ctr"/>
        <c:lblOffset val="100"/>
        <c:noMultiLvlLbl val="0"/>
      </c:catAx>
      <c:valAx>
        <c:axId val="11203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5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BF-4985-A801-C05CC3A12E8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7B4-4956-84DD-C6285E18CFD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No</c:v>
                </c:pt>
                <c:pt idx="1">
                  <c:v>Yes for All</c:v>
                </c:pt>
                <c:pt idx="2">
                  <c:v>Yes for Random Samples</c:v>
                </c:pt>
                <c:pt idx="3">
                  <c:v>Yes for those who Leave the Community Regularly</c:v>
                </c:pt>
                <c:pt idx="4">
                  <c:v>Yes for Work in Other Facilities</c:v>
                </c:pt>
                <c:pt idx="5">
                  <c:v>Yes for Showing Symptoms or Suspected Exposure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0.17699115044247787</c:v>
                </c:pt>
                <c:pt idx="1">
                  <c:v>0.15044247787610621</c:v>
                </c:pt>
                <c:pt idx="2">
                  <c:v>0.11504424778761062</c:v>
                </c:pt>
                <c:pt idx="3">
                  <c:v>6.1946902654867256E-2</c:v>
                </c:pt>
                <c:pt idx="4">
                  <c:v>4.4247787610619468E-2</c:v>
                </c:pt>
                <c:pt idx="5">
                  <c:v>0.67256637168141598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4-4956-84DD-C6285E18CF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455952"/>
        <c:axId val="112034992"/>
      </c:barChart>
      <c:catAx>
        <c:axId val="11245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034992"/>
        <c:crosses val="autoZero"/>
        <c:auto val="1"/>
        <c:lblAlgn val="ctr"/>
        <c:lblOffset val="100"/>
        <c:noMultiLvlLbl val="0"/>
      </c:catAx>
      <c:valAx>
        <c:axId val="11203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5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Number of Days for Test to Return From Lab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Days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3</c:v>
                </c:pt>
                <c:pt idx="5">
                  <c:v>3.5</c:v>
                </c:pt>
                <c:pt idx="6">
                  <c:v>4</c:v>
                </c:pt>
                <c:pt idx="7">
                  <c:v>4.5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</c:numCache>
            </c:numRef>
          </c:cat>
          <c:val>
            <c:numRef>
              <c:f>Sheet1!$B$2:$B$12</c:f>
              <c:numCache>
                <c:formatCode>0.0%</c:formatCode>
                <c:ptCount val="11"/>
                <c:pt idx="0">
                  <c:v>5.1546391752577317E-2</c:v>
                </c:pt>
                <c:pt idx="1">
                  <c:v>7.2164948453608241E-2</c:v>
                </c:pt>
                <c:pt idx="2">
                  <c:v>0.25773195876288657</c:v>
                </c:pt>
                <c:pt idx="3">
                  <c:v>8.247422680412371E-2</c:v>
                </c:pt>
                <c:pt idx="4">
                  <c:v>0.14432989690721648</c:v>
                </c:pt>
                <c:pt idx="5">
                  <c:v>8.247422680412371E-2</c:v>
                </c:pt>
                <c:pt idx="6">
                  <c:v>0.13402061855670103</c:v>
                </c:pt>
                <c:pt idx="7">
                  <c:v>5.1546391752577317E-2</c:v>
                </c:pt>
                <c:pt idx="8">
                  <c:v>8.247422680412371E-2</c:v>
                </c:pt>
                <c:pt idx="9">
                  <c:v>1.0309278350515464E-2</c:v>
                </c:pt>
                <c:pt idx="10">
                  <c:v>3.0927835051546393E-2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B8-4F3D-B006-3C820BE3FF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3536256"/>
        <c:axId val="1915232544"/>
      </c:barChart>
      <c:catAx>
        <c:axId val="198353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232544"/>
        <c:crosses val="autoZero"/>
        <c:auto val="1"/>
        <c:lblAlgn val="ctr"/>
        <c:lblOffset val="100"/>
        <c:noMultiLvlLbl val="0"/>
      </c:catAx>
      <c:valAx>
        <c:axId val="191523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3536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 or less</c:v>
                </c:pt>
                <c:pt idx="1">
                  <c:v>2 to 4</c:v>
                </c:pt>
                <c:pt idx="2">
                  <c:v>More than 4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0.45945945945945948</c:v>
                </c:pt>
                <c:pt idx="1">
                  <c:v>0.45045045045045046</c:v>
                </c:pt>
                <c:pt idx="2">
                  <c:v>9.0090090090090086E-2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A8-4034-9AEC-899774F1EE4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Nursing Facility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 or less</c:v>
                </c:pt>
                <c:pt idx="1">
                  <c:v>2 to 4</c:v>
                </c:pt>
                <c:pt idx="2">
                  <c:v>More than 4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0.36274509803921567</c:v>
                </c:pt>
                <c:pt idx="1">
                  <c:v>0.42156862745098039</c:v>
                </c:pt>
                <c:pt idx="2">
                  <c:v>0.21568627450980393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82-48B0-B201-8FE54FCC6A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7328336"/>
        <c:axId val="318112320"/>
      </c:barChart>
      <c:catAx>
        <c:axId val="195732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8112320"/>
        <c:crosses val="autoZero"/>
        <c:auto val="1"/>
        <c:lblAlgn val="ctr"/>
        <c:lblOffset val="100"/>
        <c:noMultiLvlLbl val="0"/>
      </c:catAx>
      <c:valAx>
        <c:axId val="3181123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7328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Sheet1!$A$2:$A$39</cx:f>
        <cx:lvl ptCount="38">
          <cx:pt idx="0">Allina</cx:pt>
          <cx:pt idx="1">Avera</cx:pt>
          <cx:pt idx="2">Centracare</cx:pt>
          <cx:pt idx="3">Cook Hospital Lab </cx:pt>
          <cx:pt idx="4">Essentia Health</cx:pt>
          <cx:pt idx="5">Fairview</cx:pt>
          <cx:pt idx="6">Fairview / MHealth</cx:pt>
          <cx:pt idx="7">Fairview Wyoming / U of M</cx:pt>
          <cx:pt idx="8">Glacial Ridge Health Systems</cx:pt>
          <cx:pt idx="9">HCMC</cx:pt>
          <cx:pt idx="10">HealthEast</cx:pt>
          <cx:pt idx="11">Hutchinson Health</cx:pt>
          <cx:pt idx="12">Lakeview Hospital</cx:pt>
          <cx:pt idx="13">Lakewood Health System</cx:pt>
          <cx:pt idx="14">LifeCare Medical Center</cx:pt>
          <cx:pt idx="15">Local hospital</cx:pt>
          <cx:pt idx="16">Mayo</cx:pt>
          <cx:pt idx="17">Mayo / Essentia Health </cx:pt>
          <cx:pt idx="18">Mayo / UHD</cx:pt>
          <cx:pt idx="19">Mayo/Altru</cx:pt>
          <cx:pt idx="20">MDH</cx:pt>
          <cx:pt idx="21">ND Department of Health</cx:pt>
          <cx:pt idx="22">North Memorial</cx:pt>
          <cx:pt idx="23">North Shore Health</cx:pt>
          <cx:pt idx="24">Olmsted Medical Center</cx:pt>
          <cx:pt idx="25">Ortonville Area Health Services/Sanford Health</cx:pt>
          <cx:pt idx="26">Pathline Labs</cx:pt>
          <cx:pt idx="27">Pathnostics</cx:pt>
          <cx:pt idx="28">Pathnostics, Essentia Health, Mayo</cx:pt>
          <cx:pt idx="29">Pathways Lab</cx:pt>
          <cx:pt idx="30">Regions/Healthpartners</cx:pt>
          <cx:pt idx="31">RiverView Healthcare Association</cx:pt>
          <cx:pt idx="32">Sanford</cx:pt>
          <cx:pt idx="33">Sanford / MDH</cx:pt>
          <cx:pt idx="34">Solaris</cx:pt>
          <cx:pt idx="35">Solarius</cx:pt>
          <cx:pt idx="36">Tri County Healthcare</cx:pt>
          <cx:pt idx="37">Winona Health</cx:pt>
        </cx:lvl>
      </cx:strDim>
      <cx:numDim type="size">
        <cx:f>Sheet1!$B$2:$B$39</cx:f>
        <cx:lvl ptCount="38" formatCode="General">
          <cx:pt idx="0">3</cx:pt>
          <cx:pt idx="1">1</cx:pt>
          <cx:pt idx="2">2</cx:pt>
          <cx:pt idx="3">1</cx:pt>
          <cx:pt idx="4">1</cx:pt>
          <cx:pt idx="5">1</cx:pt>
          <cx:pt idx="6">1</cx:pt>
          <cx:pt idx="7">1</cx:pt>
          <cx:pt idx="8">1</cx:pt>
          <cx:pt idx="9">1</cx:pt>
          <cx:pt idx="10">8</cx:pt>
          <cx:pt idx="11">1</cx:pt>
          <cx:pt idx="12">1</cx:pt>
          <cx:pt idx="13">2</cx:pt>
          <cx:pt idx="14">1</cx:pt>
          <cx:pt idx="15">1</cx:pt>
          <cx:pt idx="16">54</cx:pt>
          <cx:pt idx="17">2</cx:pt>
          <cx:pt idx="18">1</cx:pt>
          <cx:pt idx="19">1</cx:pt>
          <cx:pt idx="20">2</cx:pt>
          <cx:pt idx="21">2</cx:pt>
          <cx:pt idx="22">2</cx:pt>
          <cx:pt idx="23">1</cx:pt>
          <cx:pt idx="24">2</cx:pt>
          <cx:pt idx="25">1</cx:pt>
          <cx:pt idx="26">1</cx:pt>
          <cx:pt idx="27">1</cx:pt>
          <cx:pt idx="28">1</cx:pt>
          <cx:pt idx="29">8</cx:pt>
          <cx:pt idx="30">1</cx:pt>
          <cx:pt idx="31">1</cx:pt>
          <cx:pt idx="32">12</cx:pt>
          <cx:pt idx="33">1</cx:pt>
          <cx:pt idx="34">3</cx:pt>
          <cx:pt idx="35">1</cx:pt>
          <cx:pt idx="36">1</cx:pt>
          <cx:pt idx="37">2</cx:pt>
        </cx:lvl>
      </cx:numDim>
    </cx:data>
  </cx:chartData>
  <cx:chart>
    <cx:title pos="t" align="ctr" overlay="0">
      <cx:tx>
        <cx:txData>
          <cx:v>Nursing Facilities and Existing Lab Relationships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862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rPr>
            <a:t>Nursing Facilities and Existing Lab Relationships</a:t>
          </a:r>
        </a:p>
      </cx:txPr>
    </cx:title>
    <cx:plotArea>
      <cx:plotAreaRegion>
        <cx:series layoutId="treemap" uniqueId="{59063300-FDC0-420B-AEC0-0D951D21A8AD}">
          <cx:tx>
            <cx:txData>
              <cx:f>Sheet1!$B$1</cx:f>
              <cx:v/>
            </cx:txData>
          </cx:tx>
          <cx:dataLabels/>
          <cx:dataId val="0"/>
          <cx:layoutPr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54DA51-3B4E-4E02-A81D-8B99EF15780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302EBF-62EB-416F-9C60-D87EF9E76837}">
      <dgm:prSet phldrT="[Text]"/>
      <dgm:spPr/>
      <dgm:t>
        <a:bodyPr/>
        <a:lstStyle/>
        <a:p>
          <a:r>
            <a:rPr lang="en-US" dirty="0"/>
            <a:t>Nursing Facilities and CNAs</a:t>
          </a:r>
        </a:p>
      </dgm:t>
    </dgm:pt>
    <dgm:pt modelId="{1AA2E111-8D0B-459E-A33C-46254191F2D9}" type="parTrans" cxnId="{55BDEAB1-9362-477E-8175-1D624EEC625E}">
      <dgm:prSet/>
      <dgm:spPr/>
      <dgm:t>
        <a:bodyPr/>
        <a:lstStyle/>
        <a:p>
          <a:endParaRPr lang="en-US"/>
        </a:p>
      </dgm:t>
    </dgm:pt>
    <dgm:pt modelId="{81D107D7-C3DD-47CF-AB06-8F0B468B4D27}" type="sibTrans" cxnId="{55BDEAB1-9362-477E-8175-1D624EEC625E}">
      <dgm:prSet/>
      <dgm:spPr/>
      <dgm:t>
        <a:bodyPr/>
        <a:lstStyle/>
        <a:p>
          <a:endParaRPr lang="en-US"/>
        </a:p>
      </dgm:t>
    </dgm:pt>
    <dgm:pt modelId="{CABA8DFA-BD5B-4176-B5F2-944D9EB19296}">
      <dgm:prSet phldrT="[Text]"/>
      <dgm:spPr/>
      <dgm:t>
        <a:bodyPr/>
        <a:lstStyle/>
        <a:p>
          <a:r>
            <a:rPr lang="en-US" dirty="0"/>
            <a:t>370 Settings</a:t>
          </a:r>
        </a:p>
      </dgm:t>
    </dgm:pt>
    <dgm:pt modelId="{C2C6C681-A362-4318-84FF-7E88FAD70BD2}" type="parTrans" cxnId="{90D1121A-5A1A-49BD-BB8D-387AC1C680CC}">
      <dgm:prSet/>
      <dgm:spPr/>
      <dgm:t>
        <a:bodyPr/>
        <a:lstStyle/>
        <a:p>
          <a:endParaRPr lang="en-US"/>
        </a:p>
      </dgm:t>
    </dgm:pt>
    <dgm:pt modelId="{663666B6-5A1F-4D72-9E01-596DBA9F39E3}" type="sibTrans" cxnId="{90D1121A-5A1A-49BD-BB8D-387AC1C680CC}">
      <dgm:prSet/>
      <dgm:spPr/>
      <dgm:t>
        <a:bodyPr/>
        <a:lstStyle/>
        <a:p>
          <a:endParaRPr lang="en-US"/>
        </a:p>
      </dgm:t>
    </dgm:pt>
    <dgm:pt modelId="{728A323E-1DD5-4590-A5C8-288D11A9ECBC}">
      <dgm:prSet phldrT="[Text]"/>
      <dgm:spPr/>
      <dgm:t>
        <a:bodyPr/>
        <a:lstStyle/>
        <a:p>
          <a:r>
            <a:rPr lang="en-US" dirty="0"/>
            <a:t>2,721 Unfilled Caregiver Positions</a:t>
          </a:r>
        </a:p>
      </dgm:t>
    </dgm:pt>
    <dgm:pt modelId="{ACF0544B-BEB7-4EA3-86AF-10672505436C}" type="parTrans" cxnId="{E4F565CE-15DA-4DCE-B6B1-15B978E60C03}">
      <dgm:prSet/>
      <dgm:spPr/>
      <dgm:t>
        <a:bodyPr/>
        <a:lstStyle/>
        <a:p>
          <a:endParaRPr lang="en-US"/>
        </a:p>
      </dgm:t>
    </dgm:pt>
    <dgm:pt modelId="{EBCCC588-68C6-46C6-A4B6-784A5BA30848}" type="sibTrans" cxnId="{E4F565CE-15DA-4DCE-B6B1-15B978E60C03}">
      <dgm:prSet/>
      <dgm:spPr/>
      <dgm:t>
        <a:bodyPr/>
        <a:lstStyle/>
        <a:p>
          <a:endParaRPr lang="en-US"/>
        </a:p>
      </dgm:t>
    </dgm:pt>
    <dgm:pt modelId="{D96480BD-D655-43FD-AF46-9769B5070039}">
      <dgm:prSet phldrT="[Text]"/>
      <dgm:spPr/>
      <dgm:t>
        <a:bodyPr/>
        <a:lstStyle/>
        <a:p>
          <a:r>
            <a:rPr lang="en-US" dirty="0"/>
            <a:t>Senior Housing / Assisted Living and ULPs</a:t>
          </a:r>
        </a:p>
      </dgm:t>
    </dgm:pt>
    <dgm:pt modelId="{E26E5EDE-16C7-4E62-A8DB-56CF511E9451}" type="parTrans" cxnId="{2F03A80E-3487-475C-A6C4-C8451555DA7D}">
      <dgm:prSet/>
      <dgm:spPr/>
      <dgm:t>
        <a:bodyPr/>
        <a:lstStyle/>
        <a:p>
          <a:endParaRPr lang="en-US"/>
        </a:p>
      </dgm:t>
    </dgm:pt>
    <dgm:pt modelId="{50CF5C1E-8486-4DF8-A7BE-E1535E660E03}" type="sibTrans" cxnId="{2F03A80E-3487-475C-A6C4-C8451555DA7D}">
      <dgm:prSet/>
      <dgm:spPr/>
      <dgm:t>
        <a:bodyPr/>
        <a:lstStyle/>
        <a:p>
          <a:endParaRPr lang="en-US"/>
        </a:p>
      </dgm:t>
    </dgm:pt>
    <dgm:pt modelId="{40591D67-A24A-4EAB-A574-2E55B992D1B9}">
      <dgm:prSet phldrT="[Text]"/>
      <dgm:spPr/>
      <dgm:t>
        <a:bodyPr/>
        <a:lstStyle/>
        <a:p>
          <a:r>
            <a:rPr lang="en-US" dirty="0"/>
            <a:t>1,769 Settings</a:t>
          </a:r>
        </a:p>
      </dgm:t>
    </dgm:pt>
    <dgm:pt modelId="{C9883224-937C-4516-8EC7-0387F38874BC}" type="parTrans" cxnId="{D45D5A9C-6941-4A2C-9C6E-C72DC1DE99CA}">
      <dgm:prSet/>
      <dgm:spPr/>
      <dgm:t>
        <a:bodyPr/>
        <a:lstStyle/>
        <a:p>
          <a:endParaRPr lang="en-US"/>
        </a:p>
      </dgm:t>
    </dgm:pt>
    <dgm:pt modelId="{9F8F8BEB-CC16-409A-802D-1D2013F5C21E}" type="sibTrans" cxnId="{D45D5A9C-6941-4A2C-9C6E-C72DC1DE99CA}">
      <dgm:prSet/>
      <dgm:spPr/>
      <dgm:t>
        <a:bodyPr/>
        <a:lstStyle/>
        <a:p>
          <a:endParaRPr lang="en-US"/>
        </a:p>
      </dgm:t>
    </dgm:pt>
    <dgm:pt modelId="{0AC9092C-5B36-499E-8E74-3E6B34DD1FEC}">
      <dgm:prSet phldrT="[Text]"/>
      <dgm:spPr/>
      <dgm:t>
        <a:bodyPr/>
        <a:lstStyle/>
        <a:p>
          <a:r>
            <a:rPr lang="en-US" dirty="0"/>
            <a:t>7,059 Unfilled Caregiving Positions</a:t>
          </a:r>
        </a:p>
      </dgm:t>
    </dgm:pt>
    <dgm:pt modelId="{003A7EF2-A0F8-4371-81DA-0DD346CA6AFB}" type="parTrans" cxnId="{946A8A57-10FF-49F4-B312-7D38D49D7442}">
      <dgm:prSet/>
      <dgm:spPr/>
      <dgm:t>
        <a:bodyPr/>
        <a:lstStyle/>
        <a:p>
          <a:endParaRPr lang="en-US"/>
        </a:p>
      </dgm:t>
    </dgm:pt>
    <dgm:pt modelId="{6C40B645-6900-408A-930B-75A7C34793B5}" type="sibTrans" cxnId="{946A8A57-10FF-49F4-B312-7D38D49D7442}">
      <dgm:prSet/>
      <dgm:spPr/>
      <dgm:t>
        <a:bodyPr/>
        <a:lstStyle/>
        <a:p>
          <a:endParaRPr lang="en-US"/>
        </a:p>
      </dgm:t>
    </dgm:pt>
    <dgm:pt modelId="{60368895-945D-4A17-B91F-7C914506C1FD}" type="pres">
      <dgm:prSet presAssocID="{A054DA51-3B4E-4E02-A81D-8B99EF15780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DA94B9-9198-4E92-9F40-4D3C9214AF8B}" type="pres">
      <dgm:prSet presAssocID="{90302EBF-62EB-416F-9C60-D87EF9E76837}" presName="root" presStyleCnt="0"/>
      <dgm:spPr/>
    </dgm:pt>
    <dgm:pt modelId="{D0F673D8-7121-4AD4-B0B6-A4EBFEAC81EE}" type="pres">
      <dgm:prSet presAssocID="{90302EBF-62EB-416F-9C60-D87EF9E76837}" presName="rootComposite" presStyleCnt="0"/>
      <dgm:spPr/>
    </dgm:pt>
    <dgm:pt modelId="{7D8C545E-65ED-44C7-A119-2D8C5379E6E6}" type="pres">
      <dgm:prSet presAssocID="{90302EBF-62EB-416F-9C60-D87EF9E76837}" presName="rootText" presStyleLbl="node1" presStyleIdx="0" presStyleCnt="2" custScaleX="147179" custScaleY="97172"/>
      <dgm:spPr/>
    </dgm:pt>
    <dgm:pt modelId="{122F10EE-E337-44E9-8B62-F41985A7BE1E}" type="pres">
      <dgm:prSet presAssocID="{90302EBF-62EB-416F-9C60-D87EF9E76837}" presName="rootConnector" presStyleLbl="node1" presStyleIdx="0" presStyleCnt="2"/>
      <dgm:spPr/>
    </dgm:pt>
    <dgm:pt modelId="{5B323268-A8DD-4B56-9FA3-DE549A94BBCD}" type="pres">
      <dgm:prSet presAssocID="{90302EBF-62EB-416F-9C60-D87EF9E76837}" presName="childShape" presStyleCnt="0"/>
      <dgm:spPr/>
    </dgm:pt>
    <dgm:pt modelId="{7904D46C-6E83-4491-AFCC-B07211471A9C}" type="pres">
      <dgm:prSet presAssocID="{C2C6C681-A362-4318-84FF-7E88FAD70BD2}" presName="Name13" presStyleLbl="parChTrans1D2" presStyleIdx="0" presStyleCnt="4"/>
      <dgm:spPr/>
    </dgm:pt>
    <dgm:pt modelId="{3986955B-481C-489C-A829-0D1235E47DF3}" type="pres">
      <dgm:prSet presAssocID="{CABA8DFA-BD5B-4176-B5F2-944D9EB19296}" presName="childText" presStyleLbl="bgAcc1" presStyleIdx="0" presStyleCnt="4" custScaleX="137981">
        <dgm:presLayoutVars>
          <dgm:bulletEnabled val="1"/>
        </dgm:presLayoutVars>
      </dgm:prSet>
      <dgm:spPr/>
    </dgm:pt>
    <dgm:pt modelId="{DB8A4B5C-23D3-4F0D-B723-74A91804896D}" type="pres">
      <dgm:prSet presAssocID="{ACF0544B-BEB7-4EA3-86AF-10672505436C}" presName="Name13" presStyleLbl="parChTrans1D2" presStyleIdx="1" presStyleCnt="4"/>
      <dgm:spPr/>
    </dgm:pt>
    <dgm:pt modelId="{F102E27F-124A-4B80-A9E5-8BD123DAE1BF}" type="pres">
      <dgm:prSet presAssocID="{728A323E-1DD5-4590-A5C8-288D11A9ECBC}" presName="childText" presStyleLbl="bgAcc1" presStyleIdx="1" presStyleCnt="4" custScaleX="137981">
        <dgm:presLayoutVars>
          <dgm:bulletEnabled val="1"/>
        </dgm:presLayoutVars>
      </dgm:prSet>
      <dgm:spPr/>
    </dgm:pt>
    <dgm:pt modelId="{E1D2A511-4289-4D7E-9999-84BB23D643C0}" type="pres">
      <dgm:prSet presAssocID="{D96480BD-D655-43FD-AF46-9769B5070039}" presName="root" presStyleCnt="0"/>
      <dgm:spPr/>
    </dgm:pt>
    <dgm:pt modelId="{A8AC404F-7257-4840-95FF-016462DDF8A2}" type="pres">
      <dgm:prSet presAssocID="{D96480BD-D655-43FD-AF46-9769B5070039}" presName="rootComposite" presStyleCnt="0"/>
      <dgm:spPr/>
    </dgm:pt>
    <dgm:pt modelId="{3153EEC1-C52B-4A67-B6DC-A31B7FFA11EA}" type="pres">
      <dgm:prSet presAssocID="{D96480BD-D655-43FD-AF46-9769B5070039}" presName="rootText" presStyleLbl="node1" presStyleIdx="1" presStyleCnt="2" custScaleX="147179"/>
      <dgm:spPr/>
    </dgm:pt>
    <dgm:pt modelId="{8A3A2960-4490-4238-8082-A8DF20849B1C}" type="pres">
      <dgm:prSet presAssocID="{D96480BD-D655-43FD-AF46-9769B5070039}" presName="rootConnector" presStyleLbl="node1" presStyleIdx="1" presStyleCnt="2"/>
      <dgm:spPr/>
    </dgm:pt>
    <dgm:pt modelId="{E7AFB37D-D325-46D4-A108-D2B5F1C782F4}" type="pres">
      <dgm:prSet presAssocID="{D96480BD-D655-43FD-AF46-9769B5070039}" presName="childShape" presStyleCnt="0"/>
      <dgm:spPr/>
    </dgm:pt>
    <dgm:pt modelId="{4DC596C2-BC0E-4D14-B4B9-429F353F7BE3}" type="pres">
      <dgm:prSet presAssocID="{C9883224-937C-4516-8EC7-0387F38874BC}" presName="Name13" presStyleLbl="parChTrans1D2" presStyleIdx="2" presStyleCnt="4"/>
      <dgm:spPr/>
    </dgm:pt>
    <dgm:pt modelId="{311BE649-4344-45D4-8FD6-18759D30FA08}" type="pres">
      <dgm:prSet presAssocID="{40591D67-A24A-4EAB-A574-2E55B992D1B9}" presName="childText" presStyleLbl="bgAcc1" presStyleIdx="2" presStyleCnt="4">
        <dgm:presLayoutVars>
          <dgm:bulletEnabled val="1"/>
        </dgm:presLayoutVars>
      </dgm:prSet>
      <dgm:spPr/>
    </dgm:pt>
    <dgm:pt modelId="{FD129D67-6583-49C6-A213-121C7AC38978}" type="pres">
      <dgm:prSet presAssocID="{003A7EF2-A0F8-4371-81DA-0DD346CA6AFB}" presName="Name13" presStyleLbl="parChTrans1D2" presStyleIdx="3" presStyleCnt="4"/>
      <dgm:spPr/>
    </dgm:pt>
    <dgm:pt modelId="{5A638D17-E31F-4333-87E3-BAFC391A3844}" type="pres">
      <dgm:prSet presAssocID="{0AC9092C-5B36-499E-8E74-3E6B34DD1FEC}" presName="childText" presStyleLbl="bgAcc1" presStyleIdx="3" presStyleCnt="4" custScaleX="137981">
        <dgm:presLayoutVars>
          <dgm:bulletEnabled val="1"/>
        </dgm:presLayoutVars>
      </dgm:prSet>
      <dgm:spPr/>
    </dgm:pt>
  </dgm:ptLst>
  <dgm:cxnLst>
    <dgm:cxn modelId="{2F03A80E-3487-475C-A6C4-C8451555DA7D}" srcId="{A054DA51-3B4E-4E02-A81D-8B99EF15780E}" destId="{D96480BD-D655-43FD-AF46-9769B5070039}" srcOrd="1" destOrd="0" parTransId="{E26E5EDE-16C7-4E62-A8DB-56CF511E9451}" sibTransId="{50CF5C1E-8486-4DF8-A7BE-E1535E660E03}"/>
    <dgm:cxn modelId="{F9CC6215-442D-4D6B-9C97-21A0158F00BE}" type="presOf" srcId="{003A7EF2-A0F8-4371-81DA-0DD346CA6AFB}" destId="{FD129D67-6583-49C6-A213-121C7AC38978}" srcOrd="0" destOrd="0" presId="urn:microsoft.com/office/officeart/2005/8/layout/hierarchy3"/>
    <dgm:cxn modelId="{D8B33A17-DE49-4009-8AA4-BC928AF823BA}" type="presOf" srcId="{728A323E-1DD5-4590-A5C8-288D11A9ECBC}" destId="{F102E27F-124A-4B80-A9E5-8BD123DAE1BF}" srcOrd="0" destOrd="0" presId="urn:microsoft.com/office/officeart/2005/8/layout/hierarchy3"/>
    <dgm:cxn modelId="{90D1121A-5A1A-49BD-BB8D-387AC1C680CC}" srcId="{90302EBF-62EB-416F-9C60-D87EF9E76837}" destId="{CABA8DFA-BD5B-4176-B5F2-944D9EB19296}" srcOrd="0" destOrd="0" parTransId="{C2C6C681-A362-4318-84FF-7E88FAD70BD2}" sibTransId="{663666B6-5A1F-4D72-9E01-596DBA9F39E3}"/>
    <dgm:cxn modelId="{C497B62C-3762-4F51-A4BB-4D7A64AFA125}" type="presOf" srcId="{D96480BD-D655-43FD-AF46-9769B5070039}" destId="{3153EEC1-C52B-4A67-B6DC-A31B7FFA11EA}" srcOrd="0" destOrd="0" presId="urn:microsoft.com/office/officeart/2005/8/layout/hierarchy3"/>
    <dgm:cxn modelId="{D8F1F062-FFB8-4642-AFB7-614A4D524FF3}" type="presOf" srcId="{C2C6C681-A362-4318-84FF-7E88FAD70BD2}" destId="{7904D46C-6E83-4491-AFCC-B07211471A9C}" srcOrd="0" destOrd="0" presId="urn:microsoft.com/office/officeart/2005/8/layout/hierarchy3"/>
    <dgm:cxn modelId="{946A8A57-10FF-49F4-B312-7D38D49D7442}" srcId="{D96480BD-D655-43FD-AF46-9769B5070039}" destId="{0AC9092C-5B36-499E-8E74-3E6B34DD1FEC}" srcOrd="1" destOrd="0" parTransId="{003A7EF2-A0F8-4371-81DA-0DD346CA6AFB}" sibTransId="{6C40B645-6900-408A-930B-75A7C34793B5}"/>
    <dgm:cxn modelId="{D45D5A9C-6941-4A2C-9C6E-C72DC1DE99CA}" srcId="{D96480BD-D655-43FD-AF46-9769B5070039}" destId="{40591D67-A24A-4EAB-A574-2E55B992D1B9}" srcOrd="0" destOrd="0" parTransId="{C9883224-937C-4516-8EC7-0387F38874BC}" sibTransId="{9F8F8BEB-CC16-409A-802D-1D2013F5C21E}"/>
    <dgm:cxn modelId="{A39C96A7-A1F6-427C-A8A1-E491187F5D32}" type="presOf" srcId="{0AC9092C-5B36-499E-8E74-3E6B34DD1FEC}" destId="{5A638D17-E31F-4333-87E3-BAFC391A3844}" srcOrd="0" destOrd="0" presId="urn:microsoft.com/office/officeart/2005/8/layout/hierarchy3"/>
    <dgm:cxn modelId="{E85F6FAE-BA56-47D7-9A6A-AD473142BC54}" type="presOf" srcId="{C9883224-937C-4516-8EC7-0387F38874BC}" destId="{4DC596C2-BC0E-4D14-B4B9-429F353F7BE3}" srcOrd="0" destOrd="0" presId="urn:microsoft.com/office/officeart/2005/8/layout/hierarchy3"/>
    <dgm:cxn modelId="{55BDEAB1-9362-477E-8175-1D624EEC625E}" srcId="{A054DA51-3B4E-4E02-A81D-8B99EF15780E}" destId="{90302EBF-62EB-416F-9C60-D87EF9E76837}" srcOrd="0" destOrd="0" parTransId="{1AA2E111-8D0B-459E-A33C-46254191F2D9}" sibTransId="{81D107D7-C3DD-47CF-AB06-8F0B468B4D27}"/>
    <dgm:cxn modelId="{5BF16FC1-D362-4CA9-BF6B-997A80A74AA1}" type="presOf" srcId="{D96480BD-D655-43FD-AF46-9769B5070039}" destId="{8A3A2960-4490-4238-8082-A8DF20849B1C}" srcOrd="1" destOrd="0" presId="urn:microsoft.com/office/officeart/2005/8/layout/hierarchy3"/>
    <dgm:cxn modelId="{E4609BC4-56A0-43A1-87E3-E9B7C8394A8E}" type="presOf" srcId="{CABA8DFA-BD5B-4176-B5F2-944D9EB19296}" destId="{3986955B-481C-489C-A829-0D1235E47DF3}" srcOrd="0" destOrd="0" presId="urn:microsoft.com/office/officeart/2005/8/layout/hierarchy3"/>
    <dgm:cxn modelId="{54A8F5C6-4F34-443A-B66B-FAE87DCF8057}" type="presOf" srcId="{40591D67-A24A-4EAB-A574-2E55B992D1B9}" destId="{311BE649-4344-45D4-8FD6-18759D30FA08}" srcOrd="0" destOrd="0" presId="urn:microsoft.com/office/officeart/2005/8/layout/hierarchy3"/>
    <dgm:cxn modelId="{7A6523CC-A398-4264-A0B7-ADEC3F51BFD5}" type="presOf" srcId="{A054DA51-3B4E-4E02-A81D-8B99EF15780E}" destId="{60368895-945D-4A17-B91F-7C914506C1FD}" srcOrd="0" destOrd="0" presId="urn:microsoft.com/office/officeart/2005/8/layout/hierarchy3"/>
    <dgm:cxn modelId="{E4F565CE-15DA-4DCE-B6B1-15B978E60C03}" srcId="{90302EBF-62EB-416F-9C60-D87EF9E76837}" destId="{728A323E-1DD5-4590-A5C8-288D11A9ECBC}" srcOrd="1" destOrd="0" parTransId="{ACF0544B-BEB7-4EA3-86AF-10672505436C}" sibTransId="{EBCCC588-68C6-46C6-A4B6-784A5BA30848}"/>
    <dgm:cxn modelId="{AF79C7D5-D835-47BA-ACFD-4E595B3AFDCD}" type="presOf" srcId="{90302EBF-62EB-416F-9C60-D87EF9E76837}" destId="{7D8C545E-65ED-44C7-A119-2D8C5379E6E6}" srcOrd="0" destOrd="0" presId="urn:microsoft.com/office/officeart/2005/8/layout/hierarchy3"/>
    <dgm:cxn modelId="{6082F7EB-3EAB-4BA5-9D92-88304B3B1367}" type="presOf" srcId="{90302EBF-62EB-416F-9C60-D87EF9E76837}" destId="{122F10EE-E337-44E9-8B62-F41985A7BE1E}" srcOrd="1" destOrd="0" presId="urn:microsoft.com/office/officeart/2005/8/layout/hierarchy3"/>
    <dgm:cxn modelId="{B00B9CFE-061F-4F0D-A2D6-083EE85192B1}" type="presOf" srcId="{ACF0544B-BEB7-4EA3-86AF-10672505436C}" destId="{DB8A4B5C-23D3-4F0D-B723-74A91804896D}" srcOrd="0" destOrd="0" presId="urn:microsoft.com/office/officeart/2005/8/layout/hierarchy3"/>
    <dgm:cxn modelId="{6D471321-7D8F-45CE-A875-1B581909DCA5}" type="presParOf" srcId="{60368895-945D-4A17-B91F-7C914506C1FD}" destId="{50DA94B9-9198-4E92-9F40-4D3C9214AF8B}" srcOrd="0" destOrd="0" presId="urn:microsoft.com/office/officeart/2005/8/layout/hierarchy3"/>
    <dgm:cxn modelId="{7E4C5896-6FCD-4F72-A825-77F5613A472D}" type="presParOf" srcId="{50DA94B9-9198-4E92-9F40-4D3C9214AF8B}" destId="{D0F673D8-7121-4AD4-B0B6-A4EBFEAC81EE}" srcOrd="0" destOrd="0" presId="urn:microsoft.com/office/officeart/2005/8/layout/hierarchy3"/>
    <dgm:cxn modelId="{59FC8431-C946-434A-A201-5B73C8361AD8}" type="presParOf" srcId="{D0F673D8-7121-4AD4-B0B6-A4EBFEAC81EE}" destId="{7D8C545E-65ED-44C7-A119-2D8C5379E6E6}" srcOrd="0" destOrd="0" presId="urn:microsoft.com/office/officeart/2005/8/layout/hierarchy3"/>
    <dgm:cxn modelId="{B646869F-7F07-4263-BB86-A828F6F2BB34}" type="presParOf" srcId="{D0F673D8-7121-4AD4-B0B6-A4EBFEAC81EE}" destId="{122F10EE-E337-44E9-8B62-F41985A7BE1E}" srcOrd="1" destOrd="0" presId="urn:microsoft.com/office/officeart/2005/8/layout/hierarchy3"/>
    <dgm:cxn modelId="{8455DF2E-7CEB-4F63-BC21-4374E0FBDD4C}" type="presParOf" srcId="{50DA94B9-9198-4E92-9F40-4D3C9214AF8B}" destId="{5B323268-A8DD-4B56-9FA3-DE549A94BBCD}" srcOrd="1" destOrd="0" presId="urn:microsoft.com/office/officeart/2005/8/layout/hierarchy3"/>
    <dgm:cxn modelId="{4A767C07-13B7-4477-8B76-1220EA4B6349}" type="presParOf" srcId="{5B323268-A8DD-4B56-9FA3-DE549A94BBCD}" destId="{7904D46C-6E83-4491-AFCC-B07211471A9C}" srcOrd="0" destOrd="0" presId="urn:microsoft.com/office/officeart/2005/8/layout/hierarchy3"/>
    <dgm:cxn modelId="{49F28F24-1071-4E94-84A9-8894D999C0F4}" type="presParOf" srcId="{5B323268-A8DD-4B56-9FA3-DE549A94BBCD}" destId="{3986955B-481C-489C-A829-0D1235E47DF3}" srcOrd="1" destOrd="0" presId="urn:microsoft.com/office/officeart/2005/8/layout/hierarchy3"/>
    <dgm:cxn modelId="{A99F5587-C9D0-4546-8C32-459CD613ECBE}" type="presParOf" srcId="{5B323268-A8DD-4B56-9FA3-DE549A94BBCD}" destId="{DB8A4B5C-23D3-4F0D-B723-74A91804896D}" srcOrd="2" destOrd="0" presId="urn:microsoft.com/office/officeart/2005/8/layout/hierarchy3"/>
    <dgm:cxn modelId="{F16F7085-3C84-40D1-951D-48DA9CA6F834}" type="presParOf" srcId="{5B323268-A8DD-4B56-9FA3-DE549A94BBCD}" destId="{F102E27F-124A-4B80-A9E5-8BD123DAE1BF}" srcOrd="3" destOrd="0" presId="urn:microsoft.com/office/officeart/2005/8/layout/hierarchy3"/>
    <dgm:cxn modelId="{4C334381-A884-4927-A09A-001B18918A17}" type="presParOf" srcId="{60368895-945D-4A17-B91F-7C914506C1FD}" destId="{E1D2A511-4289-4D7E-9999-84BB23D643C0}" srcOrd="1" destOrd="0" presId="urn:microsoft.com/office/officeart/2005/8/layout/hierarchy3"/>
    <dgm:cxn modelId="{2827EBCC-889A-4280-94EA-4E7FF7A3559F}" type="presParOf" srcId="{E1D2A511-4289-4D7E-9999-84BB23D643C0}" destId="{A8AC404F-7257-4840-95FF-016462DDF8A2}" srcOrd="0" destOrd="0" presId="urn:microsoft.com/office/officeart/2005/8/layout/hierarchy3"/>
    <dgm:cxn modelId="{A77A30F3-B371-4429-8995-68C365076AA8}" type="presParOf" srcId="{A8AC404F-7257-4840-95FF-016462DDF8A2}" destId="{3153EEC1-C52B-4A67-B6DC-A31B7FFA11EA}" srcOrd="0" destOrd="0" presId="urn:microsoft.com/office/officeart/2005/8/layout/hierarchy3"/>
    <dgm:cxn modelId="{31AC10D9-2639-47E0-B0CC-011D4B765F28}" type="presParOf" srcId="{A8AC404F-7257-4840-95FF-016462DDF8A2}" destId="{8A3A2960-4490-4238-8082-A8DF20849B1C}" srcOrd="1" destOrd="0" presId="urn:microsoft.com/office/officeart/2005/8/layout/hierarchy3"/>
    <dgm:cxn modelId="{0B41D117-D402-4DAF-94F3-7468CC1DFA5F}" type="presParOf" srcId="{E1D2A511-4289-4D7E-9999-84BB23D643C0}" destId="{E7AFB37D-D325-46D4-A108-D2B5F1C782F4}" srcOrd="1" destOrd="0" presId="urn:microsoft.com/office/officeart/2005/8/layout/hierarchy3"/>
    <dgm:cxn modelId="{66FF5650-883E-4398-B3E9-84C6F0D05E85}" type="presParOf" srcId="{E7AFB37D-D325-46D4-A108-D2B5F1C782F4}" destId="{4DC596C2-BC0E-4D14-B4B9-429F353F7BE3}" srcOrd="0" destOrd="0" presId="urn:microsoft.com/office/officeart/2005/8/layout/hierarchy3"/>
    <dgm:cxn modelId="{C451BE57-7CE7-4C79-B6C6-4052827041B3}" type="presParOf" srcId="{E7AFB37D-D325-46D4-A108-D2B5F1C782F4}" destId="{311BE649-4344-45D4-8FD6-18759D30FA08}" srcOrd="1" destOrd="0" presId="urn:microsoft.com/office/officeart/2005/8/layout/hierarchy3"/>
    <dgm:cxn modelId="{E8DFAAEE-B3DC-42C6-BB46-66AD003E5D68}" type="presParOf" srcId="{E7AFB37D-D325-46D4-A108-D2B5F1C782F4}" destId="{FD129D67-6583-49C6-A213-121C7AC38978}" srcOrd="2" destOrd="0" presId="urn:microsoft.com/office/officeart/2005/8/layout/hierarchy3"/>
    <dgm:cxn modelId="{6428A814-AA39-4B23-8071-7F540E04E3D7}" type="presParOf" srcId="{E7AFB37D-D325-46D4-A108-D2B5F1C782F4}" destId="{5A638D17-E31F-4333-87E3-BAFC391A384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C545E-65ED-44C7-A119-2D8C5379E6E6}">
      <dsp:nvSpPr>
        <dsp:cNvPr id="0" name=""/>
        <dsp:cNvSpPr/>
      </dsp:nvSpPr>
      <dsp:spPr>
        <a:xfrm>
          <a:off x="1289566" y="1178"/>
          <a:ext cx="3657592" cy="1207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Nursing Facilities and CNAs</a:t>
          </a:r>
        </a:p>
      </dsp:txBody>
      <dsp:txXfrm>
        <a:off x="1324930" y="36542"/>
        <a:ext cx="3586864" cy="1136698"/>
      </dsp:txXfrm>
    </dsp:sp>
    <dsp:sp modelId="{7904D46C-6E83-4491-AFCC-B07211471A9C}">
      <dsp:nvSpPr>
        <dsp:cNvPr id="0" name=""/>
        <dsp:cNvSpPr/>
      </dsp:nvSpPr>
      <dsp:spPr>
        <a:xfrm>
          <a:off x="1655325" y="1208604"/>
          <a:ext cx="365759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365759" y="9319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6955B-481C-489C-A829-0D1235E47DF3}">
      <dsp:nvSpPr>
        <dsp:cNvPr id="0" name=""/>
        <dsp:cNvSpPr/>
      </dsp:nvSpPr>
      <dsp:spPr>
        <a:xfrm>
          <a:off x="2021084" y="1519246"/>
          <a:ext cx="2743208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370 Settings</a:t>
          </a:r>
        </a:p>
      </dsp:txBody>
      <dsp:txXfrm>
        <a:off x="2057478" y="1555640"/>
        <a:ext cx="2670420" cy="1169778"/>
      </dsp:txXfrm>
    </dsp:sp>
    <dsp:sp modelId="{DB8A4B5C-23D3-4F0D-B723-74A91804896D}">
      <dsp:nvSpPr>
        <dsp:cNvPr id="0" name=""/>
        <dsp:cNvSpPr/>
      </dsp:nvSpPr>
      <dsp:spPr>
        <a:xfrm>
          <a:off x="1655325" y="1208604"/>
          <a:ext cx="365759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365759" y="24851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2E27F-124A-4B80-A9E5-8BD123DAE1BF}">
      <dsp:nvSpPr>
        <dsp:cNvPr id="0" name=""/>
        <dsp:cNvSpPr/>
      </dsp:nvSpPr>
      <dsp:spPr>
        <a:xfrm>
          <a:off x="2021084" y="3072453"/>
          <a:ext cx="2743208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2,721 Unfilled Caregiver Positions</a:t>
          </a:r>
        </a:p>
      </dsp:txBody>
      <dsp:txXfrm>
        <a:off x="2057478" y="3108847"/>
        <a:ext cx="2670420" cy="1169778"/>
      </dsp:txXfrm>
    </dsp:sp>
    <dsp:sp modelId="{3153EEC1-C52B-4A67-B6DC-A31B7FFA11EA}">
      <dsp:nvSpPr>
        <dsp:cNvPr id="0" name=""/>
        <dsp:cNvSpPr/>
      </dsp:nvSpPr>
      <dsp:spPr>
        <a:xfrm>
          <a:off x="5568441" y="1178"/>
          <a:ext cx="3657592" cy="1242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Senior Housing / Assisted Living and ULPs</a:t>
          </a:r>
        </a:p>
      </dsp:txBody>
      <dsp:txXfrm>
        <a:off x="5604835" y="37572"/>
        <a:ext cx="3584804" cy="1169778"/>
      </dsp:txXfrm>
    </dsp:sp>
    <dsp:sp modelId="{4DC596C2-BC0E-4D14-B4B9-429F353F7BE3}">
      <dsp:nvSpPr>
        <dsp:cNvPr id="0" name=""/>
        <dsp:cNvSpPr/>
      </dsp:nvSpPr>
      <dsp:spPr>
        <a:xfrm>
          <a:off x="5934200" y="1243744"/>
          <a:ext cx="365759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365759" y="9319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1BE649-4344-45D4-8FD6-18759D30FA08}">
      <dsp:nvSpPr>
        <dsp:cNvPr id="0" name=""/>
        <dsp:cNvSpPr/>
      </dsp:nvSpPr>
      <dsp:spPr>
        <a:xfrm>
          <a:off x="6299959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1,769 Settings</a:t>
          </a:r>
        </a:p>
      </dsp:txBody>
      <dsp:txXfrm>
        <a:off x="6336353" y="1590779"/>
        <a:ext cx="1915317" cy="1169778"/>
      </dsp:txXfrm>
    </dsp:sp>
    <dsp:sp modelId="{FD129D67-6583-49C6-A213-121C7AC38978}">
      <dsp:nvSpPr>
        <dsp:cNvPr id="0" name=""/>
        <dsp:cNvSpPr/>
      </dsp:nvSpPr>
      <dsp:spPr>
        <a:xfrm>
          <a:off x="5934200" y="1243744"/>
          <a:ext cx="365759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365759" y="24851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638D17-E31F-4333-87E3-BAFC391A3844}">
      <dsp:nvSpPr>
        <dsp:cNvPr id="0" name=""/>
        <dsp:cNvSpPr/>
      </dsp:nvSpPr>
      <dsp:spPr>
        <a:xfrm>
          <a:off x="6299959" y="3107593"/>
          <a:ext cx="2743208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7,059 Unfilled Caregiving Positions</a:t>
          </a:r>
        </a:p>
      </dsp:txBody>
      <dsp:txXfrm>
        <a:off x="6336353" y="3143987"/>
        <a:ext cx="2670420" cy="1169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34297-C43B-49B9-AB6D-A7B42543D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892BF-9530-4D79-A916-9894D2876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4C7B3-C680-4DB9-8CBF-3D9E7447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9D2A6-EC17-444D-BC18-42EAAE72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0114-FAD1-4914-8842-FBF37446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4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95B0E-D37A-442B-9CBC-1D203F90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366A0-8DFE-46FF-8253-588EAB6FC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2471D-5178-42D9-A66C-1877ED4E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F17C-1503-4EA6-AC73-73DC8A7E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3704D-6A6D-4284-9794-4D90C870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4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F56C48-B3F1-4F19-9329-067F3A4F4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3CC508-BC00-4C9D-9E46-7CE6FE4A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5D033-3128-41EB-AA36-73115EE6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E064-4A86-414E-9A0B-B2E89FC9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14731-851B-43B3-96CC-015110214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9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8CFB3-012B-486D-A8CE-F582E3C2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1621-1860-4E82-8B11-23DDCAB9A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17895-0B19-4260-AE0E-D83BABF6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5D9A8-C38E-42E8-B05E-B06FB65E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B31F4-1712-4934-9445-BE49FC5B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AB02D-CB14-4228-B461-D8A4CEF0F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DA209-7572-44C4-8923-352494CD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4536A-5FF4-4723-90A7-5CC45C605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B1971-06BA-4CEA-B77F-3EB0ED7E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03854-29FC-4F8A-839F-5ADEAB46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0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E823-B6A7-4E89-AC51-9F6CB09E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E8716-8F61-4B52-909A-0614E8826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9A343-C614-4F45-A068-8789456AD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66BF8-28EC-497C-B972-93B11BAE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2E977-A158-45FA-862C-4816E7AC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29BF5-8D3F-4E40-BE57-BCFC4BD58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2B79-3975-414E-AA57-61A6C0F5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8C2B4-D52C-4DE2-938B-CB0AB37B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998C7-76AC-4711-937E-E1CFF96D5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71E87B-E19B-422C-A163-B8C61345B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FE54C2-9818-48F5-BC90-39C90D29E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F7B35D-7264-489E-8FA9-8895C5D9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BA1620-9AF4-4515-9120-59AF70E1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C58BC-7ACF-4EE7-B6A3-67068486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29E4-52EB-4F2F-BF75-10CBEDF3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74DDDD-D41B-4FDB-8630-D30923B6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A1B68-9C40-45BE-A79B-EB4CBF0D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9CA33-4E32-44C7-83E5-A0A4818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6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8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C9B5-2A63-4406-9B19-1087EF74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B286B-2D75-48BA-86F5-1E96269C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63CEB-75CC-41AE-BA33-7E1C14EFC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25A5C-3654-4A82-BE24-9BE81BDF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228F9-F833-4A61-87DC-1583CC96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3E8D4-C2F7-4916-A9A5-4BB790E2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5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F410-1D7C-484C-B2DA-9147D7412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9763E-EA69-42CB-B45D-19E9DD5FD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B122F-B1D8-4393-85E8-32CBF46C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72747-2798-4829-BF31-AB8586A5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8EA75-8BBA-4AE7-82F6-3BB83EFA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6E890-3E2E-4B6E-8A54-56F0C18A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7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FBC36-34B5-4AA7-B1B2-0B55ED58F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54B29-B1B9-4D68-92C7-C7E1A0CEB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4F5AB-BEE0-4016-B282-4CECFC541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6ECC-AB41-4E3C-A94E-23B61BE48137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22DD-3B9C-4D11-AFB1-1152F8FDA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8C42A-4C5B-4DCE-BD07-33F5105AB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D7796F-EA7F-4C35-B087-12988FB269B7}"/>
              </a:ext>
            </a:extLst>
          </p:cNvPr>
          <p:cNvCxnSpPr/>
          <p:nvPr userDrawn="1"/>
        </p:nvCxnSpPr>
        <p:spPr>
          <a:xfrm>
            <a:off x="838200" y="6257925"/>
            <a:ext cx="10515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6CCFE5E0-90F1-404A-ACFB-AEA92497C23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906" y="6338888"/>
            <a:ext cx="1246908" cy="457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53D5FBF-8500-47F7-B4EF-66647458CC3F}"/>
              </a:ext>
            </a:extLst>
          </p:cNvPr>
          <p:cNvSpPr/>
          <p:nvPr userDrawn="1"/>
        </p:nvSpPr>
        <p:spPr>
          <a:xfrm>
            <a:off x="76200" y="0"/>
            <a:ext cx="104775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2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5351-FE30-4016-A278-CC0BA55BA4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l"/>
            <a:r>
              <a:rPr lang="en-US" dirty="0"/>
              <a:t>Long-Term Care Rapid Survey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174547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E4AB4-3F4C-4A24-9500-1983BEFAB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Rejected when Requesting Testing via </a:t>
            </a:r>
            <a:r>
              <a:rPr lang="en-US" dirty="0" err="1"/>
              <a:t>REDcap</a:t>
            </a:r>
            <a:r>
              <a:rPr lang="en-US" dirty="0"/>
              <a:t> Survey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551D07A-5E91-4DF3-8808-66F00DCF394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62458008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31600F92-0438-44D2-B739-8C80449059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3496212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55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C35B7-F5C5-4907-B00C-7E30607DD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Most Nursing Facilities Plan to Use Staff to Collect Specimens and Have an Existing Relationship with a Lab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1699974-E7B4-46B5-9672-DA06295A8D5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81310041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DFD5018-65C0-4C32-BE87-D4D8571B27D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20983619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2031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7" name="Content Placeholder 16">
                <a:extLst>
                  <a:ext uri="{FF2B5EF4-FFF2-40B4-BE49-F238E27FC236}">
                    <a16:creationId xmlns:a16="http://schemas.microsoft.com/office/drawing/2014/main" id="{C15F9CDB-32A9-49D9-844C-7EF61E7ADE96}"/>
                  </a:ext>
                </a:extLst>
              </p:cNvPr>
              <p:cNvGraphicFramePr>
                <a:graphicFrameLocks noGrp="1" noChangeAspect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18095292"/>
                  </p:ext>
                </p:extLst>
              </p:nvPr>
            </p:nvGraphicFramePr>
            <p:xfrm>
              <a:off x="361947" y="228600"/>
              <a:ext cx="11711790" cy="484632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7" name="Content Placeholder 16">
                <a:extLst>
                  <a:ext uri="{FF2B5EF4-FFF2-40B4-BE49-F238E27FC236}">
                    <a16:creationId xmlns:a16="http://schemas.microsoft.com/office/drawing/2014/main" id="{C15F9CDB-32A9-49D9-844C-7EF61E7ADE9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1947" y="228600"/>
                <a:ext cx="11711790" cy="484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7853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D081A-8795-4995-A62D-A1606296E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than half of nursing facilities do not know if lab has enough supplies for weekly testing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1F3DDE2-1442-4277-B0DA-190805F6C3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8995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4099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F9EEF-FCB7-438E-93F7-6776241B7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of Care Testing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4C8A9-916F-4F0B-BAC8-B547B9C59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14 nursing facilities have POC testing equipment</a:t>
            </a:r>
          </a:p>
          <a:p>
            <a:r>
              <a:rPr lang="en-US" dirty="0"/>
              <a:t>7 indicated they have either BD Veritor Plus or Abbott NOW models</a:t>
            </a:r>
          </a:p>
          <a:p>
            <a:r>
              <a:rPr lang="en-US" dirty="0"/>
              <a:t>7 indicated they have a plan for negative test results. </a:t>
            </a:r>
          </a:p>
          <a:p>
            <a:pPr lvl="1"/>
            <a:r>
              <a:rPr lang="en-US" dirty="0"/>
              <a:t>3 did not know</a:t>
            </a:r>
          </a:p>
          <a:p>
            <a:pPr lvl="1"/>
            <a:r>
              <a:rPr lang="en-US" dirty="0"/>
              <a:t>3 do not have a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657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641FB-C3A0-412D-832C-C63AF61F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¾ of nursing facilities would use regional testing location for employees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2DB051F-B538-4694-831F-B1A25DCB4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5811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C9EB600-EAF1-433A-86EE-2E9104535543}"/>
              </a:ext>
            </a:extLst>
          </p:cNvPr>
          <p:cNvSpPr txBox="1"/>
          <p:nvPr/>
        </p:nvSpPr>
        <p:spPr>
          <a:xfrm>
            <a:off x="1828800" y="2400856"/>
            <a:ext cx="3581400" cy="1600438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Reasons for answering “No” often mentioned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Staff dislike of travel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Cost of travel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Travel distance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Chance of exposure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Inefficient if employees socially distance and drive alone. </a:t>
            </a:r>
          </a:p>
        </p:txBody>
      </p:sp>
    </p:spTree>
    <p:extLst>
      <p:ext uri="{BB962C8B-B14F-4D97-AF65-F5344CB8AC3E}">
        <p14:creationId xmlns:p14="http://schemas.microsoft.com/office/powerpoint/2010/main" val="442602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10834E-C5C8-4590-96CD-71CA15B1C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of 8/17/2020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6B8D59-9FBE-41A6-8D49-FF39D5977C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Separate surveys emailed to nursing facilities and HWS/AL settings on 8/17</a:t>
            </a:r>
          </a:p>
          <a:p>
            <a:r>
              <a:rPr lang="en-US" dirty="0"/>
              <a:t>Survey closed 8/18 at 10:15AM</a:t>
            </a:r>
          </a:p>
          <a:p>
            <a:r>
              <a:rPr lang="en-US" dirty="0"/>
              <a:t>144 Nursing facility respondents</a:t>
            </a:r>
          </a:p>
          <a:p>
            <a:r>
              <a:rPr lang="en-US" dirty="0"/>
              <a:t>207 HWS/AL respondents </a:t>
            </a:r>
          </a:p>
          <a:p>
            <a:endParaRPr lang="en-US" dirty="0"/>
          </a:p>
        </p:txBody>
      </p:sp>
      <p:pic>
        <p:nvPicPr>
          <p:cNvPr id="8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3B8A1DCA-2005-4C93-8870-F51602FB7C2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721" y="2263934"/>
            <a:ext cx="4576079" cy="1737360"/>
          </a:xfrm>
        </p:spPr>
      </p:pic>
    </p:spTree>
    <p:extLst>
      <p:ext uri="{BB962C8B-B14F-4D97-AF65-F5344CB8AC3E}">
        <p14:creationId xmlns:p14="http://schemas.microsoft.com/office/powerpoint/2010/main" val="1094491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E382C-8456-4D09-B554-8DD57BD90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Caregiver Positions Unfilled</a:t>
            </a:r>
            <a:br>
              <a:rPr lang="en-US" dirty="0"/>
            </a:br>
            <a:r>
              <a:rPr lang="en-US" sz="3600" dirty="0"/>
              <a:t>Similar for Nursing Facilities (NARs) and Assisted Living (ULP)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C5D09D1-5E0B-4176-8A7E-22BDC652538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11484308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F4E78540-3A57-44B0-BD8E-7236981AEDE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3948381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1284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29D9-CDAC-4FDA-869A-1645045A5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Nurse Aide Training Waiver Integral to Nursing Facility Staffing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71715-493A-4176-9CE6-FECDD5A35B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7.3% of caregivers were hired under waiver and not currently on the registry</a:t>
            </a:r>
          </a:p>
          <a:p>
            <a:r>
              <a:rPr lang="en-US" sz="3600" dirty="0"/>
              <a:t>Nearly 1,200 estimated caregivers fall under waiver presently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5E1AB08C-8170-4456-B436-3AE1F76CBE9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617055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5807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C2CB667-C027-4568-AB9B-A117D5420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US" dirty="0"/>
              <a:t>Nearly 10,000 Unfilled Caregiver Positions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9CBD3E9-8EF3-4786-92FC-C2FF702C5C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010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111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10834E-C5C8-4590-96CD-71CA15B1C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of 8/24/2020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6B8D59-9FBE-41A6-8D49-FF39D5977C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Separate surveys emailed to nursing facilities and HWS/AL settings on 8/24</a:t>
            </a:r>
          </a:p>
          <a:p>
            <a:r>
              <a:rPr lang="en-US" dirty="0"/>
              <a:t>Survey closed 8/25 at Noon</a:t>
            </a:r>
          </a:p>
          <a:p>
            <a:r>
              <a:rPr lang="en-US" dirty="0"/>
              <a:t>171 Nursing facility respondents</a:t>
            </a:r>
          </a:p>
          <a:p>
            <a:r>
              <a:rPr lang="en-US" dirty="0"/>
              <a:t>203 HWS/AL respondents </a:t>
            </a:r>
          </a:p>
          <a:p>
            <a:endParaRPr lang="en-US" dirty="0"/>
          </a:p>
        </p:txBody>
      </p:sp>
      <p:pic>
        <p:nvPicPr>
          <p:cNvPr id="8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3B8A1DCA-2005-4C93-8870-F51602FB7C2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721" y="2263934"/>
            <a:ext cx="4576079" cy="1737360"/>
          </a:xfrm>
        </p:spPr>
      </p:pic>
    </p:spTree>
    <p:extLst>
      <p:ext uri="{BB962C8B-B14F-4D97-AF65-F5344CB8AC3E}">
        <p14:creationId xmlns:p14="http://schemas.microsoft.com/office/powerpoint/2010/main" val="250297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1F0723D2-FFD5-4063-AD44-28040AE84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Facility Baseline Testing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D6DB072-20A2-42FC-A814-7BC015F933F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34033227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AABFDD08-86FB-462B-BD1F-8A5CDE3BCF3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4408815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291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1F0723D2-FFD5-4063-AD44-28040AE84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Assisted Living / Housing Baseline Testing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D6DB072-20A2-42FC-A814-7BC015F933F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918433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AABFDD08-86FB-462B-BD1F-8A5CDE3BCF3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92089062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9946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1318F9C-FB29-4A24-AC5A-E51DA626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was the lab paid for conducting the employee testing?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E1F588E-5315-4F99-A5F1-8E942A4AC1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4342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1501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8A1E-BCC4-46E4-872F-F4C86934C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Nursing facilities, with Baseline Test, also conducting surveillance testing (choose all that apply)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DB05F7F-0D77-4607-88EE-E317348BF5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6389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9242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8A1E-BCC4-46E4-872F-F4C86934C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Assisted Living, with Baseline Test, also conducting surveillance testing (choose all that apply)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DB05F7F-0D77-4607-88EE-E317348BF5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3169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2435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B073-26E7-4F51-85C8-9C455878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average of 3-Days for nursing facility tests to return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1280CE7-A833-415B-B537-A535F43A9A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8793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21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0E120-04A1-43CD-9597-D588DA222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Assisted Living and Nursing Facilities</a:t>
            </a:r>
            <a:br>
              <a:rPr lang="en-US" dirty="0"/>
            </a:br>
            <a:r>
              <a:rPr lang="en-US" dirty="0"/>
              <a:t>Days to Receive Lab Results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DFD5299-4DB1-4061-A469-2C9B8C6665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1627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0427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4D6EC54A2C342A8EDB8E3617A2A32" ma:contentTypeVersion="12" ma:contentTypeDescription="Create a new document." ma:contentTypeScope="" ma:versionID="1c4c1592083f3ffcbfd0666f28a09f0b">
  <xsd:schema xmlns:xsd="http://www.w3.org/2001/XMLSchema" xmlns:xs="http://www.w3.org/2001/XMLSchema" xmlns:p="http://schemas.microsoft.com/office/2006/metadata/properties" xmlns:ns2="ed2b67e5-11bb-4b47-b61a-396de9ea4ad8" xmlns:ns3="aac8676a-f598-4fa5-bd74-062eff41aa03" targetNamespace="http://schemas.microsoft.com/office/2006/metadata/properties" ma:root="true" ma:fieldsID="1ff674e3521dbd21c7e4bdffecdb72d3" ns2:_="" ns3:_="">
    <xsd:import namespace="ed2b67e5-11bb-4b47-b61a-396de9ea4ad8"/>
    <xsd:import namespace="aac8676a-f598-4fa5-bd74-062eff41aa0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2b67e5-11bb-4b47-b61a-396de9ea4a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8676a-f598-4fa5-bd74-062eff41aa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BAD346-818F-4560-9EA6-17A5C69B94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2b67e5-11bb-4b47-b61a-396de9ea4ad8"/>
    <ds:schemaRef ds:uri="aac8676a-f598-4fa5-bd74-062eff41aa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C6F8A2-F2B9-4C7C-8164-219981E63B25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aac8676a-f598-4fa5-bd74-062eff41aa03"/>
    <ds:schemaRef ds:uri="ed2b67e5-11bb-4b47-b61a-396de9ea4ad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9914643-CBD4-42FE-AF87-7072A7D90F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</TotalTime>
  <Words>418</Words>
  <Application>Microsoft Office PowerPoint</Application>
  <PresentationFormat>Widescreen</PresentationFormat>
  <Paragraphs>54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Long-Term Care Rapid Survey Data Collection</vt:lpstr>
      <vt:lpstr>Week of 8/24/2020</vt:lpstr>
      <vt:lpstr>Nursing Facility Baseline Testing</vt:lpstr>
      <vt:lpstr>Assisted Living / Housing Baseline Testing</vt:lpstr>
      <vt:lpstr>How was the lab paid for conducting the employee testing?</vt:lpstr>
      <vt:lpstr>Nursing facilities, with Baseline Test, also conducting surveillance testing (choose all that apply)</vt:lpstr>
      <vt:lpstr>Assisted Living, with Baseline Test, also conducting surveillance testing (choose all that apply)</vt:lpstr>
      <vt:lpstr>An average of 3-Days for nursing facility tests to return</vt:lpstr>
      <vt:lpstr>Assisted Living and Nursing Facilities Days to Receive Lab Results</vt:lpstr>
      <vt:lpstr>Rejected when Requesting Testing via REDcap Survey</vt:lpstr>
      <vt:lpstr>Most Nursing Facilities Plan to Use Staff to Collect Specimens and Have an Existing Relationship with a Lab </vt:lpstr>
      <vt:lpstr>PowerPoint Presentation</vt:lpstr>
      <vt:lpstr>More than half of nursing facilities do not know if lab has enough supplies for weekly testing</vt:lpstr>
      <vt:lpstr>Point of Care Testing Information</vt:lpstr>
      <vt:lpstr>¾ of nursing facilities would use regional testing location for employees</vt:lpstr>
      <vt:lpstr>Week of 8/17/2020</vt:lpstr>
      <vt:lpstr>Caregiver Positions Unfilled Similar for Nursing Facilities (NARs) and Assisted Living (ULP)</vt:lpstr>
      <vt:lpstr>Nurse Aide Training Waiver Integral to Nursing Facility Staffing</vt:lpstr>
      <vt:lpstr>Nearly 10,000 Unfilled Caregiver Positions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Care Rapid Survey Data Collection</dc:title>
  <dc:creator>Todd Bergstrom</dc:creator>
  <cp:lastModifiedBy>Terri Foley</cp:lastModifiedBy>
  <cp:revision>7</cp:revision>
  <dcterms:created xsi:type="dcterms:W3CDTF">2020-08-18T17:42:25Z</dcterms:created>
  <dcterms:modified xsi:type="dcterms:W3CDTF">2020-08-26T14:33:02Z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0x0101007AD4D6EC54A2C342A8EDB8E3617A2A32</vt:lpwstr>
  </property>
</Properties>
</file>