
<file path=[Content_Types].xml><?xml version="1.0" encoding="utf-8"?>
<Types xmlns="http://schemas.openxmlformats.org/package/2006/content-types">
  <Default Extension="emf" ContentType="image/x-emf"/>
  <Default Extension="gif" ContentType="image/gif"/>
  <Default Extension="jpe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rts/chartEx1.xml" ContentType="application/vnd.ms-office.chartex+xml"/>
  <Override PartName="/ppt/charts/style4.xml" ContentType="application/vnd.ms-office.chartstyle+xml"/>
  <Override PartName="/ppt/charts/colors4.xml" ContentType="application/vnd.ms-office.chartcolorstyle+xml"/>
  <Override PartName="/ppt/charts/chartEx2.xml" ContentType="application/vnd.ms-office.chartex+xml"/>
  <Override PartName="/ppt/charts/style5.xml" ContentType="application/vnd.ms-office.chartstyle+xml"/>
  <Override PartName="/ppt/charts/colors5.xml" ContentType="application/vnd.ms-office.chartcolorstyle+xml"/>
  <Override PartName="/ppt/charts/chart4.xml" ContentType="application/vnd.openxmlformats-officedocument.drawingml.chart+xml"/>
  <Override PartName="/ppt/charts/style6.xml" ContentType="application/vnd.ms-office.chartstyle+xml"/>
  <Override PartName="/ppt/charts/colors6.xml" ContentType="application/vnd.ms-office.chartcolorstyle+xml"/>
  <Override PartName="/ppt/charts/chart5.xml" ContentType="application/vnd.openxmlformats-officedocument.drawingml.chart+xml"/>
  <Override PartName="/ppt/charts/style7.xml" ContentType="application/vnd.ms-office.chartstyle+xml"/>
  <Override PartName="/ppt/charts/colors7.xml" ContentType="application/vnd.ms-office.chartcolorstyle+xml"/>
  <Override PartName="/ppt/charts/chart6.xml" ContentType="application/vnd.openxmlformats-officedocument.drawingml.chart+xml"/>
  <Override PartName="/ppt/charts/style8.xml" ContentType="application/vnd.ms-office.chartstyle+xml"/>
  <Override PartName="/ppt/charts/colors8.xml" ContentType="application/vnd.ms-office.chartcolorstyle+xml"/>
  <Override PartName="/ppt/charts/chart7.xml" ContentType="application/vnd.openxmlformats-officedocument.drawingml.chart+xml"/>
  <Override PartName="/ppt/charts/style9.xml" ContentType="application/vnd.ms-office.chartstyle+xml"/>
  <Override PartName="/ppt/charts/colors9.xml" ContentType="application/vnd.ms-office.chartcolorstyle+xml"/>
  <Override PartName="/ppt/charts/chart8.xml" ContentType="application/vnd.openxmlformats-officedocument.drawingml.chart+xml"/>
  <Override PartName="/ppt/charts/style10.xml" ContentType="application/vnd.ms-office.chartstyle+xml"/>
  <Override PartName="/ppt/charts/colors10.xml" ContentType="application/vnd.ms-office.chartcolorstyle+xml"/>
  <Override PartName="/ppt/charts/chart9.xml" ContentType="application/vnd.openxmlformats-officedocument.drawingml.chart+xml"/>
  <Override PartName="/ppt/charts/style11.xml" ContentType="application/vnd.ms-office.chartstyle+xml"/>
  <Override PartName="/ppt/charts/colors11.xml" ContentType="application/vnd.ms-office.chartcolorstyle+xml"/>
  <Override PartName="/ppt/charts/chart10.xml" ContentType="application/vnd.openxmlformats-officedocument.drawingml.chart+xml"/>
  <Override PartName="/ppt/charts/style12.xml" ContentType="application/vnd.ms-office.chartstyle+xml"/>
  <Override PartName="/ppt/charts/colors12.xml" ContentType="application/vnd.ms-office.chartcolorstyle+xml"/>
  <Override PartName="/ppt/charts/chart11.xml" ContentType="application/vnd.openxmlformats-officedocument.drawingml.chart+xml"/>
  <Override PartName="/ppt/charts/style13.xml" ContentType="application/vnd.ms-office.chartstyle+xml"/>
  <Override PartName="/ppt/charts/colors13.xml" ContentType="application/vnd.ms-office.chartcolorstyle+xml"/>
  <Override PartName="/ppt/charts/chart12.xml" ContentType="application/vnd.openxmlformats-officedocument.drawingml.chart+xml"/>
  <Override PartName="/ppt/charts/style14.xml" ContentType="application/vnd.ms-office.chartstyle+xml"/>
  <Override PartName="/ppt/charts/colors14.xml" ContentType="application/vnd.ms-office.chartcolorstyle+xml"/>
  <Override PartName="/ppt/charts/chart13.xml" ContentType="application/vnd.openxmlformats-officedocument.drawingml.chart+xml"/>
  <Override PartName="/ppt/charts/style15.xml" ContentType="application/vnd.ms-office.chartstyle+xml"/>
  <Override PartName="/ppt/charts/colors15.xml" ContentType="application/vnd.ms-office.chartcolorstyle+xml"/>
  <Override PartName="/ppt/charts/chartEx3.xml" ContentType="application/vnd.ms-office.chartex+xml"/>
  <Override PartName="/ppt/charts/style16.xml" ContentType="application/vnd.ms-office.chartstyle+xml"/>
  <Override PartName="/ppt/charts/colors16.xml" ContentType="application/vnd.ms-office.chartcolorstyle+xml"/>
  <Override PartName="/ppt/charts/chart14.xml" ContentType="application/vnd.openxmlformats-officedocument.drawingml.chart+xml"/>
  <Override PartName="/ppt/charts/style17.xml" ContentType="application/vnd.ms-office.chartstyle+xml"/>
  <Override PartName="/ppt/charts/colors17.xml" ContentType="application/vnd.ms-office.chartcolorstyle+xml"/>
  <Override PartName="/ppt/charts/chart15.xml" ContentType="application/vnd.openxmlformats-officedocument.drawingml.chart+xml"/>
  <Override PartName="/ppt/charts/style18.xml" ContentType="application/vnd.ms-office.chartstyle+xml"/>
  <Override PartName="/ppt/charts/colors18.xml" ContentType="application/vnd.ms-office.chartcolorstyle+xml"/>
  <Override PartName="/ppt/charts/chart16.xml" ContentType="application/vnd.openxmlformats-officedocument.drawingml.chart+xml"/>
  <Override PartName="/ppt/charts/style19.xml" ContentType="application/vnd.ms-office.chartstyle+xml"/>
  <Override PartName="/ppt/charts/colors19.xml" ContentType="application/vnd.ms-office.chartcolorstyle+xml"/>
  <Override PartName="/ppt/charts/chart17.xml" ContentType="application/vnd.openxmlformats-officedocument.drawingml.chart+xml"/>
  <Override PartName="/ppt/charts/style20.xml" ContentType="application/vnd.ms-office.chartstyle+xml"/>
  <Override PartName="/ppt/charts/colors20.xml" ContentType="application/vnd.ms-office.chartcolorstyle+xml"/>
  <Override PartName="/ppt/charts/chart18.xml" ContentType="application/vnd.openxmlformats-officedocument.drawingml.chart+xml"/>
  <Override PartName="/ppt/charts/style21.xml" ContentType="application/vnd.ms-office.chartstyle+xml"/>
  <Override PartName="/ppt/charts/colors21.xml" ContentType="application/vnd.ms-office.chartcolorstyle+xml"/>
  <Override PartName="/ppt/charts/chart19.xml" ContentType="application/vnd.openxmlformats-officedocument.drawingml.chart+xml"/>
  <Override PartName="/ppt/charts/style22.xml" ContentType="application/vnd.ms-office.chartstyle+xml"/>
  <Override PartName="/ppt/charts/colors22.xml" ContentType="application/vnd.ms-office.chartcolorstyle+xml"/>
  <Override PartName="/ppt/charts/chart20.xml" ContentType="application/vnd.openxmlformats-officedocument.drawingml.chart+xml"/>
  <Override PartName="/ppt/charts/style23.xml" ContentType="application/vnd.ms-office.chartstyle+xml"/>
  <Override PartName="/ppt/charts/colors23.xml" ContentType="application/vnd.ms-office.chartcolorstyle+xml"/>
  <Override PartName="/ppt/charts/chart21.xml" ContentType="application/vnd.openxmlformats-officedocument.drawingml.chart+xml"/>
  <Override PartName="/ppt/charts/style24.xml" ContentType="application/vnd.ms-office.chartstyle+xml"/>
  <Override PartName="/ppt/charts/colors24.xml" ContentType="application/vnd.ms-office.chartcolorstyle+xml"/>
  <Override PartName="/ppt/charts/chart22.xml" ContentType="application/vnd.openxmlformats-officedocument.drawingml.chart+xml"/>
  <Override PartName="/ppt/charts/style25.xml" ContentType="application/vnd.ms-office.chartstyle+xml"/>
  <Override PartName="/ppt/charts/colors25.xml" ContentType="application/vnd.ms-office.chartcolorstyle+xml"/>
  <Override PartName="/ppt/charts/chart23.xml" ContentType="application/vnd.openxmlformats-officedocument.drawingml.chart+xml"/>
  <Override PartName="/ppt/charts/style26.xml" ContentType="application/vnd.ms-office.chartstyle+xml"/>
  <Override PartName="/ppt/charts/colors26.xml" ContentType="application/vnd.ms-office.chartcolorstyle+xml"/>
  <Override PartName="/ppt/charts/chart24.xml" ContentType="application/vnd.openxmlformats-officedocument.drawingml.chart+xml"/>
  <Override PartName="/ppt/charts/style27.xml" ContentType="application/vnd.ms-office.chartstyle+xml"/>
  <Override PartName="/ppt/charts/colors27.xml" ContentType="application/vnd.ms-office.chartcolorstyle+xml"/>
  <Override PartName="/ppt/charts/chart25.xml" ContentType="application/vnd.openxmlformats-officedocument.drawingml.chart+xml"/>
  <Override PartName="/ppt/charts/style28.xml" ContentType="application/vnd.ms-office.chartstyle+xml"/>
  <Override PartName="/ppt/charts/colors28.xml" ContentType="application/vnd.ms-office.chartcolorstyle+xml"/>
  <Override PartName="/ppt/charts/chart26.xml" ContentType="application/vnd.openxmlformats-officedocument.drawingml.chart+xml"/>
  <Override PartName="/ppt/charts/style29.xml" ContentType="application/vnd.ms-office.chartstyle+xml"/>
  <Override PartName="/ppt/charts/colors29.xml" ContentType="application/vnd.ms-office.chartcolorstyle+xml"/>
  <Override PartName="/ppt/charts/chart27.xml" ContentType="application/vnd.openxmlformats-officedocument.drawingml.chart+xml"/>
  <Override PartName="/ppt/charts/style30.xml" ContentType="application/vnd.ms-office.chartstyle+xml"/>
  <Override PartName="/ppt/charts/colors30.xml" ContentType="application/vnd.ms-office.chartcolorstyle+xml"/>
  <Override PartName="/ppt/charts/chart28.xml" ContentType="application/vnd.openxmlformats-officedocument.drawingml.chart+xml"/>
  <Override PartName="/ppt/charts/style31.xml" ContentType="application/vnd.ms-office.chartstyle+xml"/>
  <Override PartName="/ppt/charts/colors31.xml" ContentType="application/vnd.ms-office.chartcolorstyle+xml"/>
  <Override PartName="/ppt/charts/chart29.xml" ContentType="application/vnd.openxmlformats-officedocument.drawingml.chart+xml"/>
  <Override PartName="/ppt/charts/style32.xml" ContentType="application/vnd.ms-office.chartstyle+xml"/>
  <Override PartName="/ppt/charts/colors32.xml" ContentType="application/vnd.ms-office.chartcolorstyle+xml"/>
  <Override PartName="/ppt/charts/chart30.xml" ContentType="application/vnd.openxmlformats-officedocument.drawingml.chart+xml"/>
  <Override PartName="/ppt/charts/style33.xml" ContentType="application/vnd.ms-office.chartstyle+xml"/>
  <Override PartName="/ppt/charts/colors33.xml" ContentType="application/vnd.ms-office.chartcolorstyle+xml"/>
  <Override PartName="/ppt/charts/chart31.xml" ContentType="application/vnd.openxmlformats-officedocument.drawingml.chart+xml"/>
  <Override PartName="/ppt/charts/style34.xml" ContentType="application/vnd.ms-office.chartstyle+xml"/>
  <Override PartName="/ppt/charts/colors34.xml" ContentType="application/vnd.ms-office.chartcolorstyle+xml"/>
  <Override PartName="/ppt/charts/chart32.xml" ContentType="application/vnd.openxmlformats-officedocument.drawingml.chart+xml"/>
  <Override PartName="/ppt/charts/style35.xml" ContentType="application/vnd.ms-office.chartstyle+xml"/>
  <Override PartName="/ppt/charts/colors35.xml" ContentType="application/vnd.ms-office.chartcolorstyle+xml"/>
  <Override PartName="/ppt/charts/chart33.xml" ContentType="application/vnd.openxmlformats-officedocument.drawingml.chart+xml"/>
  <Override PartName="/ppt/charts/style36.xml" ContentType="application/vnd.ms-office.chartstyle+xml"/>
  <Override PartName="/ppt/charts/colors36.xml" ContentType="application/vnd.ms-office.chartcolorstyle+xml"/>
  <Override PartName="/ppt/charts/chart34.xml" ContentType="application/vnd.openxmlformats-officedocument.drawingml.chart+xml"/>
  <Override PartName="/ppt/charts/style37.xml" ContentType="application/vnd.ms-office.chartstyle+xml"/>
  <Override PartName="/ppt/charts/colors37.xml" ContentType="application/vnd.ms-office.chartcolorstyle+xml"/>
  <Override PartName="/ppt/charts/chart35.xml" ContentType="application/vnd.openxmlformats-officedocument.drawingml.chart+xml"/>
  <Override PartName="/ppt/charts/style38.xml" ContentType="application/vnd.ms-office.chartstyle+xml"/>
  <Override PartName="/ppt/charts/colors38.xml" ContentType="application/vnd.ms-office.chartcolorstyle+xml"/>
  <Override PartName="/ppt/charts/chart36.xml" ContentType="application/vnd.openxmlformats-officedocument.drawingml.chart+xml"/>
  <Override PartName="/ppt/charts/style39.xml" ContentType="application/vnd.ms-office.chartstyle+xml"/>
  <Override PartName="/ppt/charts/colors39.xml" ContentType="application/vnd.ms-office.chartcolorstyle+xml"/>
  <Override PartName="/ppt/charts/chart37.xml" ContentType="application/vnd.openxmlformats-officedocument.drawingml.chart+xml"/>
  <Override PartName="/ppt/charts/style40.xml" ContentType="application/vnd.ms-office.chartstyle+xml"/>
  <Override PartName="/ppt/charts/colors40.xml" ContentType="application/vnd.ms-office.chartcolorstyle+xml"/>
  <Override PartName="/ppt/charts/chart38.xml" ContentType="application/vnd.openxmlformats-officedocument.drawingml.chart+xml"/>
  <Override PartName="/ppt/charts/style41.xml" ContentType="application/vnd.ms-office.chartstyle+xml"/>
  <Override PartName="/ppt/charts/colors41.xml" ContentType="application/vnd.ms-office.chartcolorstyle+xml"/>
  <Override PartName="/ppt/charts/chart39.xml" ContentType="application/vnd.openxmlformats-officedocument.drawingml.chart+xml"/>
  <Override PartName="/ppt/charts/style42.xml" ContentType="application/vnd.ms-office.chartstyle+xml"/>
  <Override PartName="/ppt/charts/colors42.xml" ContentType="application/vnd.ms-office.chartcolorstyle+xml"/>
  <Override PartName="/ppt/charts/chart40.xml" ContentType="application/vnd.openxmlformats-officedocument.drawingml.chart+xml"/>
  <Override PartName="/ppt/charts/style43.xml" ContentType="application/vnd.ms-office.chartstyle+xml"/>
  <Override PartName="/ppt/charts/colors43.xml" ContentType="application/vnd.ms-office.chartcolorstyle+xml"/>
  <Override PartName="/ppt/charts/chart41.xml" ContentType="application/vnd.openxmlformats-officedocument.drawingml.chart+xml"/>
  <Override PartName="/ppt/charts/style44.xml" ContentType="application/vnd.ms-office.chartstyle+xml"/>
  <Override PartName="/ppt/charts/colors44.xml" ContentType="application/vnd.ms-office.chartcolorstyle+xml"/>
  <Override PartName="/ppt/charts/chart42.xml" ContentType="application/vnd.openxmlformats-officedocument.drawingml.chart+xml"/>
  <Override PartName="/ppt/charts/style45.xml" ContentType="application/vnd.ms-office.chartstyle+xml"/>
  <Override PartName="/ppt/charts/colors45.xml" ContentType="application/vnd.ms-office.chartcolorstyle+xml"/>
  <Override PartName="/ppt/charts/chart43.xml" ContentType="application/vnd.openxmlformats-officedocument.drawingml.chart+xml"/>
  <Override PartName="/ppt/charts/style46.xml" ContentType="application/vnd.ms-office.chartstyle+xml"/>
  <Override PartName="/ppt/charts/colors46.xml" ContentType="application/vnd.ms-office.chartcolorstyle+xml"/>
  <Override PartName="/ppt/charts/chart44.xml" ContentType="application/vnd.openxmlformats-officedocument.drawingml.chart+xml"/>
  <Override PartName="/ppt/charts/style47.xml" ContentType="application/vnd.ms-office.chartstyle+xml"/>
  <Override PartName="/ppt/charts/colors47.xml" ContentType="application/vnd.ms-office.chartcolorstyle+xml"/>
  <Override PartName="/ppt/charts/chart45.xml" ContentType="application/vnd.openxmlformats-officedocument.drawingml.chart+xml"/>
  <Override PartName="/ppt/charts/style48.xml" ContentType="application/vnd.ms-office.chartstyle+xml"/>
  <Override PartName="/ppt/charts/colors48.xml" ContentType="application/vnd.ms-office.chartcolorstyle+xml"/>
  <Override PartName="/ppt/charts/chart46.xml" ContentType="application/vnd.openxmlformats-officedocument.drawingml.chart+xml"/>
  <Override PartName="/ppt/charts/style49.xml" ContentType="application/vnd.ms-office.chartstyle+xml"/>
  <Override PartName="/ppt/charts/colors49.xml" ContentType="application/vnd.ms-office.chartcolorstyle+xml"/>
  <Override PartName="/ppt/notesSlides/notesSlide1.xml" ContentType="application/vnd.openxmlformats-officedocument.presentationml.notesSlide+xml"/>
  <Override PartName="/ppt/charts/chart47.xml" ContentType="application/vnd.openxmlformats-officedocument.drawingml.chart+xml"/>
  <Override PartName="/ppt/charts/style50.xml" ContentType="application/vnd.ms-office.chartstyle+xml"/>
  <Override PartName="/ppt/charts/colors50.xml" ContentType="application/vnd.ms-office.chartcolorstyle+xml"/>
  <Override PartName="/ppt/notesSlides/notesSlide2.xml" ContentType="application/vnd.openxmlformats-officedocument.presentationml.notesSlide+xml"/>
  <Override PartName="/ppt/charts/chart48.xml" ContentType="application/vnd.openxmlformats-officedocument.drawingml.chart+xml"/>
  <Override PartName="/ppt/charts/style51.xml" ContentType="application/vnd.ms-office.chartstyle+xml"/>
  <Override PartName="/ppt/charts/colors51.xml" ContentType="application/vnd.ms-office.chartcolorstyle+xml"/>
  <Override PartName="/ppt/drawings/drawing1.xml" ContentType="application/vnd.openxmlformats-officedocument.drawingml.chartshapes+xml"/>
  <Override PartName="/ppt/charts/chart49.xml" ContentType="application/vnd.openxmlformats-officedocument.drawingml.chart+xml"/>
  <Override PartName="/ppt/charts/style52.xml" ContentType="application/vnd.ms-office.chartstyle+xml"/>
  <Override PartName="/ppt/charts/colors52.xml" ContentType="application/vnd.ms-office.chartcolorstyle+xml"/>
  <Override PartName="/ppt/charts/chart50.xml" ContentType="application/vnd.openxmlformats-officedocument.drawingml.chart+xml"/>
  <Override PartName="/ppt/charts/style53.xml" ContentType="application/vnd.ms-office.chartstyle+xml"/>
  <Override PartName="/ppt/charts/colors53.xml" ContentType="application/vnd.ms-office.chartcolorstyle+xml"/>
  <Override PartName="/ppt/charts/chart51.xml" ContentType="application/vnd.openxmlformats-officedocument.drawingml.chart+xml"/>
  <Override PartName="/ppt/charts/style54.xml" ContentType="application/vnd.ms-office.chartstyle+xml"/>
  <Override PartName="/ppt/charts/colors54.xml" ContentType="application/vnd.ms-office.chartcolorstyle+xml"/>
  <Override PartName="/ppt/charts/chart52.xml" ContentType="application/vnd.openxmlformats-officedocument.drawingml.chart+xml"/>
  <Override PartName="/ppt/charts/style55.xml" ContentType="application/vnd.ms-office.chartstyle+xml"/>
  <Override PartName="/ppt/charts/colors55.xml" ContentType="application/vnd.ms-office.chartcolorstyle+xml"/>
  <Override PartName="/ppt/charts/chart53.xml" ContentType="application/vnd.openxmlformats-officedocument.drawingml.chart+xml"/>
  <Override PartName="/ppt/charts/style56.xml" ContentType="application/vnd.ms-office.chartstyle+xml"/>
  <Override PartName="/ppt/charts/colors56.xml" ContentType="application/vnd.ms-office.chartcolorstyle+xml"/>
  <Override PartName="/ppt/charts/chart54.xml" ContentType="application/vnd.openxmlformats-officedocument.drawingml.chart+xml"/>
  <Override PartName="/ppt/charts/style57.xml" ContentType="application/vnd.ms-office.chartstyle+xml"/>
  <Override PartName="/ppt/charts/colors57.xml" ContentType="application/vnd.ms-office.chartcolorstyle+xml"/>
  <Override PartName="/ppt/charts/chart55.xml" ContentType="application/vnd.openxmlformats-officedocument.drawingml.chart+xml"/>
  <Override PartName="/ppt/charts/style58.xml" ContentType="application/vnd.ms-office.chartstyle+xml"/>
  <Override PartName="/ppt/charts/colors58.xml" ContentType="application/vnd.ms-office.chartcolorstyle+xml"/>
  <Override PartName="/ppt/charts/chart56.xml" ContentType="application/vnd.openxmlformats-officedocument.drawingml.chart+xml"/>
  <Override PartName="/ppt/charts/style59.xml" ContentType="application/vnd.ms-office.chartstyle+xml"/>
  <Override PartName="/ppt/charts/colors59.xml" ContentType="application/vnd.ms-office.chartcolorstyle+xml"/>
  <Override PartName="/ppt/charts/chart57.xml" ContentType="application/vnd.openxmlformats-officedocument.drawingml.chart+xml"/>
  <Override PartName="/ppt/charts/style60.xml" ContentType="application/vnd.ms-office.chartstyle+xml"/>
  <Override PartName="/ppt/charts/colors60.xml" ContentType="application/vnd.ms-office.chartcolorstyle+xml"/>
  <Override PartName="/ppt/charts/chart58.xml" ContentType="application/vnd.openxmlformats-officedocument.drawingml.chart+xml"/>
  <Override PartName="/ppt/charts/style61.xml" ContentType="application/vnd.ms-office.chartstyle+xml"/>
  <Override PartName="/ppt/charts/colors61.xml" ContentType="application/vnd.ms-office.chartcolorstyle+xml"/>
  <Override PartName="/ppt/charts/chart59.xml" ContentType="application/vnd.openxmlformats-officedocument.drawingml.chart+xml"/>
  <Override PartName="/ppt/charts/style62.xml" ContentType="application/vnd.ms-office.chartstyle+xml"/>
  <Override PartName="/ppt/charts/colors62.xml" ContentType="application/vnd.ms-office.chartcolorstyle+xml"/>
  <Override PartName="/ppt/charts/chart60.xml" ContentType="application/vnd.openxmlformats-officedocument.drawingml.chart+xml"/>
  <Override PartName="/ppt/charts/style63.xml" ContentType="application/vnd.ms-office.chartstyle+xml"/>
  <Override PartName="/ppt/charts/colors63.xml" ContentType="application/vnd.ms-office.chartcolorstyle+xml"/>
  <Override PartName="/ppt/charts/chart61.xml" ContentType="application/vnd.openxmlformats-officedocument.drawingml.chart+xml"/>
  <Override PartName="/ppt/charts/style64.xml" ContentType="application/vnd.ms-office.chartstyle+xml"/>
  <Override PartName="/ppt/charts/colors64.xml" ContentType="application/vnd.ms-office.chartcolorstyle+xml"/>
  <Override PartName="/ppt/charts/chart62.xml" ContentType="application/vnd.openxmlformats-officedocument.drawingml.chart+xml"/>
  <Override PartName="/ppt/charts/style65.xml" ContentType="application/vnd.ms-office.chartstyle+xml"/>
  <Override PartName="/ppt/charts/colors65.xml" ContentType="application/vnd.ms-office.chartcolorstyle+xml"/>
  <Override PartName="/ppt/charts/chart63.xml" ContentType="application/vnd.openxmlformats-officedocument.drawingml.chart+xml"/>
  <Override PartName="/ppt/charts/style66.xml" ContentType="application/vnd.ms-office.chartstyle+xml"/>
  <Override PartName="/ppt/charts/colors66.xml" ContentType="application/vnd.ms-office.chartcolorstyle+xml"/>
  <Override PartName="/ppt/charts/chart64.xml" ContentType="application/vnd.openxmlformats-officedocument.drawingml.chart+xml"/>
  <Override PartName="/ppt/charts/style67.xml" ContentType="application/vnd.ms-office.chartstyle+xml"/>
  <Override PartName="/ppt/charts/colors67.xml" ContentType="application/vnd.ms-office.chartcolorstyle+xml"/>
  <Override PartName="/ppt/charts/chart65.xml" ContentType="application/vnd.openxmlformats-officedocument.drawingml.chart+xml"/>
  <Override PartName="/ppt/charts/style68.xml" ContentType="application/vnd.ms-office.chartstyle+xml"/>
  <Override PartName="/ppt/charts/colors68.xml" ContentType="application/vnd.ms-office.chartcolorstyle+xml"/>
  <Override PartName="/ppt/charts/chart66.xml" ContentType="application/vnd.openxmlformats-officedocument.drawingml.chart+xml"/>
  <Override PartName="/ppt/charts/style69.xml" ContentType="application/vnd.ms-office.chartstyle+xml"/>
  <Override PartName="/ppt/charts/colors69.xml" ContentType="application/vnd.ms-office.chartcolorstyle+xml"/>
  <Override PartName="/ppt/charts/chart67.xml" ContentType="application/vnd.openxmlformats-officedocument.drawingml.chart+xml"/>
  <Override PartName="/ppt/charts/style70.xml" ContentType="application/vnd.ms-office.chartstyle+xml"/>
  <Override PartName="/ppt/charts/colors70.xml" ContentType="application/vnd.ms-office.chartcolorstyle+xml"/>
  <Override PartName="/ppt/charts/chart68.xml" ContentType="application/vnd.openxmlformats-officedocument.drawingml.chart+xml"/>
  <Override PartName="/ppt/charts/style71.xml" ContentType="application/vnd.ms-office.chartstyle+xml"/>
  <Override PartName="/ppt/charts/colors71.xml" ContentType="application/vnd.ms-office.chartcolorstyle+xml"/>
  <Override PartName="/ppt/charts/chart69.xml" ContentType="application/vnd.openxmlformats-officedocument.drawingml.chart+xml"/>
  <Override PartName="/ppt/charts/style72.xml" ContentType="application/vnd.ms-office.chartstyle+xml"/>
  <Override PartName="/ppt/charts/colors72.xml" ContentType="application/vnd.ms-office.chartcolorstyle+xml"/>
  <Override PartName="/ppt/charts/chart70.xml" ContentType="application/vnd.openxmlformats-officedocument.drawingml.chart+xml"/>
  <Override PartName="/ppt/charts/style73.xml" ContentType="application/vnd.ms-office.chartstyle+xml"/>
  <Override PartName="/ppt/charts/colors73.xml" ContentType="application/vnd.ms-office.chartcolorstyle+xml"/>
  <Override PartName="/ppt/charts/chart71.xml" ContentType="application/vnd.openxmlformats-officedocument.drawingml.chart+xml"/>
  <Override PartName="/ppt/charts/style74.xml" ContentType="application/vnd.ms-office.chartstyle+xml"/>
  <Override PartName="/ppt/charts/colors74.xml" ContentType="application/vnd.ms-office.chartcolorstyle+xml"/>
  <Override PartName="/ppt/charts/chart72.xml" ContentType="application/vnd.openxmlformats-officedocument.drawingml.chart+xml"/>
  <Override PartName="/ppt/charts/style75.xml" ContentType="application/vnd.ms-office.chartstyle+xml"/>
  <Override PartName="/ppt/charts/colors75.xml" ContentType="application/vnd.ms-office.chartcolorstyle+xml"/>
  <Override PartName="/ppt/charts/chart73.xml" ContentType="application/vnd.openxmlformats-officedocument.drawingml.chart+xml"/>
  <Override PartName="/ppt/charts/style76.xml" ContentType="application/vnd.ms-office.chartstyle+xml"/>
  <Override PartName="/ppt/charts/colors76.xml" ContentType="application/vnd.ms-office.chartcolorstyle+xml"/>
  <Override PartName="/ppt/charts/chart74.xml" ContentType="application/vnd.openxmlformats-officedocument.drawingml.chart+xml"/>
  <Override PartName="/ppt/charts/style77.xml" ContentType="application/vnd.ms-office.chartstyle+xml"/>
  <Override PartName="/ppt/charts/colors77.xml" ContentType="application/vnd.ms-office.chartcolorstyle+xml"/>
  <Override PartName="/ppt/charts/chart75.xml" ContentType="application/vnd.openxmlformats-officedocument.drawingml.chart+xml"/>
  <Override PartName="/ppt/charts/style78.xml" ContentType="application/vnd.ms-office.chartstyle+xml"/>
  <Override PartName="/ppt/charts/colors78.xml" ContentType="application/vnd.ms-office.chartcolorstyle+xml"/>
  <Override PartName="/ppt/charts/chart76.xml" ContentType="application/vnd.openxmlformats-officedocument.drawingml.chart+xml"/>
  <Override PartName="/ppt/charts/style79.xml" ContentType="application/vnd.ms-office.chartstyle+xml"/>
  <Override PartName="/ppt/charts/colors79.xml" ContentType="application/vnd.ms-office.chartcolorstyle+xml"/>
  <Override PartName="/ppt/charts/chart77.xml" ContentType="application/vnd.openxmlformats-officedocument.drawingml.chart+xml"/>
  <Override PartName="/ppt/charts/style80.xml" ContentType="application/vnd.ms-office.chartstyle+xml"/>
  <Override PartName="/ppt/charts/colors80.xml" ContentType="application/vnd.ms-office.chartcolorstyle+xml"/>
  <Override PartName="/ppt/charts/chart78.xml" ContentType="application/vnd.openxmlformats-officedocument.drawingml.chart+xml"/>
  <Override PartName="/ppt/charts/style81.xml" ContentType="application/vnd.ms-office.chartstyle+xml"/>
  <Override PartName="/ppt/charts/colors81.xml" ContentType="application/vnd.ms-office.chartcolorstyle+xml"/>
  <Override PartName="/ppt/charts/chart79.xml" ContentType="application/vnd.openxmlformats-officedocument.drawingml.chart+xml"/>
  <Override PartName="/ppt/charts/style82.xml" ContentType="application/vnd.ms-office.chartstyle+xml"/>
  <Override PartName="/ppt/charts/colors82.xml" ContentType="application/vnd.ms-office.chartcolorstyle+xml"/>
  <Override PartName="/ppt/charts/chart80.xml" ContentType="application/vnd.openxmlformats-officedocument.drawingml.chart+xml"/>
  <Override PartName="/ppt/charts/style83.xml" ContentType="application/vnd.ms-office.chartstyle+xml"/>
  <Override PartName="/ppt/charts/colors83.xml" ContentType="application/vnd.ms-office.chartcolorstyle+xml"/>
  <Override PartName="/ppt/charts/chart81.xml" ContentType="application/vnd.openxmlformats-officedocument.drawingml.chart+xml"/>
  <Override PartName="/ppt/charts/style84.xml" ContentType="application/vnd.ms-office.chartstyle+xml"/>
  <Override PartName="/ppt/charts/colors84.xml" ContentType="application/vnd.ms-office.chartcolorstyle+xml"/>
  <Override PartName="/ppt/charts/chart82.xml" ContentType="application/vnd.openxmlformats-officedocument.drawingml.chart+xml"/>
  <Override PartName="/ppt/charts/style85.xml" ContentType="application/vnd.ms-office.chartstyle+xml"/>
  <Override PartName="/ppt/charts/colors85.xml" ContentType="application/vnd.ms-office.chartcolorstyle+xml"/>
  <Override PartName="/ppt/charts/chart83.xml" ContentType="application/vnd.openxmlformats-officedocument.drawingml.chart+xml"/>
  <Override PartName="/ppt/charts/style86.xml" ContentType="application/vnd.ms-office.chartstyle+xml"/>
  <Override PartName="/ppt/charts/colors86.xml" ContentType="application/vnd.ms-office.chartcolorstyle+xml"/>
  <Override PartName="/ppt/charts/chart84.xml" ContentType="application/vnd.openxmlformats-officedocument.drawingml.chart+xml"/>
  <Override PartName="/ppt/charts/style87.xml" ContentType="application/vnd.ms-office.chartstyle+xml"/>
  <Override PartName="/ppt/charts/colors87.xml" ContentType="application/vnd.ms-office.chartcolorstyle+xml"/>
  <Override PartName="/ppt/charts/chart85.xml" ContentType="application/vnd.openxmlformats-officedocument.drawingml.chart+xml"/>
  <Override PartName="/ppt/charts/style88.xml" ContentType="application/vnd.ms-office.chartstyle+xml"/>
  <Override PartName="/ppt/charts/colors88.xml" ContentType="application/vnd.ms-office.chartcolorstyle+xml"/>
  <Override PartName="/ppt/charts/chartEx4.xml" ContentType="application/vnd.ms-office.chartex+xml"/>
  <Override PartName="/ppt/charts/style89.xml" ContentType="application/vnd.ms-office.chartstyle+xml"/>
  <Override PartName="/ppt/charts/colors89.xml" ContentType="application/vnd.ms-office.chartcolorstyle+xml"/>
  <Override PartName="/ppt/charts/chart86.xml" ContentType="application/vnd.openxmlformats-officedocument.drawingml.chart+xml"/>
  <Override PartName="/ppt/charts/style90.xml" ContentType="application/vnd.ms-office.chartstyle+xml"/>
  <Override PartName="/ppt/charts/colors90.xml" ContentType="application/vnd.ms-office.chartcolorstyle+xml"/>
  <Override PartName="/ppt/charts/chart87.xml" ContentType="application/vnd.openxmlformats-officedocument.drawingml.chart+xml"/>
  <Override PartName="/ppt/charts/style91.xml" ContentType="application/vnd.ms-office.chartstyle+xml"/>
  <Override PartName="/ppt/charts/colors91.xml" ContentType="application/vnd.ms-office.chartcolorstyle+xml"/>
  <Override PartName="/ppt/charts/chart88.xml" ContentType="application/vnd.openxmlformats-officedocument.drawingml.chart+xml"/>
  <Override PartName="/ppt/charts/style92.xml" ContentType="application/vnd.ms-office.chartstyle+xml"/>
  <Override PartName="/ppt/charts/colors92.xml" ContentType="application/vnd.ms-office.chartcolorstyle+xml"/>
  <Override PartName="/ppt/charts/chart89.xml" ContentType="application/vnd.openxmlformats-officedocument.drawingml.chart+xml"/>
  <Override PartName="/ppt/charts/style93.xml" ContentType="application/vnd.ms-office.chartstyle+xml"/>
  <Override PartName="/ppt/charts/colors93.xml" ContentType="application/vnd.ms-office.chartcolorstyle+xml"/>
  <Override PartName="/ppt/charts/chart90.xml" ContentType="application/vnd.openxmlformats-officedocument.drawingml.chart+xml"/>
  <Override PartName="/ppt/charts/style94.xml" ContentType="application/vnd.ms-office.chartstyle+xml"/>
  <Override PartName="/ppt/charts/colors94.xml" ContentType="application/vnd.ms-office.chartcolorstyl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Lst>
  <p:notesMasterIdLst>
    <p:notesMasterId r:id="rId104"/>
  </p:notesMasterIdLst>
  <p:sldIdLst>
    <p:sldId id="256" r:id="rId5"/>
    <p:sldId id="356" r:id="rId6"/>
    <p:sldId id="357" r:id="rId7"/>
    <p:sldId id="358" r:id="rId8"/>
    <p:sldId id="359" r:id="rId9"/>
    <p:sldId id="360" r:id="rId10"/>
    <p:sldId id="350" r:id="rId11"/>
    <p:sldId id="349" r:id="rId12"/>
    <p:sldId id="351" r:id="rId13"/>
    <p:sldId id="352" r:id="rId14"/>
    <p:sldId id="353" r:id="rId15"/>
    <p:sldId id="354" r:id="rId16"/>
    <p:sldId id="355" r:id="rId17"/>
    <p:sldId id="344" r:id="rId18"/>
    <p:sldId id="345" r:id="rId19"/>
    <p:sldId id="348" r:id="rId20"/>
    <p:sldId id="328" r:id="rId21"/>
    <p:sldId id="342" r:id="rId22"/>
    <p:sldId id="338" r:id="rId23"/>
    <p:sldId id="339" r:id="rId24"/>
    <p:sldId id="343" r:id="rId25"/>
    <p:sldId id="340" r:id="rId26"/>
    <p:sldId id="341" r:id="rId27"/>
    <p:sldId id="337" r:id="rId28"/>
    <p:sldId id="329" r:id="rId29"/>
    <p:sldId id="330" r:id="rId30"/>
    <p:sldId id="331" r:id="rId31"/>
    <p:sldId id="333" r:id="rId32"/>
    <p:sldId id="334" r:id="rId33"/>
    <p:sldId id="335" r:id="rId34"/>
    <p:sldId id="336" r:id="rId35"/>
    <p:sldId id="321" r:id="rId36"/>
    <p:sldId id="322" r:id="rId37"/>
    <p:sldId id="323" r:id="rId38"/>
    <p:sldId id="324" r:id="rId39"/>
    <p:sldId id="325" r:id="rId40"/>
    <p:sldId id="326" r:id="rId41"/>
    <p:sldId id="327" r:id="rId42"/>
    <p:sldId id="313" r:id="rId43"/>
    <p:sldId id="314" r:id="rId44"/>
    <p:sldId id="315" r:id="rId45"/>
    <p:sldId id="316" r:id="rId46"/>
    <p:sldId id="317" r:id="rId47"/>
    <p:sldId id="318" r:id="rId48"/>
    <p:sldId id="319" r:id="rId49"/>
    <p:sldId id="320" r:id="rId50"/>
    <p:sldId id="306" r:id="rId51"/>
    <p:sldId id="308" r:id="rId52"/>
    <p:sldId id="310" r:id="rId53"/>
    <p:sldId id="309" r:id="rId54"/>
    <p:sldId id="311" r:id="rId55"/>
    <p:sldId id="312" r:id="rId56"/>
    <p:sldId id="302" r:id="rId57"/>
    <p:sldId id="303" r:id="rId58"/>
    <p:sldId id="304" r:id="rId59"/>
    <p:sldId id="305" r:id="rId60"/>
    <p:sldId id="296" r:id="rId61"/>
    <p:sldId id="297" r:id="rId62"/>
    <p:sldId id="300" r:id="rId63"/>
    <p:sldId id="299" r:id="rId64"/>
    <p:sldId id="301" r:id="rId65"/>
    <p:sldId id="287" r:id="rId66"/>
    <p:sldId id="288" r:id="rId67"/>
    <p:sldId id="290" r:id="rId68"/>
    <p:sldId id="289" r:id="rId69"/>
    <p:sldId id="291" r:id="rId70"/>
    <p:sldId id="292" r:id="rId71"/>
    <p:sldId id="293" r:id="rId72"/>
    <p:sldId id="294" r:id="rId73"/>
    <p:sldId id="295" r:id="rId74"/>
    <p:sldId id="282" r:id="rId75"/>
    <p:sldId id="283" r:id="rId76"/>
    <p:sldId id="285" r:id="rId77"/>
    <p:sldId id="286" r:id="rId78"/>
    <p:sldId id="284" r:id="rId79"/>
    <p:sldId id="276" r:id="rId80"/>
    <p:sldId id="277" r:id="rId81"/>
    <p:sldId id="278" r:id="rId82"/>
    <p:sldId id="279" r:id="rId83"/>
    <p:sldId id="280" r:id="rId84"/>
    <p:sldId id="281" r:id="rId85"/>
    <p:sldId id="261" r:id="rId86"/>
    <p:sldId id="262" r:id="rId87"/>
    <p:sldId id="273" r:id="rId88"/>
    <p:sldId id="263" r:id="rId89"/>
    <p:sldId id="264" r:id="rId90"/>
    <p:sldId id="274" r:id="rId91"/>
    <p:sldId id="265" r:id="rId92"/>
    <p:sldId id="275" r:id="rId93"/>
    <p:sldId id="266" r:id="rId94"/>
    <p:sldId id="267" r:id="rId95"/>
    <p:sldId id="268" r:id="rId96"/>
    <p:sldId id="269" r:id="rId97"/>
    <p:sldId id="270" r:id="rId98"/>
    <p:sldId id="271" r:id="rId99"/>
    <p:sldId id="257" r:id="rId100"/>
    <p:sldId id="258" r:id="rId101"/>
    <p:sldId id="259" r:id="rId102"/>
    <p:sldId id="260" r:id="rId10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6710F1C-2B81-401E-82D7-CC179939BD72}" v="147" dt="2021-04-01T18:30:05.240"/>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3218" autoAdjust="0"/>
    <p:restoredTop sz="86358" autoAdjust="0"/>
  </p:normalViewPr>
  <p:slideViewPr>
    <p:cSldViewPr snapToGrid="0">
      <p:cViewPr varScale="1">
        <p:scale>
          <a:sx n="91" d="100"/>
          <a:sy n="91" d="100"/>
        </p:scale>
        <p:origin x="84" y="16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2.xml"/><Relationship Id="rId21" Type="http://schemas.openxmlformats.org/officeDocument/2006/relationships/slide" Target="slides/slide17.xml"/><Relationship Id="rId42" Type="http://schemas.openxmlformats.org/officeDocument/2006/relationships/slide" Target="slides/slide38.xml"/><Relationship Id="rId47" Type="http://schemas.openxmlformats.org/officeDocument/2006/relationships/slide" Target="slides/slide43.xml"/><Relationship Id="rId63" Type="http://schemas.openxmlformats.org/officeDocument/2006/relationships/slide" Target="slides/slide59.xml"/><Relationship Id="rId68" Type="http://schemas.openxmlformats.org/officeDocument/2006/relationships/slide" Target="slides/slide64.xml"/><Relationship Id="rId84" Type="http://schemas.openxmlformats.org/officeDocument/2006/relationships/slide" Target="slides/slide80.xml"/><Relationship Id="rId89" Type="http://schemas.openxmlformats.org/officeDocument/2006/relationships/slide" Target="slides/slide85.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07" Type="http://schemas.openxmlformats.org/officeDocument/2006/relationships/theme" Target="theme/theme1.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slide" Target="slides/slide49.xml"/><Relationship Id="rId58" Type="http://schemas.openxmlformats.org/officeDocument/2006/relationships/slide" Target="slides/slide54.xml"/><Relationship Id="rId66" Type="http://schemas.openxmlformats.org/officeDocument/2006/relationships/slide" Target="slides/slide62.xml"/><Relationship Id="rId74" Type="http://schemas.openxmlformats.org/officeDocument/2006/relationships/slide" Target="slides/slide70.xml"/><Relationship Id="rId79" Type="http://schemas.openxmlformats.org/officeDocument/2006/relationships/slide" Target="slides/slide75.xml"/><Relationship Id="rId87" Type="http://schemas.openxmlformats.org/officeDocument/2006/relationships/slide" Target="slides/slide83.xml"/><Relationship Id="rId102" Type="http://schemas.openxmlformats.org/officeDocument/2006/relationships/slide" Target="slides/slide98.xml"/><Relationship Id="rId5" Type="http://schemas.openxmlformats.org/officeDocument/2006/relationships/slide" Target="slides/slide1.xml"/><Relationship Id="rId61" Type="http://schemas.openxmlformats.org/officeDocument/2006/relationships/slide" Target="slides/slide57.xml"/><Relationship Id="rId82" Type="http://schemas.openxmlformats.org/officeDocument/2006/relationships/slide" Target="slides/slide78.xml"/><Relationship Id="rId90" Type="http://schemas.openxmlformats.org/officeDocument/2006/relationships/slide" Target="slides/slide86.xml"/><Relationship Id="rId95" Type="http://schemas.openxmlformats.org/officeDocument/2006/relationships/slide" Target="slides/slide91.xml"/><Relationship Id="rId19" Type="http://schemas.openxmlformats.org/officeDocument/2006/relationships/slide" Target="slides/slide1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slide" Target="slides/slide52.xml"/><Relationship Id="rId64" Type="http://schemas.openxmlformats.org/officeDocument/2006/relationships/slide" Target="slides/slide60.xml"/><Relationship Id="rId69" Type="http://schemas.openxmlformats.org/officeDocument/2006/relationships/slide" Target="slides/slide65.xml"/><Relationship Id="rId77" Type="http://schemas.openxmlformats.org/officeDocument/2006/relationships/slide" Target="slides/slide73.xml"/><Relationship Id="rId100" Type="http://schemas.openxmlformats.org/officeDocument/2006/relationships/slide" Target="slides/slide96.xml"/><Relationship Id="rId105" Type="http://schemas.openxmlformats.org/officeDocument/2006/relationships/presProps" Target="presProps.xml"/><Relationship Id="rId8" Type="http://schemas.openxmlformats.org/officeDocument/2006/relationships/slide" Target="slides/slide4.xml"/><Relationship Id="rId51" Type="http://schemas.openxmlformats.org/officeDocument/2006/relationships/slide" Target="slides/slide47.xml"/><Relationship Id="rId72" Type="http://schemas.openxmlformats.org/officeDocument/2006/relationships/slide" Target="slides/slide68.xml"/><Relationship Id="rId80" Type="http://schemas.openxmlformats.org/officeDocument/2006/relationships/slide" Target="slides/slide76.xml"/><Relationship Id="rId85" Type="http://schemas.openxmlformats.org/officeDocument/2006/relationships/slide" Target="slides/slide81.xml"/><Relationship Id="rId93" Type="http://schemas.openxmlformats.org/officeDocument/2006/relationships/slide" Target="slides/slide89.xml"/><Relationship Id="rId98" Type="http://schemas.openxmlformats.org/officeDocument/2006/relationships/slide" Target="slides/slide94.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slide" Target="slides/slide55.xml"/><Relationship Id="rId67" Type="http://schemas.openxmlformats.org/officeDocument/2006/relationships/slide" Target="slides/slide63.xml"/><Relationship Id="rId103" Type="http://schemas.openxmlformats.org/officeDocument/2006/relationships/slide" Target="slides/slide99.xml"/><Relationship Id="rId108" Type="http://schemas.openxmlformats.org/officeDocument/2006/relationships/tableStyles" Target="tableStyles.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slide" Target="slides/slide58.xml"/><Relationship Id="rId70" Type="http://schemas.openxmlformats.org/officeDocument/2006/relationships/slide" Target="slides/slide66.xml"/><Relationship Id="rId75" Type="http://schemas.openxmlformats.org/officeDocument/2006/relationships/slide" Target="slides/slide71.xml"/><Relationship Id="rId83" Type="http://schemas.openxmlformats.org/officeDocument/2006/relationships/slide" Target="slides/slide79.xml"/><Relationship Id="rId88" Type="http://schemas.openxmlformats.org/officeDocument/2006/relationships/slide" Target="slides/slide84.xml"/><Relationship Id="rId91" Type="http://schemas.openxmlformats.org/officeDocument/2006/relationships/slide" Target="slides/slide87.xml"/><Relationship Id="rId96" Type="http://schemas.openxmlformats.org/officeDocument/2006/relationships/slide" Target="slides/slide92.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 Id="rId106" Type="http://schemas.openxmlformats.org/officeDocument/2006/relationships/viewProps" Target="viewProps.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slide" Target="slides/slide56.xml"/><Relationship Id="rId65" Type="http://schemas.openxmlformats.org/officeDocument/2006/relationships/slide" Target="slides/slide61.xml"/><Relationship Id="rId73" Type="http://schemas.openxmlformats.org/officeDocument/2006/relationships/slide" Target="slides/slide69.xml"/><Relationship Id="rId78" Type="http://schemas.openxmlformats.org/officeDocument/2006/relationships/slide" Target="slides/slide74.xml"/><Relationship Id="rId81" Type="http://schemas.openxmlformats.org/officeDocument/2006/relationships/slide" Target="slides/slide77.xml"/><Relationship Id="rId86" Type="http://schemas.openxmlformats.org/officeDocument/2006/relationships/slide" Target="slides/slide82.xml"/><Relationship Id="rId94" Type="http://schemas.openxmlformats.org/officeDocument/2006/relationships/slide" Target="slides/slide90.xml"/><Relationship Id="rId99" Type="http://schemas.openxmlformats.org/officeDocument/2006/relationships/slide" Target="slides/slide95.xml"/><Relationship Id="rId101" Type="http://schemas.openxmlformats.org/officeDocument/2006/relationships/slide" Target="slides/slide97.xml"/><Relationship Id="rId4" Type="http://schemas.openxmlformats.org/officeDocument/2006/relationships/slideMaster" Target="slideMasters/slideMaster1.xml"/><Relationship Id="rId9" Type="http://schemas.openxmlformats.org/officeDocument/2006/relationships/slide" Target="slides/slide5.xml"/><Relationship Id="rId13" Type="http://schemas.openxmlformats.org/officeDocument/2006/relationships/slide" Target="slides/slide9.xml"/><Relationship Id="rId18" Type="http://schemas.openxmlformats.org/officeDocument/2006/relationships/slide" Target="slides/slide14.xml"/><Relationship Id="rId39" Type="http://schemas.openxmlformats.org/officeDocument/2006/relationships/slide" Target="slides/slide35.xml"/><Relationship Id="rId109" Type="http://schemas.microsoft.com/office/2015/10/relationships/revisionInfo" Target="revisionInfo.xml"/><Relationship Id="rId34" Type="http://schemas.openxmlformats.org/officeDocument/2006/relationships/slide" Target="slides/slide30.xml"/><Relationship Id="rId50" Type="http://schemas.openxmlformats.org/officeDocument/2006/relationships/slide" Target="slides/slide46.xml"/><Relationship Id="rId55" Type="http://schemas.openxmlformats.org/officeDocument/2006/relationships/slide" Target="slides/slide51.xml"/><Relationship Id="rId76" Type="http://schemas.openxmlformats.org/officeDocument/2006/relationships/slide" Target="slides/slide72.xml"/><Relationship Id="rId97" Type="http://schemas.openxmlformats.org/officeDocument/2006/relationships/slide" Target="slides/slide93.xml"/><Relationship Id="rId104" Type="http://schemas.openxmlformats.org/officeDocument/2006/relationships/notesMaster" Target="notesMasters/notesMaster1.xml"/><Relationship Id="rId7" Type="http://schemas.openxmlformats.org/officeDocument/2006/relationships/slide" Target="slides/slide3.xml"/><Relationship Id="rId71" Type="http://schemas.openxmlformats.org/officeDocument/2006/relationships/slide" Target="slides/slide67.xml"/><Relationship Id="rId92" Type="http://schemas.openxmlformats.org/officeDocument/2006/relationships/slide" Target="slides/slide88.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10.xml.rels><?xml version="1.0" encoding="UTF-8" standalone="yes"?>
<Relationships xmlns="http://schemas.openxmlformats.org/package/2006/relationships"><Relationship Id="rId3" Type="http://schemas.openxmlformats.org/officeDocument/2006/relationships/package" Target="../embeddings/Microsoft_Excel_Worksheet11.xlsx"/><Relationship Id="rId2" Type="http://schemas.microsoft.com/office/2011/relationships/chartColorStyle" Target="colors12.xml"/><Relationship Id="rId1" Type="http://schemas.microsoft.com/office/2011/relationships/chartStyle" Target="style12.xml"/></Relationships>
</file>

<file path=ppt/charts/_rels/chart11.xml.rels><?xml version="1.0" encoding="UTF-8" standalone="yes"?>
<Relationships xmlns="http://schemas.openxmlformats.org/package/2006/relationships"><Relationship Id="rId3" Type="http://schemas.openxmlformats.org/officeDocument/2006/relationships/package" Target="../embeddings/Microsoft_Excel_Worksheet12.xlsx"/><Relationship Id="rId2" Type="http://schemas.microsoft.com/office/2011/relationships/chartColorStyle" Target="colors13.xml"/><Relationship Id="rId1" Type="http://schemas.microsoft.com/office/2011/relationships/chartStyle" Target="style13.xml"/></Relationships>
</file>

<file path=ppt/charts/_rels/chart12.xml.rels><?xml version="1.0" encoding="UTF-8" standalone="yes"?>
<Relationships xmlns="http://schemas.openxmlformats.org/package/2006/relationships"><Relationship Id="rId3" Type="http://schemas.openxmlformats.org/officeDocument/2006/relationships/package" Target="../embeddings/Microsoft_Excel_Worksheet13.xlsx"/><Relationship Id="rId2" Type="http://schemas.microsoft.com/office/2011/relationships/chartColorStyle" Target="colors14.xml"/><Relationship Id="rId1" Type="http://schemas.microsoft.com/office/2011/relationships/chartStyle" Target="style14.xml"/></Relationships>
</file>

<file path=ppt/charts/_rels/chart13.xml.rels><?xml version="1.0" encoding="UTF-8" standalone="yes"?>
<Relationships xmlns="http://schemas.openxmlformats.org/package/2006/relationships"><Relationship Id="rId3" Type="http://schemas.openxmlformats.org/officeDocument/2006/relationships/package" Target="../embeddings/Microsoft_Excel_Worksheet14.xlsx"/><Relationship Id="rId2" Type="http://schemas.microsoft.com/office/2011/relationships/chartColorStyle" Target="colors15.xml"/><Relationship Id="rId1" Type="http://schemas.microsoft.com/office/2011/relationships/chartStyle" Target="style15.xml"/></Relationships>
</file>

<file path=ppt/charts/_rels/chart14.xml.rels><?xml version="1.0" encoding="UTF-8" standalone="yes"?>
<Relationships xmlns="http://schemas.openxmlformats.org/package/2006/relationships"><Relationship Id="rId3" Type="http://schemas.openxmlformats.org/officeDocument/2006/relationships/package" Target="../embeddings/Microsoft_Excel_Worksheet16.xlsx"/><Relationship Id="rId2" Type="http://schemas.microsoft.com/office/2011/relationships/chartColorStyle" Target="colors17.xml"/><Relationship Id="rId1" Type="http://schemas.microsoft.com/office/2011/relationships/chartStyle" Target="style17.xml"/></Relationships>
</file>

<file path=ppt/charts/_rels/chart15.xml.rels><?xml version="1.0" encoding="UTF-8" standalone="yes"?>
<Relationships xmlns="http://schemas.openxmlformats.org/package/2006/relationships"><Relationship Id="rId3" Type="http://schemas.openxmlformats.org/officeDocument/2006/relationships/package" Target="../embeddings/Microsoft_Excel_Worksheet17.xlsx"/><Relationship Id="rId2" Type="http://schemas.microsoft.com/office/2011/relationships/chartColorStyle" Target="colors18.xml"/><Relationship Id="rId1" Type="http://schemas.microsoft.com/office/2011/relationships/chartStyle" Target="style18.xml"/></Relationships>
</file>

<file path=ppt/charts/_rels/chart16.xml.rels><?xml version="1.0" encoding="UTF-8" standalone="yes"?>
<Relationships xmlns="http://schemas.openxmlformats.org/package/2006/relationships"><Relationship Id="rId3" Type="http://schemas.openxmlformats.org/officeDocument/2006/relationships/package" Target="../embeddings/Microsoft_Excel_Worksheet18.xlsx"/><Relationship Id="rId2" Type="http://schemas.microsoft.com/office/2011/relationships/chartColorStyle" Target="colors19.xml"/><Relationship Id="rId1" Type="http://schemas.microsoft.com/office/2011/relationships/chartStyle" Target="style19.xml"/></Relationships>
</file>

<file path=ppt/charts/_rels/chart17.xml.rels><?xml version="1.0" encoding="UTF-8" standalone="yes"?>
<Relationships xmlns="http://schemas.openxmlformats.org/package/2006/relationships"><Relationship Id="rId3" Type="http://schemas.openxmlformats.org/officeDocument/2006/relationships/package" Target="../embeddings/Microsoft_Excel_Worksheet19.xlsx"/><Relationship Id="rId2" Type="http://schemas.microsoft.com/office/2011/relationships/chartColorStyle" Target="colors20.xml"/><Relationship Id="rId1" Type="http://schemas.microsoft.com/office/2011/relationships/chartStyle" Target="style20.xml"/></Relationships>
</file>

<file path=ppt/charts/_rels/chart18.xml.rels><?xml version="1.0" encoding="UTF-8" standalone="yes"?>
<Relationships xmlns="http://schemas.openxmlformats.org/package/2006/relationships"><Relationship Id="rId3" Type="http://schemas.openxmlformats.org/officeDocument/2006/relationships/package" Target="../embeddings/Microsoft_Excel_Worksheet20.xlsx"/><Relationship Id="rId2" Type="http://schemas.microsoft.com/office/2011/relationships/chartColorStyle" Target="colors21.xml"/><Relationship Id="rId1" Type="http://schemas.microsoft.com/office/2011/relationships/chartStyle" Target="style21.xml"/></Relationships>
</file>

<file path=ppt/charts/_rels/chart19.xml.rels><?xml version="1.0" encoding="UTF-8" standalone="yes"?>
<Relationships xmlns="http://schemas.openxmlformats.org/package/2006/relationships"><Relationship Id="rId3" Type="http://schemas.openxmlformats.org/officeDocument/2006/relationships/package" Target="../embeddings/Microsoft_Excel_Worksheet21.xlsx"/><Relationship Id="rId2" Type="http://schemas.microsoft.com/office/2011/relationships/chartColorStyle" Target="colors22.xml"/><Relationship Id="rId1" Type="http://schemas.microsoft.com/office/2011/relationships/chartStyle" Target="style22.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20.xml.rels><?xml version="1.0" encoding="UTF-8" standalone="yes"?>
<Relationships xmlns="http://schemas.openxmlformats.org/package/2006/relationships"><Relationship Id="rId3" Type="http://schemas.openxmlformats.org/officeDocument/2006/relationships/package" Target="../embeddings/Microsoft_Excel_Worksheet22.xlsx"/><Relationship Id="rId2" Type="http://schemas.microsoft.com/office/2011/relationships/chartColorStyle" Target="colors23.xml"/><Relationship Id="rId1" Type="http://schemas.microsoft.com/office/2011/relationships/chartStyle" Target="style23.xml"/></Relationships>
</file>

<file path=ppt/charts/_rels/chart21.xml.rels><?xml version="1.0" encoding="UTF-8" standalone="yes"?>
<Relationships xmlns="http://schemas.openxmlformats.org/package/2006/relationships"><Relationship Id="rId3" Type="http://schemas.openxmlformats.org/officeDocument/2006/relationships/package" Target="../embeddings/Microsoft_Excel_Worksheet23.xlsx"/><Relationship Id="rId2" Type="http://schemas.microsoft.com/office/2011/relationships/chartColorStyle" Target="colors24.xml"/><Relationship Id="rId1" Type="http://schemas.microsoft.com/office/2011/relationships/chartStyle" Target="style24.xml"/></Relationships>
</file>

<file path=ppt/charts/_rels/chart22.xml.rels><?xml version="1.0" encoding="UTF-8" standalone="yes"?>
<Relationships xmlns="http://schemas.openxmlformats.org/package/2006/relationships"><Relationship Id="rId3" Type="http://schemas.openxmlformats.org/officeDocument/2006/relationships/package" Target="../embeddings/Microsoft_Excel_Worksheet24.xlsx"/><Relationship Id="rId2" Type="http://schemas.microsoft.com/office/2011/relationships/chartColorStyle" Target="colors25.xml"/><Relationship Id="rId1" Type="http://schemas.microsoft.com/office/2011/relationships/chartStyle" Target="style25.xml"/></Relationships>
</file>

<file path=ppt/charts/_rels/chart23.xml.rels><?xml version="1.0" encoding="UTF-8" standalone="yes"?>
<Relationships xmlns="http://schemas.openxmlformats.org/package/2006/relationships"><Relationship Id="rId3" Type="http://schemas.openxmlformats.org/officeDocument/2006/relationships/package" Target="../embeddings/Microsoft_Excel_Worksheet25.xlsx"/><Relationship Id="rId2" Type="http://schemas.microsoft.com/office/2011/relationships/chartColorStyle" Target="colors26.xml"/><Relationship Id="rId1" Type="http://schemas.microsoft.com/office/2011/relationships/chartStyle" Target="style26.xml"/></Relationships>
</file>

<file path=ppt/charts/_rels/chart24.xml.rels><?xml version="1.0" encoding="UTF-8" standalone="yes"?>
<Relationships xmlns="http://schemas.openxmlformats.org/package/2006/relationships"><Relationship Id="rId3" Type="http://schemas.openxmlformats.org/officeDocument/2006/relationships/package" Target="../embeddings/Microsoft_Excel_Worksheet26.xlsx"/><Relationship Id="rId2" Type="http://schemas.microsoft.com/office/2011/relationships/chartColorStyle" Target="colors27.xml"/><Relationship Id="rId1" Type="http://schemas.microsoft.com/office/2011/relationships/chartStyle" Target="style27.xml"/></Relationships>
</file>

<file path=ppt/charts/_rels/chart25.xml.rels><?xml version="1.0" encoding="UTF-8" standalone="yes"?>
<Relationships xmlns="http://schemas.openxmlformats.org/package/2006/relationships"><Relationship Id="rId3" Type="http://schemas.openxmlformats.org/officeDocument/2006/relationships/package" Target="../embeddings/Microsoft_Excel_Worksheet27.xlsx"/><Relationship Id="rId2" Type="http://schemas.microsoft.com/office/2011/relationships/chartColorStyle" Target="colors28.xml"/><Relationship Id="rId1" Type="http://schemas.microsoft.com/office/2011/relationships/chartStyle" Target="style28.xml"/></Relationships>
</file>

<file path=ppt/charts/_rels/chart26.xml.rels><?xml version="1.0" encoding="UTF-8" standalone="yes"?>
<Relationships xmlns="http://schemas.openxmlformats.org/package/2006/relationships"><Relationship Id="rId3" Type="http://schemas.openxmlformats.org/officeDocument/2006/relationships/package" Target="../embeddings/Microsoft_Excel_Worksheet28.xlsx"/><Relationship Id="rId2" Type="http://schemas.microsoft.com/office/2011/relationships/chartColorStyle" Target="colors29.xml"/><Relationship Id="rId1" Type="http://schemas.microsoft.com/office/2011/relationships/chartStyle" Target="style29.xml"/></Relationships>
</file>

<file path=ppt/charts/_rels/chart27.xml.rels><?xml version="1.0" encoding="UTF-8" standalone="yes"?>
<Relationships xmlns="http://schemas.openxmlformats.org/package/2006/relationships"><Relationship Id="rId3" Type="http://schemas.openxmlformats.org/officeDocument/2006/relationships/package" Target="../embeddings/Microsoft_Excel_Worksheet29.xlsx"/><Relationship Id="rId2" Type="http://schemas.microsoft.com/office/2011/relationships/chartColorStyle" Target="colors30.xml"/><Relationship Id="rId1" Type="http://schemas.microsoft.com/office/2011/relationships/chartStyle" Target="style30.xml"/></Relationships>
</file>

<file path=ppt/charts/_rels/chart28.xml.rels><?xml version="1.0" encoding="UTF-8" standalone="yes"?>
<Relationships xmlns="http://schemas.openxmlformats.org/package/2006/relationships"><Relationship Id="rId3" Type="http://schemas.openxmlformats.org/officeDocument/2006/relationships/package" Target="../embeddings/Microsoft_Excel_Worksheet30.xlsx"/><Relationship Id="rId2" Type="http://schemas.microsoft.com/office/2011/relationships/chartColorStyle" Target="colors31.xml"/><Relationship Id="rId1" Type="http://schemas.microsoft.com/office/2011/relationships/chartStyle" Target="style31.xml"/></Relationships>
</file>

<file path=ppt/charts/_rels/chart29.xml.rels><?xml version="1.0" encoding="UTF-8" standalone="yes"?>
<Relationships xmlns="http://schemas.openxmlformats.org/package/2006/relationships"><Relationship Id="rId3" Type="http://schemas.openxmlformats.org/officeDocument/2006/relationships/package" Target="../embeddings/Microsoft_Excel_Worksheet31.xlsx"/><Relationship Id="rId2" Type="http://schemas.microsoft.com/office/2011/relationships/chartColorStyle" Target="colors32.xml"/><Relationship Id="rId1" Type="http://schemas.microsoft.com/office/2011/relationships/chartStyle" Target="style3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s>
</file>

<file path=ppt/charts/_rels/chart30.xml.rels><?xml version="1.0" encoding="UTF-8" standalone="yes"?>
<Relationships xmlns="http://schemas.openxmlformats.org/package/2006/relationships"><Relationship Id="rId3" Type="http://schemas.openxmlformats.org/officeDocument/2006/relationships/package" Target="../embeddings/Microsoft_Excel_Worksheet32.xlsx"/><Relationship Id="rId2" Type="http://schemas.microsoft.com/office/2011/relationships/chartColorStyle" Target="colors33.xml"/><Relationship Id="rId1" Type="http://schemas.microsoft.com/office/2011/relationships/chartStyle" Target="style33.xml"/></Relationships>
</file>

<file path=ppt/charts/_rels/chart31.xml.rels><?xml version="1.0" encoding="UTF-8" standalone="yes"?>
<Relationships xmlns="http://schemas.openxmlformats.org/package/2006/relationships"><Relationship Id="rId3" Type="http://schemas.openxmlformats.org/officeDocument/2006/relationships/package" Target="../embeddings/Microsoft_Excel_Worksheet33.xlsx"/><Relationship Id="rId2" Type="http://schemas.microsoft.com/office/2011/relationships/chartColorStyle" Target="colors34.xml"/><Relationship Id="rId1" Type="http://schemas.microsoft.com/office/2011/relationships/chartStyle" Target="style34.xml"/></Relationships>
</file>

<file path=ppt/charts/_rels/chart32.xml.rels><?xml version="1.0" encoding="UTF-8" standalone="yes"?>
<Relationships xmlns="http://schemas.openxmlformats.org/package/2006/relationships"><Relationship Id="rId3" Type="http://schemas.openxmlformats.org/officeDocument/2006/relationships/package" Target="../embeddings/Microsoft_Excel_Worksheet34.xlsx"/><Relationship Id="rId2" Type="http://schemas.microsoft.com/office/2011/relationships/chartColorStyle" Target="colors35.xml"/><Relationship Id="rId1" Type="http://schemas.microsoft.com/office/2011/relationships/chartStyle" Target="style35.xml"/></Relationships>
</file>

<file path=ppt/charts/_rels/chart33.xml.rels><?xml version="1.0" encoding="UTF-8" standalone="yes"?>
<Relationships xmlns="http://schemas.openxmlformats.org/package/2006/relationships"><Relationship Id="rId3" Type="http://schemas.openxmlformats.org/officeDocument/2006/relationships/package" Target="../embeddings/Microsoft_Excel_Worksheet35.xlsx"/><Relationship Id="rId2" Type="http://schemas.microsoft.com/office/2011/relationships/chartColorStyle" Target="colors36.xml"/><Relationship Id="rId1" Type="http://schemas.microsoft.com/office/2011/relationships/chartStyle" Target="style36.xml"/></Relationships>
</file>

<file path=ppt/charts/_rels/chart34.xml.rels><?xml version="1.0" encoding="UTF-8" standalone="yes"?>
<Relationships xmlns="http://schemas.openxmlformats.org/package/2006/relationships"><Relationship Id="rId3" Type="http://schemas.openxmlformats.org/officeDocument/2006/relationships/package" Target="../embeddings/Microsoft_Excel_Worksheet36.xlsx"/><Relationship Id="rId2" Type="http://schemas.microsoft.com/office/2011/relationships/chartColorStyle" Target="colors37.xml"/><Relationship Id="rId1" Type="http://schemas.microsoft.com/office/2011/relationships/chartStyle" Target="style37.xml"/></Relationships>
</file>

<file path=ppt/charts/_rels/chart35.xml.rels><?xml version="1.0" encoding="UTF-8" standalone="yes"?>
<Relationships xmlns="http://schemas.openxmlformats.org/package/2006/relationships"><Relationship Id="rId3" Type="http://schemas.openxmlformats.org/officeDocument/2006/relationships/package" Target="../embeddings/Microsoft_Excel_Worksheet37.xlsx"/><Relationship Id="rId2" Type="http://schemas.microsoft.com/office/2011/relationships/chartColorStyle" Target="colors38.xml"/><Relationship Id="rId1" Type="http://schemas.microsoft.com/office/2011/relationships/chartStyle" Target="style38.xml"/></Relationships>
</file>

<file path=ppt/charts/_rels/chart36.xml.rels><?xml version="1.0" encoding="UTF-8" standalone="yes"?>
<Relationships xmlns="http://schemas.openxmlformats.org/package/2006/relationships"><Relationship Id="rId3" Type="http://schemas.openxmlformats.org/officeDocument/2006/relationships/package" Target="../embeddings/Microsoft_Excel_Worksheet38.xlsx"/><Relationship Id="rId2" Type="http://schemas.microsoft.com/office/2011/relationships/chartColorStyle" Target="colors39.xml"/><Relationship Id="rId1" Type="http://schemas.microsoft.com/office/2011/relationships/chartStyle" Target="style39.xml"/></Relationships>
</file>

<file path=ppt/charts/_rels/chart37.xml.rels><?xml version="1.0" encoding="UTF-8" standalone="yes"?>
<Relationships xmlns="http://schemas.openxmlformats.org/package/2006/relationships"><Relationship Id="rId3" Type="http://schemas.openxmlformats.org/officeDocument/2006/relationships/package" Target="../embeddings/Microsoft_Excel_Worksheet39.xlsx"/><Relationship Id="rId2" Type="http://schemas.microsoft.com/office/2011/relationships/chartColorStyle" Target="colors40.xml"/><Relationship Id="rId1" Type="http://schemas.microsoft.com/office/2011/relationships/chartStyle" Target="style40.xml"/></Relationships>
</file>

<file path=ppt/charts/_rels/chart38.xml.rels><?xml version="1.0" encoding="UTF-8" standalone="yes"?>
<Relationships xmlns="http://schemas.openxmlformats.org/package/2006/relationships"><Relationship Id="rId3" Type="http://schemas.openxmlformats.org/officeDocument/2006/relationships/package" Target="../embeddings/Microsoft_Excel_Worksheet40.xlsx"/><Relationship Id="rId2" Type="http://schemas.microsoft.com/office/2011/relationships/chartColorStyle" Target="colors41.xml"/><Relationship Id="rId1" Type="http://schemas.microsoft.com/office/2011/relationships/chartStyle" Target="style41.xml"/></Relationships>
</file>

<file path=ppt/charts/_rels/chart39.xml.rels><?xml version="1.0" encoding="UTF-8" standalone="yes"?>
<Relationships xmlns="http://schemas.openxmlformats.org/package/2006/relationships"><Relationship Id="rId3" Type="http://schemas.openxmlformats.org/officeDocument/2006/relationships/package" Target="../embeddings/Microsoft_Excel_Worksheet41.xlsx"/><Relationship Id="rId2" Type="http://schemas.microsoft.com/office/2011/relationships/chartColorStyle" Target="colors42.xml"/><Relationship Id="rId1" Type="http://schemas.microsoft.com/office/2011/relationships/chartStyle" Target="style42.xml"/></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Worksheet5.xlsx"/><Relationship Id="rId2" Type="http://schemas.microsoft.com/office/2011/relationships/chartColorStyle" Target="colors6.xml"/><Relationship Id="rId1" Type="http://schemas.microsoft.com/office/2011/relationships/chartStyle" Target="style6.xml"/></Relationships>
</file>

<file path=ppt/charts/_rels/chart40.xml.rels><?xml version="1.0" encoding="UTF-8" standalone="yes"?>
<Relationships xmlns="http://schemas.openxmlformats.org/package/2006/relationships"><Relationship Id="rId3" Type="http://schemas.openxmlformats.org/officeDocument/2006/relationships/package" Target="../embeddings/Microsoft_Excel_Worksheet42.xlsx"/><Relationship Id="rId2" Type="http://schemas.microsoft.com/office/2011/relationships/chartColorStyle" Target="colors43.xml"/><Relationship Id="rId1" Type="http://schemas.microsoft.com/office/2011/relationships/chartStyle" Target="style43.xml"/></Relationships>
</file>

<file path=ppt/charts/_rels/chart41.xml.rels><?xml version="1.0" encoding="UTF-8" standalone="yes"?>
<Relationships xmlns="http://schemas.openxmlformats.org/package/2006/relationships"><Relationship Id="rId3" Type="http://schemas.openxmlformats.org/officeDocument/2006/relationships/package" Target="../embeddings/Microsoft_Excel_Worksheet43.xlsx"/><Relationship Id="rId2" Type="http://schemas.microsoft.com/office/2011/relationships/chartColorStyle" Target="colors44.xml"/><Relationship Id="rId1" Type="http://schemas.microsoft.com/office/2011/relationships/chartStyle" Target="style44.xml"/></Relationships>
</file>

<file path=ppt/charts/_rels/chart42.xml.rels><?xml version="1.0" encoding="UTF-8" standalone="yes"?>
<Relationships xmlns="http://schemas.openxmlformats.org/package/2006/relationships"><Relationship Id="rId3" Type="http://schemas.openxmlformats.org/officeDocument/2006/relationships/package" Target="../embeddings/Microsoft_Excel_Worksheet44.xlsx"/><Relationship Id="rId2" Type="http://schemas.microsoft.com/office/2011/relationships/chartColorStyle" Target="colors45.xml"/><Relationship Id="rId1" Type="http://schemas.microsoft.com/office/2011/relationships/chartStyle" Target="style45.xml"/></Relationships>
</file>

<file path=ppt/charts/_rels/chart43.xml.rels><?xml version="1.0" encoding="UTF-8" standalone="yes"?>
<Relationships xmlns="http://schemas.openxmlformats.org/package/2006/relationships"><Relationship Id="rId3" Type="http://schemas.openxmlformats.org/officeDocument/2006/relationships/package" Target="../embeddings/Microsoft_Excel_Worksheet45.xlsx"/><Relationship Id="rId2" Type="http://schemas.microsoft.com/office/2011/relationships/chartColorStyle" Target="colors46.xml"/><Relationship Id="rId1" Type="http://schemas.microsoft.com/office/2011/relationships/chartStyle" Target="style46.xml"/></Relationships>
</file>

<file path=ppt/charts/_rels/chart44.xml.rels><?xml version="1.0" encoding="UTF-8" standalone="yes"?>
<Relationships xmlns="http://schemas.openxmlformats.org/package/2006/relationships"><Relationship Id="rId3" Type="http://schemas.openxmlformats.org/officeDocument/2006/relationships/package" Target="../embeddings/Microsoft_Excel_Worksheet46.xlsx"/><Relationship Id="rId2" Type="http://schemas.microsoft.com/office/2011/relationships/chartColorStyle" Target="colors47.xml"/><Relationship Id="rId1" Type="http://schemas.microsoft.com/office/2011/relationships/chartStyle" Target="style47.xml"/></Relationships>
</file>

<file path=ppt/charts/_rels/chart45.xml.rels><?xml version="1.0" encoding="UTF-8" standalone="yes"?>
<Relationships xmlns="http://schemas.openxmlformats.org/package/2006/relationships"><Relationship Id="rId3" Type="http://schemas.openxmlformats.org/officeDocument/2006/relationships/package" Target="../embeddings/Microsoft_Excel_Worksheet47.xlsx"/><Relationship Id="rId2" Type="http://schemas.microsoft.com/office/2011/relationships/chartColorStyle" Target="colors48.xml"/><Relationship Id="rId1" Type="http://schemas.microsoft.com/office/2011/relationships/chartStyle" Target="style48.xml"/></Relationships>
</file>

<file path=ppt/charts/_rels/chart46.xml.rels><?xml version="1.0" encoding="UTF-8" standalone="yes"?>
<Relationships xmlns="http://schemas.openxmlformats.org/package/2006/relationships"><Relationship Id="rId3" Type="http://schemas.openxmlformats.org/officeDocument/2006/relationships/package" Target="../embeddings/Microsoft_Excel_Worksheet48.xlsx"/><Relationship Id="rId2" Type="http://schemas.microsoft.com/office/2011/relationships/chartColorStyle" Target="colors49.xml"/><Relationship Id="rId1" Type="http://schemas.microsoft.com/office/2011/relationships/chartStyle" Target="style49.xml"/></Relationships>
</file>

<file path=ppt/charts/_rels/chart47.xml.rels><?xml version="1.0" encoding="UTF-8" standalone="yes"?>
<Relationships xmlns="http://schemas.openxmlformats.org/package/2006/relationships"><Relationship Id="rId3" Type="http://schemas.openxmlformats.org/officeDocument/2006/relationships/package" Target="../embeddings/Microsoft_Excel_Worksheet49.xlsx"/><Relationship Id="rId2" Type="http://schemas.microsoft.com/office/2011/relationships/chartColorStyle" Target="colors50.xml"/><Relationship Id="rId1" Type="http://schemas.microsoft.com/office/2011/relationships/chartStyle" Target="style50.xml"/></Relationships>
</file>

<file path=ppt/charts/_rels/chart48.xml.rels><?xml version="1.0" encoding="UTF-8" standalone="yes"?>
<Relationships xmlns="http://schemas.openxmlformats.org/package/2006/relationships"><Relationship Id="rId3" Type="http://schemas.openxmlformats.org/officeDocument/2006/relationships/package" Target="../embeddings/Microsoft_Excel_Worksheet50.xlsx"/><Relationship Id="rId2" Type="http://schemas.microsoft.com/office/2011/relationships/chartColorStyle" Target="colors51.xml"/><Relationship Id="rId1" Type="http://schemas.microsoft.com/office/2011/relationships/chartStyle" Target="style51.xml"/><Relationship Id="rId4" Type="http://schemas.openxmlformats.org/officeDocument/2006/relationships/chartUserShapes" Target="../drawings/drawing1.xml"/></Relationships>
</file>

<file path=ppt/charts/_rels/chart49.xml.rels><?xml version="1.0" encoding="UTF-8" standalone="yes"?>
<Relationships xmlns="http://schemas.openxmlformats.org/package/2006/relationships"><Relationship Id="rId3" Type="http://schemas.openxmlformats.org/officeDocument/2006/relationships/package" Target="../embeddings/Microsoft_Excel_Worksheet51.xlsx"/><Relationship Id="rId2" Type="http://schemas.microsoft.com/office/2011/relationships/chartColorStyle" Target="colors52.xml"/><Relationship Id="rId1" Type="http://schemas.microsoft.com/office/2011/relationships/chartStyle" Target="style52.xml"/></Relationships>
</file>

<file path=ppt/charts/_rels/chart5.xml.rels><?xml version="1.0" encoding="UTF-8" standalone="yes"?>
<Relationships xmlns="http://schemas.openxmlformats.org/package/2006/relationships"><Relationship Id="rId3" Type="http://schemas.openxmlformats.org/officeDocument/2006/relationships/package" Target="../embeddings/Microsoft_Excel_Worksheet6.xlsx"/><Relationship Id="rId2" Type="http://schemas.microsoft.com/office/2011/relationships/chartColorStyle" Target="colors7.xml"/><Relationship Id="rId1" Type="http://schemas.microsoft.com/office/2011/relationships/chartStyle" Target="style7.xml"/></Relationships>
</file>

<file path=ppt/charts/_rels/chart50.xml.rels><?xml version="1.0" encoding="UTF-8" standalone="yes"?>
<Relationships xmlns="http://schemas.openxmlformats.org/package/2006/relationships"><Relationship Id="rId3" Type="http://schemas.openxmlformats.org/officeDocument/2006/relationships/package" Target="../embeddings/Microsoft_Excel_Worksheet52.xlsx"/><Relationship Id="rId2" Type="http://schemas.microsoft.com/office/2011/relationships/chartColorStyle" Target="colors53.xml"/><Relationship Id="rId1" Type="http://schemas.microsoft.com/office/2011/relationships/chartStyle" Target="style53.xml"/></Relationships>
</file>

<file path=ppt/charts/_rels/chart51.xml.rels><?xml version="1.0" encoding="UTF-8" standalone="yes"?>
<Relationships xmlns="http://schemas.openxmlformats.org/package/2006/relationships"><Relationship Id="rId3" Type="http://schemas.openxmlformats.org/officeDocument/2006/relationships/package" Target="../embeddings/Microsoft_Excel_Worksheet53.xlsx"/><Relationship Id="rId2" Type="http://schemas.microsoft.com/office/2011/relationships/chartColorStyle" Target="colors54.xml"/><Relationship Id="rId1" Type="http://schemas.microsoft.com/office/2011/relationships/chartStyle" Target="style54.xml"/></Relationships>
</file>

<file path=ppt/charts/_rels/chart52.xml.rels><?xml version="1.0" encoding="UTF-8" standalone="yes"?>
<Relationships xmlns="http://schemas.openxmlformats.org/package/2006/relationships"><Relationship Id="rId3" Type="http://schemas.openxmlformats.org/officeDocument/2006/relationships/package" Target="../embeddings/Microsoft_Excel_Worksheet54.xlsx"/><Relationship Id="rId2" Type="http://schemas.microsoft.com/office/2011/relationships/chartColorStyle" Target="colors55.xml"/><Relationship Id="rId1" Type="http://schemas.microsoft.com/office/2011/relationships/chartStyle" Target="style55.xml"/></Relationships>
</file>

<file path=ppt/charts/_rels/chart53.xml.rels><?xml version="1.0" encoding="UTF-8" standalone="yes"?>
<Relationships xmlns="http://schemas.openxmlformats.org/package/2006/relationships"><Relationship Id="rId3" Type="http://schemas.openxmlformats.org/officeDocument/2006/relationships/package" Target="../embeddings/Microsoft_Excel_Worksheet55.xlsx"/><Relationship Id="rId2" Type="http://schemas.microsoft.com/office/2011/relationships/chartColorStyle" Target="colors56.xml"/><Relationship Id="rId1" Type="http://schemas.microsoft.com/office/2011/relationships/chartStyle" Target="style56.xml"/></Relationships>
</file>

<file path=ppt/charts/_rels/chart54.xml.rels><?xml version="1.0" encoding="UTF-8" standalone="yes"?>
<Relationships xmlns="http://schemas.openxmlformats.org/package/2006/relationships"><Relationship Id="rId3" Type="http://schemas.openxmlformats.org/officeDocument/2006/relationships/package" Target="../embeddings/Microsoft_Excel_Worksheet56.xlsx"/><Relationship Id="rId2" Type="http://schemas.microsoft.com/office/2011/relationships/chartColorStyle" Target="colors57.xml"/><Relationship Id="rId1" Type="http://schemas.microsoft.com/office/2011/relationships/chartStyle" Target="style57.xml"/></Relationships>
</file>

<file path=ppt/charts/_rels/chart55.xml.rels><?xml version="1.0" encoding="UTF-8" standalone="yes"?>
<Relationships xmlns="http://schemas.openxmlformats.org/package/2006/relationships"><Relationship Id="rId3" Type="http://schemas.openxmlformats.org/officeDocument/2006/relationships/package" Target="../embeddings/Microsoft_Excel_Worksheet57.xlsx"/><Relationship Id="rId2" Type="http://schemas.microsoft.com/office/2011/relationships/chartColorStyle" Target="colors58.xml"/><Relationship Id="rId1" Type="http://schemas.microsoft.com/office/2011/relationships/chartStyle" Target="style58.xml"/></Relationships>
</file>

<file path=ppt/charts/_rels/chart56.xml.rels><?xml version="1.0" encoding="UTF-8" standalone="yes"?>
<Relationships xmlns="http://schemas.openxmlformats.org/package/2006/relationships"><Relationship Id="rId3" Type="http://schemas.openxmlformats.org/officeDocument/2006/relationships/package" Target="../embeddings/Microsoft_Excel_Worksheet58.xlsx"/><Relationship Id="rId2" Type="http://schemas.microsoft.com/office/2011/relationships/chartColorStyle" Target="colors59.xml"/><Relationship Id="rId1" Type="http://schemas.microsoft.com/office/2011/relationships/chartStyle" Target="style59.xml"/></Relationships>
</file>

<file path=ppt/charts/_rels/chart57.xml.rels><?xml version="1.0" encoding="UTF-8" standalone="yes"?>
<Relationships xmlns="http://schemas.openxmlformats.org/package/2006/relationships"><Relationship Id="rId3" Type="http://schemas.openxmlformats.org/officeDocument/2006/relationships/package" Target="../embeddings/Microsoft_Excel_Worksheet59.xlsx"/><Relationship Id="rId2" Type="http://schemas.microsoft.com/office/2011/relationships/chartColorStyle" Target="colors60.xml"/><Relationship Id="rId1" Type="http://schemas.microsoft.com/office/2011/relationships/chartStyle" Target="style60.xml"/></Relationships>
</file>

<file path=ppt/charts/_rels/chart58.xml.rels><?xml version="1.0" encoding="UTF-8" standalone="yes"?>
<Relationships xmlns="http://schemas.openxmlformats.org/package/2006/relationships"><Relationship Id="rId3" Type="http://schemas.openxmlformats.org/officeDocument/2006/relationships/package" Target="../embeddings/Microsoft_Excel_Worksheet60.xlsx"/><Relationship Id="rId2" Type="http://schemas.microsoft.com/office/2011/relationships/chartColorStyle" Target="colors61.xml"/><Relationship Id="rId1" Type="http://schemas.microsoft.com/office/2011/relationships/chartStyle" Target="style61.xml"/></Relationships>
</file>

<file path=ppt/charts/_rels/chart59.xml.rels><?xml version="1.0" encoding="UTF-8" standalone="yes"?>
<Relationships xmlns="http://schemas.openxmlformats.org/package/2006/relationships"><Relationship Id="rId3" Type="http://schemas.openxmlformats.org/officeDocument/2006/relationships/package" Target="../embeddings/Microsoft_Excel_Worksheet61.xlsx"/><Relationship Id="rId2" Type="http://schemas.microsoft.com/office/2011/relationships/chartColorStyle" Target="colors62.xml"/><Relationship Id="rId1" Type="http://schemas.microsoft.com/office/2011/relationships/chartStyle" Target="style62.xml"/></Relationships>
</file>

<file path=ppt/charts/_rels/chart6.xml.rels><?xml version="1.0" encoding="UTF-8" standalone="yes"?>
<Relationships xmlns="http://schemas.openxmlformats.org/package/2006/relationships"><Relationship Id="rId3" Type="http://schemas.openxmlformats.org/officeDocument/2006/relationships/package" Target="../embeddings/Microsoft_Excel_Worksheet7.xlsx"/><Relationship Id="rId2" Type="http://schemas.microsoft.com/office/2011/relationships/chartColorStyle" Target="colors8.xml"/><Relationship Id="rId1" Type="http://schemas.microsoft.com/office/2011/relationships/chartStyle" Target="style8.xml"/></Relationships>
</file>

<file path=ppt/charts/_rels/chart60.xml.rels><?xml version="1.0" encoding="UTF-8" standalone="yes"?>
<Relationships xmlns="http://schemas.openxmlformats.org/package/2006/relationships"><Relationship Id="rId3" Type="http://schemas.openxmlformats.org/officeDocument/2006/relationships/package" Target="../embeddings/Microsoft_Excel_Worksheet62.xlsx"/><Relationship Id="rId2" Type="http://schemas.microsoft.com/office/2011/relationships/chartColorStyle" Target="colors63.xml"/><Relationship Id="rId1" Type="http://schemas.microsoft.com/office/2011/relationships/chartStyle" Target="style63.xml"/></Relationships>
</file>

<file path=ppt/charts/_rels/chart61.xml.rels><?xml version="1.0" encoding="UTF-8" standalone="yes"?>
<Relationships xmlns="http://schemas.openxmlformats.org/package/2006/relationships"><Relationship Id="rId3" Type="http://schemas.openxmlformats.org/officeDocument/2006/relationships/package" Target="../embeddings/Microsoft_Excel_Worksheet63.xlsx"/><Relationship Id="rId2" Type="http://schemas.microsoft.com/office/2011/relationships/chartColorStyle" Target="colors64.xml"/><Relationship Id="rId1" Type="http://schemas.microsoft.com/office/2011/relationships/chartStyle" Target="style64.xml"/></Relationships>
</file>

<file path=ppt/charts/_rels/chart62.xml.rels><?xml version="1.0" encoding="UTF-8" standalone="yes"?>
<Relationships xmlns="http://schemas.openxmlformats.org/package/2006/relationships"><Relationship Id="rId3" Type="http://schemas.openxmlformats.org/officeDocument/2006/relationships/package" Target="../embeddings/Microsoft_Excel_Worksheet64.xlsx"/><Relationship Id="rId2" Type="http://schemas.microsoft.com/office/2011/relationships/chartColorStyle" Target="colors65.xml"/><Relationship Id="rId1" Type="http://schemas.microsoft.com/office/2011/relationships/chartStyle" Target="style65.xml"/></Relationships>
</file>

<file path=ppt/charts/_rels/chart63.xml.rels><?xml version="1.0" encoding="UTF-8" standalone="yes"?>
<Relationships xmlns="http://schemas.openxmlformats.org/package/2006/relationships"><Relationship Id="rId3" Type="http://schemas.openxmlformats.org/officeDocument/2006/relationships/package" Target="../embeddings/Microsoft_Excel_Worksheet65.xlsx"/><Relationship Id="rId2" Type="http://schemas.microsoft.com/office/2011/relationships/chartColorStyle" Target="colors66.xml"/><Relationship Id="rId1" Type="http://schemas.microsoft.com/office/2011/relationships/chartStyle" Target="style66.xml"/></Relationships>
</file>

<file path=ppt/charts/_rels/chart64.xml.rels><?xml version="1.0" encoding="UTF-8" standalone="yes"?>
<Relationships xmlns="http://schemas.openxmlformats.org/package/2006/relationships"><Relationship Id="rId3" Type="http://schemas.openxmlformats.org/officeDocument/2006/relationships/package" Target="../embeddings/Microsoft_Excel_Worksheet66.xlsx"/><Relationship Id="rId2" Type="http://schemas.microsoft.com/office/2011/relationships/chartColorStyle" Target="colors67.xml"/><Relationship Id="rId1" Type="http://schemas.microsoft.com/office/2011/relationships/chartStyle" Target="style67.xml"/></Relationships>
</file>

<file path=ppt/charts/_rels/chart65.xml.rels><?xml version="1.0" encoding="UTF-8" standalone="yes"?>
<Relationships xmlns="http://schemas.openxmlformats.org/package/2006/relationships"><Relationship Id="rId3" Type="http://schemas.openxmlformats.org/officeDocument/2006/relationships/package" Target="../embeddings/Microsoft_Excel_Worksheet67.xlsx"/><Relationship Id="rId2" Type="http://schemas.microsoft.com/office/2011/relationships/chartColorStyle" Target="colors68.xml"/><Relationship Id="rId1" Type="http://schemas.microsoft.com/office/2011/relationships/chartStyle" Target="style68.xml"/></Relationships>
</file>

<file path=ppt/charts/_rels/chart66.xml.rels><?xml version="1.0" encoding="UTF-8" standalone="yes"?>
<Relationships xmlns="http://schemas.openxmlformats.org/package/2006/relationships"><Relationship Id="rId3" Type="http://schemas.openxmlformats.org/officeDocument/2006/relationships/package" Target="../embeddings/Microsoft_Excel_Worksheet68.xlsx"/><Relationship Id="rId2" Type="http://schemas.microsoft.com/office/2011/relationships/chartColorStyle" Target="colors69.xml"/><Relationship Id="rId1" Type="http://schemas.microsoft.com/office/2011/relationships/chartStyle" Target="style69.xml"/></Relationships>
</file>

<file path=ppt/charts/_rels/chart67.xml.rels><?xml version="1.0" encoding="UTF-8" standalone="yes"?>
<Relationships xmlns="http://schemas.openxmlformats.org/package/2006/relationships"><Relationship Id="rId3" Type="http://schemas.openxmlformats.org/officeDocument/2006/relationships/package" Target="../embeddings/Microsoft_Excel_Worksheet69.xlsx"/><Relationship Id="rId2" Type="http://schemas.microsoft.com/office/2011/relationships/chartColorStyle" Target="colors70.xml"/><Relationship Id="rId1" Type="http://schemas.microsoft.com/office/2011/relationships/chartStyle" Target="style70.xml"/></Relationships>
</file>

<file path=ppt/charts/_rels/chart68.xml.rels><?xml version="1.0" encoding="UTF-8" standalone="yes"?>
<Relationships xmlns="http://schemas.openxmlformats.org/package/2006/relationships"><Relationship Id="rId3" Type="http://schemas.openxmlformats.org/officeDocument/2006/relationships/package" Target="../embeddings/Microsoft_Excel_Worksheet70.xlsx"/><Relationship Id="rId2" Type="http://schemas.microsoft.com/office/2011/relationships/chartColorStyle" Target="colors71.xml"/><Relationship Id="rId1" Type="http://schemas.microsoft.com/office/2011/relationships/chartStyle" Target="style71.xml"/></Relationships>
</file>

<file path=ppt/charts/_rels/chart69.xml.rels><?xml version="1.0" encoding="UTF-8" standalone="yes"?>
<Relationships xmlns="http://schemas.openxmlformats.org/package/2006/relationships"><Relationship Id="rId3" Type="http://schemas.openxmlformats.org/officeDocument/2006/relationships/package" Target="../embeddings/Microsoft_Excel_Worksheet71.xlsx"/><Relationship Id="rId2" Type="http://schemas.microsoft.com/office/2011/relationships/chartColorStyle" Target="colors72.xml"/><Relationship Id="rId1" Type="http://schemas.microsoft.com/office/2011/relationships/chartStyle" Target="style72.xml"/></Relationships>
</file>

<file path=ppt/charts/_rels/chart7.xml.rels><?xml version="1.0" encoding="UTF-8" standalone="yes"?>
<Relationships xmlns="http://schemas.openxmlformats.org/package/2006/relationships"><Relationship Id="rId3" Type="http://schemas.openxmlformats.org/officeDocument/2006/relationships/package" Target="../embeddings/Microsoft_Excel_Worksheet8.xlsx"/><Relationship Id="rId2" Type="http://schemas.microsoft.com/office/2011/relationships/chartColorStyle" Target="colors9.xml"/><Relationship Id="rId1" Type="http://schemas.microsoft.com/office/2011/relationships/chartStyle" Target="style9.xml"/></Relationships>
</file>

<file path=ppt/charts/_rels/chart70.xml.rels><?xml version="1.0" encoding="UTF-8" standalone="yes"?>
<Relationships xmlns="http://schemas.openxmlformats.org/package/2006/relationships"><Relationship Id="rId3" Type="http://schemas.openxmlformats.org/officeDocument/2006/relationships/package" Target="../embeddings/Microsoft_Excel_Worksheet72.xlsx"/><Relationship Id="rId2" Type="http://schemas.microsoft.com/office/2011/relationships/chartColorStyle" Target="colors73.xml"/><Relationship Id="rId1" Type="http://schemas.microsoft.com/office/2011/relationships/chartStyle" Target="style73.xml"/></Relationships>
</file>

<file path=ppt/charts/_rels/chart71.xml.rels><?xml version="1.0" encoding="UTF-8" standalone="yes"?>
<Relationships xmlns="http://schemas.openxmlformats.org/package/2006/relationships"><Relationship Id="rId3" Type="http://schemas.openxmlformats.org/officeDocument/2006/relationships/package" Target="../embeddings/Microsoft_Excel_Worksheet73.xlsx"/><Relationship Id="rId2" Type="http://schemas.microsoft.com/office/2011/relationships/chartColorStyle" Target="colors74.xml"/><Relationship Id="rId1" Type="http://schemas.microsoft.com/office/2011/relationships/chartStyle" Target="style74.xml"/></Relationships>
</file>

<file path=ppt/charts/_rels/chart72.xml.rels><?xml version="1.0" encoding="UTF-8" standalone="yes"?>
<Relationships xmlns="http://schemas.openxmlformats.org/package/2006/relationships"><Relationship Id="rId3" Type="http://schemas.openxmlformats.org/officeDocument/2006/relationships/package" Target="../embeddings/Microsoft_Excel_Worksheet74.xlsx"/><Relationship Id="rId2" Type="http://schemas.microsoft.com/office/2011/relationships/chartColorStyle" Target="colors75.xml"/><Relationship Id="rId1" Type="http://schemas.microsoft.com/office/2011/relationships/chartStyle" Target="style75.xml"/></Relationships>
</file>

<file path=ppt/charts/_rels/chart73.xml.rels><?xml version="1.0" encoding="UTF-8" standalone="yes"?>
<Relationships xmlns="http://schemas.openxmlformats.org/package/2006/relationships"><Relationship Id="rId3" Type="http://schemas.openxmlformats.org/officeDocument/2006/relationships/package" Target="../embeddings/Microsoft_Excel_Worksheet75.xlsx"/><Relationship Id="rId2" Type="http://schemas.microsoft.com/office/2011/relationships/chartColorStyle" Target="colors76.xml"/><Relationship Id="rId1" Type="http://schemas.microsoft.com/office/2011/relationships/chartStyle" Target="style76.xml"/></Relationships>
</file>

<file path=ppt/charts/_rels/chart74.xml.rels><?xml version="1.0" encoding="UTF-8" standalone="yes"?>
<Relationships xmlns="http://schemas.openxmlformats.org/package/2006/relationships"><Relationship Id="rId3" Type="http://schemas.openxmlformats.org/officeDocument/2006/relationships/package" Target="../embeddings/Microsoft_Excel_Worksheet76.xlsx"/><Relationship Id="rId2" Type="http://schemas.microsoft.com/office/2011/relationships/chartColorStyle" Target="colors77.xml"/><Relationship Id="rId1" Type="http://schemas.microsoft.com/office/2011/relationships/chartStyle" Target="style77.xml"/></Relationships>
</file>

<file path=ppt/charts/_rels/chart75.xml.rels><?xml version="1.0" encoding="UTF-8" standalone="yes"?>
<Relationships xmlns="http://schemas.openxmlformats.org/package/2006/relationships"><Relationship Id="rId3" Type="http://schemas.openxmlformats.org/officeDocument/2006/relationships/package" Target="../embeddings/Microsoft_Excel_Worksheet77.xlsx"/><Relationship Id="rId2" Type="http://schemas.microsoft.com/office/2011/relationships/chartColorStyle" Target="colors78.xml"/><Relationship Id="rId1" Type="http://schemas.microsoft.com/office/2011/relationships/chartStyle" Target="style78.xml"/></Relationships>
</file>

<file path=ppt/charts/_rels/chart76.xml.rels><?xml version="1.0" encoding="UTF-8" standalone="yes"?>
<Relationships xmlns="http://schemas.openxmlformats.org/package/2006/relationships"><Relationship Id="rId3" Type="http://schemas.openxmlformats.org/officeDocument/2006/relationships/package" Target="../embeddings/Microsoft_Excel_Worksheet78.xlsx"/><Relationship Id="rId2" Type="http://schemas.microsoft.com/office/2011/relationships/chartColorStyle" Target="colors79.xml"/><Relationship Id="rId1" Type="http://schemas.microsoft.com/office/2011/relationships/chartStyle" Target="style79.xml"/></Relationships>
</file>

<file path=ppt/charts/_rels/chart77.xml.rels><?xml version="1.0" encoding="UTF-8" standalone="yes"?>
<Relationships xmlns="http://schemas.openxmlformats.org/package/2006/relationships"><Relationship Id="rId3" Type="http://schemas.openxmlformats.org/officeDocument/2006/relationships/package" Target="../embeddings/Microsoft_Excel_Worksheet79.xlsx"/><Relationship Id="rId2" Type="http://schemas.microsoft.com/office/2011/relationships/chartColorStyle" Target="colors80.xml"/><Relationship Id="rId1" Type="http://schemas.microsoft.com/office/2011/relationships/chartStyle" Target="style80.xml"/></Relationships>
</file>

<file path=ppt/charts/_rels/chart78.xml.rels><?xml version="1.0" encoding="UTF-8" standalone="yes"?>
<Relationships xmlns="http://schemas.openxmlformats.org/package/2006/relationships"><Relationship Id="rId3" Type="http://schemas.openxmlformats.org/officeDocument/2006/relationships/package" Target="../embeddings/Microsoft_Excel_Worksheet80.xlsx"/><Relationship Id="rId2" Type="http://schemas.microsoft.com/office/2011/relationships/chartColorStyle" Target="colors81.xml"/><Relationship Id="rId1" Type="http://schemas.microsoft.com/office/2011/relationships/chartStyle" Target="style81.xml"/></Relationships>
</file>

<file path=ppt/charts/_rels/chart79.xml.rels><?xml version="1.0" encoding="UTF-8" standalone="yes"?>
<Relationships xmlns="http://schemas.openxmlformats.org/package/2006/relationships"><Relationship Id="rId3" Type="http://schemas.openxmlformats.org/officeDocument/2006/relationships/package" Target="../embeddings/Microsoft_Excel_Worksheet81.xlsx"/><Relationship Id="rId2" Type="http://schemas.microsoft.com/office/2011/relationships/chartColorStyle" Target="colors82.xml"/><Relationship Id="rId1" Type="http://schemas.microsoft.com/office/2011/relationships/chartStyle" Target="style82.xml"/></Relationships>
</file>

<file path=ppt/charts/_rels/chart8.xml.rels><?xml version="1.0" encoding="UTF-8" standalone="yes"?>
<Relationships xmlns="http://schemas.openxmlformats.org/package/2006/relationships"><Relationship Id="rId3" Type="http://schemas.openxmlformats.org/officeDocument/2006/relationships/package" Target="../embeddings/Microsoft_Excel_Worksheet9.xlsx"/><Relationship Id="rId2" Type="http://schemas.microsoft.com/office/2011/relationships/chartColorStyle" Target="colors10.xml"/><Relationship Id="rId1" Type="http://schemas.microsoft.com/office/2011/relationships/chartStyle" Target="style10.xml"/></Relationships>
</file>

<file path=ppt/charts/_rels/chart80.xml.rels><?xml version="1.0" encoding="UTF-8" standalone="yes"?>
<Relationships xmlns="http://schemas.openxmlformats.org/package/2006/relationships"><Relationship Id="rId3" Type="http://schemas.openxmlformats.org/officeDocument/2006/relationships/package" Target="../embeddings/Microsoft_Excel_Worksheet82.xlsx"/><Relationship Id="rId2" Type="http://schemas.microsoft.com/office/2011/relationships/chartColorStyle" Target="colors83.xml"/><Relationship Id="rId1" Type="http://schemas.microsoft.com/office/2011/relationships/chartStyle" Target="style83.xml"/></Relationships>
</file>

<file path=ppt/charts/_rels/chart81.xml.rels><?xml version="1.0" encoding="UTF-8" standalone="yes"?>
<Relationships xmlns="http://schemas.openxmlformats.org/package/2006/relationships"><Relationship Id="rId3" Type="http://schemas.openxmlformats.org/officeDocument/2006/relationships/package" Target="../embeddings/Microsoft_Excel_Worksheet83.xlsx"/><Relationship Id="rId2" Type="http://schemas.microsoft.com/office/2011/relationships/chartColorStyle" Target="colors84.xml"/><Relationship Id="rId1" Type="http://schemas.microsoft.com/office/2011/relationships/chartStyle" Target="style84.xml"/></Relationships>
</file>

<file path=ppt/charts/_rels/chart82.xml.rels><?xml version="1.0" encoding="UTF-8" standalone="yes"?>
<Relationships xmlns="http://schemas.openxmlformats.org/package/2006/relationships"><Relationship Id="rId3" Type="http://schemas.openxmlformats.org/officeDocument/2006/relationships/package" Target="../embeddings/Microsoft_Excel_Worksheet84.xlsx"/><Relationship Id="rId2" Type="http://schemas.microsoft.com/office/2011/relationships/chartColorStyle" Target="colors85.xml"/><Relationship Id="rId1" Type="http://schemas.microsoft.com/office/2011/relationships/chartStyle" Target="style85.xml"/></Relationships>
</file>

<file path=ppt/charts/_rels/chart83.xml.rels><?xml version="1.0" encoding="UTF-8" standalone="yes"?>
<Relationships xmlns="http://schemas.openxmlformats.org/package/2006/relationships"><Relationship Id="rId3" Type="http://schemas.openxmlformats.org/officeDocument/2006/relationships/package" Target="../embeddings/Microsoft_Excel_Worksheet85.xlsx"/><Relationship Id="rId2" Type="http://schemas.microsoft.com/office/2011/relationships/chartColorStyle" Target="colors86.xml"/><Relationship Id="rId1" Type="http://schemas.microsoft.com/office/2011/relationships/chartStyle" Target="style86.xml"/></Relationships>
</file>

<file path=ppt/charts/_rels/chart84.xml.rels><?xml version="1.0" encoding="UTF-8" standalone="yes"?>
<Relationships xmlns="http://schemas.openxmlformats.org/package/2006/relationships"><Relationship Id="rId3" Type="http://schemas.openxmlformats.org/officeDocument/2006/relationships/package" Target="../embeddings/Microsoft_Excel_Worksheet86.xlsx"/><Relationship Id="rId2" Type="http://schemas.microsoft.com/office/2011/relationships/chartColorStyle" Target="colors87.xml"/><Relationship Id="rId1" Type="http://schemas.microsoft.com/office/2011/relationships/chartStyle" Target="style87.xml"/></Relationships>
</file>

<file path=ppt/charts/_rels/chart85.xml.rels><?xml version="1.0" encoding="UTF-8" standalone="yes"?>
<Relationships xmlns="http://schemas.openxmlformats.org/package/2006/relationships"><Relationship Id="rId3" Type="http://schemas.openxmlformats.org/officeDocument/2006/relationships/package" Target="../embeddings/Microsoft_Excel_Worksheet87.xlsx"/><Relationship Id="rId2" Type="http://schemas.microsoft.com/office/2011/relationships/chartColorStyle" Target="colors88.xml"/><Relationship Id="rId1" Type="http://schemas.microsoft.com/office/2011/relationships/chartStyle" Target="style88.xml"/></Relationships>
</file>

<file path=ppt/charts/_rels/chart86.xml.rels><?xml version="1.0" encoding="UTF-8" standalone="yes"?>
<Relationships xmlns="http://schemas.openxmlformats.org/package/2006/relationships"><Relationship Id="rId3" Type="http://schemas.openxmlformats.org/officeDocument/2006/relationships/package" Target="../embeddings/Microsoft_Excel_Worksheet89.xlsx"/><Relationship Id="rId2" Type="http://schemas.microsoft.com/office/2011/relationships/chartColorStyle" Target="colors90.xml"/><Relationship Id="rId1" Type="http://schemas.microsoft.com/office/2011/relationships/chartStyle" Target="style90.xml"/></Relationships>
</file>

<file path=ppt/charts/_rels/chart87.xml.rels><?xml version="1.0" encoding="UTF-8" standalone="yes"?>
<Relationships xmlns="http://schemas.openxmlformats.org/package/2006/relationships"><Relationship Id="rId3" Type="http://schemas.openxmlformats.org/officeDocument/2006/relationships/package" Target="../embeddings/Microsoft_Excel_Worksheet90.xlsx"/><Relationship Id="rId2" Type="http://schemas.microsoft.com/office/2011/relationships/chartColorStyle" Target="colors91.xml"/><Relationship Id="rId1" Type="http://schemas.microsoft.com/office/2011/relationships/chartStyle" Target="style91.xml"/></Relationships>
</file>

<file path=ppt/charts/_rels/chart88.xml.rels><?xml version="1.0" encoding="UTF-8" standalone="yes"?>
<Relationships xmlns="http://schemas.openxmlformats.org/package/2006/relationships"><Relationship Id="rId3" Type="http://schemas.openxmlformats.org/officeDocument/2006/relationships/package" Target="../embeddings/Microsoft_Excel_Worksheet91.xlsx"/><Relationship Id="rId2" Type="http://schemas.microsoft.com/office/2011/relationships/chartColorStyle" Target="colors92.xml"/><Relationship Id="rId1" Type="http://schemas.microsoft.com/office/2011/relationships/chartStyle" Target="style92.xml"/></Relationships>
</file>

<file path=ppt/charts/_rels/chart89.xml.rels><?xml version="1.0" encoding="UTF-8" standalone="yes"?>
<Relationships xmlns="http://schemas.openxmlformats.org/package/2006/relationships"><Relationship Id="rId3" Type="http://schemas.openxmlformats.org/officeDocument/2006/relationships/package" Target="../embeddings/Microsoft_Excel_Worksheet92.xlsx"/><Relationship Id="rId2" Type="http://schemas.microsoft.com/office/2011/relationships/chartColorStyle" Target="colors93.xml"/><Relationship Id="rId1" Type="http://schemas.microsoft.com/office/2011/relationships/chartStyle" Target="style93.xml"/></Relationships>
</file>

<file path=ppt/charts/_rels/chart9.xml.rels><?xml version="1.0" encoding="UTF-8" standalone="yes"?>
<Relationships xmlns="http://schemas.openxmlformats.org/package/2006/relationships"><Relationship Id="rId3" Type="http://schemas.openxmlformats.org/officeDocument/2006/relationships/package" Target="../embeddings/Microsoft_Excel_Worksheet10.xlsx"/><Relationship Id="rId2" Type="http://schemas.microsoft.com/office/2011/relationships/chartColorStyle" Target="colors11.xml"/><Relationship Id="rId1" Type="http://schemas.microsoft.com/office/2011/relationships/chartStyle" Target="style11.xml"/></Relationships>
</file>

<file path=ppt/charts/_rels/chart90.xml.rels><?xml version="1.0" encoding="UTF-8" standalone="yes"?>
<Relationships xmlns="http://schemas.openxmlformats.org/package/2006/relationships"><Relationship Id="rId3" Type="http://schemas.openxmlformats.org/officeDocument/2006/relationships/package" Target="../embeddings/Microsoft_Excel_Worksheet93.xlsx"/><Relationship Id="rId2" Type="http://schemas.microsoft.com/office/2011/relationships/chartColorStyle" Target="colors94.xml"/><Relationship Id="rId1" Type="http://schemas.microsoft.com/office/2011/relationships/chartStyle" Target="style94.xml"/></Relationships>
</file>

<file path=ppt/charts/_rels/chartEx1.xml.rels><?xml version="1.0" encoding="UTF-8" standalone="yes"?>
<Relationships xmlns="http://schemas.openxmlformats.org/package/2006/relationships"><Relationship Id="rId3" Type="http://schemas.microsoft.com/office/2011/relationships/chartColorStyle" Target="colors4.xml"/><Relationship Id="rId2" Type="http://schemas.microsoft.com/office/2011/relationships/chartStyle" Target="style4.xml"/><Relationship Id="rId1" Type="http://schemas.openxmlformats.org/officeDocument/2006/relationships/package" Target="../embeddings/Microsoft_Excel_Worksheet3.xlsx"/></Relationships>
</file>

<file path=ppt/charts/_rels/chartEx2.xml.rels><?xml version="1.0" encoding="UTF-8" standalone="yes"?>
<Relationships xmlns="http://schemas.openxmlformats.org/package/2006/relationships"><Relationship Id="rId3" Type="http://schemas.microsoft.com/office/2011/relationships/chartColorStyle" Target="colors5.xml"/><Relationship Id="rId2" Type="http://schemas.microsoft.com/office/2011/relationships/chartStyle" Target="style5.xml"/><Relationship Id="rId1" Type="http://schemas.openxmlformats.org/officeDocument/2006/relationships/package" Target="../embeddings/Microsoft_Excel_Worksheet4.xlsx"/></Relationships>
</file>

<file path=ppt/charts/_rels/chartEx3.xml.rels><?xml version="1.0" encoding="UTF-8" standalone="yes"?>
<Relationships xmlns="http://schemas.openxmlformats.org/package/2006/relationships"><Relationship Id="rId3" Type="http://schemas.microsoft.com/office/2011/relationships/chartColorStyle" Target="colors16.xml"/><Relationship Id="rId2" Type="http://schemas.microsoft.com/office/2011/relationships/chartStyle" Target="style16.xml"/><Relationship Id="rId1" Type="http://schemas.openxmlformats.org/officeDocument/2006/relationships/package" Target="../embeddings/Microsoft_Excel_Worksheet15.xlsx"/></Relationships>
</file>

<file path=ppt/charts/_rels/chartEx4.xml.rels><?xml version="1.0" encoding="UTF-8" standalone="yes"?>
<Relationships xmlns="http://schemas.openxmlformats.org/package/2006/relationships"><Relationship Id="rId3" Type="http://schemas.microsoft.com/office/2011/relationships/chartColorStyle" Target="colors89.xml"/><Relationship Id="rId2" Type="http://schemas.microsoft.com/office/2011/relationships/chartStyle" Target="style89.xml"/><Relationship Id="rId1" Type="http://schemas.openxmlformats.org/officeDocument/2006/relationships/package" Target="../embeddings/Microsoft_Excel_Worksheet88.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US" dirty="0"/>
              <a:t>% of Employees Receiving at least One Shot</a:t>
            </a:r>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tx>
            <c:strRef>
              <c:f>Sheet1!$B$1</c:f>
              <c:strCache>
                <c:ptCount val="1"/>
                <c:pt idx="0">
                  <c:v>% of Employee Receiving at least One Shot</c:v>
                </c:pt>
              </c:strCache>
            </c:strRef>
          </c:tx>
          <c:spPr>
            <a:solidFill>
              <a:schemeClr val="accent1"/>
            </a:solidFill>
            <a:ln>
              <a:solidFill>
                <a:srgbClr val="002060"/>
              </a:solidFill>
            </a:ln>
            <a:effectLst/>
          </c:spPr>
          <c:invertIfNegative val="0"/>
          <c:dPt>
            <c:idx val="0"/>
            <c:invertIfNegative val="0"/>
            <c:bubble3D val="0"/>
            <c:spPr>
              <a:solidFill>
                <a:srgbClr val="C00000"/>
              </a:solidFill>
              <a:ln>
                <a:solidFill>
                  <a:srgbClr val="002060"/>
                </a:solidFill>
              </a:ln>
              <a:effectLst/>
            </c:spPr>
            <c:extLst>
              <c:ext xmlns:c16="http://schemas.microsoft.com/office/drawing/2014/chart" uri="{C3380CC4-5D6E-409C-BE32-E72D297353CC}">
                <c16:uniqueId val="{00000004-6F0E-493B-A533-9AFE71061D94}"/>
              </c:ext>
            </c:extLst>
          </c:dPt>
          <c:dPt>
            <c:idx val="1"/>
            <c:invertIfNegative val="0"/>
            <c:bubble3D val="0"/>
            <c:spPr>
              <a:solidFill>
                <a:schemeClr val="accent1">
                  <a:lumMod val="40000"/>
                  <a:lumOff val="60000"/>
                </a:schemeClr>
              </a:solidFill>
              <a:ln>
                <a:solidFill>
                  <a:srgbClr val="002060"/>
                </a:solidFill>
              </a:ln>
              <a:effectLst/>
            </c:spPr>
            <c:extLst>
              <c:ext xmlns:c16="http://schemas.microsoft.com/office/drawing/2014/chart" uri="{C3380CC4-5D6E-409C-BE32-E72D297353CC}">
                <c16:uniqueId val="{00000005-6F0E-493B-A533-9AFE71061D94}"/>
              </c:ext>
            </c:extLst>
          </c:dPt>
          <c:dPt>
            <c:idx val="2"/>
            <c:invertIfNegative val="0"/>
            <c:bubble3D val="0"/>
            <c:spPr>
              <a:solidFill>
                <a:schemeClr val="accent6">
                  <a:lumMod val="40000"/>
                  <a:lumOff val="60000"/>
                </a:schemeClr>
              </a:solidFill>
              <a:ln>
                <a:solidFill>
                  <a:srgbClr val="002060"/>
                </a:solidFill>
              </a:ln>
              <a:effectLst/>
            </c:spPr>
            <c:extLst>
              <c:ext xmlns:c16="http://schemas.microsoft.com/office/drawing/2014/chart" uri="{C3380CC4-5D6E-409C-BE32-E72D297353CC}">
                <c16:uniqueId val="{00000006-6F0E-493B-A533-9AFE71061D94}"/>
              </c:ext>
            </c:extLst>
          </c:dPt>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Assisted living/Housing with Services</c:v>
                </c:pt>
                <c:pt idx="1">
                  <c:v>Nursing facility</c:v>
                </c:pt>
                <c:pt idx="2">
                  <c:v>All Respondents</c:v>
                </c:pt>
              </c:strCache>
            </c:strRef>
          </c:cat>
          <c:val>
            <c:numRef>
              <c:f>Sheet1!$B$2:$B$4</c:f>
              <c:numCache>
                <c:formatCode>0.0%</c:formatCode>
                <c:ptCount val="3"/>
                <c:pt idx="0">
                  <c:v>0.51334157978441419</c:v>
                </c:pt>
                <c:pt idx="1">
                  <c:v>0.56358116218315324</c:v>
                </c:pt>
                <c:pt idx="2">
                  <c:v>0.54923822015941881</c:v>
                </c:pt>
              </c:numCache>
            </c:numRef>
          </c:val>
          <c:extLst>
            <c:ext xmlns:c16="http://schemas.microsoft.com/office/drawing/2014/chart" uri="{C3380CC4-5D6E-409C-BE32-E72D297353CC}">
              <c16:uniqueId val="{00000000-6F0E-493B-A533-9AFE71061D94}"/>
            </c:ext>
          </c:extLst>
        </c:ser>
        <c:dLbls>
          <c:showLegendKey val="0"/>
          <c:showVal val="0"/>
          <c:showCatName val="0"/>
          <c:showSerName val="0"/>
          <c:showPercent val="0"/>
          <c:showBubbleSize val="0"/>
        </c:dLbls>
        <c:gapWidth val="219"/>
        <c:axId val="256714912"/>
        <c:axId val="256715744"/>
      </c:barChart>
      <c:catAx>
        <c:axId val="25671491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256715744"/>
        <c:crosses val="autoZero"/>
        <c:auto val="1"/>
        <c:lblAlgn val="ctr"/>
        <c:lblOffset val="100"/>
        <c:noMultiLvlLbl val="0"/>
      </c:catAx>
      <c:valAx>
        <c:axId val="25671574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256714912"/>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US" dirty="0"/>
              <a:t>Vacancy Rate</a:t>
            </a:r>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tx>
            <c:strRef>
              <c:f>Sheet1!$B$1</c:f>
              <c:strCache>
                <c:ptCount val="1"/>
                <c:pt idx="0">
                  <c:v>Week of August 17</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Nursing Facilities</c:v>
                </c:pt>
              </c:strCache>
            </c:strRef>
          </c:cat>
          <c:val>
            <c:numRef>
              <c:f>Sheet1!$B$2</c:f>
              <c:numCache>
                <c:formatCode>0.0%</c:formatCode>
                <c:ptCount val="1"/>
                <c:pt idx="0">
                  <c:v>0.14459007250418293</c:v>
                </c:pt>
              </c:numCache>
            </c:numRef>
          </c:val>
          <c:extLst>
            <c:ext xmlns:c16="http://schemas.microsoft.com/office/drawing/2014/chart" uri="{C3380CC4-5D6E-409C-BE32-E72D297353CC}">
              <c16:uniqueId val="{00000000-C724-493C-AF2E-0BE4168599BF}"/>
            </c:ext>
          </c:extLst>
        </c:ser>
        <c:ser>
          <c:idx val="1"/>
          <c:order val="1"/>
          <c:tx>
            <c:strRef>
              <c:f>Sheet1!$C$1</c:f>
              <c:strCache>
                <c:ptCount val="1"/>
                <c:pt idx="0">
                  <c:v>Week of December 21</c:v>
                </c:pt>
              </c:strCache>
            </c:strRef>
          </c:tx>
          <c:spPr>
            <a:solidFill>
              <a:schemeClr val="accent2"/>
            </a:solidFill>
            <a:ln>
              <a:noFill/>
            </a:ln>
            <a:effectLst/>
          </c:spPr>
          <c:invertIfNegative val="0"/>
          <c:dLbls>
            <c:dLbl>
              <c:idx val="0"/>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1B28-4F4D-9AB5-165CAD6B43D3}"/>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Nursing Facilities</c:v>
                </c:pt>
              </c:strCache>
            </c:strRef>
          </c:cat>
          <c:val>
            <c:numRef>
              <c:f>Sheet1!$C$2</c:f>
              <c:numCache>
                <c:formatCode>0.0%</c:formatCode>
                <c:ptCount val="1"/>
                <c:pt idx="0">
                  <c:v>0.14000000000000001</c:v>
                </c:pt>
              </c:numCache>
            </c:numRef>
          </c:val>
          <c:extLst>
            <c:ext xmlns:c16="http://schemas.microsoft.com/office/drawing/2014/chart" uri="{C3380CC4-5D6E-409C-BE32-E72D297353CC}">
              <c16:uniqueId val="{00000000-1B28-4F4D-9AB5-165CAD6B43D3}"/>
            </c:ext>
          </c:extLst>
        </c:ser>
        <c:dLbls>
          <c:showLegendKey val="0"/>
          <c:showVal val="0"/>
          <c:showCatName val="0"/>
          <c:showSerName val="0"/>
          <c:showPercent val="0"/>
          <c:showBubbleSize val="0"/>
        </c:dLbls>
        <c:gapWidth val="219"/>
        <c:overlap val="-27"/>
        <c:axId val="1360400719"/>
        <c:axId val="1165643775"/>
      </c:barChart>
      <c:catAx>
        <c:axId val="1360400719"/>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1165643775"/>
        <c:crosses val="autoZero"/>
        <c:auto val="1"/>
        <c:lblAlgn val="ctr"/>
        <c:lblOffset val="100"/>
        <c:noMultiLvlLbl val="0"/>
      </c:catAx>
      <c:valAx>
        <c:axId val="1165643775"/>
        <c:scaling>
          <c:orientation val="minMax"/>
          <c:max val="0.25"/>
          <c:min val="0"/>
        </c:scaling>
        <c:delete val="0"/>
        <c:axPos val="l"/>
        <c:majorGridlines>
          <c:spPr>
            <a:ln w="9525" cap="flat" cmpd="sng" algn="ctr">
              <a:solidFill>
                <a:schemeClr val="tx1">
                  <a:lumMod val="15000"/>
                  <a:lumOff val="85000"/>
                </a:schemeClr>
              </a:solidFill>
              <a:round/>
            </a:ln>
            <a:effectLst/>
          </c:spPr>
        </c:majorGridlines>
        <c:numFmt formatCode="0.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1360400719"/>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US" dirty="0"/>
              <a:t>Average Unfilled Positions</a:t>
            </a:r>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tx>
            <c:strRef>
              <c:f>Sheet1!$B$1</c:f>
              <c:strCache>
                <c:ptCount val="1"/>
                <c:pt idx="0">
                  <c:v>Week of August 17</c:v>
                </c:pt>
              </c:strCache>
            </c:strRef>
          </c:tx>
          <c:spPr>
            <a:solidFill>
              <a:schemeClr val="accent1"/>
            </a:solidFill>
            <a:ln>
              <a:noFill/>
            </a:ln>
            <a:effectLst/>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Nursing Facilities</c:v>
                </c:pt>
              </c:strCache>
            </c:strRef>
          </c:cat>
          <c:val>
            <c:numRef>
              <c:f>Sheet1!$B$2</c:f>
              <c:numCache>
                <c:formatCode>General</c:formatCode>
                <c:ptCount val="1"/>
                <c:pt idx="0">
                  <c:v>7.3546099290780145</c:v>
                </c:pt>
              </c:numCache>
            </c:numRef>
          </c:val>
          <c:extLst>
            <c:ext xmlns:c16="http://schemas.microsoft.com/office/drawing/2014/chart" uri="{C3380CC4-5D6E-409C-BE32-E72D297353CC}">
              <c16:uniqueId val="{00000000-978F-4B12-99C4-41FCBBF6B7B6}"/>
            </c:ext>
          </c:extLst>
        </c:ser>
        <c:ser>
          <c:idx val="1"/>
          <c:order val="1"/>
          <c:tx>
            <c:strRef>
              <c:f>Sheet1!$C$1</c:f>
              <c:strCache>
                <c:ptCount val="1"/>
                <c:pt idx="0">
                  <c:v>Week of December 21</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Nursing Facilities</c:v>
                </c:pt>
              </c:strCache>
            </c:strRef>
          </c:cat>
          <c:val>
            <c:numRef>
              <c:f>Sheet1!$C$2</c:f>
              <c:numCache>
                <c:formatCode>#,##0.0</c:formatCode>
                <c:ptCount val="1"/>
                <c:pt idx="0">
                  <c:v>7.1</c:v>
                </c:pt>
              </c:numCache>
            </c:numRef>
          </c:val>
          <c:extLst>
            <c:ext xmlns:c16="http://schemas.microsoft.com/office/drawing/2014/chart" uri="{C3380CC4-5D6E-409C-BE32-E72D297353CC}">
              <c16:uniqueId val="{00000000-6B78-4744-A776-63AB14587BFE}"/>
            </c:ext>
          </c:extLst>
        </c:ser>
        <c:dLbls>
          <c:showLegendKey val="0"/>
          <c:showVal val="0"/>
          <c:showCatName val="0"/>
          <c:showSerName val="0"/>
          <c:showPercent val="0"/>
          <c:showBubbleSize val="0"/>
        </c:dLbls>
        <c:gapWidth val="219"/>
        <c:overlap val="-27"/>
        <c:axId val="1280330975"/>
        <c:axId val="1172838639"/>
      </c:barChart>
      <c:catAx>
        <c:axId val="1280330975"/>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1172838639"/>
        <c:crosses val="autoZero"/>
        <c:auto val="1"/>
        <c:lblAlgn val="ctr"/>
        <c:lblOffset val="100"/>
        <c:noMultiLvlLbl val="0"/>
      </c:catAx>
      <c:valAx>
        <c:axId val="1172838639"/>
        <c:scaling>
          <c:orientation val="minMax"/>
          <c:max val="25"/>
          <c:min val="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1280330975"/>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3"/>
    </mc:Choice>
    <mc:Fallback>
      <c:style val="3"/>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US" sz="1800" b="0" i="0" baseline="0" dirty="0">
                <a:effectLst/>
              </a:rPr>
              <a:t>Without Waiver Over 20% of Nursing Assistant Positions Would Be Unfilled</a:t>
            </a:r>
            <a:endParaRPr lang="en-US" dirty="0">
              <a:effectLst/>
            </a:endParaRPr>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stacked"/>
        <c:varyColors val="0"/>
        <c:ser>
          <c:idx val="0"/>
          <c:order val="0"/>
          <c:tx>
            <c:strRef>
              <c:f>Sheet1!$B$1</c:f>
              <c:strCache>
                <c:ptCount val="1"/>
                <c:pt idx="0">
                  <c:v>Vacancy Rate</c:v>
                </c:pt>
              </c:strCache>
            </c:strRef>
          </c:tx>
          <c:spPr>
            <a:solidFill>
              <a:schemeClr val="accent1">
                <a:shade val="76000"/>
              </a:schemeClr>
            </a:solidFill>
            <a:ln>
              <a:noFill/>
            </a:ln>
            <a:effectLst/>
          </c:spPr>
          <c:invertIfNegative val="0"/>
          <c:dLbls>
            <c:dLbl>
              <c:idx val="0"/>
              <c:spPr>
                <a:noFill/>
                <a:ln>
                  <a:noFill/>
                </a:ln>
                <a:effectLst/>
              </c:spPr>
              <c:txPr>
                <a:bodyPr rot="0" spcFirstLastPara="1" vertOverflow="ellipsis" vert="horz" wrap="square" lIns="38100" tIns="19050" rIns="38100" bIns="19050" anchor="ctr" anchorCtr="1">
                  <a:noAutofit/>
                </a:bodyPr>
                <a:lstStyle/>
                <a:p>
                  <a:pPr>
                    <a:defRPr sz="1400" b="1" i="0" u="none" strike="noStrike" kern="1200" baseline="0">
                      <a:solidFill>
                        <a:schemeClr val="bg1"/>
                      </a:solidFill>
                      <a:latin typeface="+mn-lt"/>
                      <a:ea typeface="+mn-ea"/>
                      <a:cs typeface="+mn-cs"/>
                    </a:defRPr>
                  </a:pPr>
                  <a:endParaRPr lang="en-US"/>
                </a:p>
              </c:txPr>
              <c:showLegendKey val="0"/>
              <c:showVal val="1"/>
              <c:showCatName val="0"/>
              <c:showSerName val="1"/>
              <c:showPercent val="0"/>
              <c:showBubbleSize val="0"/>
              <c:extLst>
                <c:ext xmlns:c15="http://schemas.microsoft.com/office/drawing/2012/chart" uri="{CE6537A1-D6FC-4f65-9D91-7224C49458BB}">
                  <c15:layout>
                    <c:manualLayout>
                      <c:w val="0.14823072387690669"/>
                      <c:h val="0.22628235269243621"/>
                    </c:manualLayout>
                  </c15:layout>
                </c:ext>
                <c:ext xmlns:c16="http://schemas.microsoft.com/office/drawing/2014/chart" uri="{C3380CC4-5D6E-409C-BE32-E72D297353CC}">
                  <c16:uniqueId val="{00000004-F3F5-40EE-9C50-0C4155513FE9}"/>
                </c:ext>
              </c:extLst>
            </c:dLbl>
            <c:dLbl>
              <c:idx val="1"/>
              <c:spPr>
                <a:noFill/>
                <a:ln>
                  <a:noFill/>
                </a:ln>
                <a:effectLst/>
              </c:spPr>
              <c:txPr>
                <a:bodyPr rot="0" spcFirstLastPara="1" vertOverflow="ellipsis" vert="horz" wrap="square" lIns="38100" tIns="19050" rIns="38100" bIns="19050" anchor="ctr" anchorCtr="1">
                  <a:noAutofit/>
                </a:bodyPr>
                <a:lstStyle/>
                <a:p>
                  <a:pPr>
                    <a:defRPr sz="1400" b="1" i="0" u="none" strike="noStrike" kern="1200" baseline="0">
                      <a:solidFill>
                        <a:schemeClr val="bg1"/>
                      </a:solidFill>
                      <a:latin typeface="+mn-lt"/>
                      <a:ea typeface="+mn-ea"/>
                      <a:cs typeface="+mn-cs"/>
                    </a:defRPr>
                  </a:pPr>
                  <a:endParaRPr lang="en-US"/>
                </a:p>
              </c:txPr>
              <c:showLegendKey val="0"/>
              <c:showVal val="1"/>
              <c:showCatName val="0"/>
              <c:showSerName val="1"/>
              <c:showPercent val="0"/>
              <c:showBubbleSize val="0"/>
              <c:extLst>
                <c:ext xmlns:c15="http://schemas.microsoft.com/office/drawing/2012/chart" uri="{CE6537A1-D6FC-4f65-9D91-7224C49458BB}">
                  <c15:layout>
                    <c:manualLayout>
                      <c:w val="0.1343478260869565"/>
                      <c:h val="0.16499086028251539"/>
                    </c:manualLayout>
                  </c15:layout>
                </c:ext>
                <c:ext xmlns:c16="http://schemas.microsoft.com/office/drawing/2014/chart" uri="{C3380CC4-5D6E-409C-BE32-E72D297353CC}">
                  <c16:uniqueId val="{00000005-F3F5-40EE-9C50-0C4155513FE9}"/>
                </c:ext>
              </c:extLst>
            </c:dLbl>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bg1"/>
                    </a:solidFill>
                    <a:latin typeface="+mn-lt"/>
                    <a:ea typeface="+mn-ea"/>
                    <a:cs typeface="+mn-cs"/>
                  </a:defRPr>
                </a:pPr>
                <a:endParaRPr lang="en-US"/>
              </a:p>
            </c:txPr>
            <c:showLegendKey val="0"/>
            <c:showVal val="1"/>
            <c:showCatName val="0"/>
            <c:showSerName val="1"/>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Total Unfilled Positions (Aug-17)</c:v>
                </c:pt>
                <c:pt idx="1">
                  <c:v>Total Unfilled Positions (Dec-21)</c:v>
                </c:pt>
              </c:strCache>
            </c:strRef>
          </c:cat>
          <c:val>
            <c:numRef>
              <c:f>Sheet1!$B$2:$B$3</c:f>
              <c:numCache>
                <c:formatCode>0.0%</c:formatCode>
                <c:ptCount val="2"/>
                <c:pt idx="0">
                  <c:v>0.14499999999999999</c:v>
                </c:pt>
                <c:pt idx="1">
                  <c:v>0.14000000000000001</c:v>
                </c:pt>
              </c:numCache>
            </c:numRef>
          </c:val>
          <c:extLst>
            <c:ext xmlns:c16="http://schemas.microsoft.com/office/drawing/2014/chart" uri="{C3380CC4-5D6E-409C-BE32-E72D297353CC}">
              <c16:uniqueId val="{00000000-F3F5-40EE-9C50-0C4155513FE9}"/>
            </c:ext>
          </c:extLst>
        </c:ser>
        <c:ser>
          <c:idx val="1"/>
          <c:order val="1"/>
          <c:tx>
            <c:strRef>
              <c:f>Sheet1!$C$1</c:f>
              <c:strCache>
                <c:ptCount val="1"/>
                <c:pt idx="0">
                  <c:v>Vacancy Rate without Waiver</c:v>
                </c:pt>
              </c:strCache>
            </c:strRef>
          </c:tx>
          <c:spPr>
            <a:solidFill>
              <a:schemeClr val="accent1">
                <a:tint val="77000"/>
              </a:schemeClr>
            </a:solidFill>
            <a:ln>
              <a:noFill/>
            </a:ln>
            <a:effectLst/>
          </c:spPr>
          <c:invertIfNegative val="0"/>
          <c:dLbls>
            <c:dLbl>
              <c:idx val="0"/>
              <c:tx>
                <c:rich>
                  <a:bodyPr rot="0" spcFirstLastPara="1" vertOverflow="ellipsis" vert="horz" wrap="square" lIns="38100" tIns="19050" rIns="38100" bIns="19050" anchor="ctr" anchorCtr="1">
                    <a:noAutofit/>
                  </a:bodyPr>
                  <a:lstStyle/>
                  <a:p>
                    <a:pPr>
                      <a:defRPr sz="1200" b="1" i="0" u="none" strike="noStrike" kern="1200" baseline="0">
                        <a:solidFill>
                          <a:schemeClr val="bg1"/>
                        </a:solidFill>
                        <a:latin typeface="+mn-lt"/>
                        <a:ea typeface="+mn-ea"/>
                        <a:cs typeface="+mn-cs"/>
                      </a:defRPr>
                    </a:pPr>
                    <a:fld id="{16E74242-A4EF-4212-8005-A71A533D9D88}" type="SERIESNAME">
                      <a:rPr lang="en-US"/>
                      <a:pPr>
                        <a:defRPr sz="1200" b="1">
                          <a:solidFill>
                            <a:schemeClr val="bg1"/>
                          </a:solidFill>
                        </a:defRPr>
                      </a:pPr>
                      <a:t>[SERIES NAME]</a:t>
                    </a:fld>
                    <a:r>
                      <a:rPr lang="en-US" baseline="0" dirty="0"/>
                      <a:t>, 21.8%</a:t>
                    </a:r>
                  </a:p>
                </c:rich>
              </c:tx>
              <c:spPr>
                <a:noFill/>
                <a:ln>
                  <a:noFill/>
                </a:ln>
                <a:effectLst/>
              </c:spPr>
              <c:txPr>
                <a:bodyPr rot="0" spcFirstLastPara="1" vertOverflow="ellipsis" vert="horz" wrap="square" lIns="38100" tIns="19050" rIns="38100" bIns="19050" anchor="ctr" anchorCtr="1">
                  <a:noAutofit/>
                </a:bodyPr>
                <a:lstStyle/>
                <a:p>
                  <a:pPr>
                    <a:defRPr sz="1200" b="1" i="0" u="none" strike="noStrike" kern="1200" baseline="0">
                      <a:solidFill>
                        <a:schemeClr val="bg1"/>
                      </a:solidFill>
                      <a:latin typeface="+mn-lt"/>
                      <a:ea typeface="+mn-ea"/>
                      <a:cs typeface="+mn-cs"/>
                    </a:defRPr>
                  </a:pPr>
                  <a:endParaRPr lang="en-US"/>
                </a:p>
              </c:txPr>
              <c:showLegendKey val="0"/>
              <c:showVal val="1"/>
              <c:showCatName val="0"/>
              <c:showSerName val="1"/>
              <c:showPercent val="0"/>
              <c:showBubbleSize val="0"/>
              <c:extLst>
                <c:ext xmlns:c15="http://schemas.microsoft.com/office/drawing/2012/chart" uri="{CE6537A1-D6FC-4f65-9D91-7224C49458BB}">
                  <c15:layout>
                    <c:manualLayout>
                      <c:w val="0.14248193160637526"/>
                      <c:h val="0.16688797790472723"/>
                    </c:manualLayout>
                  </c15:layout>
                  <c15:dlblFieldTable/>
                  <c15:showDataLabelsRange val="0"/>
                </c:ext>
                <c:ext xmlns:c16="http://schemas.microsoft.com/office/drawing/2014/chart" uri="{C3380CC4-5D6E-409C-BE32-E72D297353CC}">
                  <c16:uniqueId val="{00000006-F3F5-40EE-9C50-0C4155513FE9}"/>
                </c:ext>
              </c:extLst>
            </c:dLbl>
            <c:dLbl>
              <c:idx val="1"/>
              <c:tx>
                <c:rich>
                  <a:bodyPr rot="0" spcFirstLastPara="1" vertOverflow="ellipsis" vert="horz" wrap="square" lIns="38100" tIns="19050" rIns="38100" bIns="19050" anchor="ctr" anchorCtr="1">
                    <a:noAutofit/>
                  </a:bodyPr>
                  <a:lstStyle/>
                  <a:p>
                    <a:pPr>
                      <a:defRPr sz="1200" b="1" i="0" u="none" strike="noStrike" kern="1200" baseline="0">
                        <a:solidFill>
                          <a:schemeClr val="bg1"/>
                        </a:solidFill>
                        <a:latin typeface="+mn-lt"/>
                        <a:ea typeface="+mn-ea"/>
                        <a:cs typeface="+mn-cs"/>
                      </a:defRPr>
                    </a:pPr>
                    <a:fld id="{430EEFD1-A6BC-471D-9859-0E5D216ABA9F}" type="SERIESNAME">
                      <a:rPr lang="en-US"/>
                      <a:pPr>
                        <a:defRPr sz="1200" b="1">
                          <a:solidFill>
                            <a:schemeClr val="bg1"/>
                          </a:solidFill>
                        </a:defRPr>
                      </a:pPr>
                      <a:t>[SERIES NAME]</a:t>
                    </a:fld>
                    <a:r>
                      <a:rPr lang="en-US" baseline="0" dirty="0"/>
                      <a:t>, 20.8%</a:t>
                    </a:r>
                  </a:p>
                </c:rich>
              </c:tx>
              <c:spPr>
                <a:noFill/>
                <a:ln>
                  <a:noFill/>
                </a:ln>
                <a:effectLst/>
              </c:spPr>
              <c:txPr>
                <a:bodyPr rot="0" spcFirstLastPara="1" vertOverflow="ellipsis" vert="horz" wrap="square" lIns="38100" tIns="19050" rIns="38100" bIns="19050" anchor="ctr" anchorCtr="1">
                  <a:noAutofit/>
                </a:bodyPr>
                <a:lstStyle/>
                <a:p>
                  <a:pPr>
                    <a:defRPr sz="1200" b="1" i="0" u="none" strike="noStrike" kern="1200" baseline="0">
                      <a:solidFill>
                        <a:schemeClr val="bg1"/>
                      </a:solidFill>
                      <a:latin typeface="+mn-lt"/>
                      <a:ea typeface="+mn-ea"/>
                      <a:cs typeface="+mn-cs"/>
                    </a:defRPr>
                  </a:pPr>
                  <a:endParaRPr lang="en-US"/>
                </a:p>
              </c:txPr>
              <c:showLegendKey val="0"/>
              <c:showVal val="1"/>
              <c:showCatName val="0"/>
              <c:showSerName val="1"/>
              <c:showPercent val="0"/>
              <c:showBubbleSize val="0"/>
              <c:extLst>
                <c:ext xmlns:c15="http://schemas.microsoft.com/office/drawing/2012/chart" uri="{CE6537A1-D6FC-4f65-9D91-7224C49458BB}">
                  <c15:layout>
                    <c:manualLayout>
                      <c:w val="0.13765101373197916"/>
                      <c:h val="0.17564390539185878"/>
                    </c:manualLayout>
                  </c15:layout>
                  <c15:dlblFieldTable/>
                  <c15:showDataLabelsRange val="0"/>
                </c:ext>
                <c:ext xmlns:c16="http://schemas.microsoft.com/office/drawing/2014/chart" uri="{C3380CC4-5D6E-409C-BE32-E72D297353CC}">
                  <c16:uniqueId val="{00000007-F3F5-40EE-9C50-0C4155513FE9}"/>
                </c:ext>
              </c:extLst>
            </c:dLbl>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bg1"/>
                    </a:solidFill>
                    <a:latin typeface="+mn-lt"/>
                    <a:ea typeface="+mn-ea"/>
                    <a:cs typeface="+mn-cs"/>
                  </a:defRPr>
                </a:pPr>
                <a:endParaRPr lang="en-US"/>
              </a:p>
            </c:txPr>
            <c:showLegendKey val="0"/>
            <c:showVal val="1"/>
            <c:showCatName val="0"/>
            <c:showSerName val="1"/>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Total Unfilled Positions (Aug-17)</c:v>
                </c:pt>
                <c:pt idx="1">
                  <c:v>Total Unfilled Positions (Dec-21)</c:v>
                </c:pt>
              </c:strCache>
            </c:strRef>
          </c:cat>
          <c:val>
            <c:numRef>
              <c:f>Sheet1!$C$2:$C$3</c:f>
              <c:numCache>
                <c:formatCode>0.0%</c:formatCode>
                <c:ptCount val="2"/>
                <c:pt idx="0">
                  <c:v>7.2999999999999995E-2</c:v>
                </c:pt>
                <c:pt idx="1">
                  <c:v>6.8000000000000005E-2</c:v>
                </c:pt>
              </c:numCache>
            </c:numRef>
          </c:val>
          <c:extLst>
            <c:ext xmlns:c16="http://schemas.microsoft.com/office/drawing/2014/chart" uri="{C3380CC4-5D6E-409C-BE32-E72D297353CC}">
              <c16:uniqueId val="{00000001-F3F5-40EE-9C50-0C4155513FE9}"/>
            </c:ext>
          </c:extLst>
        </c:ser>
        <c:dLbls>
          <c:showLegendKey val="0"/>
          <c:showVal val="0"/>
          <c:showCatName val="0"/>
          <c:showSerName val="0"/>
          <c:showPercent val="0"/>
          <c:showBubbleSize val="0"/>
        </c:dLbls>
        <c:gapWidth val="219"/>
        <c:overlap val="100"/>
        <c:axId val="261044144"/>
        <c:axId val="261043312"/>
      </c:barChart>
      <c:catAx>
        <c:axId val="26104414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261043312"/>
        <c:crosses val="autoZero"/>
        <c:auto val="1"/>
        <c:lblAlgn val="ctr"/>
        <c:lblOffset val="100"/>
        <c:noMultiLvlLbl val="0"/>
      </c:catAx>
      <c:valAx>
        <c:axId val="261043312"/>
        <c:scaling>
          <c:orientation val="minMax"/>
        </c:scaling>
        <c:delete val="0"/>
        <c:axPos val="l"/>
        <c:majorGridlines>
          <c:spPr>
            <a:ln w="9525" cap="flat" cmpd="sng" algn="ctr">
              <a:solidFill>
                <a:schemeClr val="tx1">
                  <a:lumMod val="15000"/>
                  <a:lumOff val="85000"/>
                </a:schemeClr>
              </a:solidFill>
              <a:round/>
            </a:ln>
            <a:effectLst/>
          </c:spPr>
        </c:majorGridlines>
        <c:numFmt formatCode="0.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261044144"/>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Assisted living/Housing with services</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Conducting outbreak or “point prevalence survey (PPS)” testing of staff and residents</c:v>
                </c:pt>
                <c:pt idx="1">
                  <c:v>Conducting surveillance testing (aka serial testing) of staff</c:v>
                </c:pt>
                <c:pt idx="2">
                  <c:v>Conducting surveillance testing (aka serial testing) of residents</c:v>
                </c:pt>
                <c:pt idx="3">
                  <c:v>Conducting testing of symptomatic residents or staff.</c:v>
                </c:pt>
                <c:pt idx="4">
                  <c:v>We are not conducting any testing of staff or residents</c:v>
                </c:pt>
              </c:strCache>
            </c:strRef>
          </c:cat>
          <c:val>
            <c:numRef>
              <c:f>Sheet1!$B$2:$B$6</c:f>
              <c:numCache>
                <c:formatCode>0.0%</c:formatCode>
                <c:ptCount val="5"/>
                <c:pt idx="0">
                  <c:v>0.61842105263157898</c:v>
                </c:pt>
                <c:pt idx="1">
                  <c:v>0.42763157894736842</c:v>
                </c:pt>
                <c:pt idx="2">
                  <c:v>0.30263157894736842</c:v>
                </c:pt>
                <c:pt idx="3">
                  <c:v>0.59210526315789469</c:v>
                </c:pt>
                <c:pt idx="4">
                  <c:v>7.2368421052631582E-2</c:v>
                </c:pt>
              </c:numCache>
            </c:numRef>
          </c:val>
          <c:extLst>
            <c:ext xmlns:c16="http://schemas.microsoft.com/office/drawing/2014/chart" uri="{C3380CC4-5D6E-409C-BE32-E72D297353CC}">
              <c16:uniqueId val="{00000000-53DC-4521-96C4-A4C684CD3424}"/>
            </c:ext>
          </c:extLst>
        </c:ser>
        <c:ser>
          <c:idx val="1"/>
          <c:order val="1"/>
          <c:tx>
            <c:strRef>
              <c:f>Sheet1!$C$1</c:f>
              <c:strCache>
                <c:ptCount val="1"/>
                <c:pt idx="0">
                  <c:v>Nursing facility</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Conducting outbreak or “point prevalence survey (PPS)” testing of staff and residents</c:v>
                </c:pt>
                <c:pt idx="1">
                  <c:v>Conducting surveillance testing (aka serial testing) of staff</c:v>
                </c:pt>
                <c:pt idx="2">
                  <c:v>Conducting surveillance testing (aka serial testing) of residents</c:v>
                </c:pt>
                <c:pt idx="3">
                  <c:v>Conducting testing of symptomatic residents or staff.</c:v>
                </c:pt>
                <c:pt idx="4">
                  <c:v>We are not conducting any testing of staff or residents</c:v>
                </c:pt>
              </c:strCache>
            </c:strRef>
          </c:cat>
          <c:val>
            <c:numRef>
              <c:f>Sheet1!$C$2:$C$6</c:f>
              <c:numCache>
                <c:formatCode>0.0%</c:formatCode>
                <c:ptCount val="5"/>
                <c:pt idx="0">
                  <c:v>0.88811188811188813</c:v>
                </c:pt>
                <c:pt idx="1">
                  <c:v>0.63636363636363635</c:v>
                </c:pt>
                <c:pt idx="2">
                  <c:v>0.38461538461538464</c:v>
                </c:pt>
                <c:pt idx="3">
                  <c:v>0.65034965034965031</c:v>
                </c:pt>
                <c:pt idx="4">
                  <c:v>0</c:v>
                </c:pt>
              </c:numCache>
            </c:numRef>
          </c:val>
          <c:extLst>
            <c:ext xmlns:c16="http://schemas.microsoft.com/office/drawing/2014/chart" uri="{C3380CC4-5D6E-409C-BE32-E72D297353CC}">
              <c16:uniqueId val="{00000001-53DC-4521-96C4-A4C684CD3424}"/>
            </c:ext>
          </c:extLst>
        </c:ser>
        <c:dLbls>
          <c:showLegendKey val="0"/>
          <c:showVal val="0"/>
          <c:showCatName val="0"/>
          <c:showSerName val="0"/>
          <c:showPercent val="0"/>
          <c:showBubbleSize val="0"/>
        </c:dLbls>
        <c:gapWidth val="219"/>
        <c:overlap val="-27"/>
        <c:axId val="143305280"/>
        <c:axId val="143294464"/>
      </c:barChart>
      <c:catAx>
        <c:axId val="14330528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00" b="1" i="0" u="none" strike="noStrike" kern="1200" baseline="0">
                <a:solidFill>
                  <a:schemeClr val="tx1">
                    <a:lumMod val="65000"/>
                    <a:lumOff val="35000"/>
                  </a:schemeClr>
                </a:solidFill>
                <a:latin typeface="+mn-lt"/>
                <a:ea typeface="+mn-ea"/>
                <a:cs typeface="+mn-cs"/>
              </a:defRPr>
            </a:pPr>
            <a:endParaRPr lang="en-US"/>
          </a:p>
        </c:txPr>
        <c:crossAx val="143294464"/>
        <c:crosses val="autoZero"/>
        <c:auto val="1"/>
        <c:lblAlgn val="ctr"/>
        <c:lblOffset val="100"/>
        <c:noMultiLvlLbl val="0"/>
      </c:catAx>
      <c:valAx>
        <c:axId val="143294464"/>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143305280"/>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Sheet1!$A$2</c:f>
              <c:strCache>
                <c:ptCount val="1"/>
                <c:pt idx="0">
                  <c:v>Percent</c:v>
                </c:pt>
              </c:strCache>
            </c:strRef>
          </c:tx>
          <c:dPt>
            <c:idx val="0"/>
            <c:bubble3D val="0"/>
            <c:spPr>
              <a:solidFill>
                <a:schemeClr val="accent1"/>
              </a:solidFill>
              <a:ln w="19050">
                <a:solidFill>
                  <a:schemeClr val="lt1"/>
                </a:solidFill>
              </a:ln>
              <a:effectLst/>
            </c:spPr>
            <c:extLst>
              <c:ext xmlns:c16="http://schemas.microsoft.com/office/drawing/2014/chart" uri="{C3380CC4-5D6E-409C-BE32-E72D297353CC}">
                <c16:uniqueId val="{00000001-CD8D-4295-B76D-A14B6C41AA2B}"/>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03-CD8D-4295-B76D-A14B6C41AA2B}"/>
              </c:ext>
            </c:extLst>
          </c:dPt>
          <c:dPt>
            <c:idx val="2"/>
            <c:bubble3D val="0"/>
            <c:spPr>
              <a:solidFill>
                <a:schemeClr val="accent3"/>
              </a:solidFill>
              <a:ln w="19050">
                <a:solidFill>
                  <a:schemeClr val="lt1"/>
                </a:solidFill>
              </a:ln>
              <a:effectLst/>
            </c:spPr>
            <c:extLst>
              <c:ext xmlns:c16="http://schemas.microsoft.com/office/drawing/2014/chart" uri="{C3380CC4-5D6E-409C-BE32-E72D297353CC}">
                <c16:uniqueId val="{00000005-CD8D-4295-B76D-A14B6C41AA2B}"/>
              </c:ext>
            </c:extLst>
          </c:dPt>
          <c:dPt>
            <c:idx val="3"/>
            <c:bubble3D val="0"/>
            <c:spPr>
              <a:solidFill>
                <a:schemeClr val="accent4"/>
              </a:solidFill>
              <a:ln w="19050">
                <a:solidFill>
                  <a:schemeClr val="lt1"/>
                </a:solidFill>
              </a:ln>
              <a:effectLst/>
            </c:spPr>
            <c:extLst>
              <c:ext xmlns:c16="http://schemas.microsoft.com/office/drawing/2014/chart" uri="{C3380CC4-5D6E-409C-BE32-E72D297353CC}">
                <c16:uniqueId val="{00000007-CD8D-4295-B76D-A14B6C41AA2B}"/>
              </c:ext>
            </c:extLst>
          </c:dPt>
          <c:dPt>
            <c:idx val="4"/>
            <c:bubble3D val="0"/>
            <c:spPr>
              <a:solidFill>
                <a:schemeClr val="accent5"/>
              </a:solidFill>
              <a:ln w="19050">
                <a:solidFill>
                  <a:schemeClr val="lt1"/>
                </a:solidFill>
              </a:ln>
              <a:effectLst/>
            </c:spPr>
            <c:extLst>
              <c:ext xmlns:c16="http://schemas.microsoft.com/office/drawing/2014/chart" uri="{C3380CC4-5D6E-409C-BE32-E72D297353CC}">
                <c16:uniqueId val="{00000009-CD8D-4295-B76D-A14B6C41AA2B}"/>
              </c:ext>
            </c:extLst>
          </c:dPt>
          <c:dLbls>
            <c:dLbl>
              <c:idx val="4"/>
              <c:layout>
                <c:manualLayout>
                  <c:x val="7.0904020680684979E-2"/>
                  <c:y val="-1.5954415954415956E-2"/>
                </c:manualLayout>
              </c:layout>
              <c:dLblPos val="bestFit"/>
              <c:showLegendKey val="0"/>
              <c:showVal val="1"/>
              <c:showCatName val="1"/>
              <c:showSerName val="0"/>
              <c:showPercent val="0"/>
              <c:showBubbleSize val="0"/>
              <c:extLst>
                <c:ext xmlns:c15="http://schemas.microsoft.com/office/drawing/2012/chart" uri="{CE6537A1-D6FC-4f65-9D91-7224C49458BB}"/>
                <c:ext xmlns:c16="http://schemas.microsoft.com/office/drawing/2014/chart" uri="{C3380CC4-5D6E-409C-BE32-E72D297353CC}">
                  <c16:uniqueId val="{00000009-CD8D-4295-B76D-A14B6C41AA2B}"/>
                </c:ext>
              </c:extLst>
            </c:dLbl>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rgbClr val="002060"/>
                    </a:solidFill>
                    <a:latin typeface="+mn-lt"/>
                    <a:ea typeface="+mn-ea"/>
                    <a:cs typeface="+mn-cs"/>
                  </a:defRPr>
                </a:pPr>
                <a:endParaRPr lang="en-US"/>
              </a:p>
            </c:txPr>
            <c:dLblPos val="outEnd"/>
            <c:showLegendKey val="0"/>
            <c:showVal val="1"/>
            <c:showCatName val="1"/>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Sheet1!$B$1:$F$1</c:f>
              <c:strCache>
                <c:ptCount val="5"/>
                <c:pt idx="0">
                  <c:v>Within 48 hours</c:v>
                </c:pt>
                <c:pt idx="1">
                  <c:v>3 days</c:v>
                </c:pt>
                <c:pt idx="2">
                  <c:v>4 days</c:v>
                </c:pt>
                <c:pt idx="3">
                  <c:v>5 days</c:v>
                </c:pt>
                <c:pt idx="4">
                  <c:v>6 days</c:v>
                </c:pt>
              </c:strCache>
            </c:strRef>
          </c:cat>
          <c:val>
            <c:numRef>
              <c:f>Sheet1!$B$2:$F$2</c:f>
              <c:numCache>
                <c:formatCode>0.0%</c:formatCode>
                <c:ptCount val="5"/>
                <c:pt idx="0">
                  <c:v>0.51587301587301593</c:v>
                </c:pt>
                <c:pt idx="1">
                  <c:v>0.31349206349206349</c:v>
                </c:pt>
                <c:pt idx="2">
                  <c:v>9.1269841269841265E-2</c:v>
                </c:pt>
                <c:pt idx="3">
                  <c:v>3.5714285714285712E-2</c:v>
                </c:pt>
                <c:pt idx="4">
                  <c:v>1.1904761904761904E-2</c:v>
                </c:pt>
              </c:numCache>
            </c:numRef>
          </c:val>
          <c:extLst>
            <c:ext xmlns:c16="http://schemas.microsoft.com/office/drawing/2014/chart" uri="{C3380CC4-5D6E-409C-BE32-E72D297353CC}">
              <c16:uniqueId val="{00000000-7160-462C-A49C-E45CD1D11DF3}"/>
            </c:ext>
          </c:extLst>
        </c:ser>
        <c:dLbls>
          <c:showLegendKey val="0"/>
          <c:showVal val="0"/>
          <c:showCatName val="0"/>
          <c:showSerName val="0"/>
          <c:showPercent val="0"/>
          <c:showBubbleSize val="0"/>
          <c:showLeaderLines val="1"/>
        </c:dLbls>
        <c:firstSliceAng val="0"/>
      </c:pie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percentStacked"/>
        <c:varyColors val="0"/>
        <c:ser>
          <c:idx val="0"/>
          <c:order val="0"/>
          <c:tx>
            <c:strRef>
              <c:f>Sheet1!$B$1</c:f>
              <c:strCache>
                <c:ptCount val="1"/>
                <c:pt idx="0">
                  <c:v>Within 48 hours</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All Other Labs</c:v>
                </c:pt>
                <c:pt idx="1">
                  <c:v>Mayo Medical Laboratory</c:v>
                </c:pt>
              </c:strCache>
            </c:strRef>
          </c:cat>
          <c:val>
            <c:numRef>
              <c:f>Sheet1!$B$2:$B$3</c:f>
              <c:numCache>
                <c:formatCode>0.0%</c:formatCode>
                <c:ptCount val="2"/>
                <c:pt idx="0">
                  <c:v>0.63440860215053763</c:v>
                </c:pt>
                <c:pt idx="1">
                  <c:v>0.44654088050314467</c:v>
                </c:pt>
              </c:numCache>
            </c:numRef>
          </c:val>
          <c:extLst>
            <c:ext xmlns:c16="http://schemas.microsoft.com/office/drawing/2014/chart" uri="{C3380CC4-5D6E-409C-BE32-E72D297353CC}">
              <c16:uniqueId val="{00000000-7FC0-40CA-9C66-A157060E714A}"/>
            </c:ext>
          </c:extLst>
        </c:ser>
        <c:ser>
          <c:idx val="1"/>
          <c:order val="1"/>
          <c:tx>
            <c:strRef>
              <c:f>Sheet1!$C$1</c:f>
              <c:strCache>
                <c:ptCount val="1"/>
                <c:pt idx="0">
                  <c:v>3 days</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All Other Labs</c:v>
                </c:pt>
                <c:pt idx="1">
                  <c:v>Mayo Medical Laboratory</c:v>
                </c:pt>
              </c:strCache>
            </c:strRef>
          </c:cat>
          <c:val>
            <c:numRef>
              <c:f>Sheet1!$C$2:$C$3</c:f>
              <c:numCache>
                <c:formatCode>0.0%</c:formatCode>
                <c:ptCount val="2"/>
                <c:pt idx="0">
                  <c:v>0.20430107526881722</c:v>
                </c:pt>
                <c:pt idx="1">
                  <c:v>0.37735849056603776</c:v>
                </c:pt>
              </c:numCache>
            </c:numRef>
          </c:val>
          <c:extLst>
            <c:ext xmlns:c16="http://schemas.microsoft.com/office/drawing/2014/chart" uri="{C3380CC4-5D6E-409C-BE32-E72D297353CC}">
              <c16:uniqueId val="{00000001-7FC0-40CA-9C66-A157060E714A}"/>
            </c:ext>
          </c:extLst>
        </c:ser>
        <c:ser>
          <c:idx val="2"/>
          <c:order val="2"/>
          <c:tx>
            <c:strRef>
              <c:f>Sheet1!$D$1</c:f>
              <c:strCache>
                <c:ptCount val="1"/>
                <c:pt idx="0">
                  <c:v>4 days</c:v>
                </c:pt>
              </c:strCache>
            </c:strRef>
          </c:tx>
          <c:spPr>
            <a:solidFill>
              <a:schemeClr val="accent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All Other Labs</c:v>
                </c:pt>
                <c:pt idx="1">
                  <c:v>Mayo Medical Laboratory</c:v>
                </c:pt>
              </c:strCache>
            </c:strRef>
          </c:cat>
          <c:val>
            <c:numRef>
              <c:f>Sheet1!$D$2:$D$3</c:f>
              <c:numCache>
                <c:formatCode>0.0%</c:formatCode>
                <c:ptCount val="2"/>
                <c:pt idx="0">
                  <c:v>0.12903225806451613</c:v>
                </c:pt>
                <c:pt idx="1">
                  <c:v>6.9182389937106917E-2</c:v>
                </c:pt>
              </c:numCache>
            </c:numRef>
          </c:val>
          <c:extLst>
            <c:ext xmlns:c16="http://schemas.microsoft.com/office/drawing/2014/chart" uri="{C3380CC4-5D6E-409C-BE32-E72D297353CC}">
              <c16:uniqueId val="{00000002-7FC0-40CA-9C66-A157060E714A}"/>
            </c:ext>
          </c:extLst>
        </c:ser>
        <c:ser>
          <c:idx val="3"/>
          <c:order val="3"/>
          <c:tx>
            <c:strRef>
              <c:f>Sheet1!$E$1</c:f>
              <c:strCache>
                <c:ptCount val="1"/>
                <c:pt idx="0">
                  <c:v>5 days</c:v>
                </c:pt>
              </c:strCache>
            </c:strRef>
          </c:tx>
          <c:spPr>
            <a:solidFill>
              <a:schemeClr val="accent4"/>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All Other Labs</c:v>
                </c:pt>
                <c:pt idx="1">
                  <c:v>Mayo Medical Laboratory</c:v>
                </c:pt>
              </c:strCache>
            </c:strRef>
          </c:cat>
          <c:val>
            <c:numRef>
              <c:f>Sheet1!$E$2:$E$3</c:f>
              <c:numCache>
                <c:formatCode>0.0%</c:formatCode>
                <c:ptCount val="2"/>
                <c:pt idx="0">
                  <c:v>1.0752688172043012E-2</c:v>
                </c:pt>
                <c:pt idx="1">
                  <c:v>5.0314465408805034E-2</c:v>
                </c:pt>
              </c:numCache>
            </c:numRef>
          </c:val>
          <c:extLst>
            <c:ext xmlns:c16="http://schemas.microsoft.com/office/drawing/2014/chart" uri="{C3380CC4-5D6E-409C-BE32-E72D297353CC}">
              <c16:uniqueId val="{00000004-7FC0-40CA-9C66-A157060E714A}"/>
            </c:ext>
          </c:extLst>
        </c:ser>
        <c:ser>
          <c:idx val="4"/>
          <c:order val="4"/>
          <c:tx>
            <c:strRef>
              <c:f>Sheet1!$F$1</c:f>
              <c:strCache>
                <c:ptCount val="1"/>
                <c:pt idx="0">
                  <c:v>6 days</c:v>
                </c:pt>
              </c:strCache>
            </c:strRef>
          </c:tx>
          <c:spPr>
            <a:solidFill>
              <a:schemeClr val="accent5"/>
            </a:solidFill>
            <a:ln>
              <a:noFill/>
            </a:ln>
            <a:effectLst/>
          </c:spPr>
          <c:invertIfNegative val="0"/>
          <c:dLbls>
            <c:dLbl>
              <c:idx val="0"/>
              <c:delete val="1"/>
              <c:extLst>
                <c:ext xmlns:c15="http://schemas.microsoft.com/office/drawing/2012/chart" uri="{CE6537A1-D6FC-4f65-9D91-7224C49458BB}"/>
                <c:ext xmlns:c16="http://schemas.microsoft.com/office/drawing/2014/chart" uri="{C3380CC4-5D6E-409C-BE32-E72D297353CC}">
                  <c16:uniqueId val="{00000000-B50E-40E7-893A-C5007593628B}"/>
                </c:ext>
              </c:extLst>
            </c:dLbl>
            <c:dLbl>
              <c:idx val="1"/>
              <c:layout>
                <c:manualLayout>
                  <c:x val="1.869433650904806E-2"/>
                  <c:y val="-7.0207540676839389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B50E-40E7-893A-C5007593628B}"/>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All Other Labs</c:v>
                </c:pt>
                <c:pt idx="1">
                  <c:v>Mayo Medical Laboratory</c:v>
                </c:pt>
              </c:strCache>
            </c:strRef>
          </c:cat>
          <c:val>
            <c:numRef>
              <c:f>Sheet1!$F$2:$F$3</c:f>
              <c:numCache>
                <c:formatCode>0.0%</c:formatCode>
                <c:ptCount val="2"/>
                <c:pt idx="0">
                  <c:v>0</c:v>
                </c:pt>
                <c:pt idx="1">
                  <c:v>1.8867924528301886E-2</c:v>
                </c:pt>
              </c:numCache>
            </c:numRef>
          </c:val>
          <c:extLst>
            <c:ext xmlns:c16="http://schemas.microsoft.com/office/drawing/2014/chart" uri="{C3380CC4-5D6E-409C-BE32-E72D297353CC}">
              <c16:uniqueId val="{00000005-7FC0-40CA-9C66-A157060E714A}"/>
            </c:ext>
          </c:extLst>
        </c:ser>
        <c:dLbls>
          <c:showLegendKey val="0"/>
          <c:showVal val="0"/>
          <c:showCatName val="0"/>
          <c:showSerName val="0"/>
          <c:showPercent val="0"/>
          <c:showBubbleSize val="0"/>
        </c:dLbls>
        <c:gapWidth val="182"/>
        <c:overlap val="100"/>
        <c:axId val="2104782735"/>
        <c:axId val="2104781487"/>
      </c:barChart>
      <c:catAx>
        <c:axId val="2104782735"/>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2104781487"/>
        <c:crosses val="autoZero"/>
        <c:auto val="1"/>
        <c:lblAlgn val="ctr"/>
        <c:lblOffset val="100"/>
        <c:noMultiLvlLbl val="0"/>
      </c:catAx>
      <c:valAx>
        <c:axId val="2104781487"/>
        <c:scaling>
          <c:orientation val="minMax"/>
        </c:scaling>
        <c:delete val="0"/>
        <c:axPos val="b"/>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2104782735"/>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Sheet1!$A$2</c:f>
              <c:strCache>
                <c:ptCount val="1"/>
                <c:pt idx="0">
                  <c:v>Percent that Switched Labs</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Sheet1!$B$1:$D$1</c:f>
              <c:strCache>
                <c:ptCount val="3"/>
                <c:pt idx="0">
                  <c:v>Assisted living/Housing with services</c:v>
                </c:pt>
                <c:pt idx="1">
                  <c:v>Nursing facility</c:v>
                </c:pt>
                <c:pt idx="2">
                  <c:v>Total</c:v>
                </c:pt>
              </c:strCache>
            </c:strRef>
          </c:cat>
          <c:val>
            <c:numRef>
              <c:f>Sheet1!$B$2:$D$2</c:f>
              <c:numCache>
                <c:formatCode>0.0%</c:formatCode>
                <c:ptCount val="3"/>
                <c:pt idx="0">
                  <c:v>2.8776978417266189E-2</c:v>
                </c:pt>
                <c:pt idx="1">
                  <c:v>5.7142857142857141E-2</c:v>
                </c:pt>
                <c:pt idx="2">
                  <c:v>4.3010752688172046E-2</c:v>
                </c:pt>
              </c:numCache>
            </c:numRef>
          </c:val>
          <c:extLst>
            <c:ext xmlns:c16="http://schemas.microsoft.com/office/drawing/2014/chart" uri="{C3380CC4-5D6E-409C-BE32-E72D297353CC}">
              <c16:uniqueId val="{00000000-2BD6-4C7C-9D0C-1731DC00D1C9}"/>
            </c:ext>
          </c:extLst>
        </c:ser>
        <c:dLbls>
          <c:showLegendKey val="0"/>
          <c:showVal val="0"/>
          <c:showCatName val="0"/>
          <c:showSerName val="0"/>
          <c:showPercent val="0"/>
          <c:showBubbleSize val="0"/>
        </c:dLbls>
        <c:gapWidth val="219"/>
        <c:overlap val="-27"/>
        <c:axId val="2115638511"/>
        <c:axId val="2115639343"/>
      </c:barChart>
      <c:catAx>
        <c:axId val="2115638511"/>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1" i="0" u="none" strike="noStrike" kern="1200" baseline="0">
                <a:solidFill>
                  <a:srgbClr val="002060"/>
                </a:solidFill>
                <a:latin typeface="+mn-lt"/>
                <a:ea typeface="+mn-ea"/>
                <a:cs typeface="+mn-cs"/>
              </a:defRPr>
            </a:pPr>
            <a:endParaRPr lang="en-US"/>
          </a:p>
        </c:txPr>
        <c:crossAx val="2115639343"/>
        <c:crosses val="autoZero"/>
        <c:auto val="1"/>
        <c:lblAlgn val="ctr"/>
        <c:lblOffset val="100"/>
        <c:noMultiLvlLbl val="0"/>
      </c:catAx>
      <c:valAx>
        <c:axId val="2115639343"/>
        <c:scaling>
          <c:orientation val="minMax"/>
          <c:max val="1"/>
        </c:scaling>
        <c:delete val="0"/>
        <c:axPos val="l"/>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2115638511"/>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percentStacked"/>
        <c:varyColors val="0"/>
        <c:ser>
          <c:idx val="0"/>
          <c:order val="0"/>
          <c:tx>
            <c:strRef>
              <c:f>Sheet1!$A$2</c:f>
              <c:strCache>
                <c:ptCount val="1"/>
                <c:pt idx="0">
                  <c:v>No, we do not utilize antigen tests</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n-US"/>
              </a:p>
            </c:txPr>
            <c:showLegendKey val="0"/>
            <c:showVal val="1"/>
            <c:showCatName val="0"/>
            <c:showSerName val="1"/>
            <c:showPercent val="0"/>
            <c:showBubbleSize val="0"/>
            <c:separator>
</c:separator>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Sheet1!$B$1:$C$1</c:f>
              <c:strCache>
                <c:ptCount val="2"/>
                <c:pt idx="0">
                  <c:v>Assisted living/Housing with services</c:v>
                </c:pt>
                <c:pt idx="1">
                  <c:v>Nursing facility</c:v>
                </c:pt>
              </c:strCache>
            </c:strRef>
          </c:cat>
          <c:val>
            <c:numRef>
              <c:f>Sheet1!$B$2:$C$2</c:f>
              <c:numCache>
                <c:formatCode>0.0%</c:formatCode>
                <c:ptCount val="2"/>
                <c:pt idx="0">
                  <c:v>0.39473684210526316</c:v>
                </c:pt>
                <c:pt idx="1">
                  <c:v>0.23076923076923078</c:v>
                </c:pt>
              </c:numCache>
            </c:numRef>
          </c:val>
          <c:extLst>
            <c:ext xmlns:c16="http://schemas.microsoft.com/office/drawing/2014/chart" uri="{C3380CC4-5D6E-409C-BE32-E72D297353CC}">
              <c16:uniqueId val="{00000000-67B9-433C-9199-B5AE8C511DFC}"/>
            </c:ext>
          </c:extLst>
        </c:ser>
        <c:ser>
          <c:idx val="1"/>
          <c:order val="1"/>
          <c:tx>
            <c:strRef>
              <c:f>Sheet1!$A$3</c:f>
              <c:strCache>
                <c:ptCount val="1"/>
                <c:pt idx="0">
                  <c:v>In limited circumstances, such as when lab results for other testing is delayed</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bg1"/>
                    </a:solidFill>
                    <a:latin typeface="+mn-lt"/>
                    <a:ea typeface="+mn-ea"/>
                    <a:cs typeface="+mn-cs"/>
                  </a:defRPr>
                </a:pPr>
                <a:endParaRPr lang="en-US"/>
              </a:p>
            </c:txPr>
            <c:showLegendKey val="0"/>
            <c:showVal val="1"/>
            <c:showCatName val="0"/>
            <c:showSerName val="1"/>
            <c:showPercent val="0"/>
            <c:showBubbleSize val="0"/>
            <c:separator>
</c:separator>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Sheet1!$B$1:$C$1</c:f>
              <c:strCache>
                <c:ptCount val="2"/>
                <c:pt idx="0">
                  <c:v>Assisted living/Housing with services</c:v>
                </c:pt>
                <c:pt idx="1">
                  <c:v>Nursing facility</c:v>
                </c:pt>
              </c:strCache>
            </c:strRef>
          </c:cat>
          <c:val>
            <c:numRef>
              <c:f>Sheet1!$B$3:$C$3</c:f>
              <c:numCache>
                <c:formatCode>0.0%</c:formatCode>
                <c:ptCount val="2"/>
                <c:pt idx="0">
                  <c:v>0.22368421052631579</c:v>
                </c:pt>
                <c:pt idx="1">
                  <c:v>0.25174825174825177</c:v>
                </c:pt>
              </c:numCache>
            </c:numRef>
          </c:val>
          <c:extLst>
            <c:ext xmlns:c16="http://schemas.microsoft.com/office/drawing/2014/chart" uri="{C3380CC4-5D6E-409C-BE32-E72D297353CC}">
              <c16:uniqueId val="{00000001-67B9-433C-9199-B5AE8C511DFC}"/>
            </c:ext>
          </c:extLst>
        </c:ser>
        <c:ser>
          <c:idx val="2"/>
          <c:order val="2"/>
          <c:tx>
            <c:strRef>
              <c:f>Sheet1!$A$4</c:f>
              <c:strCache>
                <c:ptCount val="1"/>
                <c:pt idx="0">
                  <c:v>We utilize regularly</c:v>
                </c:pt>
              </c:strCache>
            </c:strRef>
          </c:tx>
          <c:spPr>
            <a:solidFill>
              <a:schemeClr val="accent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n-US"/>
              </a:p>
            </c:txPr>
            <c:showLegendKey val="0"/>
            <c:showVal val="1"/>
            <c:showCatName val="0"/>
            <c:showSerName val="1"/>
            <c:showPercent val="0"/>
            <c:showBubbleSize val="0"/>
            <c:separator>
</c:separator>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Sheet1!$B$1:$C$1</c:f>
              <c:strCache>
                <c:ptCount val="2"/>
                <c:pt idx="0">
                  <c:v>Assisted living/Housing with services</c:v>
                </c:pt>
                <c:pt idx="1">
                  <c:v>Nursing facility</c:v>
                </c:pt>
              </c:strCache>
            </c:strRef>
          </c:cat>
          <c:val>
            <c:numRef>
              <c:f>Sheet1!$B$4:$C$4</c:f>
              <c:numCache>
                <c:formatCode>0.0%</c:formatCode>
                <c:ptCount val="2"/>
                <c:pt idx="0">
                  <c:v>0.38157894736842107</c:v>
                </c:pt>
                <c:pt idx="1">
                  <c:v>0.5174825174825175</c:v>
                </c:pt>
              </c:numCache>
            </c:numRef>
          </c:val>
          <c:extLst>
            <c:ext xmlns:c16="http://schemas.microsoft.com/office/drawing/2014/chart" uri="{C3380CC4-5D6E-409C-BE32-E72D297353CC}">
              <c16:uniqueId val="{00000002-67B9-433C-9199-B5AE8C511DFC}"/>
            </c:ext>
          </c:extLst>
        </c:ser>
        <c:dLbls>
          <c:showLegendKey val="0"/>
          <c:showVal val="0"/>
          <c:showCatName val="0"/>
          <c:showSerName val="0"/>
          <c:showPercent val="0"/>
          <c:showBubbleSize val="0"/>
        </c:dLbls>
        <c:gapWidth val="150"/>
        <c:overlap val="100"/>
        <c:axId val="2123978719"/>
        <c:axId val="2123979135"/>
      </c:barChart>
      <c:catAx>
        <c:axId val="2123978719"/>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2123979135"/>
        <c:crosses val="autoZero"/>
        <c:auto val="1"/>
        <c:lblAlgn val="ctr"/>
        <c:lblOffset val="100"/>
        <c:noMultiLvlLbl val="0"/>
      </c:catAx>
      <c:valAx>
        <c:axId val="2123979135"/>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2123978719"/>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3"/>
    </mc:Choice>
    <mc:Fallback>
      <c:style val="3"/>
    </mc:Fallback>
  </mc:AlternateContent>
  <c:chart>
    <c:autoTitleDeleted val="1"/>
    <c:plotArea>
      <c:layout/>
      <c:barChart>
        <c:barDir val="bar"/>
        <c:grouping val="clustered"/>
        <c:varyColors val="0"/>
        <c:ser>
          <c:idx val="0"/>
          <c:order val="0"/>
          <c:tx>
            <c:strRef>
              <c:f>Sheet1!$B$1</c:f>
              <c:strCache>
                <c:ptCount val="1"/>
                <c:pt idx="0">
                  <c:v>Percent of Respondents with at least one resident or employee who tested positive for COVID-19 since November 1, 2020</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600" b="1"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Assisted living/Housing with services</c:v>
                </c:pt>
                <c:pt idx="1">
                  <c:v>Nursing facility</c:v>
                </c:pt>
              </c:strCache>
            </c:strRef>
          </c:cat>
          <c:val>
            <c:numRef>
              <c:f>Sheet1!$B$2:$B$3</c:f>
              <c:numCache>
                <c:formatCode>0.0%</c:formatCode>
                <c:ptCount val="2"/>
                <c:pt idx="0">
                  <c:v>0.73684210526315785</c:v>
                </c:pt>
                <c:pt idx="1">
                  <c:v>0.98051948051948057</c:v>
                </c:pt>
              </c:numCache>
            </c:numRef>
          </c:val>
          <c:extLst>
            <c:ext xmlns:c16="http://schemas.microsoft.com/office/drawing/2014/chart" uri="{C3380CC4-5D6E-409C-BE32-E72D297353CC}">
              <c16:uniqueId val="{00000000-8011-45C0-9EC2-19C3862457DF}"/>
            </c:ext>
          </c:extLst>
        </c:ser>
        <c:dLbls>
          <c:showLegendKey val="0"/>
          <c:showVal val="0"/>
          <c:showCatName val="0"/>
          <c:showSerName val="0"/>
          <c:showPercent val="0"/>
          <c:showBubbleSize val="0"/>
        </c:dLbls>
        <c:gapWidth val="182"/>
        <c:axId val="955736528"/>
        <c:axId val="773668752"/>
      </c:barChart>
      <c:catAx>
        <c:axId val="955736528"/>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2000" b="1" i="0" u="none" strike="noStrike" kern="1200" baseline="0">
                <a:solidFill>
                  <a:srgbClr val="0070C0"/>
                </a:solidFill>
                <a:latin typeface="+mn-lt"/>
                <a:ea typeface="+mn-ea"/>
                <a:cs typeface="+mn-cs"/>
              </a:defRPr>
            </a:pPr>
            <a:endParaRPr lang="en-US"/>
          </a:p>
        </c:txPr>
        <c:crossAx val="773668752"/>
        <c:crosses val="autoZero"/>
        <c:auto val="1"/>
        <c:lblAlgn val="ctr"/>
        <c:lblOffset val="100"/>
        <c:noMultiLvlLbl val="0"/>
      </c:catAx>
      <c:valAx>
        <c:axId val="773668752"/>
        <c:scaling>
          <c:orientation val="minMax"/>
          <c:max val="1"/>
        </c:scaling>
        <c:delete val="0"/>
        <c:axPos val="b"/>
        <c:majorGridlines>
          <c:spPr>
            <a:ln w="9525" cap="flat" cmpd="sng" algn="ctr">
              <a:no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crossAx val="95573652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Percent</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Assisted living/Housing with services</c:v>
                </c:pt>
                <c:pt idx="1">
                  <c:v>Nursing facility</c:v>
                </c:pt>
              </c:strCache>
            </c:strRef>
          </c:cat>
          <c:val>
            <c:numRef>
              <c:f>Sheet1!$B$2:$B$3</c:f>
              <c:numCache>
                <c:formatCode>0.0%</c:formatCode>
                <c:ptCount val="2"/>
                <c:pt idx="0">
                  <c:v>3.0715734569689946E-2</c:v>
                </c:pt>
                <c:pt idx="1">
                  <c:v>2.987928767778176E-3</c:v>
                </c:pt>
              </c:numCache>
            </c:numRef>
          </c:val>
          <c:extLst>
            <c:ext xmlns:c16="http://schemas.microsoft.com/office/drawing/2014/chart" uri="{C3380CC4-5D6E-409C-BE32-E72D297353CC}">
              <c16:uniqueId val="{00000000-50CB-41CD-A114-FA09F6221ECC}"/>
            </c:ext>
          </c:extLst>
        </c:ser>
        <c:dLbls>
          <c:showLegendKey val="0"/>
          <c:showVal val="0"/>
          <c:showCatName val="0"/>
          <c:showSerName val="0"/>
          <c:showPercent val="0"/>
          <c:showBubbleSize val="0"/>
        </c:dLbls>
        <c:gapWidth val="219"/>
        <c:overlap val="-27"/>
        <c:axId val="870158128"/>
        <c:axId val="965573216"/>
      </c:barChart>
      <c:catAx>
        <c:axId val="87015812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crossAx val="965573216"/>
        <c:crosses val="autoZero"/>
        <c:auto val="1"/>
        <c:lblAlgn val="ctr"/>
        <c:lblOffset val="100"/>
        <c:noMultiLvlLbl val="0"/>
      </c:catAx>
      <c:valAx>
        <c:axId val="965573216"/>
        <c:scaling>
          <c:orientation val="minMax"/>
          <c:max val="1"/>
        </c:scaling>
        <c:delete val="0"/>
        <c:axPos val="l"/>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870158128"/>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US" dirty="0"/>
              <a:t>Setting providing employee financial incentives to be vaccinated for COVID-19</a:t>
            </a:r>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tx>
            <c:strRef>
              <c:f>Sheet1!$B$1</c:f>
              <c:strCache>
                <c:ptCount val="1"/>
                <c:pt idx="0">
                  <c:v>Setting providing employee financial incentives to be vaccinated for COVID-19</c:v>
                </c:pt>
              </c:strCache>
            </c:strRef>
          </c:tx>
          <c:spPr>
            <a:solidFill>
              <a:schemeClr val="accent1"/>
            </a:solidFill>
            <a:ln>
              <a:solidFill>
                <a:srgbClr val="002060"/>
              </a:solidFill>
            </a:ln>
            <a:effectLst/>
          </c:spPr>
          <c:invertIfNegative val="0"/>
          <c:dPt>
            <c:idx val="0"/>
            <c:invertIfNegative val="0"/>
            <c:bubble3D val="0"/>
            <c:spPr>
              <a:solidFill>
                <a:srgbClr val="C00000"/>
              </a:solidFill>
              <a:ln>
                <a:solidFill>
                  <a:srgbClr val="002060"/>
                </a:solidFill>
              </a:ln>
              <a:effectLst/>
            </c:spPr>
            <c:extLst>
              <c:ext xmlns:c16="http://schemas.microsoft.com/office/drawing/2014/chart" uri="{C3380CC4-5D6E-409C-BE32-E72D297353CC}">
                <c16:uniqueId val="{00000004-6F0E-493B-A533-9AFE71061D94}"/>
              </c:ext>
            </c:extLst>
          </c:dPt>
          <c:dPt>
            <c:idx val="1"/>
            <c:invertIfNegative val="0"/>
            <c:bubble3D val="0"/>
            <c:spPr>
              <a:solidFill>
                <a:schemeClr val="accent1">
                  <a:lumMod val="40000"/>
                  <a:lumOff val="60000"/>
                </a:schemeClr>
              </a:solidFill>
              <a:ln>
                <a:solidFill>
                  <a:srgbClr val="002060"/>
                </a:solidFill>
              </a:ln>
              <a:effectLst/>
            </c:spPr>
            <c:extLst>
              <c:ext xmlns:c16="http://schemas.microsoft.com/office/drawing/2014/chart" uri="{C3380CC4-5D6E-409C-BE32-E72D297353CC}">
                <c16:uniqueId val="{00000005-6F0E-493B-A533-9AFE71061D94}"/>
              </c:ext>
            </c:extLst>
          </c:dPt>
          <c:dPt>
            <c:idx val="2"/>
            <c:invertIfNegative val="0"/>
            <c:bubble3D val="0"/>
            <c:spPr>
              <a:solidFill>
                <a:schemeClr val="accent6">
                  <a:lumMod val="40000"/>
                  <a:lumOff val="60000"/>
                </a:schemeClr>
              </a:solidFill>
              <a:ln>
                <a:solidFill>
                  <a:srgbClr val="002060"/>
                </a:solidFill>
              </a:ln>
              <a:effectLst/>
            </c:spPr>
            <c:extLst>
              <c:ext xmlns:c16="http://schemas.microsoft.com/office/drawing/2014/chart" uri="{C3380CC4-5D6E-409C-BE32-E72D297353CC}">
                <c16:uniqueId val="{00000006-6F0E-493B-A533-9AFE71061D94}"/>
              </c:ext>
            </c:extLst>
          </c:dPt>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Assisted living/Housing with Services</c:v>
                </c:pt>
                <c:pt idx="1">
                  <c:v>Nursing facility</c:v>
                </c:pt>
                <c:pt idx="2">
                  <c:v>All Respondents</c:v>
                </c:pt>
              </c:strCache>
            </c:strRef>
          </c:cat>
          <c:val>
            <c:numRef>
              <c:f>Sheet1!$B$2:$B$4</c:f>
              <c:numCache>
                <c:formatCode>0.0%</c:formatCode>
                <c:ptCount val="3"/>
                <c:pt idx="0">
                  <c:v>0.13793103448275862</c:v>
                </c:pt>
                <c:pt idx="1">
                  <c:v>0.16363636363636364</c:v>
                </c:pt>
                <c:pt idx="2">
                  <c:v>0.14901960784313725</c:v>
                </c:pt>
              </c:numCache>
            </c:numRef>
          </c:val>
          <c:extLst>
            <c:ext xmlns:c16="http://schemas.microsoft.com/office/drawing/2014/chart" uri="{C3380CC4-5D6E-409C-BE32-E72D297353CC}">
              <c16:uniqueId val="{00000000-6F0E-493B-A533-9AFE71061D94}"/>
            </c:ext>
          </c:extLst>
        </c:ser>
        <c:dLbls>
          <c:showLegendKey val="0"/>
          <c:showVal val="0"/>
          <c:showCatName val="0"/>
          <c:showSerName val="0"/>
          <c:showPercent val="0"/>
          <c:showBubbleSize val="0"/>
        </c:dLbls>
        <c:gapWidth val="219"/>
        <c:axId val="256714912"/>
        <c:axId val="256715744"/>
      </c:barChart>
      <c:catAx>
        <c:axId val="25671491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256715744"/>
        <c:crosses val="autoZero"/>
        <c:auto val="1"/>
        <c:lblAlgn val="ctr"/>
        <c:lblOffset val="100"/>
        <c:noMultiLvlLbl val="0"/>
      </c:catAx>
      <c:valAx>
        <c:axId val="25671574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256714912"/>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Sheet1!$A$2</c:f>
              <c:strCache>
                <c:ptCount val="1"/>
                <c:pt idx="0">
                  <c:v>Percent of Respondents</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Sheet1!$B$1:$C$1</c:f>
              <c:strCache>
                <c:ptCount val="2"/>
                <c:pt idx="0">
                  <c:v>Assisted living/Housing with services</c:v>
                </c:pt>
                <c:pt idx="1">
                  <c:v>Nursing facility</c:v>
                </c:pt>
              </c:strCache>
            </c:strRef>
          </c:cat>
          <c:val>
            <c:numRef>
              <c:f>Sheet1!$B$2:$C$2</c:f>
              <c:numCache>
                <c:formatCode>0.0%</c:formatCode>
                <c:ptCount val="2"/>
                <c:pt idx="0">
                  <c:v>0.36842105263157893</c:v>
                </c:pt>
                <c:pt idx="1">
                  <c:v>0.11688311688311688</c:v>
                </c:pt>
              </c:numCache>
            </c:numRef>
          </c:val>
          <c:extLst>
            <c:ext xmlns:c16="http://schemas.microsoft.com/office/drawing/2014/chart" uri="{C3380CC4-5D6E-409C-BE32-E72D297353CC}">
              <c16:uniqueId val="{00000000-E08D-4011-B06D-136700D6E15F}"/>
            </c:ext>
          </c:extLst>
        </c:ser>
        <c:dLbls>
          <c:showLegendKey val="0"/>
          <c:showVal val="0"/>
          <c:showCatName val="0"/>
          <c:showSerName val="0"/>
          <c:showPercent val="0"/>
          <c:showBubbleSize val="0"/>
        </c:dLbls>
        <c:gapWidth val="219"/>
        <c:overlap val="-27"/>
        <c:axId val="122195040"/>
        <c:axId val="122043360"/>
      </c:barChart>
      <c:catAx>
        <c:axId val="122195040"/>
        <c:scaling>
          <c:orientation val="minMax"/>
        </c:scaling>
        <c:delete val="0"/>
        <c:axPos val="b"/>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crossAx val="122043360"/>
        <c:crosses val="autoZero"/>
        <c:auto val="1"/>
        <c:lblAlgn val="ctr"/>
        <c:lblOffset val="100"/>
        <c:noMultiLvlLbl val="0"/>
      </c:catAx>
      <c:valAx>
        <c:axId val="122043360"/>
        <c:scaling>
          <c:orientation val="minMax"/>
          <c:max val="1"/>
        </c:scaling>
        <c:delete val="0"/>
        <c:axPos val="l"/>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122195040"/>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US" dirty="0"/>
              <a:t>Percent Currently Conducting Outdoor Visits</a:t>
            </a:r>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bar"/>
        <c:grouping val="clustered"/>
        <c:varyColors val="0"/>
        <c:ser>
          <c:idx val="0"/>
          <c:order val="0"/>
          <c:tx>
            <c:strRef>
              <c:f>Sheet1!$B$1</c:f>
              <c:strCache>
                <c:ptCount val="1"/>
                <c:pt idx="0">
                  <c:v>Currently conducting outdoor visits</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2400" b="1"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Assisted living/Housing with services</c:v>
                </c:pt>
                <c:pt idx="1">
                  <c:v>Nursing facility</c:v>
                </c:pt>
              </c:strCache>
            </c:strRef>
          </c:cat>
          <c:val>
            <c:numRef>
              <c:f>Sheet1!$B$2:$B$3</c:f>
              <c:numCache>
                <c:formatCode>0.0%</c:formatCode>
                <c:ptCount val="2"/>
                <c:pt idx="0">
                  <c:v>0.44444444444444442</c:v>
                </c:pt>
                <c:pt idx="1">
                  <c:v>0.2792207792207792</c:v>
                </c:pt>
              </c:numCache>
            </c:numRef>
          </c:val>
          <c:extLst>
            <c:ext xmlns:c16="http://schemas.microsoft.com/office/drawing/2014/chart" uri="{C3380CC4-5D6E-409C-BE32-E72D297353CC}">
              <c16:uniqueId val="{00000000-751F-41AA-8405-69BEAD036572}"/>
            </c:ext>
          </c:extLst>
        </c:ser>
        <c:dLbls>
          <c:showLegendKey val="0"/>
          <c:showVal val="0"/>
          <c:showCatName val="0"/>
          <c:showSerName val="0"/>
          <c:showPercent val="0"/>
          <c:showBubbleSize val="0"/>
        </c:dLbls>
        <c:gapWidth val="182"/>
        <c:axId val="122203840"/>
        <c:axId val="122033376"/>
      </c:barChart>
      <c:catAx>
        <c:axId val="122203840"/>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endParaRPr lang="en-US"/>
          </a:p>
        </c:txPr>
        <c:crossAx val="122033376"/>
        <c:crosses val="autoZero"/>
        <c:auto val="1"/>
        <c:lblAlgn val="ctr"/>
        <c:lblOffset val="100"/>
        <c:noMultiLvlLbl val="0"/>
      </c:catAx>
      <c:valAx>
        <c:axId val="122033376"/>
        <c:scaling>
          <c:orientation val="minMax"/>
        </c:scaling>
        <c:delete val="0"/>
        <c:axPos val="b"/>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endParaRPr lang="en-US"/>
          </a:p>
        </c:txPr>
        <c:crossAx val="122203840"/>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Sheet1!$A$2</c:f>
              <c:strCache>
                <c:ptCount val="1"/>
                <c:pt idx="0">
                  <c:v>Percent Hosting Outdoor Visits (8/31)</c:v>
                </c:pt>
              </c:strCache>
            </c:strRef>
          </c:tx>
          <c:spPr>
            <a:solidFill>
              <a:schemeClr val="accent1"/>
            </a:solidFill>
            <a:ln>
              <a:noFill/>
            </a:ln>
            <a:effectLst/>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8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Sheet1!$B$1:$C$1</c:f>
              <c:strCache>
                <c:ptCount val="2"/>
                <c:pt idx="0">
                  <c:v>Assisted living/Housing with services</c:v>
                </c:pt>
                <c:pt idx="1">
                  <c:v>Nursing facility</c:v>
                </c:pt>
              </c:strCache>
            </c:strRef>
          </c:cat>
          <c:val>
            <c:numRef>
              <c:f>Sheet1!$B$2:$C$2</c:f>
              <c:numCache>
                <c:formatCode>0.00%</c:formatCode>
                <c:ptCount val="2"/>
                <c:pt idx="0">
                  <c:v>0.94199999999999995</c:v>
                </c:pt>
                <c:pt idx="1">
                  <c:v>0.94499999999999995</c:v>
                </c:pt>
              </c:numCache>
            </c:numRef>
          </c:val>
          <c:extLst>
            <c:ext xmlns:c16="http://schemas.microsoft.com/office/drawing/2014/chart" uri="{C3380CC4-5D6E-409C-BE32-E72D297353CC}">
              <c16:uniqueId val="{00000000-9E5C-4ED5-A0E0-20340A003686}"/>
            </c:ext>
          </c:extLst>
        </c:ser>
        <c:ser>
          <c:idx val="1"/>
          <c:order val="1"/>
          <c:tx>
            <c:strRef>
              <c:f>Sheet1!$A$3</c:f>
              <c:strCache>
                <c:ptCount val="1"/>
                <c:pt idx="0">
                  <c:v>Percent Hosting Outdoor visits (12/1)</c:v>
                </c:pt>
              </c:strCache>
            </c:strRef>
          </c:tx>
          <c:spPr>
            <a:solidFill>
              <a:schemeClr val="accent2"/>
            </a:solidFill>
            <a:ln>
              <a:noFill/>
            </a:ln>
            <a:effectLst/>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8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Sheet1!$B$1:$C$1</c:f>
              <c:strCache>
                <c:ptCount val="2"/>
                <c:pt idx="0">
                  <c:v>Assisted living/Housing with services</c:v>
                </c:pt>
                <c:pt idx="1">
                  <c:v>Nursing facility</c:v>
                </c:pt>
              </c:strCache>
            </c:strRef>
          </c:cat>
          <c:val>
            <c:numRef>
              <c:f>Sheet1!$B$3:$C$3</c:f>
              <c:numCache>
                <c:formatCode>0.00%</c:formatCode>
                <c:ptCount val="2"/>
                <c:pt idx="0">
                  <c:v>0.44400000000000001</c:v>
                </c:pt>
                <c:pt idx="1">
                  <c:v>0.27900000000000003</c:v>
                </c:pt>
              </c:numCache>
            </c:numRef>
          </c:val>
          <c:extLst>
            <c:ext xmlns:c16="http://schemas.microsoft.com/office/drawing/2014/chart" uri="{C3380CC4-5D6E-409C-BE32-E72D297353CC}">
              <c16:uniqueId val="{00000001-9E5C-4ED5-A0E0-20340A003686}"/>
            </c:ext>
          </c:extLst>
        </c:ser>
        <c:dLbls>
          <c:showLegendKey val="0"/>
          <c:showVal val="0"/>
          <c:showCatName val="0"/>
          <c:showSerName val="0"/>
          <c:showPercent val="0"/>
          <c:showBubbleSize val="0"/>
        </c:dLbls>
        <c:gapWidth val="219"/>
        <c:overlap val="-27"/>
        <c:axId val="120030320"/>
        <c:axId val="1063433120"/>
      </c:barChart>
      <c:catAx>
        <c:axId val="12003032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endParaRPr lang="en-US"/>
          </a:p>
        </c:txPr>
        <c:crossAx val="1063433120"/>
        <c:crosses val="autoZero"/>
        <c:auto val="1"/>
        <c:lblAlgn val="ctr"/>
        <c:lblOffset val="100"/>
        <c:noMultiLvlLbl val="0"/>
      </c:catAx>
      <c:valAx>
        <c:axId val="1063433120"/>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endParaRPr lang="en-US"/>
          </a:p>
        </c:txPr>
        <c:crossAx val="120030320"/>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Sheet1!$A$2</c:f>
              <c:strCache>
                <c:ptCount val="1"/>
                <c:pt idx="0">
                  <c:v>Have essential caregiver program 8/31</c:v>
                </c:pt>
              </c:strCache>
            </c:strRef>
          </c:tx>
          <c:spPr>
            <a:solidFill>
              <a:schemeClr val="accent2"/>
            </a:solidFill>
            <a:ln>
              <a:noFill/>
            </a:ln>
            <a:effectLst/>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8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Sheet1!$B$1:$C$1</c:f>
              <c:strCache>
                <c:ptCount val="2"/>
                <c:pt idx="0">
                  <c:v>Assisted living/Housing with services</c:v>
                </c:pt>
                <c:pt idx="1">
                  <c:v>Nursing facility</c:v>
                </c:pt>
              </c:strCache>
            </c:strRef>
          </c:cat>
          <c:val>
            <c:numRef>
              <c:f>Sheet1!$B$2:$C$2</c:f>
              <c:numCache>
                <c:formatCode>0.00%</c:formatCode>
                <c:ptCount val="2"/>
                <c:pt idx="0">
                  <c:v>0.73199999999999998</c:v>
                </c:pt>
                <c:pt idx="1">
                  <c:v>0.65200000000000002</c:v>
                </c:pt>
              </c:numCache>
            </c:numRef>
          </c:val>
          <c:extLst>
            <c:ext xmlns:c16="http://schemas.microsoft.com/office/drawing/2014/chart" uri="{C3380CC4-5D6E-409C-BE32-E72D297353CC}">
              <c16:uniqueId val="{00000000-F99F-4890-AF09-3E18CDBCD86B}"/>
            </c:ext>
          </c:extLst>
        </c:ser>
        <c:ser>
          <c:idx val="1"/>
          <c:order val="1"/>
          <c:tx>
            <c:strRef>
              <c:f>Sheet1!$A$3</c:f>
              <c:strCache>
                <c:ptCount val="1"/>
                <c:pt idx="0">
                  <c:v>Have essential caregiver program 10/12</c:v>
                </c:pt>
              </c:strCache>
            </c:strRef>
          </c:tx>
          <c:spPr>
            <a:solidFill>
              <a:schemeClr val="accent4"/>
            </a:solidFill>
            <a:ln>
              <a:noFill/>
            </a:ln>
            <a:effectLst/>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8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Sheet1!$B$1:$C$1</c:f>
              <c:strCache>
                <c:ptCount val="2"/>
                <c:pt idx="0">
                  <c:v>Assisted living/Housing with services</c:v>
                </c:pt>
                <c:pt idx="1">
                  <c:v>Nursing facility</c:v>
                </c:pt>
              </c:strCache>
            </c:strRef>
          </c:cat>
          <c:val>
            <c:numRef>
              <c:f>Sheet1!$B$3:$C$3</c:f>
              <c:numCache>
                <c:formatCode>0.00%</c:formatCode>
                <c:ptCount val="2"/>
                <c:pt idx="0">
                  <c:v>0.86</c:v>
                </c:pt>
                <c:pt idx="1">
                  <c:v>0.73099999999999998</c:v>
                </c:pt>
              </c:numCache>
            </c:numRef>
          </c:val>
          <c:extLst>
            <c:ext xmlns:c16="http://schemas.microsoft.com/office/drawing/2014/chart" uri="{C3380CC4-5D6E-409C-BE32-E72D297353CC}">
              <c16:uniqueId val="{00000001-F99F-4890-AF09-3E18CDBCD86B}"/>
            </c:ext>
          </c:extLst>
        </c:ser>
        <c:ser>
          <c:idx val="2"/>
          <c:order val="2"/>
          <c:tx>
            <c:strRef>
              <c:f>Sheet1!$A$4</c:f>
              <c:strCache>
                <c:ptCount val="1"/>
                <c:pt idx="0">
                  <c:v>Have essential caregiver program 12/1</c:v>
                </c:pt>
              </c:strCache>
            </c:strRef>
          </c:tx>
          <c:spPr>
            <a:solidFill>
              <a:schemeClr val="accent6"/>
            </a:solidFill>
            <a:ln>
              <a:noFill/>
            </a:ln>
            <a:effectLst/>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8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Sheet1!$B$1:$C$1</c:f>
              <c:strCache>
                <c:ptCount val="2"/>
                <c:pt idx="0">
                  <c:v>Assisted living/Housing with services</c:v>
                </c:pt>
                <c:pt idx="1">
                  <c:v>Nursing facility</c:v>
                </c:pt>
              </c:strCache>
            </c:strRef>
          </c:cat>
          <c:val>
            <c:numRef>
              <c:f>Sheet1!$B$4:$C$4</c:f>
              <c:numCache>
                <c:formatCode>0.00%</c:formatCode>
                <c:ptCount val="2"/>
                <c:pt idx="0" formatCode="0%">
                  <c:v>0.86</c:v>
                </c:pt>
                <c:pt idx="1">
                  <c:v>0.85699999999999998</c:v>
                </c:pt>
              </c:numCache>
            </c:numRef>
          </c:val>
          <c:extLst>
            <c:ext xmlns:c16="http://schemas.microsoft.com/office/drawing/2014/chart" uri="{C3380CC4-5D6E-409C-BE32-E72D297353CC}">
              <c16:uniqueId val="{00000000-90AB-4DA6-A9AD-88285550BC8A}"/>
            </c:ext>
          </c:extLst>
        </c:ser>
        <c:dLbls>
          <c:showLegendKey val="0"/>
          <c:showVal val="0"/>
          <c:showCatName val="0"/>
          <c:showSerName val="0"/>
          <c:showPercent val="0"/>
          <c:showBubbleSize val="0"/>
        </c:dLbls>
        <c:gapWidth val="219"/>
        <c:overlap val="-27"/>
        <c:axId val="1175292207"/>
        <c:axId val="1450358223"/>
      </c:barChart>
      <c:catAx>
        <c:axId val="1175292207"/>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endParaRPr lang="en-US"/>
          </a:p>
        </c:txPr>
        <c:crossAx val="1450358223"/>
        <c:crosses val="autoZero"/>
        <c:auto val="1"/>
        <c:lblAlgn val="ctr"/>
        <c:lblOffset val="100"/>
        <c:noMultiLvlLbl val="0"/>
      </c:catAx>
      <c:valAx>
        <c:axId val="1450358223"/>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endParaRPr lang="en-US"/>
          </a:p>
        </c:txPr>
        <c:crossAx val="1175292207"/>
        <c:crosses val="autoZero"/>
        <c:crossBetween val="between"/>
      </c:valAx>
      <c:spPr>
        <a:noFill/>
        <a:ln>
          <a:noFill/>
        </a:ln>
        <a:effectLst/>
      </c:spPr>
    </c:plotArea>
    <c:legend>
      <c:legendPos val="b"/>
      <c:layout>
        <c:manualLayout>
          <c:xMode val="edge"/>
          <c:yMode val="edge"/>
          <c:x val="1.586661721632622E-2"/>
          <c:y val="0.90319069674661001"/>
          <c:w val="0.98155178972193691"/>
          <c:h val="7.9297448279127006E-2"/>
        </c:manualLayout>
      </c:layout>
      <c:overlay val="0"/>
      <c:spPr>
        <a:noFill/>
        <a:ln>
          <a:noFill/>
        </a:ln>
        <a:effectLst/>
      </c:spPr>
      <c:txPr>
        <a:bodyPr rot="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US" dirty="0"/>
              <a:t>% of Residents with</a:t>
            </a:r>
            <a:r>
              <a:rPr lang="en-US" baseline="0" dirty="0"/>
              <a:t> an ECG</a:t>
            </a:r>
            <a:r>
              <a:rPr lang="en-US" dirty="0"/>
              <a:t> at</a:t>
            </a:r>
            <a:r>
              <a:rPr lang="en-US" baseline="0" dirty="0"/>
              <a:t> Setting with Essential Caregiver Program</a:t>
            </a:r>
            <a:endParaRPr lang="en-US" dirty="0"/>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tx>
            <c:strRef>
              <c:f>Sheet1!$A$2</c:f>
              <c:strCache>
                <c:ptCount val="1"/>
                <c:pt idx="0">
                  <c:v>August 31</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8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Sheet1!$B$1:$C$1</c:f>
              <c:strCache>
                <c:ptCount val="2"/>
                <c:pt idx="0">
                  <c:v>Nursing Facility Residents</c:v>
                </c:pt>
                <c:pt idx="1">
                  <c:v>Assisted Living Residents</c:v>
                </c:pt>
              </c:strCache>
            </c:strRef>
          </c:cat>
          <c:val>
            <c:numRef>
              <c:f>Sheet1!$B$2:$C$2</c:f>
              <c:numCache>
                <c:formatCode>0.0%</c:formatCode>
                <c:ptCount val="2"/>
                <c:pt idx="0">
                  <c:v>0.23400000000000001</c:v>
                </c:pt>
                <c:pt idx="1">
                  <c:v>0.28399999999999997</c:v>
                </c:pt>
              </c:numCache>
            </c:numRef>
          </c:val>
          <c:extLst>
            <c:ext xmlns:c16="http://schemas.microsoft.com/office/drawing/2014/chart" uri="{C3380CC4-5D6E-409C-BE32-E72D297353CC}">
              <c16:uniqueId val="{00000000-46E7-468B-9CB3-89612C36B339}"/>
            </c:ext>
          </c:extLst>
        </c:ser>
        <c:ser>
          <c:idx val="1"/>
          <c:order val="1"/>
          <c:tx>
            <c:strRef>
              <c:f>Sheet1!$A$3</c:f>
              <c:strCache>
                <c:ptCount val="1"/>
                <c:pt idx="0">
                  <c:v>October 12</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8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Sheet1!$B$1:$C$1</c:f>
              <c:strCache>
                <c:ptCount val="2"/>
                <c:pt idx="0">
                  <c:v>Nursing Facility Residents</c:v>
                </c:pt>
                <c:pt idx="1">
                  <c:v>Assisted Living Residents</c:v>
                </c:pt>
              </c:strCache>
            </c:strRef>
          </c:cat>
          <c:val>
            <c:numRef>
              <c:f>Sheet1!$B$3:$C$3</c:f>
              <c:numCache>
                <c:formatCode>0.0%</c:formatCode>
                <c:ptCount val="2"/>
                <c:pt idx="0">
                  <c:v>0.252</c:v>
                </c:pt>
                <c:pt idx="1">
                  <c:v>0.45300000000000001</c:v>
                </c:pt>
              </c:numCache>
            </c:numRef>
          </c:val>
          <c:extLst>
            <c:ext xmlns:c16="http://schemas.microsoft.com/office/drawing/2014/chart" uri="{C3380CC4-5D6E-409C-BE32-E72D297353CC}">
              <c16:uniqueId val="{00000001-46E7-468B-9CB3-89612C36B339}"/>
            </c:ext>
          </c:extLst>
        </c:ser>
        <c:ser>
          <c:idx val="2"/>
          <c:order val="2"/>
          <c:tx>
            <c:strRef>
              <c:f>Sheet1!$A$4</c:f>
              <c:strCache>
                <c:ptCount val="1"/>
                <c:pt idx="0">
                  <c:v>December 1</c:v>
                </c:pt>
              </c:strCache>
            </c:strRef>
          </c:tx>
          <c:spPr>
            <a:solidFill>
              <a:schemeClr val="accent3"/>
            </a:solidFill>
            <a:ln>
              <a:noFill/>
            </a:ln>
            <a:effectLst/>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8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Sheet1!$B$1:$C$1</c:f>
              <c:strCache>
                <c:ptCount val="2"/>
                <c:pt idx="0">
                  <c:v>Nursing Facility Residents</c:v>
                </c:pt>
                <c:pt idx="1">
                  <c:v>Assisted Living Residents</c:v>
                </c:pt>
              </c:strCache>
            </c:strRef>
          </c:cat>
          <c:val>
            <c:numRef>
              <c:f>Sheet1!$B$4:$C$4</c:f>
              <c:numCache>
                <c:formatCode>0.00%</c:formatCode>
                <c:ptCount val="2"/>
                <c:pt idx="0">
                  <c:v>0.25800000000000001</c:v>
                </c:pt>
                <c:pt idx="1">
                  <c:v>0.434</c:v>
                </c:pt>
              </c:numCache>
            </c:numRef>
          </c:val>
          <c:extLst>
            <c:ext xmlns:c16="http://schemas.microsoft.com/office/drawing/2014/chart" uri="{C3380CC4-5D6E-409C-BE32-E72D297353CC}">
              <c16:uniqueId val="{00000001-4F2E-4308-B4A9-02B1A19043FA}"/>
            </c:ext>
          </c:extLst>
        </c:ser>
        <c:dLbls>
          <c:showLegendKey val="0"/>
          <c:showVal val="0"/>
          <c:showCatName val="0"/>
          <c:showSerName val="0"/>
          <c:showPercent val="0"/>
          <c:showBubbleSize val="0"/>
        </c:dLbls>
        <c:gapWidth val="219"/>
        <c:overlap val="-27"/>
        <c:axId val="246296751"/>
        <c:axId val="181503535"/>
      </c:barChart>
      <c:catAx>
        <c:axId val="246296751"/>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181503535"/>
        <c:crosses val="autoZero"/>
        <c:auto val="1"/>
        <c:lblAlgn val="ctr"/>
        <c:lblOffset val="100"/>
        <c:noMultiLvlLbl val="0"/>
      </c:catAx>
      <c:valAx>
        <c:axId val="181503535"/>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endParaRPr lang="en-US"/>
          </a:p>
        </c:txPr>
        <c:crossAx val="246296751"/>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Nursing facility</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8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Temporality suspended essential caregiver program</c:v>
                </c:pt>
                <c:pt idx="1">
                  <c:v>Limited the number of essential caregivers per resident</c:v>
                </c:pt>
                <c:pt idx="2">
                  <c:v>Limited the number of essential caregiver visits (e.g. per day, per week etc.)</c:v>
                </c:pt>
                <c:pt idx="3">
                  <c:v>We have not made any changes to our essential caregiver program</c:v>
                </c:pt>
              </c:strCache>
            </c:strRef>
          </c:cat>
          <c:val>
            <c:numRef>
              <c:f>Sheet1!$B$2:$B$5</c:f>
              <c:numCache>
                <c:formatCode>0.0%</c:formatCode>
                <c:ptCount val="4"/>
                <c:pt idx="0">
                  <c:v>0.40769230769230769</c:v>
                </c:pt>
                <c:pt idx="1">
                  <c:v>0.29230769230769232</c:v>
                </c:pt>
                <c:pt idx="2">
                  <c:v>0.33846153846153848</c:v>
                </c:pt>
                <c:pt idx="3">
                  <c:v>0.36153846153846153</c:v>
                </c:pt>
              </c:numCache>
            </c:numRef>
          </c:val>
          <c:extLst>
            <c:ext xmlns:c16="http://schemas.microsoft.com/office/drawing/2014/chart" uri="{C3380CC4-5D6E-409C-BE32-E72D297353CC}">
              <c16:uniqueId val="{00000000-7CA6-43E0-977E-3665B0C22362}"/>
            </c:ext>
          </c:extLst>
        </c:ser>
        <c:ser>
          <c:idx val="1"/>
          <c:order val="1"/>
          <c:tx>
            <c:strRef>
              <c:f>Sheet1!$C$1</c:f>
              <c:strCache>
                <c:ptCount val="1"/>
                <c:pt idx="0">
                  <c:v>Assisted living/Housing with services</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8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Temporality suspended essential caregiver program</c:v>
                </c:pt>
                <c:pt idx="1">
                  <c:v>Limited the number of essential caregivers per resident</c:v>
                </c:pt>
                <c:pt idx="2">
                  <c:v>Limited the number of essential caregiver visits (e.g. per day, per week etc.)</c:v>
                </c:pt>
                <c:pt idx="3">
                  <c:v>We have not made any changes to our essential caregiver program</c:v>
                </c:pt>
              </c:strCache>
            </c:strRef>
          </c:cat>
          <c:val>
            <c:numRef>
              <c:f>Sheet1!$C$2:$C$5</c:f>
              <c:numCache>
                <c:formatCode>0.0%</c:formatCode>
                <c:ptCount val="4"/>
                <c:pt idx="0">
                  <c:v>0.25517241379310346</c:v>
                </c:pt>
                <c:pt idx="1">
                  <c:v>0.25517241379310346</c:v>
                </c:pt>
                <c:pt idx="2">
                  <c:v>0.24827586206896551</c:v>
                </c:pt>
                <c:pt idx="3">
                  <c:v>0.44827586206896552</c:v>
                </c:pt>
              </c:numCache>
            </c:numRef>
          </c:val>
          <c:extLst>
            <c:ext xmlns:c16="http://schemas.microsoft.com/office/drawing/2014/chart" uri="{C3380CC4-5D6E-409C-BE32-E72D297353CC}">
              <c16:uniqueId val="{00000001-7CA6-43E0-977E-3665B0C22362}"/>
            </c:ext>
          </c:extLst>
        </c:ser>
        <c:dLbls>
          <c:showLegendKey val="0"/>
          <c:showVal val="0"/>
          <c:showCatName val="0"/>
          <c:showSerName val="0"/>
          <c:showPercent val="0"/>
          <c:showBubbleSize val="0"/>
        </c:dLbls>
        <c:gapWidth val="219"/>
        <c:overlap val="-27"/>
        <c:axId val="122185440"/>
        <c:axId val="122016320"/>
      </c:barChart>
      <c:catAx>
        <c:axId val="12218544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122016320"/>
        <c:crosses val="autoZero"/>
        <c:auto val="1"/>
        <c:lblAlgn val="ctr"/>
        <c:lblOffset val="100"/>
        <c:noMultiLvlLbl val="0"/>
      </c:catAx>
      <c:valAx>
        <c:axId val="122016320"/>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endParaRPr lang="en-US"/>
          </a:p>
        </c:txPr>
        <c:crossAx val="122185440"/>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 Nursing Facilities</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Sheet1!$A$2:$A$9</c:f>
              <c:strCache>
                <c:ptCount val="8"/>
                <c:pt idx="0">
                  <c:v>0 to 9 miles</c:v>
                </c:pt>
                <c:pt idx="1">
                  <c:v>10 to 19 miles</c:v>
                </c:pt>
                <c:pt idx="2">
                  <c:v>20 to 29 miles</c:v>
                </c:pt>
                <c:pt idx="3">
                  <c:v>30 to 39 miles</c:v>
                </c:pt>
                <c:pt idx="4">
                  <c:v>40 to 49 miles</c:v>
                </c:pt>
                <c:pt idx="5">
                  <c:v>50 to 59 miles</c:v>
                </c:pt>
                <c:pt idx="6">
                  <c:v>60 to 69 miles</c:v>
                </c:pt>
                <c:pt idx="7">
                  <c:v>70 or more miles</c:v>
                </c:pt>
              </c:strCache>
            </c:strRef>
          </c:cat>
          <c:val>
            <c:numRef>
              <c:f>Sheet1!$B$2:$B$9</c:f>
              <c:numCache>
                <c:formatCode>General</c:formatCode>
                <c:ptCount val="8"/>
                <c:pt idx="0">
                  <c:v>79</c:v>
                </c:pt>
                <c:pt idx="1">
                  <c:v>43</c:v>
                </c:pt>
                <c:pt idx="2">
                  <c:v>36</c:v>
                </c:pt>
                <c:pt idx="3">
                  <c:v>28</c:v>
                </c:pt>
                <c:pt idx="4">
                  <c:v>15</c:v>
                </c:pt>
                <c:pt idx="5">
                  <c:v>13</c:v>
                </c:pt>
                <c:pt idx="6">
                  <c:v>11</c:v>
                </c:pt>
                <c:pt idx="7">
                  <c:v>18</c:v>
                </c:pt>
              </c:numCache>
            </c:numRef>
          </c:val>
          <c:extLst>
            <c:ext xmlns:c16="http://schemas.microsoft.com/office/drawing/2014/chart" uri="{C3380CC4-5D6E-409C-BE32-E72D297353CC}">
              <c16:uniqueId val="{00000000-26DD-4547-92A7-A42B86799453}"/>
            </c:ext>
          </c:extLst>
        </c:ser>
        <c:dLbls>
          <c:showLegendKey val="0"/>
          <c:showVal val="0"/>
          <c:showCatName val="0"/>
          <c:showSerName val="0"/>
          <c:showPercent val="0"/>
          <c:showBubbleSize val="0"/>
        </c:dLbls>
        <c:gapWidth val="219"/>
        <c:overlap val="-27"/>
        <c:axId val="1042858336"/>
        <c:axId val="1047513600"/>
        <c:extLst>
          <c:ext xmlns:c15="http://schemas.microsoft.com/office/drawing/2012/chart" uri="{02D57815-91ED-43cb-92C2-25804820EDAC}">
            <c15:filteredBarSeries>
              <c15:ser>
                <c:idx val="1"/>
                <c:order val="1"/>
                <c:tx>
                  <c:strRef>
                    <c:extLst>
                      <c:ext uri="{02D57815-91ED-43cb-92C2-25804820EDAC}">
                        <c15:formulaRef>
                          <c15:sqref>Sheet1!#REF!</c15:sqref>
                        </c15:formulaRef>
                      </c:ext>
                    </c:extLst>
                    <c:strCache>
                      <c:ptCount val="1"/>
                      <c:pt idx="0">
                        <c:v>#REF!</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uri="{CE6537A1-D6FC-4f65-9D91-7224C49458BB}">
                      <c15:showLeaderLines val="1"/>
                      <c15:leaderLines>
                        <c:spPr>
                          <a:ln w="9525" cap="flat" cmpd="sng" algn="ctr">
                            <a:solidFill>
                              <a:schemeClr val="tx1">
                                <a:lumMod val="35000"/>
                                <a:lumOff val="65000"/>
                              </a:schemeClr>
                            </a:solidFill>
                            <a:round/>
                          </a:ln>
                          <a:effectLst/>
                        </c:spPr>
                      </c15:leaderLines>
                    </c:ext>
                  </c:extLst>
                </c:dLbls>
                <c:cat>
                  <c:strRef>
                    <c:extLst>
                      <c:ext uri="{02D57815-91ED-43cb-92C2-25804820EDAC}">
                        <c15:formulaRef>
                          <c15:sqref>Sheet1!$A$2:$A$9</c15:sqref>
                        </c15:formulaRef>
                      </c:ext>
                    </c:extLst>
                    <c:strCache>
                      <c:ptCount val="8"/>
                      <c:pt idx="0">
                        <c:v>0 to 9 miles</c:v>
                      </c:pt>
                      <c:pt idx="1">
                        <c:v>10 to 19 miles</c:v>
                      </c:pt>
                      <c:pt idx="2">
                        <c:v>20 to 29 miles</c:v>
                      </c:pt>
                      <c:pt idx="3">
                        <c:v>30 to 39 miles</c:v>
                      </c:pt>
                      <c:pt idx="4">
                        <c:v>40 to 49 miles</c:v>
                      </c:pt>
                      <c:pt idx="5">
                        <c:v>50 to 59 miles</c:v>
                      </c:pt>
                      <c:pt idx="6">
                        <c:v>60 to 69 miles</c:v>
                      </c:pt>
                      <c:pt idx="7">
                        <c:v>70 or more miles</c:v>
                      </c:pt>
                    </c:strCache>
                  </c:strRef>
                </c:cat>
                <c:val>
                  <c:numRef>
                    <c:extLst>
                      <c:ext uri="{02D57815-91ED-43cb-92C2-25804820EDAC}">
                        <c15:formulaRef>
                          <c15:sqref>Sheet1!#REF!</c15:sqref>
                        </c15:formulaRef>
                      </c:ext>
                    </c:extLst>
                    <c:numCache>
                      <c:formatCode>General</c:formatCode>
                      <c:ptCount val="1"/>
                      <c:pt idx="0">
                        <c:v>1</c:v>
                      </c:pt>
                    </c:numCache>
                  </c:numRef>
                </c:val>
                <c:extLst>
                  <c:ext xmlns:c16="http://schemas.microsoft.com/office/drawing/2014/chart" uri="{C3380CC4-5D6E-409C-BE32-E72D297353CC}">
                    <c16:uniqueId val="{00000001-26DD-4547-92A7-A42B86799453}"/>
                  </c:ext>
                </c:extLst>
              </c15:ser>
            </c15:filteredBarSeries>
          </c:ext>
        </c:extLst>
      </c:barChart>
      <c:catAx>
        <c:axId val="104285833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00" b="1" i="0" u="none" strike="noStrike" kern="1200" baseline="0">
                <a:solidFill>
                  <a:schemeClr val="tx1">
                    <a:lumMod val="65000"/>
                    <a:lumOff val="35000"/>
                  </a:schemeClr>
                </a:solidFill>
                <a:latin typeface="+mn-lt"/>
                <a:ea typeface="+mn-ea"/>
                <a:cs typeface="+mn-cs"/>
              </a:defRPr>
            </a:pPr>
            <a:endParaRPr lang="en-US"/>
          </a:p>
        </c:txPr>
        <c:crossAx val="1047513600"/>
        <c:crosses val="autoZero"/>
        <c:auto val="1"/>
        <c:lblAlgn val="ctr"/>
        <c:lblOffset val="100"/>
        <c:noMultiLvlLbl val="0"/>
      </c:catAx>
      <c:valAx>
        <c:axId val="1047513600"/>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1042858336"/>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Column2</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No</c:v>
                </c:pt>
                <c:pt idx="1">
                  <c:v>Organization has not submitted any background studies since October 21</c:v>
                </c:pt>
                <c:pt idx="2">
                  <c:v>Yes</c:v>
                </c:pt>
              </c:strCache>
            </c:strRef>
          </c:cat>
          <c:val>
            <c:numRef>
              <c:f>Sheet1!$B$2:$B$4</c:f>
              <c:numCache>
                <c:formatCode>General</c:formatCode>
                <c:ptCount val="3"/>
                <c:pt idx="0">
                  <c:v>143</c:v>
                </c:pt>
                <c:pt idx="1">
                  <c:v>27</c:v>
                </c:pt>
                <c:pt idx="2">
                  <c:v>73</c:v>
                </c:pt>
              </c:numCache>
            </c:numRef>
          </c:val>
          <c:extLst>
            <c:ext xmlns:c16="http://schemas.microsoft.com/office/drawing/2014/chart" uri="{C3380CC4-5D6E-409C-BE32-E72D297353CC}">
              <c16:uniqueId val="{00000000-26DD-4547-92A7-A42B86799453}"/>
            </c:ext>
          </c:extLst>
        </c:ser>
        <c:dLbls>
          <c:showLegendKey val="0"/>
          <c:showVal val="0"/>
          <c:showCatName val="0"/>
          <c:showSerName val="0"/>
          <c:showPercent val="0"/>
          <c:showBubbleSize val="0"/>
        </c:dLbls>
        <c:gapWidth val="219"/>
        <c:overlap val="-27"/>
        <c:axId val="1042858336"/>
        <c:axId val="1047513600"/>
        <c:extLst>
          <c:ext xmlns:c15="http://schemas.microsoft.com/office/drawing/2012/chart" uri="{02D57815-91ED-43cb-92C2-25804820EDAC}">
            <c15:filteredBarSeries>
              <c15:ser>
                <c:idx val="1"/>
                <c:order val="1"/>
                <c:tx>
                  <c:strRef>
                    <c:extLst>
                      <c:ext uri="{02D57815-91ED-43cb-92C2-25804820EDAC}">
                        <c15:formulaRef>
                          <c15:sqref>Sheet1!#REF!</c15:sqref>
                        </c15:formulaRef>
                      </c:ext>
                    </c:extLst>
                    <c:strCache>
                      <c:ptCount val="1"/>
                      <c:pt idx="0">
                        <c:v>#REF!</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uri="{CE6537A1-D6FC-4f65-9D91-7224C49458BB}">
                      <c15:showLeaderLines val="1"/>
                      <c15:leaderLines>
                        <c:spPr>
                          <a:ln w="9525" cap="flat" cmpd="sng" algn="ctr">
                            <a:solidFill>
                              <a:schemeClr val="tx1">
                                <a:lumMod val="35000"/>
                                <a:lumOff val="65000"/>
                              </a:schemeClr>
                            </a:solidFill>
                            <a:round/>
                          </a:ln>
                          <a:effectLst/>
                        </c:spPr>
                      </c15:leaderLines>
                    </c:ext>
                  </c:extLst>
                </c:dLbls>
                <c:cat>
                  <c:strRef>
                    <c:extLst>
                      <c:ext uri="{02D57815-91ED-43cb-92C2-25804820EDAC}">
                        <c15:formulaRef>
                          <c15:sqref>Sheet1!$A$2:$A$4</c15:sqref>
                        </c15:formulaRef>
                      </c:ext>
                    </c:extLst>
                    <c:strCache>
                      <c:ptCount val="3"/>
                      <c:pt idx="0">
                        <c:v>No</c:v>
                      </c:pt>
                      <c:pt idx="1">
                        <c:v>Organization has not submitted any background studies since October 21</c:v>
                      </c:pt>
                      <c:pt idx="2">
                        <c:v>Yes</c:v>
                      </c:pt>
                    </c:strCache>
                  </c:strRef>
                </c:cat>
                <c:val>
                  <c:numRef>
                    <c:extLst>
                      <c:ext uri="{02D57815-91ED-43cb-92C2-25804820EDAC}">
                        <c15:formulaRef>
                          <c15:sqref>Sheet1!#REF!</c15:sqref>
                        </c15:formulaRef>
                      </c:ext>
                    </c:extLst>
                    <c:numCache>
                      <c:formatCode>General</c:formatCode>
                      <c:ptCount val="1"/>
                      <c:pt idx="0">
                        <c:v>1</c:v>
                      </c:pt>
                    </c:numCache>
                  </c:numRef>
                </c:val>
                <c:extLst>
                  <c:ext xmlns:c16="http://schemas.microsoft.com/office/drawing/2014/chart" uri="{C3380CC4-5D6E-409C-BE32-E72D297353CC}">
                    <c16:uniqueId val="{00000001-26DD-4547-92A7-A42B86799453}"/>
                  </c:ext>
                </c:extLst>
              </c15:ser>
            </c15:filteredBarSeries>
          </c:ext>
        </c:extLst>
      </c:barChart>
      <c:catAx>
        <c:axId val="104285833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00" b="1" i="0" u="none" strike="noStrike" kern="1200" baseline="0">
                <a:solidFill>
                  <a:schemeClr val="tx1">
                    <a:lumMod val="65000"/>
                    <a:lumOff val="35000"/>
                  </a:schemeClr>
                </a:solidFill>
                <a:latin typeface="+mn-lt"/>
                <a:ea typeface="+mn-ea"/>
                <a:cs typeface="+mn-cs"/>
              </a:defRPr>
            </a:pPr>
            <a:endParaRPr lang="en-US"/>
          </a:p>
        </c:txPr>
        <c:crossAx val="1047513600"/>
        <c:crosses val="autoZero"/>
        <c:auto val="1"/>
        <c:lblAlgn val="ctr"/>
        <c:lblOffset val="100"/>
        <c:noMultiLvlLbl val="0"/>
      </c:catAx>
      <c:valAx>
        <c:axId val="1047513600"/>
        <c:scaling>
          <c:orientation val="minMax"/>
          <c:max val="150"/>
        </c:scaling>
        <c:delete val="0"/>
        <c:axPos val="l"/>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1042858336"/>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Column2</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No</c:v>
                </c:pt>
                <c:pt idx="1">
                  <c:v>Yes</c:v>
                </c:pt>
              </c:strCache>
            </c:strRef>
          </c:cat>
          <c:val>
            <c:numRef>
              <c:f>Sheet1!$B$2:$B$3</c:f>
              <c:numCache>
                <c:formatCode>General</c:formatCode>
                <c:ptCount val="2"/>
                <c:pt idx="0">
                  <c:v>135</c:v>
                </c:pt>
                <c:pt idx="1">
                  <c:v>87</c:v>
                </c:pt>
              </c:numCache>
            </c:numRef>
          </c:val>
          <c:extLst>
            <c:ext xmlns:c16="http://schemas.microsoft.com/office/drawing/2014/chart" uri="{C3380CC4-5D6E-409C-BE32-E72D297353CC}">
              <c16:uniqueId val="{00000000-26DD-4547-92A7-A42B86799453}"/>
            </c:ext>
          </c:extLst>
        </c:ser>
        <c:dLbls>
          <c:showLegendKey val="0"/>
          <c:showVal val="0"/>
          <c:showCatName val="0"/>
          <c:showSerName val="0"/>
          <c:showPercent val="0"/>
          <c:showBubbleSize val="0"/>
        </c:dLbls>
        <c:gapWidth val="219"/>
        <c:overlap val="-27"/>
        <c:axId val="1042858336"/>
        <c:axId val="1047513600"/>
        <c:extLst>
          <c:ext xmlns:c15="http://schemas.microsoft.com/office/drawing/2012/chart" uri="{02D57815-91ED-43cb-92C2-25804820EDAC}">
            <c15:filteredBarSeries>
              <c15:ser>
                <c:idx val="1"/>
                <c:order val="1"/>
                <c:tx>
                  <c:strRef>
                    <c:extLst>
                      <c:ext uri="{02D57815-91ED-43cb-92C2-25804820EDAC}">
                        <c15:formulaRef>
                          <c15:sqref>Sheet1!#REF!</c15:sqref>
                        </c15:formulaRef>
                      </c:ext>
                    </c:extLst>
                    <c:strCache>
                      <c:ptCount val="1"/>
                      <c:pt idx="0">
                        <c:v>#REF!</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uri="{CE6537A1-D6FC-4f65-9D91-7224C49458BB}">
                      <c15:showLeaderLines val="1"/>
                      <c15:leaderLines>
                        <c:spPr>
                          <a:ln w="9525" cap="flat" cmpd="sng" algn="ctr">
                            <a:solidFill>
                              <a:schemeClr val="tx1">
                                <a:lumMod val="35000"/>
                                <a:lumOff val="65000"/>
                              </a:schemeClr>
                            </a:solidFill>
                            <a:round/>
                          </a:ln>
                          <a:effectLst/>
                        </c:spPr>
                      </c15:leaderLines>
                    </c:ext>
                  </c:extLst>
                </c:dLbls>
                <c:cat>
                  <c:strRef>
                    <c:extLst>
                      <c:ext uri="{02D57815-91ED-43cb-92C2-25804820EDAC}">
                        <c15:formulaRef>
                          <c15:sqref>Sheet1!$A$2:$A$3</c15:sqref>
                        </c15:formulaRef>
                      </c:ext>
                    </c:extLst>
                    <c:strCache>
                      <c:ptCount val="2"/>
                      <c:pt idx="0">
                        <c:v>No</c:v>
                      </c:pt>
                      <c:pt idx="1">
                        <c:v>Yes</c:v>
                      </c:pt>
                    </c:strCache>
                  </c:strRef>
                </c:cat>
                <c:val>
                  <c:numRef>
                    <c:extLst>
                      <c:ext uri="{02D57815-91ED-43cb-92C2-25804820EDAC}">
                        <c15:formulaRef>
                          <c15:sqref>Sheet1!#REF!</c15:sqref>
                        </c15:formulaRef>
                      </c:ext>
                    </c:extLst>
                    <c:numCache>
                      <c:formatCode>General</c:formatCode>
                      <c:ptCount val="1"/>
                      <c:pt idx="0">
                        <c:v>1</c:v>
                      </c:pt>
                    </c:numCache>
                  </c:numRef>
                </c:val>
                <c:extLst>
                  <c:ext xmlns:c16="http://schemas.microsoft.com/office/drawing/2014/chart" uri="{C3380CC4-5D6E-409C-BE32-E72D297353CC}">
                    <c16:uniqueId val="{00000001-26DD-4547-92A7-A42B86799453}"/>
                  </c:ext>
                </c:extLst>
              </c15:ser>
            </c15:filteredBarSeries>
          </c:ext>
        </c:extLst>
      </c:barChart>
      <c:catAx>
        <c:axId val="104285833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00" b="1" i="0" u="none" strike="noStrike" kern="1200" baseline="0">
                <a:solidFill>
                  <a:schemeClr val="tx1">
                    <a:lumMod val="65000"/>
                    <a:lumOff val="35000"/>
                  </a:schemeClr>
                </a:solidFill>
                <a:latin typeface="+mn-lt"/>
                <a:ea typeface="+mn-ea"/>
                <a:cs typeface="+mn-cs"/>
              </a:defRPr>
            </a:pPr>
            <a:endParaRPr lang="en-US"/>
          </a:p>
        </c:txPr>
        <c:crossAx val="1047513600"/>
        <c:crosses val="autoZero"/>
        <c:auto val="1"/>
        <c:lblAlgn val="ctr"/>
        <c:lblOffset val="100"/>
        <c:noMultiLvlLbl val="0"/>
      </c:catAx>
      <c:valAx>
        <c:axId val="1047513600"/>
        <c:scaling>
          <c:orientation val="minMax"/>
          <c:max val="150"/>
        </c:scaling>
        <c:delete val="0"/>
        <c:axPos val="l"/>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1042858336"/>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US" dirty="0"/>
              <a:t>Are</a:t>
            </a:r>
            <a:r>
              <a:rPr lang="en-US" baseline="0" dirty="0"/>
              <a:t> Fingerprint Background Checks Being Returned in a Timely Manner</a:t>
            </a:r>
            <a:endParaRPr lang="en-US" dirty="0"/>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tx>
            <c:strRef>
              <c:f>Sheet1!$B$1</c:f>
              <c:strCache>
                <c:ptCount val="1"/>
                <c:pt idx="0">
                  <c:v>Column2</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No</c:v>
                </c:pt>
                <c:pt idx="1">
                  <c:v>Yes</c:v>
                </c:pt>
              </c:strCache>
            </c:strRef>
          </c:cat>
          <c:val>
            <c:numRef>
              <c:f>Sheet1!$B$2:$B$3</c:f>
              <c:numCache>
                <c:formatCode>General</c:formatCode>
                <c:ptCount val="2"/>
                <c:pt idx="0">
                  <c:v>57</c:v>
                </c:pt>
                <c:pt idx="1">
                  <c:v>155</c:v>
                </c:pt>
              </c:numCache>
            </c:numRef>
          </c:val>
          <c:extLst>
            <c:ext xmlns:c16="http://schemas.microsoft.com/office/drawing/2014/chart" uri="{C3380CC4-5D6E-409C-BE32-E72D297353CC}">
              <c16:uniqueId val="{00000000-26DD-4547-92A7-A42B86799453}"/>
            </c:ext>
          </c:extLst>
        </c:ser>
        <c:dLbls>
          <c:showLegendKey val="0"/>
          <c:showVal val="0"/>
          <c:showCatName val="0"/>
          <c:showSerName val="0"/>
          <c:showPercent val="0"/>
          <c:showBubbleSize val="0"/>
        </c:dLbls>
        <c:gapWidth val="219"/>
        <c:overlap val="-27"/>
        <c:axId val="1042858336"/>
        <c:axId val="1047513600"/>
        <c:extLst>
          <c:ext xmlns:c15="http://schemas.microsoft.com/office/drawing/2012/chart" uri="{02D57815-91ED-43cb-92C2-25804820EDAC}">
            <c15:filteredBarSeries>
              <c15:ser>
                <c:idx val="1"/>
                <c:order val="1"/>
                <c:tx>
                  <c:strRef>
                    <c:extLst>
                      <c:ext uri="{02D57815-91ED-43cb-92C2-25804820EDAC}">
                        <c15:formulaRef>
                          <c15:sqref>Sheet1!#REF!</c15:sqref>
                        </c15:formulaRef>
                      </c:ext>
                    </c:extLst>
                    <c:strCache>
                      <c:ptCount val="1"/>
                      <c:pt idx="0">
                        <c:v>#REF!</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uri="{CE6537A1-D6FC-4f65-9D91-7224C49458BB}">
                      <c15:showLeaderLines val="1"/>
                      <c15:leaderLines>
                        <c:spPr>
                          <a:ln w="9525" cap="flat" cmpd="sng" algn="ctr">
                            <a:solidFill>
                              <a:schemeClr val="tx1">
                                <a:lumMod val="35000"/>
                                <a:lumOff val="65000"/>
                              </a:schemeClr>
                            </a:solidFill>
                            <a:round/>
                          </a:ln>
                          <a:effectLst/>
                        </c:spPr>
                      </c15:leaderLines>
                    </c:ext>
                  </c:extLst>
                </c:dLbls>
                <c:cat>
                  <c:strRef>
                    <c:extLst>
                      <c:ext uri="{02D57815-91ED-43cb-92C2-25804820EDAC}">
                        <c15:formulaRef>
                          <c15:sqref>Sheet1!$A$2:$A$3</c15:sqref>
                        </c15:formulaRef>
                      </c:ext>
                    </c:extLst>
                    <c:strCache>
                      <c:ptCount val="2"/>
                      <c:pt idx="0">
                        <c:v>No</c:v>
                      </c:pt>
                      <c:pt idx="1">
                        <c:v>Yes</c:v>
                      </c:pt>
                    </c:strCache>
                  </c:strRef>
                </c:cat>
                <c:val>
                  <c:numRef>
                    <c:extLst>
                      <c:ext uri="{02D57815-91ED-43cb-92C2-25804820EDAC}">
                        <c15:formulaRef>
                          <c15:sqref>Sheet1!#REF!</c15:sqref>
                        </c15:formulaRef>
                      </c:ext>
                    </c:extLst>
                    <c:numCache>
                      <c:formatCode>General</c:formatCode>
                      <c:ptCount val="1"/>
                      <c:pt idx="0">
                        <c:v>1</c:v>
                      </c:pt>
                    </c:numCache>
                  </c:numRef>
                </c:val>
                <c:extLst>
                  <c:ext xmlns:c16="http://schemas.microsoft.com/office/drawing/2014/chart" uri="{C3380CC4-5D6E-409C-BE32-E72D297353CC}">
                    <c16:uniqueId val="{00000001-26DD-4547-92A7-A42B86799453}"/>
                  </c:ext>
                </c:extLst>
              </c15:ser>
            </c15:filteredBarSeries>
          </c:ext>
        </c:extLst>
      </c:barChart>
      <c:catAx>
        <c:axId val="104285833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00" b="1" i="0" u="none" strike="noStrike" kern="1200" baseline="0">
                <a:solidFill>
                  <a:schemeClr val="tx1">
                    <a:lumMod val="65000"/>
                    <a:lumOff val="35000"/>
                  </a:schemeClr>
                </a:solidFill>
                <a:latin typeface="+mn-lt"/>
                <a:ea typeface="+mn-ea"/>
                <a:cs typeface="+mn-cs"/>
              </a:defRPr>
            </a:pPr>
            <a:endParaRPr lang="en-US"/>
          </a:p>
        </c:txPr>
        <c:crossAx val="1047513600"/>
        <c:crosses val="autoZero"/>
        <c:auto val="1"/>
        <c:lblAlgn val="ctr"/>
        <c:lblOffset val="100"/>
        <c:noMultiLvlLbl val="0"/>
      </c:catAx>
      <c:valAx>
        <c:axId val="1047513600"/>
        <c:scaling>
          <c:orientation val="minMax"/>
          <c:max val="175"/>
          <c:min val="0"/>
        </c:scaling>
        <c:delete val="0"/>
        <c:axPos val="l"/>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1042858336"/>
        <c:crosses val="autoZero"/>
        <c:crossBetween val="between"/>
        <c:majorUnit val="25"/>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US" dirty="0"/>
              <a:t>Top Reasons for Not</a:t>
            </a:r>
            <a:r>
              <a:rPr lang="en-US" baseline="0" dirty="0"/>
              <a:t> Providing Incentives</a:t>
            </a:r>
            <a:endParaRPr lang="en-US" dirty="0"/>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tx>
            <c:strRef>
              <c:f>Sheet1!$B$1</c:f>
              <c:strCache>
                <c:ptCount val="1"/>
                <c:pt idx="0">
                  <c:v>Setting providing employee financial incentives to be vaccinated for COVID-19</c:v>
                </c:pt>
              </c:strCache>
            </c:strRef>
          </c:tx>
          <c:spPr>
            <a:solidFill>
              <a:schemeClr val="accent1"/>
            </a:solidFill>
            <a:ln>
              <a:solidFill>
                <a:srgbClr val="002060"/>
              </a:solidFill>
            </a:ln>
            <a:effectLst/>
          </c:spPr>
          <c:invertIfNegative val="0"/>
          <c:dPt>
            <c:idx val="0"/>
            <c:invertIfNegative val="0"/>
            <c:bubble3D val="0"/>
            <c:spPr>
              <a:solidFill>
                <a:srgbClr val="C00000"/>
              </a:solidFill>
              <a:ln>
                <a:solidFill>
                  <a:srgbClr val="002060"/>
                </a:solidFill>
              </a:ln>
              <a:effectLst/>
            </c:spPr>
            <c:extLst>
              <c:ext xmlns:c16="http://schemas.microsoft.com/office/drawing/2014/chart" uri="{C3380CC4-5D6E-409C-BE32-E72D297353CC}">
                <c16:uniqueId val="{00000001-E2EE-4D10-9B18-1FDBDD72CC72}"/>
              </c:ext>
            </c:extLst>
          </c:dPt>
          <c:dPt>
            <c:idx val="2"/>
            <c:invertIfNegative val="0"/>
            <c:bubble3D val="0"/>
            <c:spPr>
              <a:solidFill>
                <a:schemeClr val="accent4">
                  <a:lumMod val="60000"/>
                  <a:lumOff val="40000"/>
                </a:schemeClr>
              </a:solidFill>
              <a:ln>
                <a:solidFill>
                  <a:srgbClr val="002060"/>
                </a:solidFill>
              </a:ln>
              <a:effectLst/>
            </c:spPr>
            <c:extLst>
              <c:ext xmlns:c16="http://schemas.microsoft.com/office/drawing/2014/chart" uri="{C3380CC4-5D6E-409C-BE32-E72D297353CC}">
                <c16:uniqueId val="{00000005-E2EE-4D10-9B18-1FDBDD72CC72}"/>
              </c:ext>
            </c:extLst>
          </c:dPt>
          <c:dPt>
            <c:idx val="3"/>
            <c:invertIfNegative val="0"/>
            <c:bubble3D val="0"/>
            <c:spPr>
              <a:solidFill>
                <a:schemeClr val="accent3">
                  <a:lumMod val="60000"/>
                  <a:lumOff val="40000"/>
                </a:schemeClr>
              </a:solidFill>
              <a:ln>
                <a:solidFill>
                  <a:srgbClr val="002060"/>
                </a:solidFill>
              </a:ln>
              <a:effectLst/>
            </c:spPr>
            <c:extLst>
              <c:ext xmlns:c16="http://schemas.microsoft.com/office/drawing/2014/chart" uri="{C3380CC4-5D6E-409C-BE32-E72D297353CC}">
                <c16:uniqueId val="{00000008-E2EE-4D10-9B18-1FDBDD72CC72}"/>
              </c:ext>
            </c:extLst>
          </c:dPt>
          <c:dPt>
            <c:idx val="4"/>
            <c:invertIfNegative val="0"/>
            <c:bubble3D val="0"/>
            <c:spPr>
              <a:solidFill>
                <a:schemeClr val="accent1">
                  <a:lumMod val="40000"/>
                  <a:lumOff val="60000"/>
                </a:schemeClr>
              </a:solidFill>
              <a:ln>
                <a:solidFill>
                  <a:srgbClr val="002060"/>
                </a:solidFill>
              </a:ln>
              <a:effectLst/>
            </c:spPr>
          </c:dPt>
          <c:dPt>
            <c:idx val="5"/>
            <c:invertIfNegative val="0"/>
            <c:bubble3D val="0"/>
            <c:spPr>
              <a:solidFill>
                <a:schemeClr val="accent6">
                  <a:lumMod val="40000"/>
                  <a:lumOff val="60000"/>
                </a:schemeClr>
              </a:solidFill>
              <a:ln>
                <a:solidFill>
                  <a:srgbClr val="002060"/>
                </a:solidFill>
              </a:ln>
              <a:effectLst/>
            </c:spPr>
          </c:dPt>
          <c:dLbls>
            <c:numFmt formatCode="0%" sourceLinked="0"/>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Funding</c:v>
                </c:pt>
                <c:pt idx="1">
                  <c:v>Not Needed</c:v>
                </c:pt>
                <c:pt idx="2">
                  <c:v>Legal Concern</c:v>
                </c:pt>
                <c:pt idx="3">
                  <c:v>Ethical Concern</c:v>
                </c:pt>
                <c:pt idx="4">
                  <c:v>Wouldn't Work</c:v>
                </c:pt>
                <c:pt idx="5">
                  <c:v>Corporate Decision</c:v>
                </c:pt>
              </c:strCache>
            </c:strRef>
          </c:cat>
          <c:val>
            <c:numRef>
              <c:f>Sheet1!$B$2:$B$7</c:f>
              <c:numCache>
                <c:formatCode>0.0%</c:formatCode>
                <c:ptCount val="6"/>
                <c:pt idx="0">
                  <c:v>0.28000000000000003</c:v>
                </c:pt>
                <c:pt idx="1">
                  <c:v>0.1</c:v>
                </c:pt>
                <c:pt idx="2">
                  <c:v>0.1</c:v>
                </c:pt>
                <c:pt idx="3">
                  <c:v>0.08</c:v>
                </c:pt>
                <c:pt idx="4">
                  <c:v>0.08</c:v>
                </c:pt>
                <c:pt idx="5">
                  <c:v>7.0000000000000007E-2</c:v>
                </c:pt>
              </c:numCache>
            </c:numRef>
          </c:val>
          <c:extLst>
            <c:ext xmlns:c16="http://schemas.microsoft.com/office/drawing/2014/chart" uri="{C3380CC4-5D6E-409C-BE32-E72D297353CC}">
              <c16:uniqueId val="{00000006-E2EE-4D10-9B18-1FDBDD72CC72}"/>
            </c:ext>
          </c:extLst>
        </c:ser>
        <c:dLbls>
          <c:showLegendKey val="0"/>
          <c:showVal val="0"/>
          <c:showCatName val="0"/>
          <c:showSerName val="0"/>
          <c:showPercent val="0"/>
          <c:showBubbleSize val="0"/>
        </c:dLbls>
        <c:gapWidth val="219"/>
        <c:axId val="256714912"/>
        <c:axId val="256715744"/>
      </c:barChart>
      <c:catAx>
        <c:axId val="25671491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256715744"/>
        <c:crosses val="autoZero"/>
        <c:auto val="1"/>
        <c:lblAlgn val="ctr"/>
        <c:lblOffset val="100"/>
        <c:noMultiLvlLbl val="0"/>
      </c:catAx>
      <c:valAx>
        <c:axId val="256715744"/>
        <c:scaling>
          <c:orientation val="minMax"/>
          <c:max val="0.5"/>
        </c:scaling>
        <c:delete val="0"/>
        <c:axPos val="l"/>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256714912"/>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US" dirty="0"/>
              <a:t>Number</a:t>
            </a:r>
            <a:r>
              <a:rPr lang="en-US" baseline="0" dirty="0"/>
              <a:t> of Days to Return a Fingerprint Background Check</a:t>
            </a:r>
            <a:endParaRPr lang="en-US" dirty="0"/>
          </a:p>
        </c:rich>
      </c:tx>
      <c:layout>
        <c:manualLayout>
          <c:xMode val="edge"/>
          <c:yMode val="edge"/>
          <c:x val="0.18186901239785852"/>
          <c:y val="3.1580728731680795E-2"/>
        </c:manualLayout>
      </c:layout>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8.8441406350060189E-2"/>
          <c:y val="0.18318871115045532"/>
          <c:w val="0.88106024584389964"/>
          <c:h val="0.72658616728923375"/>
        </c:manualLayout>
      </c:layout>
      <c:barChart>
        <c:barDir val="col"/>
        <c:grouping val="clustered"/>
        <c:varyColors val="0"/>
        <c:ser>
          <c:idx val="0"/>
          <c:order val="0"/>
          <c:tx>
            <c:strRef>
              <c:f>Sheet1!$B$1</c:f>
              <c:strCache>
                <c:ptCount val="1"/>
                <c:pt idx="0">
                  <c:v>Column2</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Providers who say  Timely</c:v>
                </c:pt>
                <c:pt idx="1">
                  <c:v>Providers who say not Timely</c:v>
                </c:pt>
              </c:strCache>
            </c:strRef>
          </c:cat>
          <c:val>
            <c:numRef>
              <c:f>Sheet1!$B$2:$B$3</c:f>
              <c:numCache>
                <c:formatCode>General</c:formatCode>
                <c:ptCount val="2"/>
                <c:pt idx="0">
                  <c:v>3.3</c:v>
                </c:pt>
                <c:pt idx="1">
                  <c:v>7.5</c:v>
                </c:pt>
              </c:numCache>
            </c:numRef>
          </c:val>
          <c:extLst>
            <c:ext xmlns:c16="http://schemas.microsoft.com/office/drawing/2014/chart" uri="{C3380CC4-5D6E-409C-BE32-E72D297353CC}">
              <c16:uniqueId val="{00000000-DC89-48E6-BC97-8CA3248CE8DE}"/>
            </c:ext>
          </c:extLst>
        </c:ser>
        <c:dLbls>
          <c:showLegendKey val="0"/>
          <c:showVal val="0"/>
          <c:showCatName val="0"/>
          <c:showSerName val="0"/>
          <c:showPercent val="0"/>
          <c:showBubbleSize val="0"/>
        </c:dLbls>
        <c:gapWidth val="219"/>
        <c:overlap val="-27"/>
        <c:axId val="1042858336"/>
        <c:axId val="1047513600"/>
        <c:extLst>
          <c:ext xmlns:c15="http://schemas.microsoft.com/office/drawing/2012/chart" uri="{02D57815-91ED-43cb-92C2-25804820EDAC}">
            <c15:filteredBarSeries>
              <c15:ser>
                <c:idx val="1"/>
                <c:order val="1"/>
                <c:tx>
                  <c:strRef>
                    <c:extLst>
                      <c:ext uri="{02D57815-91ED-43cb-92C2-25804820EDAC}">
                        <c15:formulaRef>
                          <c15:sqref>Sheet1!#REF!</c15:sqref>
                        </c15:formulaRef>
                      </c:ext>
                    </c:extLst>
                    <c:strCache>
                      <c:ptCount val="1"/>
                      <c:pt idx="0">
                        <c:v>#REF!</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uri="{CE6537A1-D6FC-4f65-9D91-7224C49458BB}">
                      <c15:showLeaderLines val="1"/>
                      <c15:leaderLines>
                        <c:spPr>
                          <a:ln w="9525" cap="flat" cmpd="sng" algn="ctr">
                            <a:solidFill>
                              <a:schemeClr val="tx1">
                                <a:lumMod val="35000"/>
                                <a:lumOff val="65000"/>
                              </a:schemeClr>
                            </a:solidFill>
                            <a:round/>
                          </a:ln>
                          <a:effectLst/>
                        </c:spPr>
                      </c15:leaderLines>
                    </c:ext>
                  </c:extLst>
                </c:dLbls>
                <c:cat>
                  <c:strRef>
                    <c:extLst>
                      <c:ext uri="{02D57815-91ED-43cb-92C2-25804820EDAC}">
                        <c15:formulaRef>
                          <c15:sqref>Sheet1!$A$2:$A$3</c15:sqref>
                        </c15:formulaRef>
                      </c:ext>
                    </c:extLst>
                    <c:strCache>
                      <c:ptCount val="2"/>
                      <c:pt idx="0">
                        <c:v>Providers who say  Timely</c:v>
                      </c:pt>
                      <c:pt idx="1">
                        <c:v>Providers who say not Timely</c:v>
                      </c:pt>
                    </c:strCache>
                  </c:strRef>
                </c:cat>
                <c:val>
                  <c:numRef>
                    <c:extLst>
                      <c:ext uri="{02D57815-91ED-43cb-92C2-25804820EDAC}">
                        <c15:formulaRef>
                          <c15:sqref>Sheet1!#REF!</c15:sqref>
                        </c15:formulaRef>
                      </c:ext>
                    </c:extLst>
                    <c:numCache>
                      <c:formatCode>General</c:formatCode>
                      <c:ptCount val="1"/>
                      <c:pt idx="0">
                        <c:v>1</c:v>
                      </c:pt>
                    </c:numCache>
                  </c:numRef>
                </c:val>
                <c:extLst>
                  <c:ext xmlns:c16="http://schemas.microsoft.com/office/drawing/2014/chart" uri="{C3380CC4-5D6E-409C-BE32-E72D297353CC}">
                    <c16:uniqueId val="{00000001-DC89-48E6-BC97-8CA3248CE8DE}"/>
                  </c:ext>
                </c:extLst>
              </c15:ser>
            </c15:filteredBarSeries>
          </c:ext>
        </c:extLst>
      </c:barChart>
      <c:catAx>
        <c:axId val="104285833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00" b="1" i="0" u="none" strike="noStrike" kern="1200" baseline="0">
                <a:solidFill>
                  <a:schemeClr val="tx1">
                    <a:lumMod val="65000"/>
                    <a:lumOff val="35000"/>
                  </a:schemeClr>
                </a:solidFill>
                <a:latin typeface="+mn-lt"/>
                <a:ea typeface="+mn-ea"/>
                <a:cs typeface="+mn-cs"/>
              </a:defRPr>
            </a:pPr>
            <a:endParaRPr lang="en-US"/>
          </a:p>
        </c:txPr>
        <c:crossAx val="1047513600"/>
        <c:crosses val="autoZero"/>
        <c:auto val="1"/>
        <c:lblAlgn val="ctr"/>
        <c:lblOffset val="100"/>
        <c:noMultiLvlLbl val="0"/>
      </c:catAx>
      <c:valAx>
        <c:axId val="1047513600"/>
        <c:scaling>
          <c:orientation val="minMax"/>
          <c:max val="10"/>
          <c:min val="0"/>
        </c:scaling>
        <c:delete val="0"/>
        <c:axPos val="l"/>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1042858336"/>
        <c:crosses val="autoZero"/>
        <c:crossBetween val="between"/>
        <c:majorUnit val="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 Nursing Facilities</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Sheet1!$A$2:$A$8</c:f>
              <c:strCache>
                <c:ptCount val="7"/>
                <c:pt idx="0">
                  <c:v>One</c:v>
                </c:pt>
                <c:pt idx="1">
                  <c:v>Two</c:v>
                </c:pt>
                <c:pt idx="2">
                  <c:v>Three</c:v>
                </c:pt>
                <c:pt idx="3">
                  <c:v>Four</c:v>
                </c:pt>
                <c:pt idx="4">
                  <c:v>Five</c:v>
                </c:pt>
                <c:pt idx="5">
                  <c:v>Six or More</c:v>
                </c:pt>
                <c:pt idx="6">
                  <c:v>None have declined</c:v>
                </c:pt>
              </c:strCache>
            </c:strRef>
          </c:cat>
          <c:val>
            <c:numRef>
              <c:f>Sheet1!$B$2:$B$8</c:f>
              <c:numCache>
                <c:formatCode>General</c:formatCode>
                <c:ptCount val="7"/>
                <c:pt idx="0">
                  <c:v>6</c:v>
                </c:pt>
                <c:pt idx="1">
                  <c:v>8</c:v>
                </c:pt>
                <c:pt idx="2">
                  <c:v>1</c:v>
                </c:pt>
                <c:pt idx="3">
                  <c:v>1</c:v>
                </c:pt>
                <c:pt idx="4">
                  <c:v>3</c:v>
                </c:pt>
                <c:pt idx="5">
                  <c:v>5</c:v>
                </c:pt>
                <c:pt idx="6">
                  <c:v>193</c:v>
                </c:pt>
              </c:numCache>
            </c:numRef>
          </c:val>
          <c:extLst>
            <c:ext xmlns:c16="http://schemas.microsoft.com/office/drawing/2014/chart" uri="{C3380CC4-5D6E-409C-BE32-E72D297353CC}">
              <c16:uniqueId val="{00000000-26DD-4547-92A7-A42B86799453}"/>
            </c:ext>
          </c:extLst>
        </c:ser>
        <c:dLbls>
          <c:showLegendKey val="0"/>
          <c:showVal val="0"/>
          <c:showCatName val="0"/>
          <c:showSerName val="0"/>
          <c:showPercent val="0"/>
          <c:showBubbleSize val="0"/>
        </c:dLbls>
        <c:gapWidth val="219"/>
        <c:overlap val="-27"/>
        <c:axId val="1042858336"/>
        <c:axId val="1047513600"/>
        <c:extLst>
          <c:ext xmlns:c15="http://schemas.microsoft.com/office/drawing/2012/chart" uri="{02D57815-91ED-43cb-92C2-25804820EDAC}">
            <c15:filteredBarSeries>
              <c15:ser>
                <c:idx val="1"/>
                <c:order val="1"/>
                <c:tx>
                  <c:strRef>
                    <c:extLst>
                      <c:ext uri="{02D57815-91ED-43cb-92C2-25804820EDAC}">
                        <c15:formulaRef>
                          <c15:sqref>Sheet1!#REF!</c15:sqref>
                        </c15:formulaRef>
                      </c:ext>
                    </c:extLst>
                    <c:strCache>
                      <c:ptCount val="1"/>
                      <c:pt idx="0">
                        <c:v>#REF!</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uri="{CE6537A1-D6FC-4f65-9D91-7224C49458BB}">
                      <c15:showLeaderLines val="1"/>
                      <c15:leaderLines>
                        <c:spPr>
                          <a:ln w="9525" cap="flat" cmpd="sng" algn="ctr">
                            <a:solidFill>
                              <a:schemeClr val="tx1">
                                <a:lumMod val="35000"/>
                                <a:lumOff val="65000"/>
                              </a:schemeClr>
                            </a:solidFill>
                            <a:round/>
                          </a:ln>
                          <a:effectLst/>
                        </c:spPr>
                      </c15:leaderLines>
                    </c:ext>
                  </c:extLst>
                </c:dLbls>
                <c:cat>
                  <c:strRef>
                    <c:extLst>
                      <c:ext uri="{02D57815-91ED-43cb-92C2-25804820EDAC}">
                        <c15:formulaRef>
                          <c15:sqref>Sheet1!$A$2:$A$8</c15:sqref>
                        </c15:formulaRef>
                      </c:ext>
                    </c:extLst>
                    <c:strCache>
                      <c:ptCount val="7"/>
                      <c:pt idx="0">
                        <c:v>One</c:v>
                      </c:pt>
                      <c:pt idx="1">
                        <c:v>Two</c:v>
                      </c:pt>
                      <c:pt idx="2">
                        <c:v>Three</c:v>
                      </c:pt>
                      <c:pt idx="3">
                        <c:v>Four</c:v>
                      </c:pt>
                      <c:pt idx="4">
                        <c:v>Five</c:v>
                      </c:pt>
                      <c:pt idx="5">
                        <c:v>Six or More</c:v>
                      </c:pt>
                      <c:pt idx="6">
                        <c:v>None have declined</c:v>
                      </c:pt>
                    </c:strCache>
                  </c:strRef>
                </c:cat>
                <c:val>
                  <c:numRef>
                    <c:extLst>
                      <c:ext uri="{02D57815-91ED-43cb-92C2-25804820EDAC}">
                        <c15:formulaRef>
                          <c15:sqref>Sheet1!#REF!</c15:sqref>
                        </c15:formulaRef>
                      </c:ext>
                    </c:extLst>
                    <c:numCache>
                      <c:formatCode>General</c:formatCode>
                      <c:ptCount val="1"/>
                      <c:pt idx="0">
                        <c:v>1</c:v>
                      </c:pt>
                    </c:numCache>
                  </c:numRef>
                </c:val>
                <c:extLst>
                  <c:ext xmlns:c16="http://schemas.microsoft.com/office/drawing/2014/chart" uri="{C3380CC4-5D6E-409C-BE32-E72D297353CC}">
                    <c16:uniqueId val="{00000001-26DD-4547-92A7-A42B86799453}"/>
                  </c:ext>
                </c:extLst>
              </c15:ser>
            </c15:filteredBarSeries>
          </c:ext>
        </c:extLst>
      </c:barChart>
      <c:catAx>
        <c:axId val="104285833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00" b="1" i="0" u="none" strike="noStrike" kern="1200" baseline="0">
                <a:solidFill>
                  <a:schemeClr val="tx1">
                    <a:lumMod val="65000"/>
                    <a:lumOff val="35000"/>
                  </a:schemeClr>
                </a:solidFill>
                <a:latin typeface="+mn-lt"/>
                <a:ea typeface="+mn-ea"/>
                <a:cs typeface="+mn-cs"/>
              </a:defRPr>
            </a:pPr>
            <a:endParaRPr lang="en-US"/>
          </a:p>
        </c:txPr>
        <c:crossAx val="1047513600"/>
        <c:crosses val="autoZero"/>
        <c:auto val="1"/>
        <c:lblAlgn val="ctr"/>
        <c:lblOffset val="100"/>
        <c:noMultiLvlLbl val="0"/>
      </c:catAx>
      <c:valAx>
        <c:axId val="1047513600"/>
        <c:scaling>
          <c:orientation val="minMax"/>
          <c:max val="200"/>
        </c:scaling>
        <c:delete val="0"/>
        <c:axPos val="l"/>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1042858336"/>
        <c:crosses val="autoZero"/>
        <c:crossBetween val="between"/>
        <c:majorUnit val="25"/>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 Nursing Facilities</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Conducting outbreak or “point prevalence survey (PPS)” testing of staff and residents</c:v>
                </c:pt>
                <c:pt idx="1">
                  <c:v>Conducting surveillance testing (aka serial testing) of staff</c:v>
                </c:pt>
                <c:pt idx="2">
                  <c:v>Conducting surveillance testing (aka serial testing) of residents</c:v>
                </c:pt>
                <c:pt idx="3">
                  <c:v>Conducting testing of symptomatic residents or staff</c:v>
                </c:pt>
                <c:pt idx="4">
                  <c:v>We are not conducting any testing of staff or residents</c:v>
                </c:pt>
              </c:strCache>
            </c:strRef>
          </c:cat>
          <c:val>
            <c:numRef>
              <c:f>Sheet1!$B$2:$B$6</c:f>
              <c:numCache>
                <c:formatCode>0.0%</c:formatCode>
                <c:ptCount val="5"/>
                <c:pt idx="0">
                  <c:v>0.6607142857142857</c:v>
                </c:pt>
                <c:pt idx="1">
                  <c:v>0.6875</c:v>
                </c:pt>
                <c:pt idx="2">
                  <c:v>0.3080357142857143</c:v>
                </c:pt>
                <c:pt idx="3">
                  <c:v>0.5669642857142857</c:v>
                </c:pt>
                <c:pt idx="4">
                  <c:v>0</c:v>
                </c:pt>
              </c:numCache>
            </c:numRef>
          </c:val>
          <c:extLst>
            <c:ext xmlns:c16="http://schemas.microsoft.com/office/drawing/2014/chart" uri="{C3380CC4-5D6E-409C-BE32-E72D297353CC}">
              <c16:uniqueId val="{00000000-26DD-4547-92A7-A42B86799453}"/>
            </c:ext>
          </c:extLst>
        </c:ser>
        <c:ser>
          <c:idx val="1"/>
          <c:order val="1"/>
          <c:tx>
            <c:strRef>
              <c:f>Sheet1!$C$1</c:f>
              <c:strCache>
                <c:ptCount val="1"/>
                <c:pt idx="0">
                  <c:v>% Assisted Living</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Conducting outbreak or “point prevalence survey (PPS)” testing of staff and residents</c:v>
                </c:pt>
                <c:pt idx="1">
                  <c:v>Conducting surveillance testing (aka serial testing) of staff</c:v>
                </c:pt>
                <c:pt idx="2">
                  <c:v>Conducting surveillance testing (aka serial testing) of residents</c:v>
                </c:pt>
                <c:pt idx="3">
                  <c:v>Conducting testing of symptomatic residents or staff</c:v>
                </c:pt>
                <c:pt idx="4">
                  <c:v>We are not conducting any testing of staff or residents</c:v>
                </c:pt>
              </c:strCache>
            </c:strRef>
          </c:cat>
          <c:val>
            <c:numRef>
              <c:f>Sheet1!$C$2:$C$6</c:f>
              <c:numCache>
                <c:formatCode>0.0%</c:formatCode>
                <c:ptCount val="5"/>
                <c:pt idx="0">
                  <c:v>0.45029239766081869</c:v>
                </c:pt>
                <c:pt idx="1">
                  <c:v>0.27485380116959063</c:v>
                </c:pt>
                <c:pt idx="2">
                  <c:v>0.15204678362573099</c:v>
                </c:pt>
                <c:pt idx="3">
                  <c:v>0.57309941520467833</c:v>
                </c:pt>
                <c:pt idx="4">
                  <c:v>0.2046783625730994</c:v>
                </c:pt>
              </c:numCache>
            </c:numRef>
          </c:val>
          <c:extLst>
            <c:ext xmlns:c16="http://schemas.microsoft.com/office/drawing/2014/chart" uri="{C3380CC4-5D6E-409C-BE32-E72D297353CC}">
              <c16:uniqueId val="{00000001-26DD-4547-92A7-A42B86799453}"/>
            </c:ext>
          </c:extLst>
        </c:ser>
        <c:dLbls>
          <c:showLegendKey val="0"/>
          <c:showVal val="0"/>
          <c:showCatName val="0"/>
          <c:showSerName val="0"/>
          <c:showPercent val="0"/>
          <c:showBubbleSize val="0"/>
        </c:dLbls>
        <c:gapWidth val="219"/>
        <c:overlap val="-27"/>
        <c:axId val="1042858336"/>
        <c:axId val="1047513600"/>
      </c:barChart>
      <c:catAx>
        <c:axId val="104285833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00" b="1" i="0" u="none" strike="noStrike" kern="1200" baseline="0">
                <a:solidFill>
                  <a:schemeClr val="tx1">
                    <a:lumMod val="65000"/>
                    <a:lumOff val="35000"/>
                  </a:schemeClr>
                </a:solidFill>
                <a:latin typeface="+mn-lt"/>
                <a:ea typeface="+mn-ea"/>
                <a:cs typeface="+mn-cs"/>
              </a:defRPr>
            </a:pPr>
            <a:endParaRPr lang="en-US"/>
          </a:p>
        </c:txPr>
        <c:crossAx val="1047513600"/>
        <c:crosses val="autoZero"/>
        <c:auto val="1"/>
        <c:lblAlgn val="ctr"/>
        <c:lblOffset val="100"/>
        <c:noMultiLvlLbl val="0"/>
      </c:catAx>
      <c:valAx>
        <c:axId val="1047513600"/>
        <c:scaling>
          <c:orientation val="minMax"/>
          <c:max val="1"/>
        </c:scaling>
        <c:delete val="0"/>
        <c:axPos val="l"/>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1042858336"/>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 Nursing Facilities</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5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Sheet1!$A$2:$A$9</c:f>
              <c:strCache>
                <c:ptCount val="8"/>
                <c:pt idx="0">
                  <c:v>Conducting most of our outbreak or “point prevalence survey” (PPS) testing of staff</c:v>
                </c:pt>
                <c:pt idx="1">
                  <c:v>Conducting most of our outbreak or “point prevalence survey” (PPS) testing of residents</c:v>
                </c:pt>
                <c:pt idx="2">
                  <c:v>Conducting most of our surveillance or “serial” testing of staff</c:v>
                </c:pt>
                <c:pt idx="3">
                  <c:v>Conducting most of our surveillance or “serial” testing of residents</c:v>
                </c:pt>
                <c:pt idx="4">
                  <c:v>Conducting testing of symptomatic staff or residents</c:v>
                </c:pt>
                <c:pt idx="5">
                  <c:v>Conducting testing in limited cases (such as visitors or employees who are not available on a scheduled testing date)</c:v>
                </c:pt>
                <c:pt idx="6">
                  <c:v>We have not used our Point of Care testing equipment</c:v>
                </c:pt>
                <c:pt idx="7">
                  <c:v>We do not have Point of Care testing equipment</c:v>
                </c:pt>
              </c:strCache>
            </c:strRef>
          </c:cat>
          <c:val>
            <c:numRef>
              <c:f>Sheet1!$B$2:$B$9</c:f>
              <c:numCache>
                <c:formatCode>0.0%</c:formatCode>
                <c:ptCount val="8"/>
                <c:pt idx="0">
                  <c:v>9.8214285714285712E-2</c:v>
                </c:pt>
                <c:pt idx="1">
                  <c:v>8.9285714285714288E-2</c:v>
                </c:pt>
                <c:pt idx="2">
                  <c:v>0.12946428571428573</c:v>
                </c:pt>
                <c:pt idx="3">
                  <c:v>5.8035714285714288E-2</c:v>
                </c:pt>
                <c:pt idx="4">
                  <c:v>0.2857142857142857</c:v>
                </c:pt>
                <c:pt idx="5">
                  <c:v>0.28125</c:v>
                </c:pt>
                <c:pt idx="6">
                  <c:v>0.4375</c:v>
                </c:pt>
                <c:pt idx="7">
                  <c:v>8.4821428571428575E-2</c:v>
                </c:pt>
              </c:numCache>
            </c:numRef>
          </c:val>
          <c:extLst>
            <c:ext xmlns:c16="http://schemas.microsoft.com/office/drawing/2014/chart" uri="{C3380CC4-5D6E-409C-BE32-E72D297353CC}">
              <c16:uniqueId val="{00000000-19AE-49A6-96D3-B5A64A0F8761}"/>
            </c:ext>
          </c:extLst>
        </c:ser>
        <c:ser>
          <c:idx val="1"/>
          <c:order val="1"/>
          <c:tx>
            <c:strRef>
              <c:f>Sheet1!$C$1</c:f>
              <c:strCache>
                <c:ptCount val="1"/>
                <c:pt idx="0">
                  <c:v>% Assisted Living</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5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Sheet1!$A$2:$A$9</c:f>
              <c:strCache>
                <c:ptCount val="8"/>
                <c:pt idx="0">
                  <c:v>Conducting most of our outbreak or “point prevalence survey” (PPS) testing of staff</c:v>
                </c:pt>
                <c:pt idx="1">
                  <c:v>Conducting most of our outbreak or “point prevalence survey” (PPS) testing of residents</c:v>
                </c:pt>
                <c:pt idx="2">
                  <c:v>Conducting most of our surveillance or “serial” testing of staff</c:v>
                </c:pt>
                <c:pt idx="3">
                  <c:v>Conducting most of our surveillance or “serial” testing of residents</c:v>
                </c:pt>
                <c:pt idx="4">
                  <c:v>Conducting testing of symptomatic staff or residents</c:v>
                </c:pt>
                <c:pt idx="5">
                  <c:v>Conducting testing in limited cases (such as visitors or employees who are not available on a scheduled testing date)</c:v>
                </c:pt>
                <c:pt idx="6">
                  <c:v>We have not used our Point of Care testing equipment</c:v>
                </c:pt>
                <c:pt idx="7">
                  <c:v>We do not have Point of Care testing equipment</c:v>
                </c:pt>
              </c:strCache>
            </c:strRef>
          </c:cat>
          <c:val>
            <c:numRef>
              <c:f>Sheet1!$C$2:$C$9</c:f>
              <c:numCache>
                <c:formatCode>0.0%</c:formatCode>
                <c:ptCount val="8"/>
                <c:pt idx="0">
                  <c:v>0.10526315789473684</c:v>
                </c:pt>
                <c:pt idx="1">
                  <c:v>0.1111111111111111</c:v>
                </c:pt>
                <c:pt idx="2">
                  <c:v>3.5087719298245612E-2</c:v>
                </c:pt>
                <c:pt idx="3">
                  <c:v>2.3391812865497075E-2</c:v>
                </c:pt>
                <c:pt idx="4">
                  <c:v>0.22222222222222221</c:v>
                </c:pt>
                <c:pt idx="5">
                  <c:v>5.2631578947368418E-2</c:v>
                </c:pt>
                <c:pt idx="6">
                  <c:v>0.40935672514619881</c:v>
                </c:pt>
                <c:pt idx="7">
                  <c:v>0.31578947368421051</c:v>
                </c:pt>
              </c:numCache>
            </c:numRef>
          </c:val>
          <c:extLst>
            <c:ext xmlns:c16="http://schemas.microsoft.com/office/drawing/2014/chart" uri="{C3380CC4-5D6E-409C-BE32-E72D297353CC}">
              <c16:uniqueId val="{00000001-19AE-49A6-96D3-B5A64A0F8761}"/>
            </c:ext>
          </c:extLst>
        </c:ser>
        <c:dLbls>
          <c:showLegendKey val="0"/>
          <c:showVal val="0"/>
          <c:showCatName val="0"/>
          <c:showSerName val="0"/>
          <c:showPercent val="0"/>
          <c:showBubbleSize val="0"/>
        </c:dLbls>
        <c:gapWidth val="229"/>
        <c:overlap val="-22"/>
        <c:axId val="2008158784"/>
        <c:axId val="2011494704"/>
      </c:barChart>
      <c:catAx>
        <c:axId val="200815878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1" i="0" u="none" strike="noStrike" kern="1200" baseline="0">
                <a:solidFill>
                  <a:schemeClr val="tx1">
                    <a:lumMod val="65000"/>
                    <a:lumOff val="35000"/>
                  </a:schemeClr>
                </a:solidFill>
                <a:latin typeface="+mn-lt"/>
                <a:ea typeface="+mn-ea"/>
                <a:cs typeface="+mn-cs"/>
              </a:defRPr>
            </a:pPr>
            <a:endParaRPr lang="en-US"/>
          </a:p>
        </c:txPr>
        <c:crossAx val="2011494704"/>
        <c:crosses val="autoZero"/>
        <c:auto val="1"/>
        <c:lblAlgn val="ctr"/>
        <c:lblOffset val="100"/>
        <c:noMultiLvlLbl val="0"/>
      </c:catAx>
      <c:valAx>
        <c:axId val="2011494704"/>
        <c:scaling>
          <c:orientation val="minMax"/>
          <c:max val="1"/>
        </c:scaling>
        <c:delete val="0"/>
        <c:axPos val="l"/>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2008158784"/>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 Nursing Facilities</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Other</c:v>
                </c:pt>
                <c:pt idx="1">
                  <c:v>Quidel Sofia 2 SARS Antigen FIA</c:v>
                </c:pt>
                <c:pt idx="2">
                  <c:v>Abbott IDNOW</c:v>
                </c:pt>
                <c:pt idx="3">
                  <c:v>BD Veritor System for Rapid Detection of SARS-CoV-2</c:v>
                </c:pt>
                <c:pt idx="4">
                  <c:v>Abbott BinaxNOW</c:v>
                </c:pt>
              </c:strCache>
            </c:strRef>
          </c:cat>
          <c:val>
            <c:numRef>
              <c:f>Sheet1!$B$2:$B$6</c:f>
              <c:numCache>
                <c:formatCode>General</c:formatCode>
                <c:ptCount val="5"/>
                <c:pt idx="0">
                  <c:v>0</c:v>
                </c:pt>
                <c:pt idx="1">
                  <c:v>9</c:v>
                </c:pt>
                <c:pt idx="2">
                  <c:v>5</c:v>
                </c:pt>
                <c:pt idx="3">
                  <c:v>129</c:v>
                </c:pt>
                <c:pt idx="4">
                  <c:v>52</c:v>
                </c:pt>
              </c:numCache>
            </c:numRef>
          </c:val>
          <c:extLst>
            <c:ext xmlns:c16="http://schemas.microsoft.com/office/drawing/2014/chart" uri="{C3380CC4-5D6E-409C-BE32-E72D297353CC}">
              <c16:uniqueId val="{00000000-9A66-4BBC-A62F-38DB68138964}"/>
            </c:ext>
          </c:extLst>
        </c:ser>
        <c:ser>
          <c:idx val="1"/>
          <c:order val="1"/>
          <c:tx>
            <c:strRef>
              <c:f>Sheet1!$C$1</c:f>
              <c:strCache>
                <c:ptCount val="1"/>
                <c:pt idx="0">
                  <c:v># Assisted Living</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Other</c:v>
                </c:pt>
                <c:pt idx="1">
                  <c:v>Quidel Sofia 2 SARS Antigen FIA</c:v>
                </c:pt>
                <c:pt idx="2">
                  <c:v>Abbott IDNOW</c:v>
                </c:pt>
                <c:pt idx="3">
                  <c:v>BD Veritor System for Rapid Detection of SARS-CoV-2</c:v>
                </c:pt>
                <c:pt idx="4">
                  <c:v>Abbott BinaxNOW</c:v>
                </c:pt>
              </c:strCache>
            </c:strRef>
          </c:cat>
          <c:val>
            <c:numRef>
              <c:f>Sheet1!$C$2:$C$6</c:f>
              <c:numCache>
                <c:formatCode>General</c:formatCode>
                <c:ptCount val="5"/>
                <c:pt idx="0">
                  <c:v>0</c:v>
                </c:pt>
                <c:pt idx="1">
                  <c:v>1</c:v>
                </c:pt>
                <c:pt idx="2">
                  <c:v>5</c:v>
                </c:pt>
                <c:pt idx="3">
                  <c:v>9</c:v>
                </c:pt>
                <c:pt idx="4">
                  <c:v>92</c:v>
                </c:pt>
              </c:numCache>
            </c:numRef>
          </c:val>
          <c:extLst>
            <c:ext xmlns:c16="http://schemas.microsoft.com/office/drawing/2014/chart" uri="{C3380CC4-5D6E-409C-BE32-E72D297353CC}">
              <c16:uniqueId val="{00000001-9A66-4BBC-A62F-38DB68138964}"/>
            </c:ext>
          </c:extLst>
        </c:ser>
        <c:dLbls>
          <c:showLegendKey val="0"/>
          <c:showVal val="0"/>
          <c:showCatName val="0"/>
          <c:showSerName val="0"/>
          <c:showPercent val="0"/>
          <c:showBubbleSize val="0"/>
        </c:dLbls>
        <c:gapWidth val="219"/>
        <c:overlap val="100"/>
        <c:axId val="1033522448"/>
        <c:axId val="2011502192"/>
      </c:barChart>
      <c:catAx>
        <c:axId val="1033522448"/>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2011502192"/>
        <c:crosses val="autoZero"/>
        <c:auto val="1"/>
        <c:lblAlgn val="ctr"/>
        <c:lblOffset val="100"/>
        <c:noMultiLvlLbl val="0"/>
      </c:catAx>
      <c:valAx>
        <c:axId val="2011502192"/>
        <c:scaling>
          <c:orientation val="minMax"/>
        </c:scaling>
        <c:delete val="0"/>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103352244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Sheet1!$A$2</c:f>
              <c:strCache>
                <c:ptCount val="1"/>
                <c:pt idx="0">
                  <c:v>Lab to perform the analysis of the specimens from outbreak testing of staff and residents</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Sheet1!$B$1:$C$1</c:f>
              <c:strCache>
                <c:ptCount val="2"/>
                <c:pt idx="0">
                  <c:v>% Nursing Facilities</c:v>
                </c:pt>
                <c:pt idx="1">
                  <c:v>% Assisted Living</c:v>
                </c:pt>
              </c:strCache>
            </c:strRef>
          </c:cat>
          <c:val>
            <c:numRef>
              <c:f>Sheet1!$B$2:$C$2</c:f>
              <c:numCache>
                <c:formatCode>0.0%</c:formatCode>
                <c:ptCount val="2"/>
                <c:pt idx="0">
                  <c:v>0.84375</c:v>
                </c:pt>
                <c:pt idx="1">
                  <c:v>0.67836257309941517</c:v>
                </c:pt>
              </c:numCache>
            </c:numRef>
          </c:val>
          <c:extLst>
            <c:ext xmlns:c16="http://schemas.microsoft.com/office/drawing/2014/chart" uri="{C3380CC4-5D6E-409C-BE32-E72D297353CC}">
              <c16:uniqueId val="{00000000-6100-4981-96ED-1592772DABCC}"/>
            </c:ext>
          </c:extLst>
        </c:ser>
        <c:ser>
          <c:idx val="1"/>
          <c:order val="1"/>
          <c:tx>
            <c:strRef>
              <c:f>Sheet1!$A$3</c:f>
              <c:strCache>
                <c:ptCount val="1"/>
                <c:pt idx="0">
                  <c:v>Lab to perform the analysis of the specimens from surveillance (aka serial testing) testing of staff</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Sheet1!$B$1:$C$1</c:f>
              <c:strCache>
                <c:ptCount val="2"/>
                <c:pt idx="0">
                  <c:v>% Nursing Facilities</c:v>
                </c:pt>
                <c:pt idx="1">
                  <c:v>% Assisted Living</c:v>
                </c:pt>
              </c:strCache>
            </c:strRef>
          </c:cat>
          <c:val>
            <c:numRef>
              <c:f>Sheet1!$B$3:$C$3</c:f>
              <c:numCache>
                <c:formatCode>0.0%</c:formatCode>
                <c:ptCount val="2"/>
                <c:pt idx="0">
                  <c:v>0.7321428571428571</c:v>
                </c:pt>
                <c:pt idx="1">
                  <c:v>0.34502923976608185</c:v>
                </c:pt>
              </c:numCache>
            </c:numRef>
          </c:val>
          <c:extLst>
            <c:ext xmlns:c16="http://schemas.microsoft.com/office/drawing/2014/chart" uri="{C3380CC4-5D6E-409C-BE32-E72D297353CC}">
              <c16:uniqueId val="{00000001-6100-4981-96ED-1592772DABCC}"/>
            </c:ext>
          </c:extLst>
        </c:ser>
        <c:ser>
          <c:idx val="2"/>
          <c:order val="2"/>
          <c:tx>
            <c:strRef>
              <c:f>Sheet1!$A$4</c:f>
              <c:strCache>
                <c:ptCount val="1"/>
                <c:pt idx="0">
                  <c:v>We do not have an existing relationship with a lab but are working on establishing one and do not need assistance with that process at this time</c:v>
                </c:pt>
              </c:strCache>
            </c:strRef>
          </c:tx>
          <c:spPr>
            <a:solidFill>
              <a:schemeClr val="accent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Sheet1!$B$1:$C$1</c:f>
              <c:strCache>
                <c:ptCount val="2"/>
                <c:pt idx="0">
                  <c:v>% Nursing Facilities</c:v>
                </c:pt>
                <c:pt idx="1">
                  <c:v>% Assisted Living</c:v>
                </c:pt>
              </c:strCache>
            </c:strRef>
          </c:cat>
          <c:val>
            <c:numRef>
              <c:f>Sheet1!$B$4:$C$4</c:f>
              <c:numCache>
                <c:formatCode>0.0%</c:formatCode>
                <c:ptCount val="2"/>
                <c:pt idx="0">
                  <c:v>1.7857142857142856E-2</c:v>
                </c:pt>
                <c:pt idx="1">
                  <c:v>0.13450292397660818</c:v>
                </c:pt>
              </c:numCache>
            </c:numRef>
          </c:val>
          <c:extLst>
            <c:ext xmlns:c16="http://schemas.microsoft.com/office/drawing/2014/chart" uri="{C3380CC4-5D6E-409C-BE32-E72D297353CC}">
              <c16:uniqueId val="{00000004-6100-4981-96ED-1592772DABCC}"/>
            </c:ext>
          </c:extLst>
        </c:ser>
        <c:ser>
          <c:idx val="3"/>
          <c:order val="3"/>
          <c:tx>
            <c:strRef>
              <c:f>Sheet1!$A$5</c:f>
              <c:strCache>
                <c:ptCount val="1"/>
                <c:pt idx="0">
                  <c:v>We do not have an existing relationship with a lab and would like the Minnesota Department of Health to contact us regarding outreach support</c:v>
                </c:pt>
              </c:strCache>
            </c:strRef>
          </c:tx>
          <c:spPr>
            <a:solidFill>
              <a:schemeClr val="accent4"/>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Sheet1!$B$1:$C$1</c:f>
              <c:strCache>
                <c:ptCount val="2"/>
                <c:pt idx="0">
                  <c:v>% Nursing Facilities</c:v>
                </c:pt>
                <c:pt idx="1">
                  <c:v>% Assisted Living</c:v>
                </c:pt>
              </c:strCache>
            </c:strRef>
          </c:cat>
          <c:val>
            <c:numRef>
              <c:f>Sheet1!$B$5:$C$5</c:f>
              <c:numCache>
                <c:formatCode>0.0%</c:formatCode>
                <c:ptCount val="2"/>
                <c:pt idx="0">
                  <c:v>1.3392857142857142E-2</c:v>
                </c:pt>
                <c:pt idx="1">
                  <c:v>0.11695906432748537</c:v>
                </c:pt>
              </c:numCache>
            </c:numRef>
          </c:val>
          <c:extLst>
            <c:ext xmlns:c16="http://schemas.microsoft.com/office/drawing/2014/chart" uri="{C3380CC4-5D6E-409C-BE32-E72D297353CC}">
              <c16:uniqueId val="{00000005-6100-4981-96ED-1592772DABCC}"/>
            </c:ext>
          </c:extLst>
        </c:ser>
        <c:dLbls>
          <c:showLegendKey val="0"/>
          <c:showVal val="0"/>
          <c:showCatName val="0"/>
          <c:showSerName val="0"/>
          <c:showPercent val="0"/>
          <c:showBubbleSize val="0"/>
        </c:dLbls>
        <c:gapWidth val="219"/>
        <c:overlap val="-27"/>
        <c:axId val="1030650512"/>
        <c:axId val="1058708640"/>
      </c:barChart>
      <c:catAx>
        <c:axId val="103065051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1058708640"/>
        <c:crosses val="autoZero"/>
        <c:auto val="1"/>
        <c:lblAlgn val="ctr"/>
        <c:lblOffset val="100"/>
        <c:noMultiLvlLbl val="0"/>
      </c:catAx>
      <c:valAx>
        <c:axId val="1058708640"/>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1030650512"/>
        <c:crosses val="autoZero"/>
        <c:crossBetween val="between"/>
      </c:valAx>
      <c:spPr>
        <a:noFill/>
        <a:ln>
          <a:noFill/>
        </a:ln>
        <a:effectLst/>
      </c:spPr>
    </c:plotArea>
    <c:legend>
      <c:legendPos val="t"/>
      <c:layout>
        <c:manualLayout>
          <c:xMode val="edge"/>
          <c:yMode val="edge"/>
          <c:x val="1.3937293164441405E-2"/>
          <c:y val="1.7511854974263087E-2"/>
          <c:w val="0.96850222526532015"/>
          <c:h val="0.23704068241469817"/>
        </c:manualLayout>
      </c:layout>
      <c:overlay val="0"/>
      <c:spPr>
        <a:noFill/>
        <a:ln>
          <a:noFill/>
        </a:ln>
        <a:effectLst/>
      </c:spPr>
      <c:txPr>
        <a:bodyPr rot="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percentStacked"/>
        <c:varyColors val="0"/>
        <c:ser>
          <c:idx val="0"/>
          <c:order val="0"/>
          <c:tx>
            <c:strRef>
              <c:f>Sheet1!$A$2</c:f>
              <c:strCache>
                <c:ptCount val="1"/>
                <c:pt idx="0">
                  <c:v>Mayo Medical Laboratory</c:v>
                </c:pt>
              </c:strCache>
            </c:strRef>
          </c:tx>
          <c:spPr>
            <a:solidFill>
              <a:schemeClr val="accent1"/>
            </a:solidFill>
            <a:ln>
              <a:noFill/>
            </a:ln>
            <a:effectLst/>
          </c:spPr>
          <c:invertIfNegative val="0"/>
          <c:dLbls>
            <c:dLbl>
              <c:idx val="0"/>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B-5CA4-47CA-948C-7078A292A8DA}"/>
                </c:ext>
              </c:extLst>
            </c:dLbl>
            <c:dLbl>
              <c:idx val="1"/>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A-5CA4-47CA-948C-7078A292A8DA}"/>
                </c:ext>
              </c:extLst>
            </c:dLbl>
            <c:spPr>
              <a:noFill/>
              <a:ln>
                <a:noFill/>
              </a:ln>
              <a:effectLst/>
            </c:spPr>
            <c:txPr>
              <a:bodyPr rot="0" spcFirstLastPara="1" vertOverflow="ellipsis" vert="horz" wrap="square" lIns="38100" tIns="19050" rIns="38100" bIns="19050" anchor="ctr" anchorCtr="1">
                <a:spAutoFit/>
              </a:bodyPr>
              <a:lstStyle/>
              <a:p>
                <a:pPr>
                  <a:defRPr sz="11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Sheet1!$B$1:$C$1</c:f>
              <c:strCache>
                <c:ptCount val="2"/>
                <c:pt idx="0">
                  <c:v>% Nursing Facilities</c:v>
                </c:pt>
                <c:pt idx="1">
                  <c:v>% Assisted Living</c:v>
                </c:pt>
              </c:strCache>
            </c:strRef>
          </c:cat>
          <c:val>
            <c:numRef>
              <c:f>Sheet1!$B$2:$C$2</c:f>
              <c:numCache>
                <c:formatCode>0.0%</c:formatCode>
                <c:ptCount val="2"/>
                <c:pt idx="0">
                  <c:v>0.73631840796019898</c:v>
                </c:pt>
                <c:pt idx="1">
                  <c:v>0.59292035398230092</c:v>
                </c:pt>
              </c:numCache>
            </c:numRef>
          </c:val>
          <c:extLst>
            <c:ext xmlns:c16="http://schemas.microsoft.com/office/drawing/2014/chart" uri="{C3380CC4-5D6E-409C-BE32-E72D297353CC}">
              <c16:uniqueId val="{00000000-5CA4-47CA-948C-7078A292A8DA}"/>
            </c:ext>
          </c:extLst>
        </c:ser>
        <c:ser>
          <c:idx val="1"/>
          <c:order val="1"/>
          <c:tx>
            <c:strRef>
              <c:f>Sheet1!$A$3</c:f>
              <c:strCache>
                <c:ptCount val="1"/>
                <c:pt idx="0">
                  <c:v>Solaris Lab</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Sheet1!$B$1:$C$1</c:f>
              <c:strCache>
                <c:ptCount val="2"/>
                <c:pt idx="0">
                  <c:v>% Nursing Facilities</c:v>
                </c:pt>
                <c:pt idx="1">
                  <c:v>% Assisted Living</c:v>
                </c:pt>
              </c:strCache>
            </c:strRef>
          </c:cat>
          <c:val>
            <c:numRef>
              <c:f>Sheet1!$B$3:$C$3</c:f>
              <c:numCache>
                <c:formatCode>0.0%</c:formatCode>
                <c:ptCount val="2"/>
                <c:pt idx="0">
                  <c:v>8.45771144278607E-2</c:v>
                </c:pt>
                <c:pt idx="1">
                  <c:v>7.9646017699115043E-2</c:v>
                </c:pt>
              </c:numCache>
            </c:numRef>
          </c:val>
          <c:extLst>
            <c:ext xmlns:c16="http://schemas.microsoft.com/office/drawing/2014/chart" uri="{C3380CC4-5D6E-409C-BE32-E72D297353CC}">
              <c16:uniqueId val="{00000001-5CA4-47CA-948C-7078A292A8DA}"/>
            </c:ext>
          </c:extLst>
        </c:ser>
        <c:ser>
          <c:idx val="2"/>
          <c:order val="2"/>
          <c:tx>
            <c:strRef>
              <c:f>Sheet1!$A$4</c:f>
              <c:strCache>
                <c:ptCount val="1"/>
                <c:pt idx="0">
                  <c:v>Essentia</c:v>
                </c:pt>
              </c:strCache>
            </c:strRef>
          </c:tx>
          <c:spPr>
            <a:solidFill>
              <a:schemeClr val="accent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Sheet1!$B$1:$C$1</c:f>
              <c:strCache>
                <c:ptCount val="2"/>
                <c:pt idx="0">
                  <c:v>% Nursing Facilities</c:v>
                </c:pt>
                <c:pt idx="1">
                  <c:v>% Assisted Living</c:v>
                </c:pt>
              </c:strCache>
            </c:strRef>
          </c:cat>
          <c:val>
            <c:numRef>
              <c:f>Sheet1!$B$4:$C$4</c:f>
              <c:numCache>
                <c:formatCode>0.0%</c:formatCode>
                <c:ptCount val="2"/>
                <c:pt idx="0">
                  <c:v>3.482587064676617E-2</c:v>
                </c:pt>
                <c:pt idx="1">
                  <c:v>4.4247787610619468E-2</c:v>
                </c:pt>
              </c:numCache>
            </c:numRef>
          </c:val>
          <c:extLst>
            <c:ext xmlns:c16="http://schemas.microsoft.com/office/drawing/2014/chart" uri="{C3380CC4-5D6E-409C-BE32-E72D297353CC}">
              <c16:uniqueId val="{0000000F-5CA4-47CA-948C-7078A292A8DA}"/>
            </c:ext>
          </c:extLst>
        </c:ser>
        <c:ser>
          <c:idx val="3"/>
          <c:order val="3"/>
          <c:tx>
            <c:strRef>
              <c:f>Sheet1!$A$5</c:f>
              <c:strCache>
                <c:ptCount val="1"/>
                <c:pt idx="0">
                  <c:v>HealthEast</c:v>
                </c:pt>
              </c:strCache>
            </c:strRef>
          </c:tx>
          <c:spPr>
            <a:solidFill>
              <a:schemeClr val="accent4"/>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Sheet1!$B$1:$C$1</c:f>
              <c:strCache>
                <c:ptCount val="2"/>
                <c:pt idx="0">
                  <c:v>% Nursing Facilities</c:v>
                </c:pt>
                <c:pt idx="1">
                  <c:v>% Assisted Living</c:v>
                </c:pt>
              </c:strCache>
            </c:strRef>
          </c:cat>
          <c:val>
            <c:numRef>
              <c:f>Sheet1!$B$5:$C$5</c:f>
              <c:numCache>
                <c:formatCode>0.0%</c:formatCode>
                <c:ptCount val="2"/>
                <c:pt idx="0">
                  <c:v>2.9850746268656716E-2</c:v>
                </c:pt>
                <c:pt idx="1">
                  <c:v>0.11504424778761062</c:v>
                </c:pt>
              </c:numCache>
            </c:numRef>
          </c:val>
          <c:extLst>
            <c:ext xmlns:c16="http://schemas.microsoft.com/office/drawing/2014/chart" uri="{C3380CC4-5D6E-409C-BE32-E72D297353CC}">
              <c16:uniqueId val="{00000010-5CA4-47CA-948C-7078A292A8DA}"/>
            </c:ext>
          </c:extLst>
        </c:ser>
        <c:ser>
          <c:idx val="4"/>
          <c:order val="4"/>
          <c:tx>
            <c:strRef>
              <c:f>Sheet1!$A$6</c:f>
              <c:strCache>
                <c:ptCount val="1"/>
                <c:pt idx="0">
                  <c:v>Sanford Health</c:v>
                </c:pt>
              </c:strCache>
            </c:strRef>
          </c:tx>
          <c:spPr>
            <a:solidFill>
              <a:schemeClr val="accent5"/>
            </a:solidFill>
            <a:ln>
              <a:noFill/>
            </a:ln>
            <a:effectLst/>
          </c:spPr>
          <c:invertIfNegative val="0"/>
          <c:cat>
            <c:strRef>
              <c:f>Sheet1!$B$1:$C$1</c:f>
              <c:strCache>
                <c:ptCount val="2"/>
                <c:pt idx="0">
                  <c:v>% Nursing Facilities</c:v>
                </c:pt>
                <c:pt idx="1">
                  <c:v>% Assisted Living</c:v>
                </c:pt>
              </c:strCache>
            </c:strRef>
          </c:cat>
          <c:val>
            <c:numRef>
              <c:f>Sheet1!$B$6:$C$6</c:f>
              <c:numCache>
                <c:formatCode>0.0%</c:formatCode>
                <c:ptCount val="2"/>
                <c:pt idx="0">
                  <c:v>2.4875621890547265E-2</c:v>
                </c:pt>
                <c:pt idx="1">
                  <c:v>8.8495575221238937E-3</c:v>
                </c:pt>
              </c:numCache>
            </c:numRef>
          </c:val>
          <c:extLst>
            <c:ext xmlns:c16="http://schemas.microsoft.com/office/drawing/2014/chart" uri="{C3380CC4-5D6E-409C-BE32-E72D297353CC}">
              <c16:uniqueId val="{00000011-5CA4-47CA-948C-7078A292A8DA}"/>
            </c:ext>
          </c:extLst>
        </c:ser>
        <c:ser>
          <c:idx val="5"/>
          <c:order val="5"/>
          <c:tx>
            <c:strRef>
              <c:f>Sheet1!$A$7</c:f>
              <c:strCache>
                <c:ptCount val="1"/>
                <c:pt idx="0">
                  <c:v>North Memorial</c:v>
                </c:pt>
              </c:strCache>
            </c:strRef>
          </c:tx>
          <c:spPr>
            <a:solidFill>
              <a:schemeClr val="accent6"/>
            </a:solidFill>
            <a:ln>
              <a:noFill/>
            </a:ln>
            <a:effectLst/>
          </c:spPr>
          <c:invertIfNegative val="0"/>
          <c:cat>
            <c:strRef>
              <c:f>Sheet1!$B$1:$C$1</c:f>
              <c:strCache>
                <c:ptCount val="2"/>
                <c:pt idx="0">
                  <c:v>% Nursing Facilities</c:v>
                </c:pt>
                <c:pt idx="1">
                  <c:v>% Assisted Living</c:v>
                </c:pt>
              </c:strCache>
            </c:strRef>
          </c:cat>
          <c:val>
            <c:numRef>
              <c:f>Sheet1!$B$7:$C$7</c:f>
              <c:numCache>
                <c:formatCode>0.0%</c:formatCode>
                <c:ptCount val="2"/>
                <c:pt idx="0">
                  <c:v>1.9900497512437811E-2</c:v>
                </c:pt>
                <c:pt idx="1">
                  <c:v>1.7699115044247787E-2</c:v>
                </c:pt>
              </c:numCache>
            </c:numRef>
          </c:val>
          <c:extLst>
            <c:ext xmlns:c16="http://schemas.microsoft.com/office/drawing/2014/chart" uri="{C3380CC4-5D6E-409C-BE32-E72D297353CC}">
              <c16:uniqueId val="{00000012-5CA4-47CA-948C-7078A292A8DA}"/>
            </c:ext>
          </c:extLst>
        </c:ser>
        <c:ser>
          <c:idx val="6"/>
          <c:order val="6"/>
          <c:tx>
            <c:strRef>
              <c:f>Sheet1!$A$8</c:f>
              <c:strCache>
                <c:ptCount val="1"/>
                <c:pt idx="0">
                  <c:v>Healthpartners/PathWay</c:v>
                </c:pt>
              </c:strCache>
            </c:strRef>
          </c:tx>
          <c:spPr>
            <a:solidFill>
              <a:schemeClr val="accent1">
                <a:lumMod val="60000"/>
              </a:schemeClr>
            </a:solidFill>
            <a:ln>
              <a:noFill/>
            </a:ln>
            <a:effectLst/>
          </c:spPr>
          <c:invertIfNegative val="0"/>
          <c:cat>
            <c:strRef>
              <c:f>Sheet1!$B$1:$C$1</c:f>
              <c:strCache>
                <c:ptCount val="2"/>
                <c:pt idx="0">
                  <c:v>% Nursing Facilities</c:v>
                </c:pt>
                <c:pt idx="1">
                  <c:v>% Assisted Living</c:v>
                </c:pt>
              </c:strCache>
            </c:strRef>
          </c:cat>
          <c:val>
            <c:numRef>
              <c:f>Sheet1!$B$8:$C$8</c:f>
              <c:numCache>
                <c:formatCode>0.0%</c:formatCode>
                <c:ptCount val="2"/>
                <c:pt idx="0">
                  <c:v>1.4925373134328358E-2</c:v>
                </c:pt>
                <c:pt idx="1">
                  <c:v>1.7699115044247787E-2</c:v>
                </c:pt>
              </c:numCache>
            </c:numRef>
          </c:val>
          <c:extLst>
            <c:ext xmlns:c16="http://schemas.microsoft.com/office/drawing/2014/chart" uri="{C3380CC4-5D6E-409C-BE32-E72D297353CC}">
              <c16:uniqueId val="{00000013-5CA4-47CA-948C-7078A292A8DA}"/>
            </c:ext>
          </c:extLst>
        </c:ser>
        <c:ser>
          <c:idx val="7"/>
          <c:order val="7"/>
          <c:tx>
            <c:strRef>
              <c:f>Sheet1!$A$9</c:f>
              <c:strCache>
                <c:ptCount val="1"/>
                <c:pt idx="0">
                  <c:v>Hennepin Healthcare</c:v>
                </c:pt>
              </c:strCache>
            </c:strRef>
          </c:tx>
          <c:spPr>
            <a:solidFill>
              <a:schemeClr val="accent2">
                <a:lumMod val="60000"/>
              </a:schemeClr>
            </a:solidFill>
            <a:ln>
              <a:noFill/>
            </a:ln>
            <a:effectLst/>
          </c:spPr>
          <c:invertIfNegative val="0"/>
          <c:cat>
            <c:strRef>
              <c:f>Sheet1!$B$1:$C$1</c:f>
              <c:strCache>
                <c:ptCount val="2"/>
                <c:pt idx="0">
                  <c:v>% Nursing Facilities</c:v>
                </c:pt>
                <c:pt idx="1">
                  <c:v>% Assisted Living</c:v>
                </c:pt>
              </c:strCache>
            </c:strRef>
          </c:cat>
          <c:val>
            <c:numRef>
              <c:f>Sheet1!$B$9:$C$9</c:f>
              <c:numCache>
                <c:formatCode>0.0%</c:formatCode>
                <c:ptCount val="2"/>
                <c:pt idx="0">
                  <c:v>1.4925373134328358E-2</c:v>
                </c:pt>
                <c:pt idx="1">
                  <c:v>0</c:v>
                </c:pt>
              </c:numCache>
            </c:numRef>
          </c:val>
          <c:extLst>
            <c:ext xmlns:c16="http://schemas.microsoft.com/office/drawing/2014/chart" uri="{C3380CC4-5D6E-409C-BE32-E72D297353CC}">
              <c16:uniqueId val="{00000014-5CA4-47CA-948C-7078A292A8DA}"/>
            </c:ext>
          </c:extLst>
        </c:ser>
        <c:ser>
          <c:idx val="8"/>
          <c:order val="8"/>
          <c:tx>
            <c:strRef>
              <c:f>Sheet1!$A$10</c:f>
              <c:strCache>
                <c:ptCount val="1"/>
                <c:pt idx="0">
                  <c:v>University of Minnesota/ M Health Fairview</c:v>
                </c:pt>
              </c:strCache>
            </c:strRef>
          </c:tx>
          <c:spPr>
            <a:solidFill>
              <a:schemeClr val="accent3">
                <a:lumMod val="60000"/>
              </a:schemeClr>
            </a:solidFill>
            <a:ln>
              <a:noFill/>
            </a:ln>
            <a:effectLst/>
          </c:spPr>
          <c:invertIfNegative val="0"/>
          <c:cat>
            <c:strRef>
              <c:f>Sheet1!$B$1:$C$1</c:f>
              <c:strCache>
                <c:ptCount val="2"/>
                <c:pt idx="0">
                  <c:v>% Nursing Facilities</c:v>
                </c:pt>
                <c:pt idx="1">
                  <c:v>% Assisted Living</c:v>
                </c:pt>
              </c:strCache>
            </c:strRef>
          </c:cat>
          <c:val>
            <c:numRef>
              <c:f>Sheet1!$B$10:$C$10</c:f>
              <c:numCache>
                <c:formatCode>0.0%</c:formatCode>
                <c:ptCount val="2"/>
                <c:pt idx="0">
                  <c:v>9.9502487562189053E-3</c:v>
                </c:pt>
                <c:pt idx="1">
                  <c:v>6.1946902654867256E-2</c:v>
                </c:pt>
              </c:numCache>
            </c:numRef>
          </c:val>
          <c:extLst>
            <c:ext xmlns:c16="http://schemas.microsoft.com/office/drawing/2014/chart" uri="{C3380CC4-5D6E-409C-BE32-E72D297353CC}">
              <c16:uniqueId val="{00000015-5CA4-47CA-948C-7078A292A8DA}"/>
            </c:ext>
          </c:extLst>
        </c:ser>
        <c:ser>
          <c:idx val="9"/>
          <c:order val="9"/>
          <c:tx>
            <c:strRef>
              <c:f>Sheet1!$A$11</c:f>
              <c:strCache>
                <c:ptCount val="1"/>
                <c:pt idx="0">
                  <c:v>Centracare</c:v>
                </c:pt>
              </c:strCache>
            </c:strRef>
          </c:tx>
          <c:spPr>
            <a:solidFill>
              <a:schemeClr val="accent4">
                <a:lumMod val="60000"/>
              </a:schemeClr>
            </a:solidFill>
            <a:ln>
              <a:noFill/>
            </a:ln>
            <a:effectLst/>
          </c:spPr>
          <c:invertIfNegative val="0"/>
          <c:cat>
            <c:strRef>
              <c:f>Sheet1!$B$1:$C$1</c:f>
              <c:strCache>
                <c:ptCount val="2"/>
                <c:pt idx="0">
                  <c:v>% Nursing Facilities</c:v>
                </c:pt>
                <c:pt idx="1">
                  <c:v>% Assisted Living</c:v>
                </c:pt>
              </c:strCache>
            </c:strRef>
          </c:cat>
          <c:val>
            <c:numRef>
              <c:f>Sheet1!$B$11:$C$11</c:f>
              <c:numCache>
                <c:formatCode>0.0%</c:formatCode>
                <c:ptCount val="2"/>
                <c:pt idx="0">
                  <c:v>9.9502487562189053E-3</c:v>
                </c:pt>
                <c:pt idx="1">
                  <c:v>1.7699115044247787E-2</c:v>
                </c:pt>
              </c:numCache>
            </c:numRef>
          </c:val>
          <c:extLst>
            <c:ext xmlns:c16="http://schemas.microsoft.com/office/drawing/2014/chart" uri="{C3380CC4-5D6E-409C-BE32-E72D297353CC}">
              <c16:uniqueId val="{00000016-5CA4-47CA-948C-7078A292A8DA}"/>
            </c:ext>
          </c:extLst>
        </c:ser>
        <c:ser>
          <c:idx val="10"/>
          <c:order val="10"/>
          <c:tx>
            <c:strRef>
              <c:f>Sheet1!$A$12</c:f>
              <c:strCache>
                <c:ptCount val="1"/>
                <c:pt idx="0">
                  <c:v>Life Care Medical Center</c:v>
                </c:pt>
              </c:strCache>
            </c:strRef>
          </c:tx>
          <c:spPr>
            <a:solidFill>
              <a:schemeClr val="accent5">
                <a:lumMod val="60000"/>
              </a:schemeClr>
            </a:solidFill>
            <a:ln>
              <a:noFill/>
            </a:ln>
            <a:effectLst/>
          </c:spPr>
          <c:invertIfNegative val="0"/>
          <c:cat>
            <c:strRef>
              <c:f>Sheet1!$B$1:$C$1</c:f>
              <c:strCache>
                <c:ptCount val="2"/>
                <c:pt idx="0">
                  <c:v>% Nursing Facilities</c:v>
                </c:pt>
                <c:pt idx="1">
                  <c:v>% Assisted Living</c:v>
                </c:pt>
              </c:strCache>
            </c:strRef>
          </c:cat>
          <c:val>
            <c:numRef>
              <c:f>Sheet1!$B$12:$C$12</c:f>
              <c:numCache>
                <c:formatCode>0.0%</c:formatCode>
                <c:ptCount val="2"/>
                <c:pt idx="0">
                  <c:v>9.9502487562189053E-3</c:v>
                </c:pt>
                <c:pt idx="1">
                  <c:v>8.8495575221238937E-3</c:v>
                </c:pt>
              </c:numCache>
            </c:numRef>
          </c:val>
          <c:extLst>
            <c:ext xmlns:c16="http://schemas.microsoft.com/office/drawing/2014/chart" uri="{C3380CC4-5D6E-409C-BE32-E72D297353CC}">
              <c16:uniqueId val="{00000017-5CA4-47CA-948C-7078A292A8DA}"/>
            </c:ext>
          </c:extLst>
        </c:ser>
        <c:ser>
          <c:idx val="11"/>
          <c:order val="11"/>
          <c:tx>
            <c:strRef>
              <c:f>Sheet1!$A$13</c:f>
              <c:strCache>
                <c:ptCount val="1"/>
                <c:pt idx="0">
                  <c:v>Allina Health</c:v>
                </c:pt>
              </c:strCache>
            </c:strRef>
          </c:tx>
          <c:spPr>
            <a:solidFill>
              <a:schemeClr val="accent6">
                <a:lumMod val="60000"/>
              </a:schemeClr>
            </a:solidFill>
            <a:ln>
              <a:noFill/>
            </a:ln>
            <a:effectLst/>
          </c:spPr>
          <c:invertIfNegative val="0"/>
          <c:cat>
            <c:strRef>
              <c:f>Sheet1!$B$1:$C$1</c:f>
              <c:strCache>
                <c:ptCount val="2"/>
                <c:pt idx="0">
                  <c:v>% Nursing Facilities</c:v>
                </c:pt>
                <c:pt idx="1">
                  <c:v>% Assisted Living</c:v>
                </c:pt>
              </c:strCache>
            </c:strRef>
          </c:cat>
          <c:val>
            <c:numRef>
              <c:f>Sheet1!$B$13:$C$13</c:f>
              <c:numCache>
                <c:formatCode>0.0%</c:formatCode>
                <c:ptCount val="2"/>
                <c:pt idx="0">
                  <c:v>4.9751243781094526E-3</c:v>
                </c:pt>
                <c:pt idx="1">
                  <c:v>1.7699115044247787E-2</c:v>
                </c:pt>
              </c:numCache>
            </c:numRef>
          </c:val>
          <c:extLst>
            <c:ext xmlns:c16="http://schemas.microsoft.com/office/drawing/2014/chart" uri="{C3380CC4-5D6E-409C-BE32-E72D297353CC}">
              <c16:uniqueId val="{00000018-5CA4-47CA-948C-7078A292A8DA}"/>
            </c:ext>
          </c:extLst>
        </c:ser>
        <c:ser>
          <c:idx val="12"/>
          <c:order val="12"/>
          <c:tx>
            <c:strRef>
              <c:f>Sheet1!$A$14</c:f>
              <c:strCache>
                <c:ptCount val="1"/>
                <c:pt idx="0">
                  <c:v>MDH Public Health Laboratory</c:v>
                </c:pt>
              </c:strCache>
            </c:strRef>
          </c:tx>
          <c:spPr>
            <a:solidFill>
              <a:schemeClr val="accent1">
                <a:lumMod val="80000"/>
                <a:lumOff val="20000"/>
              </a:schemeClr>
            </a:solidFill>
            <a:ln>
              <a:noFill/>
            </a:ln>
            <a:effectLst/>
          </c:spPr>
          <c:invertIfNegative val="0"/>
          <c:cat>
            <c:strRef>
              <c:f>Sheet1!$B$1:$C$1</c:f>
              <c:strCache>
                <c:ptCount val="2"/>
                <c:pt idx="0">
                  <c:v>% Nursing Facilities</c:v>
                </c:pt>
                <c:pt idx="1">
                  <c:v>% Assisted Living</c:v>
                </c:pt>
              </c:strCache>
            </c:strRef>
          </c:cat>
          <c:val>
            <c:numRef>
              <c:f>Sheet1!$B$14:$C$14</c:f>
              <c:numCache>
                <c:formatCode>0.0%</c:formatCode>
                <c:ptCount val="2"/>
                <c:pt idx="0">
                  <c:v>4.9751243781094526E-3</c:v>
                </c:pt>
                <c:pt idx="1">
                  <c:v>1.7699115044247787E-2</c:v>
                </c:pt>
              </c:numCache>
            </c:numRef>
          </c:val>
          <c:extLst>
            <c:ext xmlns:c16="http://schemas.microsoft.com/office/drawing/2014/chart" uri="{C3380CC4-5D6E-409C-BE32-E72D297353CC}">
              <c16:uniqueId val="{00000019-5CA4-47CA-948C-7078A292A8DA}"/>
            </c:ext>
          </c:extLst>
        </c:ser>
        <c:dLbls>
          <c:showLegendKey val="0"/>
          <c:showVal val="0"/>
          <c:showCatName val="0"/>
          <c:showSerName val="0"/>
          <c:showPercent val="0"/>
          <c:showBubbleSize val="0"/>
        </c:dLbls>
        <c:gapWidth val="182"/>
        <c:overlap val="100"/>
        <c:axId val="1026578176"/>
        <c:axId val="1058710304"/>
      </c:barChart>
      <c:catAx>
        <c:axId val="1026578176"/>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1058710304"/>
        <c:crosses val="autoZero"/>
        <c:auto val="1"/>
        <c:lblAlgn val="ctr"/>
        <c:lblOffset val="100"/>
        <c:noMultiLvlLbl val="0"/>
      </c:catAx>
      <c:valAx>
        <c:axId val="1058710304"/>
        <c:scaling>
          <c:orientation val="minMax"/>
        </c:scaling>
        <c:delete val="0"/>
        <c:axPos val="b"/>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1026578176"/>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Sheet1!$B$1</c:f>
              <c:strCache>
                <c:ptCount val="1"/>
                <c:pt idx="0">
                  <c:v>% Nursing Facilities</c:v>
                </c:pt>
              </c:strCache>
            </c:strRef>
          </c:tx>
          <c:dPt>
            <c:idx val="0"/>
            <c:bubble3D val="0"/>
            <c:spPr>
              <a:solidFill>
                <a:schemeClr val="accent1"/>
              </a:solidFill>
              <a:ln w="19050">
                <a:solidFill>
                  <a:schemeClr val="lt1"/>
                </a:solidFill>
              </a:ln>
              <a:effectLst/>
            </c:spPr>
            <c:extLst>
              <c:ext xmlns:c16="http://schemas.microsoft.com/office/drawing/2014/chart" uri="{C3380CC4-5D6E-409C-BE32-E72D297353CC}">
                <c16:uniqueId val="{00000001-DB5A-42CB-9AAA-01C9E0C25350}"/>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03-DB5A-42CB-9AAA-01C9E0C25350}"/>
              </c:ext>
            </c:extLst>
          </c:dPt>
          <c:dPt>
            <c:idx val="2"/>
            <c:bubble3D val="0"/>
            <c:spPr>
              <a:solidFill>
                <a:schemeClr val="accent3"/>
              </a:solidFill>
              <a:ln w="19050">
                <a:solidFill>
                  <a:schemeClr val="lt1"/>
                </a:solidFill>
              </a:ln>
              <a:effectLst/>
            </c:spPr>
            <c:extLst>
              <c:ext xmlns:c16="http://schemas.microsoft.com/office/drawing/2014/chart" uri="{C3380CC4-5D6E-409C-BE32-E72D297353CC}">
                <c16:uniqueId val="{00000005-DB5A-42CB-9AAA-01C9E0C25350}"/>
              </c:ext>
            </c:extLst>
          </c:dPt>
          <c:dPt>
            <c:idx val="3"/>
            <c:bubble3D val="0"/>
            <c:spPr>
              <a:solidFill>
                <a:schemeClr val="accent4"/>
              </a:solidFill>
              <a:ln w="19050">
                <a:solidFill>
                  <a:schemeClr val="lt1"/>
                </a:solidFill>
              </a:ln>
              <a:effectLst/>
            </c:spPr>
            <c:extLst>
              <c:ext xmlns:c16="http://schemas.microsoft.com/office/drawing/2014/chart" uri="{C3380CC4-5D6E-409C-BE32-E72D297353CC}">
                <c16:uniqueId val="{00000007-DB5A-42CB-9AAA-01C9E0C25350}"/>
              </c:ext>
            </c:extLst>
          </c:dPt>
          <c:dPt>
            <c:idx val="4"/>
            <c:bubble3D val="0"/>
            <c:spPr>
              <a:solidFill>
                <a:schemeClr val="accent5"/>
              </a:solidFill>
              <a:ln w="19050">
                <a:solidFill>
                  <a:schemeClr val="lt1"/>
                </a:solidFill>
              </a:ln>
              <a:effectLst/>
            </c:spPr>
            <c:extLst>
              <c:ext xmlns:c16="http://schemas.microsoft.com/office/drawing/2014/chart" uri="{C3380CC4-5D6E-409C-BE32-E72D297353CC}">
                <c16:uniqueId val="{00000009-DB5A-42CB-9AAA-01C9E0C25350}"/>
              </c:ext>
            </c:extLst>
          </c:dPt>
          <c:dPt>
            <c:idx val="5"/>
            <c:bubble3D val="0"/>
            <c:spPr>
              <a:solidFill>
                <a:schemeClr val="accent6"/>
              </a:solidFill>
              <a:ln w="19050">
                <a:solidFill>
                  <a:schemeClr val="lt1"/>
                </a:solidFill>
              </a:ln>
              <a:effectLst/>
            </c:spPr>
            <c:extLst>
              <c:ext xmlns:c16="http://schemas.microsoft.com/office/drawing/2014/chart" uri="{C3380CC4-5D6E-409C-BE32-E72D297353CC}">
                <c16:uniqueId val="{0000000B-DB5A-42CB-9AAA-01C9E0C25350}"/>
              </c:ext>
            </c:extLst>
          </c:dPt>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1"/>
            <c:showCatName val="1"/>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Sheet1!$A$2:$A$7</c:f>
              <c:strCache>
                <c:ptCount val="6"/>
                <c:pt idx="0">
                  <c:v>Within 48 hours</c:v>
                </c:pt>
                <c:pt idx="1">
                  <c:v>3 days</c:v>
                </c:pt>
                <c:pt idx="2">
                  <c:v>4 days</c:v>
                </c:pt>
                <c:pt idx="3">
                  <c:v>5 days</c:v>
                </c:pt>
                <c:pt idx="4">
                  <c:v>6 days</c:v>
                </c:pt>
                <c:pt idx="5">
                  <c:v>7 or more days</c:v>
                </c:pt>
              </c:strCache>
            </c:strRef>
          </c:cat>
          <c:val>
            <c:numRef>
              <c:f>Sheet1!$B$2:$B$7</c:f>
              <c:numCache>
                <c:formatCode>0.0%</c:formatCode>
                <c:ptCount val="6"/>
                <c:pt idx="0">
                  <c:v>0.48858447488584472</c:v>
                </c:pt>
                <c:pt idx="1">
                  <c:v>0.32420091324200911</c:v>
                </c:pt>
                <c:pt idx="2">
                  <c:v>0.11872146118721461</c:v>
                </c:pt>
                <c:pt idx="3">
                  <c:v>4.5662100456621002E-2</c:v>
                </c:pt>
                <c:pt idx="4">
                  <c:v>2.2831050228310501E-2</c:v>
                </c:pt>
                <c:pt idx="5">
                  <c:v>0</c:v>
                </c:pt>
              </c:numCache>
            </c:numRef>
          </c:val>
          <c:extLst>
            <c:ext xmlns:c16="http://schemas.microsoft.com/office/drawing/2014/chart" uri="{C3380CC4-5D6E-409C-BE32-E72D297353CC}">
              <c16:uniqueId val="{00000000-8713-42A0-BA93-0C57E29650E9}"/>
            </c:ext>
          </c:extLst>
        </c:ser>
        <c:dLbls>
          <c:showLegendKey val="0"/>
          <c:showVal val="0"/>
          <c:showCatName val="0"/>
          <c:showSerName val="0"/>
          <c:showPercent val="0"/>
          <c:showBubbleSize val="0"/>
          <c:showLeaderLines val="1"/>
        </c:dLbls>
        <c:firstSliceAng val="0"/>
      </c:pie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Sheet1!$B$1</c:f>
              <c:strCache>
                <c:ptCount val="1"/>
                <c:pt idx="0">
                  <c:v>% Assisted Living</c:v>
                </c:pt>
              </c:strCache>
            </c:strRef>
          </c:tx>
          <c:dPt>
            <c:idx val="0"/>
            <c:bubble3D val="0"/>
            <c:spPr>
              <a:solidFill>
                <a:schemeClr val="accent1"/>
              </a:solidFill>
              <a:ln>
                <a:noFill/>
              </a:ln>
              <a:effectLst/>
            </c:spPr>
            <c:extLst>
              <c:ext xmlns:c16="http://schemas.microsoft.com/office/drawing/2014/chart" uri="{C3380CC4-5D6E-409C-BE32-E72D297353CC}">
                <c16:uniqueId val="{00000001-EBA8-421C-A274-0BC2B71E1022}"/>
              </c:ext>
            </c:extLst>
          </c:dPt>
          <c:dPt>
            <c:idx val="1"/>
            <c:bubble3D val="0"/>
            <c:spPr>
              <a:solidFill>
                <a:schemeClr val="accent2"/>
              </a:solidFill>
              <a:ln>
                <a:noFill/>
              </a:ln>
              <a:effectLst/>
            </c:spPr>
            <c:extLst>
              <c:ext xmlns:c16="http://schemas.microsoft.com/office/drawing/2014/chart" uri="{C3380CC4-5D6E-409C-BE32-E72D297353CC}">
                <c16:uniqueId val="{00000003-EBA8-421C-A274-0BC2B71E1022}"/>
              </c:ext>
            </c:extLst>
          </c:dPt>
          <c:dPt>
            <c:idx val="2"/>
            <c:bubble3D val="0"/>
            <c:spPr>
              <a:solidFill>
                <a:schemeClr val="accent3"/>
              </a:solidFill>
              <a:ln>
                <a:noFill/>
              </a:ln>
              <a:effectLst/>
            </c:spPr>
            <c:extLst>
              <c:ext xmlns:c16="http://schemas.microsoft.com/office/drawing/2014/chart" uri="{C3380CC4-5D6E-409C-BE32-E72D297353CC}">
                <c16:uniqueId val="{00000005-EBA8-421C-A274-0BC2B71E1022}"/>
              </c:ext>
            </c:extLst>
          </c:dPt>
          <c:dPt>
            <c:idx val="3"/>
            <c:bubble3D val="0"/>
            <c:spPr>
              <a:solidFill>
                <a:schemeClr val="accent4"/>
              </a:solidFill>
              <a:ln>
                <a:noFill/>
              </a:ln>
              <a:effectLst/>
            </c:spPr>
            <c:extLst>
              <c:ext xmlns:c16="http://schemas.microsoft.com/office/drawing/2014/chart" uri="{C3380CC4-5D6E-409C-BE32-E72D297353CC}">
                <c16:uniqueId val="{00000007-EBA8-421C-A274-0BC2B71E1022}"/>
              </c:ext>
            </c:extLst>
          </c:dPt>
          <c:dPt>
            <c:idx val="4"/>
            <c:bubble3D val="0"/>
            <c:spPr>
              <a:solidFill>
                <a:schemeClr val="accent5"/>
              </a:solidFill>
              <a:ln>
                <a:noFill/>
              </a:ln>
              <a:effectLst/>
            </c:spPr>
            <c:extLst>
              <c:ext xmlns:c16="http://schemas.microsoft.com/office/drawing/2014/chart" uri="{C3380CC4-5D6E-409C-BE32-E72D297353CC}">
                <c16:uniqueId val="{00000009-EBA8-421C-A274-0BC2B71E1022}"/>
              </c:ext>
            </c:extLst>
          </c:dPt>
          <c:dPt>
            <c:idx val="5"/>
            <c:bubble3D val="0"/>
            <c:spPr>
              <a:solidFill>
                <a:schemeClr val="accent6"/>
              </a:solidFill>
              <a:ln>
                <a:noFill/>
              </a:ln>
              <a:effectLst/>
            </c:spPr>
            <c:extLst>
              <c:ext xmlns:c16="http://schemas.microsoft.com/office/drawing/2014/chart" uri="{C3380CC4-5D6E-409C-BE32-E72D297353CC}">
                <c16:uniqueId val="{0000000B-EBA8-421C-A274-0BC2B71E1022}"/>
              </c:ext>
            </c:extLst>
          </c:dPt>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1"/>
            <c:showCatName val="1"/>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Sheet1!$A$2:$A$7</c:f>
              <c:strCache>
                <c:ptCount val="6"/>
                <c:pt idx="0">
                  <c:v>Within 48 hours</c:v>
                </c:pt>
                <c:pt idx="1">
                  <c:v>3 days</c:v>
                </c:pt>
                <c:pt idx="2">
                  <c:v>4 days</c:v>
                </c:pt>
                <c:pt idx="3">
                  <c:v>5 days</c:v>
                </c:pt>
                <c:pt idx="4">
                  <c:v>6 days</c:v>
                </c:pt>
                <c:pt idx="5">
                  <c:v>7 or more days</c:v>
                </c:pt>
              </c:strCache>
            </c:strRef>
          </c:cat>
          <c:val>
            <c:numRef>
              <c:f>Sheet1!$B$2:$B$7</c:f>
              <c:numCache>
                <c:formatCode>0.0%</c:formatCode>
                <c:ptCount val="6"/>
                <c:pt idx="0">
                  <c:v>0.46400000000000002</c:v>
                </c:pt>
                <c:pt idx="1">
                  <c:v>0.36</c:v>
                </c:pt>
                <c:pt idx="2">
                  <c:v>0.112</c:v>
                </c:pt>
                <c:pt idx="3">
                  <c:v>5.6000000000000001E-2</c:v>
                </c:pt>
                <c:pt idx="4">
                  <c:v>8.0000000000000002E-3</c:v>
                </c:pt>
                <c:pt idx="5">
                  <c:v>0</c:v>
                </c:pt>
              </c:numCache>
            </c:numRef>
          </c:val>
          <c:extLst>
            <c:ext xmlns:c16="http://schemas.microsoft.com/office/drawing/2014/chart" uri="{C3380CC4-5D6E-409C-BE32-E72D297353CC}">
              <c16:uniqueId val="{00000000-5043-4DF8-B508-CA7498DD1A37}"/>
            </c:ext>
          </c:extLst>
        </c:ser>
        <c:dLbls>
          <c:showLegendKey val="0"/>
          <c:showVal val="0"/>
          <c:showCatName val="0"/>
          <c:showSerName val="0"/>
          <c:showPercent val="0"/>
          <c:showBubbleSize val="0"/>
          <c:showLeaderLines val="1"/>
        </c:dLbls>
        <c:firstSliceAng val="0"/>
      </c:pie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 Nursing Facilities</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Considering saliva testing as an alternative</c:v>
                </c:pt>
                <c:pt idx="1">
                  <c:v>Would like more information about saliva testing options</c:v>
                </c:pt>
                <c:pt idx="2">
                  <c:v>Organization has concerns about  current situation with using a lab to conduct PCR tests</c:v>
                </c:pt>
              </c:strCache>
            </c:strRef>
          </c:cat>
          <c:val>
            <c:numRef>
              <c:f>Sheet1!$B$2:$B$4</c:f>
              <c:numCache>
                <c:formatCode>0.0%</c:formatCode>
                <c:ptCount val="3"/>
                <c:pt idx="0">
                  <c:v>0.34090909090909088</c:v>
                </c:pt>
                <c:pt idx="1">
                  <c:v>0.55909090909090908</c:v>
                </c:pt>
                <c:pt idx="2">
                  <c:v>0.27027027027027029</c:v>
                </c:pt>
              </c:numCache>
            </c:numRef>
          </c:val>
          <c:extLst>
            <c:ext xmlns:c16="http://schemas.microsoft.com/office/drawing/2014/chart" uri="{C3380CC4-5D6E-409C-BE32-E72D297353CC}">
              <c16:uniqueId val="{00000000-CA97-4EED-8079-D1CC97357B83}"/>
            </c:ext>
          </c:extLst>
        </c:ser>
        <c:ser>
          <c:idx val="1"/>
          <c:order val="1"/>
          <c:tx>
            <c:strRef>
              <c:f>Sheet1!$C$1</c:f>
              <c:strCache>
                <c:ptCount val="1"/>
                <c:pt idx="0">
                  <c:v>% Assisted Living</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Considering saliva testing as an alternative</c:v>
                </c:pt>
                <c:pt idx="1">
                  <c:v>Would like more information about saliva testing options</c:v>
                </c:pt>
                <c:pt idx="2">
                  <c:v>Organization has concerns about  current situation with using a lab to conduct PCR tests</c:v>
                </c:pt>
              </c:strCache>
            </c:strRef>
          </c:cat>
          <c:val>
            <c:numRef>
              <c:f>Sheet1!$C$2:$C$4</c:f>
              <c:numCache>
                <c:formatCode>0.0%</c:formatCode>
                <c:ptCount val="3"/>
                <c:pt idx="0">
                  <c:v>0.29447852760736198</c:v>
                </c:pt>
                <c:pt idx="1">
                  <c:v>0.58895705521472397</c:v>
                </c:pt>
                <c:pt idx="2">
                  <c:v>0.18518518518518517</c:v>
                </c:pt>
              </c:numCache>
            </c:numRef>
          </c:val>
          <c:extLst>
            <c:ext xmlns:c16="http://schemas.microsoft.com/office/drawing/2014/chart" uri="{C3380CC4-5D6E-409C-BE32-E72D297353CC}">
              <c16:uniqueId val="{00000001-CA97-4EED-8079-D1CC97357B83}"/>
            </c:ext>
          </c:extLst>
        </c:ser>
        <c:dLbls>
          <c:showLegendKey val="0"/>
          <c:showVal val="0"/>
          <c:showCatName val="0"/>
          <c:showSerName val="0"/>
          <c:showPercent val="0"/>
          <c:showBubbleSize val="0"/>
        </c:dLbls>
        <c:gapWidth val="219"/>
        <c:overlap val="-27"/>
        <c:axId val="902560832"/>
        <c:axId val="653371040"/>
      </c:barChart>
      <c:catAx>
        <c:axId val="90256083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653371040"/>
        <c:crosses val="autoZero"/>
        <c:auto val="1"/>
        <c:lblAlgn val="ctr"/>
        <c:lblOffset val="100"/>
        <c:noMultiLvlLbl val="0"/>
      </c:catAx>
      <c:valAx>
        <c:axId val="653371040"/>
        <c:scaling>
          <c:orientation val="minMax"/>
          <c:max val="1"/>
        </c:scaling>
        <c:delete val="0"/>
        <c:axPos val="l"/>
        <c:majorGridlines>
          <c:spPr>
            <a:ln w="9525" cap="flat" cmpd="sng" algn="ctr">
              <a:solidFill>
                <a:schemeClr val="tx1">
                  <a:lumMod val="15000"/>
                  <a:lumOff val="85000"/>
                </a:schemeClr>
              </a:solidFill>
              <a:round/>
            </a:ln>
            <a:effectLst/>
          </c:spPr>
        </c:majorGridlines>
        <c:numFmt formatCode="0.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902560832"/>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t" anchorCtr="0"/>
          <a:lstStyle/>
          <a:p>
            <a:pPr>
              <a:defRPr sz="1862" b="0" i="0" u="none" strike="noStrike" kern="1200" spc="0" baseline="0">
                <a:solidFill>
                  <a:schemeClr val="tx1">
                    <a:lumMod val="65000"/>
                    <a:lumOff val="35000"/>
                  </a:schemeClr>
                </a:solidFill>
                <a:latin typeface="+mn-lt"/>
                <a:ea typeface="+mn-ea"/>
                <a:cs typeface="+mn-cs"/>
              </a:defRPr>
            </a:pPr>
            <a:r>
              <a:rPr lang="en-US" dirty="0"/>
              <a:t>Currently permitting in-person indoor visitation by people who are not essential caregivers or compassionate care visitors</a:t>
            </a:r>
          </a:p>
        </c:rich>
      </c:tx>
      <c:overlay val="0"/>
      <c:spPr>
        <a:noFill/>
        <a:ln>
          <a:noFill/>
        </a:ln>
        <a:effectLst/>
      </c:spPr>
      <c:txPr>
        <a:bodyPr rot="0" spcFirstLastPara="1" vertOverflow="ellipsis" vert="horz" wrap="square" anchor="t" anchorCtr="0"/>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percentStacked"/>
        <c:varyColors val="0"/>
        <c:ser>
          <c:idx val="0"/>
          <c:order val="0"/>
          <c:tx>
            <c:strRef>
              <c:f>Sheet1!$A$2</c:f>
              <c:strCache>
                <c:ptCount val="1"/>
                <c:pt idx="0">
                  <c:v>Yes</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bg1"/>
                    </a:solidFill>
                    <a:latin typeface="+mn-lt"/>
                    <a:ea typeface="+mn-ea"/>
                    <a:cs typeface="+mn-cs"/>
                  </a:defRPr>
                </a:pPr>
                <a:endParaRPr lang="en-US"/>
              </a:p>
            </c:txPr>
            <c:showLegendKey val="0"/>
            <c:showVal val="1"/>
            <c:showCatName val="0"/>
            <c:showSerName val="1"/>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Sheet1!$B$1:$D$1</c:f>
              <c:strCache>
                <c:ptCount val="3"/>
                <c:pt idx="0">
                  <c:v>Assisted living/Housing with services</c:v>
                </c:pt>
                <c:pt idx="1">
                  <c:v>Nursing facility</c:v>
                </c:pt>
                <c:pt idx="2">
                  <c:v>All Respondents</c:v>
                </c:pt>
              </c:strCache>
            </c:strRef>
          </c:cat>
          <c:val>
            <c:numRef>
              <c:f>Sheet1!$B$2:$D$2</c:f>
              <c:numCache>
                <c:formatCode>0.0%</c:formatCode>
                <c:ptCount val="3"/>
                <c:pt idx="0">
                  <c:v>0.79372197309417036</c:v>
                </c:pt>
                <c:pt idx="1">
                  <c:v>0.80392156862745101</c:v>
                </c:pt>
                <c:pt idx="2">
                  <c:v>0.7978723404255319</c:v>
                </c:pt>
              </c:numCache>
            </c:numRef>
          </c:val>
          <c:extLst>
            <c:ext xmlns:c16="http://schemas.microsoft.com/office/drawing/2014/chart" uri="{C3380CC4-5D6E-409C-BE32-E72D297353CC}">
              <c16:uniqueId val="{00000000-A334-4576-B63C-C704FAEC295E}"/>
            </c:ext>
          </c:extLst>
        </c:ser>
        <c:ser>
          <c:idx val="1"/>
          <c:order val="1"/>
          <c:tx>
            <c:strRef>
              <c:f>Sheet1!$A$3</c:f>
              <c:strCache>
                <c:ptCount val="1"/>
                <c:pt idx="0">
                  <c:v>No</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bg1"/>
                    </a:solidFill>
                    <a:latin typeface="+mn-lt"/>
                    <a:ea typeface="+mn-ea"/>
                    <a:cs typeface="+mn-cs"/>
                  </a:defRPr>
                </a:pPr>
                <a:endParaRPr lang="en-US"/>
              </a:p>
            </c:txPr>
            <c:showLegendKey val="0"/>
            <c:showVal val="1"/>
            <c:showCatName val="0"/>
            <c:showSerName val="1"/>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Sheet1!$B$1:$D$1</c:f>
              <c:strCache>
                <c:ptCount val="3"/>
                <c:pt idx="0">
                  <c:v>Assisted living/Housing with services</c:v>
                </c:pt>
                <c:pt idx="1">
                  <c:v>Nursing facility</c:v>
                </c:pt>
                <c:pt idx="2">
                  <c:v>All Respondents</c:v>
                </c:pt>
              </c:strCache>
            </c:strRef>
          </c:cat>
          <c:val>
            <c:numRef>
              <c:f>Sheet1!$B$3:$D$3</c:f>
              <c:numCache>
                <c:formatCode>0.0%</c:formatCode>
                <c:ptCount val="3"/>
                <c:pt idx="0">
                  <c:v>0.20627802690582961</c:v>
                </c:pt>
                <c:pt idx="1">
                  <c:v>0.19607843137254902</c:v>
                </c:pt>
                <c:pt idx="2">
                  <c:v>0.20212765957446807</c:v>
                </c:pt>
              </c:numCache>
            </c:numRef>
          </c:val>
          <c:extLst>
            <c:ext xmlns:c16="http://schemas.microsoft.com/office/drawing/2014/chart" uri="{C3380CC4-5D6E-409C-BE32-E72D297353CC}">
              <c16:uniqueId val="{00000001-A334-4576-B63C-C704FAEC295E}"/>
            </c:ext>
          </c:extLst>
        </c:ser>
        <c:dLbls>
          <c:showLegendKey val="0"/>
          <c:showVal val="0"/>
          <c:showCatName val="0"/>
          <c:showSerName val="0"/>
          <c:showPercent val="0"/>
          <c:showBubbleSize val="0"/>
        </c:dLbls>
        <c:gapWidth val="219"/>
        <c:overlap val="100"/>
        <c:axId val="329880431"/>
        <c:axId val="329867119"/>
      </c:barChart>
      <c:catAx>
        <c:axId val="329880431"/>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329867119"/>
        <c:crosses val="autoZero"/>
        <c:auto val="1"/>
        <c:lblAlgn val="ctr"/>
        <c:lblOffset val="100"/>
        <c:noMultiLvlLbl val="0"/>
      </c:catAx>
      <c:valAx>
        <c:axId val="329867119"/>
        <c:scaling>
          <c:orientation val="minMax"/>
          <c:max val="1"/>
        </c:scaling>
        <c:delete val="0"/>
        <c:axPos val="l"/>
        <c:majorGridlines>
          <c:spPr>
            <a:ln w="9525" cap="flat" cmpd="sng" algn="ctr">
              <a:solidFill>
                <a:schemeClr val="tx1">
                  <a:lumMod val="15000"/>
                  <a:lumOff val="85000"/>
                </a:schemeClr>
              </a:solidFill>
              <a:round/>
            </a:ln>
            <a:effectLst/>
          </c:spPr>
        </c:majorGridlines>
        <c:title>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329880431"/>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4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tx>
            <c:strRef>
              <c:f>Sheet1!$B$1</c:f>
              <c:strCache>
                <c:ptCount val="1"/>
                <c:pt idx="0">
                  <c:v>Assisted living / Housing with services</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Planning to make investments to facilitate outdoor visits when the weather gets colder (tents, heaters, etc.) </c:v>
                </c:pt>
                <c:pt idx="1">
                  <c:v>Developing a dedicated location/visitation “center” to host indoor visits?</c:v>
                </c:pt>
              </c:strCache>
            </c:strRef>
          </c:cat>
          <c:val>
            <c:numRef>
              <c:f>Sheet1!$B$2:$B$3</c:f>
              <c:numCache>
                <c:formatCode>0.0%</c:formatCode>
                <c:ptCount val="2"/>
                <c:pt idx="0">
                  <c:v>0.22</c:v>
                </c:pt>
                <c:pt idx="1">
                  <c:v>0.73333333333333328</c:v>
                </c:pt>
              </c:numCache>
            </c:numRef>
          </c:val>
          <c:extLst>
            <c:ext xmlns:c16="http://schemas.microsoft.com/office/drawing/2014/chart" uri="{C3380CC4-5D6E-409C-BE32-E72D297353CC}">
              <c16:uniqueId val="{00000000-4455-4407-9156-95BEF6356280}"/>
            </c:ext>
          </c:extLst>
        </c:ser>
        <c:ser>
          <c:idx val="1"/>
          <c:order val="1"/>
          <c:tx>
            <c:strRef>
              <c:f>Sheet1!$C$1</c:f>
              <c:strCache>
                <c:ptCount val="1"/>
                <c:pt idx="0">
                  <c:v>Nursing facility</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Planning to make investments to facilitate outdoor visits when the weather gets colder (tents, heaters, etc.) </c:v>
                </c:pt>
                <c:pt idx="1">
                  <c:v>Developing a dedicated location/visitation “center” to host indoor visits?</c:v>
                </c:pt>
              </c:strCache>
            </c:strRef>
          </c:cat>
          <c:val>
            <c:numRef>
              <c:f>Sheet1!$C$2:$C$3</c:f>
              <c:numCache>
                <c:formatCode>0.0%</c:formatCode>
                <c:ptCount val="2"/>
                <c:pt idx="0">
                  <c:v>0.31724137931034485</c:v>
                </c:pt>
                <c:pt idx="1">
                  <c:v>0.82068965517241377</c:v>
                </c:pt>
              </c:numCache>
            </c:numRef>
          </c:val>
          <c:extLst>
            <c:ext xmlns:c16="http://schemas.microsoft.com/office/drawing/2014/chart" uri="{C3380CC4-5D6E-409C-BE32-E72D297353CC}">
              <c16:uniqueId val="{00000001-4455-4407-9156-95BEF6356280}"/>
            </c:ext>
          </c:extLst>
        </c:ser>
        <c:dLbls>
          <c:showLegendKey val="0"/>
          <c:showVal val="0"/>
          <c:showCatName val="0"/>
          <c:showSerName val="0"/>
          <c:showPercent val="0"/>
          <c:showBubbleSize val="0"/>
        </c:dLbls>
        <c:gapWidth val="150"/>
        <c:axId val="1186957583"/>
        <c:axId val="174299023"/>
      </c:barChart>
      <c:catAx>
        <c:axId val="1186957583"/>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t" anchorCtr="0"/>
          <a:lstStyle/>
          <a:p>
            <a:pPr>
              <a:defRPr sz="1197" b="0" i="0" u="none" strike="noStrike" kern="1200" baseline="0">
                <a:solidFill>
                  <a:schemeClr val="tx1">
                    <a:lumMod val="65000"/>
                    <a:lumOff val="35000"/>
                  </a:schemeClr>
                </a:solidFill>
                <a:latin typeface="+mn-lt"/>
                <a:ea typeface="+mn-ea"/>
                <a:cs typeface="+mn-cs"/>
              </a:defRPr>
            </a:pPr>
            <a:endParaRPr lang="en-US"/>
          </a:p>
        </c:txPr>
        <c:crossAx val="174299023"/>
        <c:crosses val="autoZero"/>
        <c:auto val="1"/>
        <c:lblAlgn val="ctr"/>
        <c:lblOffset val="100"/>
        <c:noMultiLvlLbl val="0"/>
      </c:catAx>
      <c:valAx>
        <c:axId val="174299023"/>
        <c:scaling>
          <c:orientation val="minMax"/>
        </c:scaling>
        <c:delete val="0"/>
        <c:axPos val="b"/>
        <c:majorGridlines>
          <c:spPr>
            <a:ln w="9525" cap="flat" cmpd="sng" algn="ctr">
              <a:no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1186957583"/>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4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Sheet1!$A$2</c:f>
              <c:strCache>
                <c:ptCount val="1"/>
                <c:pt idx="0">
                  <c:v>Permit essential caregiver visits 8/31</c:v>
                </c:pt>
              </c:strCache>
            </c:strRef>
          </c:tx>
          <c:spPr>
            <a:solidFill>
              <a:schemeClr val="accent2"/>
            </a:solidFill>
            <a:ln>
              <a:noFill/>
            </a:ln>
            <a:effectLst/>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Sheet1!$B$1:$C$1</c:f>
              <c:strCache>
                <c:ptCount val="2"/>
                <c:pt idx="0">
                  <c:v>Assisted living/Housing with services</c:v>
                </c:pt>
                <c:pt idx="1">
                  <c:v>Nursing facility</c:v>
                </c:pt>
              </c:strCache>
            </c:strRef>
          </c:cat>
          <c:val>
            <c:numRef>
              <c:f>Sheet1!$B$2:$C$2</c:f>
              <c:numCache>
                <c:formatCode>0.00%</c:formatCode>
                <c:ptCount val="2"/>
                <c:pt idx="0">
                  <c:v>0.73199999999999998</c:v>
                </c:pt>
                <c:pt idx="1">
                  <c:v>0.65200000000000002</c:v>
                </c:pt>
              </c:numCache>
            </c:numRef>
          </c:val>
          <c:extLst>
            <c:ext xmlns:c16="http://schemas.microsoft.com/office/drawing/2014/chart" uri="{C3380CC4-5D6E-409C-BE32-E72D297353CC}">
              <c16:uniqueId val="{00000000-F99F-4890-AF09-3E18CDBCD86B}"/>
            </c:ext>
          </c:extLst>
        </c:ser>
        <c:ser>
          <c:idx val="1"/>
          <c:order val="1"/>
          <c:tx>
            <c:strRef>
              <c:f>Sheet1!$A$3</c:f>
              <c:strCache>
                <c:ptCount val="1"/>
                <c:pt idx="0">
                  <c:v>Permit essential caregiver visits 10/12</c:v>
                </c:pt>
              </c:strCache>
            </c:strRef>
          </c:tx>
          <c:spPr>
            <a:solidFill>
              <a:schemeClr val="accent4"/>
            </a:solidFill>
            <a:ln>
              <a:noFill/>
            </a:ln>
            <a:effectLst/>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Sheet1!$B$1:$C$1</c:f>
              <c:strCache>
                <c:ptCount val="2"/>
                <c:pt idx="0">
                  <c:v>Assisted living/Housing with services</c:v>
                </c:pt>
                <c:pt idx="1">
                  <c:v>Nursing facility</c:v>
                </c:pt>
              </c:strCache>
            </c:strRef>
          </c:cat>
          <c:val>
            <c:numRef>
              <c:f>Sheet1!$B$3:$C$3</c:f>
              <c:numCache>
                <c:formatCode>0.00%</c:formatCode>
                <c:ptCount val="2"/>
                <c:pt idx="0">
                  <c:v>0.86</c:v>
                </c:pt>
                <c:pt idx="1">
                  <c:v>0.73099999999999998</c:v>
                </c:pt>
              </c:numCache>
            </c:numRef>
          </c:val>
          <c:extLst>
            <c:ext xmlns:c16="http://schemas.microsoft.com/office/drawing/2014/chart" uri="{C3380CC4-5D6E-409C-BE32-E72D297353CC}">
              <c16:uniqueId val="{00000001-F99F-4890-AF09-3E18CDBCD86B}"/>
            </c:ext>
          </c:extLst>
        </c:ser>
        <c:dLbls>
          <c:showLegendKey val="0"/>
          <c:showVal val="0"/>
          <c:showCatName val="0"/>
          <c:showSerName val="0"/>
          <c:showPercent val="0"/>
          <c:showBubbleSize val="0"/>
        </c:dLbls>
        <c:gapWidth val="219"/>
        <c:overlap val="-27"/>
        <c:axId val="1175292207"/>
        <c:axId val="1450358223"/>
      </c:barChart>
      <c:catAx>
        <c:axId val="1175292207"/>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1450358223"/>
        <c:crosses val="autoZero"/>
        <c:auto val="1"/>
        <c:lblAlgn val="ctr"/>
        <c:lblOffset val="100"/>
        <c:noMultiLvlLbl val="0"/>
      </c:catAx>
      <c:valAx>
        <c:axId val="1450358223"/>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1175292207"/>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4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col"/>
        <c:grouping val="stacked"/>
        <c:varyColors val="0"/>
        <c:ser>
          <c:idx val="0"/>
          <c:order val="0"/>
          <c:tx>
            <c:strRef>
              <c:f>Sheet1!$B$1</c:f>
              <c:strCache>
                <c:ptCount val="1"/>
                <c:pt idx="0">
                  <c:v>July 25 to August 31</c:v>
                </c:pt>
              </c:strCache>
            </c:strRef>
          </c:tx>
          <c:spPr>
            <a:solidFill>
              <a:schemeClr val="accent1"/>
            </a:solidFill>
            <a:ln>
              <a:noFill/>
            </a:ln>
            <a:effectLst/>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1"/>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Nursing facility</c:v>
                </c:pt>
                <c:pt idx="1">
                  <c:v>Assisted living/Housing with services</c:v>
                </c:pt>
              </c:strCache>
            </c:strRef>
          </c:cat>
          <c:val>
            <c:numRef>
              <c:f>Sheet1!$B$2:$B$3</c:f>
              <c:numCache>
                <c:formatCode>#,##0.0</c:formatCode>
                <c:ptCount val="2"/>
                <c:pt idx="0">
                  <c:v>2.9768370607028798</c:v>
                </c:pt>
                <c:pt idx="1">
                  <c:v>2.5</c:v>
                </c:pt>
              </c:numCache>
            </c:numRef>
          </c:val>
          <c:extLst>
            <c:ext xmlns:c16="http://schemas.microsoft.com/office/drawing/2014/chart" uri="{C3380CC4-5D6E-409C-BE32-E72D297353CC}">
              <c16:uniqueId val="{00000000-05E3-4675-A756-C760BAC86556}"/>
            </c:ext>
          </c:extLst>
        </c:ser>
        <c:ser>
          <c:idx val="1"/>
          <c:order val="1"/>
          <c:tx>
            <c:strRef>
              <c:f>Sheet1!$C$1</c:f>
              <c:strCache>
                <c:ptCount val="1"/>
                <c:pt idx="0">
                  <c:v>September 1 to October 12</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1"/>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Nursing facility</c:v>
                </c:pt>
                <c:pt idx="1">
                  <c:v>Assisted living/Housing with services</c:v>
                </c:pt>
              </c:strCache>
            </c:strRef>
          </c:cat>
          <c:val>
            <c:numRef>
              <c:f>Sheet1!$C$2:$C$3</c:f>
              <c:numCache>
                <c:formatCode>#,##0.0</c:formatCode>
                <c:ptCount val="2"/>
                <c:pt idx="0">
                  <c:v>4.4000000000000004</c:v>
                </c:pt>
                <c:pt idx="1">
                  <c:v>4.95</c:v>
                </c:pt>
              </c:numCache>
            </c:numRef>
          </c:val>
          <c:extLst>
            <c:ext xmlns:c16="http://schemas.microsoft.com/office/drawing/2014/chart" uri="{C3380CC4-5D6E-409C-BE32-E72D297353CC}">
              <c16:uniqueId val="{00000000-760C-4D6D-866F-140AF04A316D}"/>
            </c:ext>
          </c:extLst>
        </c:ser>
        <c:dLbls>
          <c:showLegendKey val="0"/>
          <c:showVal val="0"/>
          <c:showCatName val="0"/>
          <c:showSerName val="0"/>
          <c:showPercent val="0"/>
          <c:showBubbleSize val="0"/>
        </c:dLbls>
        <c:gapWidth val="219"/>
        <c:overlap val="100"/>
        <c:axId val="57050511"/>
        <c:axId val="419852463"/>
      </c:barChart>
      <c:catAx>
        <c:axId val="57050511"/>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19852463"/>
        <c:crosses val="autoZero"/>
        <c:auto val="1"/>
        <c:lblAlgn val="ctr"/>
        <c:lblOffset val="100"/>
        <c:noMultiLvlLbl val="0"/>
      </c:catAx>
      <c:valAx>
        <c:axId val="419852463"/>
        <c:scaling>
          <c:orientation val="minMax"/>
          <c:max val="10"/>
          <c:min val="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US" dirty="0"/>
                  <a:t>Average Number of Visits</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0.00" sourceLinked="0"/>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57050511"/>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4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US" dirty="0"/>
              <a:t>% of Residents with</a:t>
            </a:r>
            <a:r>
              <a:rPr lang="en-US" baseline="0" dirty="0"/>
              <a:t> an ECG</a:t>
            </a:r>
            <a:r>
              <a:rPr lang="en-US" dirty="0"/>
              <a:t> at</a:t>
            </a:r>
            <a:r>
              <a:rPr lang="en-US" baseline="0" dirty="0"/>
              <a:t> Setting with Essential Caregiver Program</a:t>
            </a:r>
            <a:endParaRPr lang="en-US" dirty="0"/>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tx>
            <c:strRef>
              <c:f>Sheet1!$A$2</c:f>
              <c:strCache>
                <c:ptCount val="1"/>
                <c:pt idx="0">
                  <c:v>August 31</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Sheet1!$B$1:$C$1</c:f>
              <c:strCache>
                <c:ptCount val="2"/>
                <c:pt idx="0">
                  <c:v>Nursing Facility Residents</c:v>
                </c:pt>
                <c:pt idx="1">
                  <c:v>Assisted Living Residents</c:v>
                </c:pt>
              </c:strCache>
            </c:strRef>
          </c:cat>
          <c:val>
            <c:numRef>
              <c:f>Sheet1!$B$2:$C$2</c:f>
              <c:numCache>
                <c:formatCode>0.0%</c:formatCode>
                <c:ptCount val="2"/>
                <c:pt idx="0">
                  <c:v>0.23400000000000001</c:v>
                </c:pt>
                <c:pt idx="1">
                  <c:v>0.28399999999999997</c:v>
                </c:pt>
              </c:numCache>
            </c:numRef>
          </c:val>
          <c:extLst>
            <c:ext xmlns:c16="http://schemas.microsoft.com/office/drawing/2014/chart" uri="{C3380CC4-5D6E-409C-BE32-E72D297353CC}">
              <c16:uniqueId val="{00000000-46E7-468B-9CB3-89612C36B339}"/>
            </c:ext>
          </c:extLst>
        </c:ser>
        <c:ser>
          <c:idx val="1"/>
          <c:order val="1"/>
          <c:tx>
            <c:strRef>
              <c:f>Sheet1!$A$3</c:f>
              <c:strCache>
                <c:ptCount val="1"/>
                <c:pt idx="0">
                  <c:v>October 12</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Sheet1!$B$1:$C$1</c:f>
              <c:strCache>
                <c:ptCount val="2"/>
                <c:pt idx="0">
                  <c:v>Nursing Facility Residents</c:v>
                </c:pt>
                <c:pt idx="1">
                  <c:v>Assisted Living Residents</c:v>
                </c:pt>
              </c:strCache>
            </c:strRef>
          </c:cat>
          <c:val>
            <c:numRef>
              <c:f>Sheet1!$B$3:$C$3</c:f>
              <c:numCache>
                <c:formatCode>0.0%</c:formatCode>
                <c:ptCount val="2"/>
                <c:pt idx="0">
                  <c:v>0.252</c:v>
                </c:pt>
                <c:pt idx="1">
                  <c:v>0.45300000000000001</c:v>
                </c:pt>
              </c:numCache>
            </c:numRef>
          </c:val>
          <c:extLst>
            <c:ext xmlns:c16="http://schemas.microsoft.com/office/drawing/2014/chart" uri="{C3380CC4-5D6E-409C-BE32-E72D297353CC}">
              <c16:uniqueId val="{00000001-46E7-468B-9CB3-89612C36B339}"/>
            </c:ext>
          </c:extLst>
        </c:ser>
        <c:dLbls>
          <c:showLegendKey val="0"/>
          <c:showVal val="0"/>
          <c:showCatName val="0"/>
          <c:showSerName val="0"/>
          <c:showPercent val="0"/>
          <c:showBubbleSize val="0"/>
        </c:dLbls>
        <c:gapWidth val="219"/>
        <c:overlap val="-27"/>
        <c:axId val="246296751"/>
        <c:axId val="181503535"/>
      </c:barChart>
      <c:catAx>
        <c:axId val="246296751"/>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181503535"/>
        <c:crosses val="autoZero"/>
        <c:auto val="1"/>
        <c:lblAlgn val="ctr"/>
        <c:lblOffset val="100"/>
        <c:noMultiLvlLbl val="0"/>
      </c:catAx>
      <c:valAx>
        <c:axId val="181503535"/>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246296751"/>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4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600" b="0" i="0" u="none" strike="noStrike" kern="1200" spc="0" baseline="0">
                <a:solidFill>
                  <a:schemeClr val="tx1">
                    <a:lumMod val="65000"/>
                    <a:lumOff val="35000"/>
                  </a:schemeClr>
                </a:solidFill>
                <a:latin typeface="+mn-lt"/>
                <a:ea typeface="+mn-ea"/>
                <a:cs typeface="+mn-cs"/>
              </a:defRPr>
            </a:pPr>
            <a:r>
              <a:rPr lang="en-US" sz="1600" b="1" dirty="0"/>
              <a:t>Very few have</a:t>
            </a:r>
            <a:r>
              <a:rPr lang="en-US" sz="1600" b="1" baseline="0" dirty="0"/>
              <a:t> </a:t>
            </a:r>
            <a:r>
              <a:rPr lang="en-US" sz="1600" b="1" dirty="0"/>
              <a:t>revoked the status of any essential caregivers due to failure to follow PPE use and/or social distancing requirements</a:t>
            </a:r>
          </a:p>
        </c:rich>
      </c:tx>
      <c:overlay val="0"/>
      <c:spPr>
        <a:noFill/>
        <a:ln>
          <a:noFill/>
        </a:ln>
        <a:effectLst/>
      </c:spPr>
      <c:txPr>
        <a:bodyPr rot="0" spcFirstLastPara="1" vertOverflow="ellipsis" vert="horz" wrap="square" anchor="ctr" anchorCtr="1"/>
        <a:lstStyle/>
        <a:p>
          <a:pPr>
            <a:defRPr sz="16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tx>
            <c:strRef>
              <c:f>Sheet1!$A$2</c:f>
              <c:strCache>
                <c:ptCount val="1"/>
                <c:pt idx="0">
                  <c:v>Yes</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Sheet1!$B$1:$C$1</c:f>
              <c:strCache>
                <c:ptCount val="2"/>
                <c:pt idx="0">
                  <c:v>Assisted living / Housing with services</c:v>
                </c:pt>
                <c:pt idx="1">
                  <c:v>Nursing facility</c:v>
                </c:pt>
              </c:strCache>
            </c:strRef>
          </c:cat>
          <c:val>
            <c:numRef>
              <c:f>Sheet1!$B$2:$C$2</c:f>
              <c:numCache>
                <c:formatCode>0.0%</c:formatCode>
                <c:ptCount val="2"/>
                <c:pt idx="0">
                  <c:v>7.1428571428571397E-2</c:v>
                </c:pt>
                <c:pt idx="1">
                  <c:v>8.6538461538461536E-2</c:v>
                </c:pt>
              </c:numCache>
            </c:numRef>
          </c:val>
          <c:extLst>
            <c:ext xmlns:c16="http://schemas.microsoft.com/office/drawing/2014/chart" uri="{C3380CC4-5D6E-409C-BE32-E72D297353CC}">
              <c16:uniqueId val="{00000000-8428-43A3-888B-F379D3785EA2}"/>
            </c:ext>
          </c:extLst>
        </c:ser>
        <c:dLbls>
          <c:showLegendKey val="0"/>
          <c:showVal val="0"/>
          <c:showCatName val="0"/>
          <c:showSerName val="0"/>
          <c:showPercent val="0"/>
          <c:showBubbleSize val="0"/>
        </c:dLbls>
        <c:gapWidth val="219"/>
        <c:overlap val="-27"/>
        <c:axId val="177871215"/>
        <c:axId val="185484863"/>
      </c:barChart>
      <c:catAx>
        <c:axId val="177871215"/>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185484863"/>
        <c:crosses val="autoZero"/>
        <c:auto val="1"/>
        <c:lblAlgn val="ctr"/>
        <c:lblOffset val="100"/>
        <c:noMultiLvlLbl val="0"/>
      </c:catAx>
      <c:valAx>
        <c:axId val="185484863"/>
        <c:scaling>
          <c:orientation val="minMax"/>
          <c:max val="1"/>
        </c:scaling>
        <c:delete val="0"/>
        <c:axPos val="l"/>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177871215"/>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4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600" b="1" i="0" u="none" strike="noStrike" kern="1200" spc="0" baseline="0">
                <a:solidFill>
                  <a:schemeClr val="tx1">
                    <a:lumMod val="65000"/>
                    <a:lumOff val="35000"/>
                  </a:schemeClr>
                </a:solidFill>
                <a:latin typeface="+mn-lt"/>
                <a:ea typeface="+mn-ea"/>
                <a:cs typeface="+mn-cs"/>
              </a:defRPr>
            </a:pPr>
            <a:r>
              <a:rPr lang="en-US" sz="1600" b="1" dirty="0"/>
              <a:t>Nursing facilities</a:t>
            </a:r>
            <a:r>
              <a:rPr lang="en-US" sz="1600" b="1" baseline="0" dirty="0"/>
              <a:t> are more likely to require testing of essential caregivers</a:t>
            </a:r>
            <a:endParaRPr lang="en-US" sz="1600" b="1" dirty="0"/>
          </a:p>
        </c:rich>
      </c:tx>
      <c:overlay val="0"/>
      <c:spPr>
        <a:noFill/>
        <a:ln>
          <a:noFill/>
        </a:ln>
        <a:effectLst/>
      </c:spPr>
      <c:txPr>
        <a:bodyPr rot="0" spcFirstLastPara="1" vertOverflow="ellipsis" vert="horz" wrap="square" anchor="ctr" anchorCtr="1"/>
        <a:lstStyle/>
        <a:p>
          <a:pPr>
            <a:defRPr sz="1600" b="1"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tx>
            <c:strRef>
              <c:f>Sheet1!$B$1</c:f>
              <c:strCache>
                <c:ptCount val="1"/>
                <c:pt idx="0">
                  <c:v>Assisted living / Housing with services</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Yes</c:v>
                </c:pt>
              </c:strCache>
            </c:strRef>
          </c:cat>
          <c:val>
            <c:numRef>
              <c:f>Sheet1!$B$2</c:f>
              <c:numCache>
                <c:formatCode>0.0%</c:formatCode>
                <c:ptCount val="1"/>
                <c:pt idx="0">
                  <c:v>0.13385826771653545</c:v>
                </c:pt>
              </c:numCache>
            </c:numRef>
          </c:val>
          <c:extLst>
            <c:ext xmlns:c16="http://schemas.microsoft.com/office/drawing/2014/chart" uri="{C3380CC4-5D6E-409C-BE32-E72D297353CC}">
              <c16:uniqueId val="{00000000-D737-4141-B70A-6C060D76CC0E}"/>
            </c:ext>
          </c:extLst>
        </c:ser>
        <c:ser>
          <c:idx val="1"/>
          <c:order val="1"/>
          <c:tx>
            <c:strRef>
              <c:f>Sheet1!$C$1</c:f>
              <c:strCache>
                <c:ptCount val="1"/>
                <c:pt idx="0">
                  <c:v>Nursing facility</c:v>
                </c:pt>
              </c:strCache>
            </c:strRef>
          </c:tx>
          <c:spPr>
            <a:solidFill>
              <a:schemeClr val="accent4"/>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Yes</c:v>
                </c:pt>
              </c:strCache>
            </c:strRef>
          </c:cat>
          <c:val>
            <c:numRef>
              <c:f>Sheet1!$C$2</c:f>
              <c:numCache>
                <c:formatCode>0.0%</c:formatCode>
                <c:ptCount val="1"/>
                <c:pt idx="0">
                  <c:v>0.41346153846153844</c:v>
                </c:pt>
              </c:numCache>
            </c:numRef>
          </c:val>
          <c:extLst>
            <c:ext xmlns:c16="http://schemas.microsoft.com/office/drawing/2014/chart" uri="{C3380CC4-5D6E-409C-BE32-E72D297353CC}">
              <c16:uniqueId val="{00000001-D737-4141-B70A-6C060D76CC0E}"/>
            </c:ext>
          </c:extLst>
        </c:ser>
        <c:dLbls>
          <c:showLegendKey val="0"/>
          <c:showVal val="0"/>
          <c:showCatName val="0"/>
          <c:showSerName val="0"/>
          <c:showPercent val="0"/>
          <c:showBubbleSize val="0"/>
        </c:dLbls>
        <c:gapWidth val="219"/>
        <c:overlap val="-27"/>
        <c:axId val="173705839"/>
        <c:axId val="176622527"/>
      </c:barChart>
      <c:catAx>
        <c:axId val="173705839"/>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176622527"/>
        <c:crosses val="autoZero"/>
        <c:auto val="1"/>
        <c:lblAlgn val="ctr"/>
        <c:lblOffset val="100"/>
        <c:noMultiLvlLbl val="0"/>
      </c:catAx>
      <c:valAx>
        <c:axId val="176622527"/>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173705839"/>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4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percentStacked"/>
        <c:varyColors val="0"/>
        <c:ser>
          <c:idx val="0"/>
          <c:order val="0"/>
          <c:tx>
            <c:strRef>
              <c:f>Sheet1!$A$2</c:f>
              <c:strCache>
                <c:ptCount val="1"/>
                <c:pt idx="0">
                  <c:v>Essential caregivers must provide their own PPE</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Sheet1!$B$1:$C$1</c:f>
              <c:strCache>
                <c:ptCount val="2"/>
                <c:pt idx="0">
                  <c:v>Assisted living / Housing with services</c:v>
                </c:pt>
                <c:pt idx="1">
                  <c:v>Nursing facility</c:v>
                </c:pt>
              </c:strCache>
            </c:strRef>
          </c:cat>
          <c:val>
            <c:numRef>
              <c:f>Sheet1!$B$2:$C$2</c:f>
              <c:numCache>
                <c:formatCode>0.0%</c:formatCode>
                <c:ptCount val="2"/>
                <c:pt idx="0">
                  <c:v>0.36799999999999999</c:v>
                </c:pt>
                <c:pt idx="1">
                  <c:v>0.13461538461538461</c:v>
                </c:pt>
              </c:numCache>
            </c:numRef>
          </c:val>
          <c:extLst>
            <c:ext xmlns:c16="http://schemas.microsoft.com/office/drawing/2014/chart" uri="{C3380CC4-5D6E-409C-BE32-E72D297353CC}">
              <c16:uniqueId val="{00000000-71EF-43F7-93B8-B722E2E6BA03}"/>
            </c:ext>
          </c:extLst>
        </c:ser>
        <c:ser>
          <c:idx val="1"/>
          <c:order val="1"/>
          <c:tx>
            <c:strRef>
              <c:f>Sheet1!$A$3</c:f>
              <c:strCache>
                <c:ptCount val="1"/>
                <c:pt idx="0">
                  <c:v>We provide PPE to essential caregivers</c:v>
                </c:pt>
              </c:strCache>
            </c:strRef>
          </c:tx>
          <c:spPr>
            <a:solidFill>
              <a:schemeClr val="accent4"/>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Sheet1!$B$1:$C$1</c:f>
              <c:strCache>
                <c:ptCount val="2"/>
                <c:pt idx="0">
                  <c:v>Assisted living / Housing with services</c:v>
                </c:pt>
                <c:pt idx="1">
                  <c:v>Nursing facility</c:v>
                </c:pt>
              </c:strCache>
            </c:strRef>
          </c:cat>
          <c:val>
            <c:numRef>
              <c:f>Sheet1!$B$3:$C$3</c:f>
              <c:numCache>
                <c:formatCode>0.0%</c:formatCode>
                <c:ptCount val="2"/>
                <c:pt idx="0">
                  <c:v>0.63200000000000001</c:v>
                </c:pt>
                <c:pt idx="1">
                  <c:v>0.86538461538461542</c:v>
                </c:pt>
              </c:numCache>
            </c:numRef>
          </c:val>
          <c:extLst>
            <c:ext xmlns:c16="http://schemas.microsoft.com/office/drawing/2014/chart" uri="{C3380CC4-5D6E-409C-BE32-E72D297353CC}">
              <c16:uniqueId val="{00000001-71EF-43F7-93B8-B722E2E6BA03}"/>
            </c:ext>
          </c:extLst>
        </c:ser>
        <c:dLbls>
          <c:showLegendKey val="0"/>
          <c:showVal val="0"/>
          <c:showCatName val="0"/>
          <c:showSerName val="0"/>
          <c:showPercent val="0"/>
          <c:showBubbleSize val="0"/>
        </c:dLbls>
        <c:gapWidth val="219"/>
        <c:overlap val="100"/>
        <c:axId val="1176245711"/>
        <c:axId val="1189106191"/>
      </c:barChart>
      <c:catAx>
        <c:axId val="1176245711"/>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1189106191"/>
        <c:crosses val="autoZero"/>
        <c:auto val="1"/>
        <c:lblAlgn val="ctr"/>
        <c:lblOffset val="100"/>
        <c:noMultiLvlLbl val="0"/>
      </c:catAx>
      <c:valAx>
        <c:axId val="1189106191"/>
        <c:scaling>
          <c:orientation val="minMax"/>
        </c:scaling>
        <c:delete val="0"/>
        <c:axPos val="b"/>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1176245711"/>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4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3"/>
    </mc:Choice>
    <mc:Fallback>
      <c:style val="3"/>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US" dirty="0"/>
              <a:t> </a:t>
            </a:r>
            <a:r>
              <a:rPr lang="en-US" sz="2400" dirty="0"/>
              <a:t>Estimated Monthly Hires</a:t>
            </a:r>
            <a:r>
              <a:rPr lang="en-US" sz="2400" baseline="0" dirty="0"/>
              <a:t> Who Need Fingerprint Background Checks</a:t>
            </a:r>
            <a:endParaRPr lang="en-US" dirty="0"/>
          </a:p>
        </c:rich>
      </c:tx>
      <c:layout>
        <c:manualLayout>
          <c:xMode val="edge"/>
          <c:yMode val="edge"/>
          <c:x val="0.12885230550777749"/>
          <c:y val="0"/>
        </c:manualLayout>
      </c:layout>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4.3812454048818991E-2"/>
          <c:y val="2.132079833835018E-2"/>
          <c:w val="0.93837468322339534"/>
          <c:h val="0.77647082345706075"/>
        </c:manualLayout>
      </c:layout>
      <c:barChart>
        <c:barDir val="col"/>
        <c:grouping val="clustered"/>
        <c:varyColors val="0"/>
        <c:ser>
          <c:idx val="0"/>
          <c:order val="0"/>
          <c:tx>
            <c:strRef>
              <c:f>Sheet1!$B$1</c:f>
              <c:strCache>
                <c:ptCount val="1"/>
                <c:pt idx="0">
                  <c:v>As a Percent</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Assisted Living</c:v>
                </c:pt>
                <c:pt idx="1">
                  <c:v>Nursing Facility</c:v>
                </c:pt>
              </c:strCache>
            </c:strRef>
          </c:cat>
          <c:val>
            <c:numRef>
              <c:f>Sheet1!$B$2:$B$3</c:f>
              <c:numCache>
                <c:formatCode>#,##0</c:formatCode>
                <c:ptCount val="2"/>
                <c:pt idx="0">
                  <c:v>2548</c:v>
                </c:pt>
                <c:pt idx="1">
                  <c:v>2681</c:v>
                </c:pt>
              </c:numCache>
            </c:numRef>
          </c:val>
          <c:extLst>
            <c:ext xmlns:c16="http://schemas.microsoft.com/office/drawing/2014/chart" uri="{C3380CC4-5D6E-409C-BE32-E72D297353CC}">
              <c16:uniqueId val="{00000000-4094-432F-8982-64BCDC527511}"/>
            </c:ext>
          </c:extLst>
        </c:ser>
        <c:dLbls>
          <c:showLegendKey val="0"/>
          <c:showVal val="0"/>
          <c:showCatName val="0"/>
          <c:showSerName val="0"/>
          <c:showPercent val="0"/>
          <c:showBubbleSize val="0"/>
        </c:dLbls>
        <c:gapWidth val="219"/>
        <c:overlap val="-27"/>
        <c:axId val="931444511"/>
        <c:axId val="1195461359"/>
      </c:barChart>
      <c:catAx>
        <c:axId val="931444511"/>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crossAx val="1195461359"/>
        <c:crosses val="autoZero"/>
        <c:auto val="1"/>
        <c:lblAlgn val="ctr"/>
        <c:lblOffset val="100"/>
        <c:noMultiLvlLbl val="0"/>
      </c:catAx>
      <c:valAx>
        <c:axId val="1195461359"/>
        <c:scaling>
          <c:orientation val="minMax"/>
          <c:max val="4000"/>
          <c:min val="0"/>
        </c:scaling>
        <c:delete val="0"/>
        <c:axPos val="l"/>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931444511"/>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4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3"/>
    </mc:Choice>
    <mc:Fallback>
      <c:style val="3"/>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US" dirty="0"/>
              <a:t> </a:t>
            </a:r>
            <a:r>
              <a:rPr lang="en-US" sz="2400" dirty="0"/>
              <a:t>Estimated Current LTC Staff without Fingerprint Background Checks</a:t>
            </a:r>
            <a:endParaRPr lang="en-US" dirty="0"/>
          </a:p>
        </c:rich>
      </c:tx>
      <c:layout>
        <c:manualLayout>
          <c:xMode val="edge"/>
          <c:yMode val="edge"/>
          <c:x val="0.12885230550777749"/>
          <c:y val="0"/>
        </c:manualLayout>
      </c:layout>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4.3812454048818991E-2"/>
          <c:y val="2.132079833835018E-2"/>
          <c:w val="0.93837468322339534"/>
          <c:h val="0.77647082345706075"/>
        </c:manualLayout>
      </c:layout>
      <c:barChart>
        <c:barDir val="col"/>
        <c:grouping val="clustered"/>
        <c:varyColors val="0"/>
        <c:ser>
          <c:idx val="0"/>
          <c:order val="0"/>
          <c:tx>
            <c:strRef>
              <c:f>Sheet1!$B$1</c:f>
              <c:strCache>
                <c:ptCount val="1"/>
                <c:pt idx="0">
                  <c:v>As a Percent</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Assisted Living</c:v>
                </c:pt>
                <c:pt idx="1">
                  <c:v>Nursing Facility</c:v>
                </c:pt>
              </c:strCache>
            </c:strRef>
          </c:cat>
          <c:val>
            <c:numRef>
              <c:f>Sheet1!$B$2:$B$3</c:f>
              <c:numCache>
                <c:formatCode>#,##0</c:formatCode>
                <c:ptCount val="2"/>
                <c:pt idx="0">
                  <c:v>15609</c:v>
                </c:pt>
                <c:pt idx="1">
                  <c:v>7456</c:v>
                </c:pt>
              </c:numCache>
            </c:numRef>
          </c:val>
          <c:extLst>
            <c:ext xmlns:c16="http://schemas.microsoft.com/office/drawing/2014/chart" uri="{C3380CC4-5D6E-409C-BE32-E72D297353CC}">
              <c16:uniqueId val="{00000000-4094-432F-8982-64BCDC527511}"/>
            </c:ext>
          </c:extLst>
        </c:ser>
        <c:dLbls>
          <c:showLegendKey val="0"/>
          <c:showVal val="0"/>
          <c:showCatName val="0"/>
          <c:showSerName val="0"/>
          <c:showPercent val="0"/>
          <c:showBubbleSize val="0"/>
        </c:dLbls>
        <c:gapWidth val="219"/>
        <c:overlap val="-27"/>
        <c:axId val="931444511"/>
        <c:axId val="1195461359"/>
      </c:barChart>
      <c:catAx>
        <c:axId val="931444511"/>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crossAx val="1195461359"/>
        <c:crosses val="autoZero"/>
        <c:auto val="1"/>
        <c:lblAlgn val="ctr"/>
        <c:lblOffset val="100"/>
        <c:noMultiLvlLbl val="0"/>
      </c:catAx>
      <c:valAx>
        <c:axId val="1195461359"/>
        <c:scaling>
          <c:orientation val="minMax"/>
          <c:max val="20000"/>
        </c:scaling>
        <c:delete val="0"/>
        <c:axPos val="l"/>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931444511"/>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userShapes r:id="rId4"/>
</c:chartSpace>
</file>

<file path=ppt/charts/chart4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3"/>
    </mc:Choice>
    <mc:Fallback>
      <c:style val="3"/>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US" dirty="0"/>
              <a:t> </a:t>
            </a:r>
            <a:r>
              <a:rPr lang="en-US" sz="2400" dirty="0"/>
              <a:t>Distance Based on Fingerprinting</a:t>
            </a:r>
            <a:r>
              <a:rPr lang="en-US" sz="2400" baseline="0" dirty="0"/>
              <a:t> Sites Currently Open</a:t>
            </a:r>
            <a:endParaRPr lang="en-US" dirty="0"/>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tx>
            <c:strRef>
              <c:f>Sheet1!$B$1</c:f>
              <c:strCache>
                <c:ptCount val="1"/>
                <c:pt idx="0">
                  <c:v>As a Percent</c:v>
                </c:pt>
              </c:strCache>
            </c:strRef>
          </c:tx>
          <c:spPr>
            <a:solidFill>
              <a:schemeClr val="accent1"/>
            </a:solidFill>
            <a:ln>
              <a:noFill/>
            </a:ln>
            <a:effectLst/>
          </c:spPr>
          <c:invertIfNegative val="0"/>
          <c:dPt>
            <c:idx val="4"/>
            <c:invertIfNegative val="0"/>
            <c:bubble3D val="0"/>
            <c:spPr>
              <a:solidFill>
                <a:srgbClr val="FF0000"/>
              </a:solidFill>
              <a:ln>
                <a:noFill/>
              </a:ln>
              <a:effectLst/>
            </c:spPr>
            <c:extLst>
              <c:ext xmlns:c16="http://schemas.microsoft.com/office/drawing/2014/chart" uri="{C3380CC4-5D6E-409C-BE32-E72D297353CC}">
                <c16:uniqueId val="{00000000-C27C-4EC4-A696-493CF2B62796}"/>
              </c:ext>
            </c:extLst>
          </c:dPt>
          <c:dPt>
            <c:idx val="5"/>
            <c:invertIfNegative val="0"/>
            <c:bubble3D val="0"/>
            <c:spPr>
              <a:solidFill>
                <a:srgbClr val="FF0000"/>
              </a:solidFill>
              <a:ln>
                <a:noFill/>
              </a:ln>
              <a:effectLst/>
            </c:spPr>
            <c:extLst>
              <c:ext xmlns:c16="http://schemas.microsoft.com/office/drawing/2014/chart" uri="{C3380CC4-5D6E-409C-BE32-E72D297353CC}">
                <c16:uniqueId val="{00000001-C27C-4EC4-A696-493CF2B62796}"/>
              </c:ext>
            </c:extLst>
          </c:dPt>
          <c:dPt>
            <c:idx val="6"/>
            <c:invertIfNegative val="0"/>
            <c:bubble3D val="0"/>
            <c:spPr>
              <a:solidFill>
                <a:srgbClr val="FF0000"/>
              </a:solidFill>
              <a:ln>
                <a:noFill/>
              </a:ln>
              <a:effectLst/>
            </c:spPr>
            <c:extLst>
              <c:ext xmlns:c16="http://schemas.microsoft.com/office/drawing/2014/chart" uri="{C3380CC4-5D6E-409C-BE32-E72D297353CC}">
                <c16:uniqueId val="{00000002-C27C-4EC4-A696-493CF2B62796}"/>
              </c:ext>
            </c:extLst>
          </c:dPt>
          <c:dPt>
            <c:idx val="7"/>
            <c:invertIfNegative val="0"/>
            <c:bubble3D val="0"/>
            <c:spPr>
              <a:solidFill>
                <a:srgbClr val="FF0000"/>
              </a:solidFill>
              <a:ln>
                <a:noFill/>
              </a:ln>
              <a:effectLst/>
            </c:spPr>
            <c:extLst>
              <c:ext xmlns:c16="http://schemas.microsoft.com/office/drawing/2014/chart" uri="{C3380CC4-5D6E-409C-BE32-E72D297353CC}">
                <c16:uniqueId val="{00000003-C27C-4EC4-A696-493CF2B62796}"/>
              </c:ext>
            </c:extLst>
          </c:dPt>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Sheet1!$A$2:$A$9</c:f>
              <c:strCache>
                <c:ptCount val="8"/>
                <c:pt idx="0">
                  <c:v>0 to 9 miles</c:v>
                </c:pt>
                <c:pt idx="1">
                  <c:v>10 to 19 miles</c:v>
                </c:pt>
                <c:pt idx="2">
                  <c:v>20 to 29 miles</c:v>
                </c:pt>
                <c:pt idx="3">
                  <c:v>30 to 39 miles</c:v>
                </c:pt>
                <c:pt idx="4">
                  <c:v>40 to 49 miles</c:v>
                </c:pt>
                <c:pt idx="5">
                  <c:v>50 to 59 miles</c:v>
                </c:pt>
                <c:pt idx="6">
                  <c:v>60 to 69 miles</c:v>
                </c:pt>
                <c:pt idx="7">
                  <c:v>70 or more miles</c:v>
                </c:pt>
              </c:strCache>
            </c:strRef>
          </c:cat>
          <c:val>
            <c:numRef>
              <c:f>Sheet1!$B$2:$B$9</c:f>
              <c:numCache>
                <c:formatCode>0%</c:formatCode>
                <c:ptCount val="8"/>
                <c:pt idx="0">
                  <c:v>0.30555555555555558</c:v>
                </c:pt>
                <c:pt idx="1">
                  <c:v>0.23412698412698413</c:v>
                </c:pt>
                <c:pt idx="2">
                  <c:v>0.15873015873015872</c:v>
                </c:pt>
                <c:pt idx="3">
                  <c:v>0.12698412698412698</c:v>
                </c:pt>
                <c:pt idx="4">
                  <c:v>7.1428571428571425E-2</c:v>
                </c:pt>
                <c:pt idx="5">
                  <c:v>2.3809523809523808E-2</c:v>
                </c:pt>
                <c:pt idx="6">
                  <c:v>3.1746031746031744E-2</c:v>
                </c:pt>
                <c:pt idx="7">
                  <c:v>4.7619047619047616E-2</c:v>
                </c:pt>
              </c:numCache>
            </c:numRef>
          </c:val>
          <c:extLst>
            <c:ext xmlns:c16="http://schemas.microsoft.com/office/drawing/2014/chart" uri="{C3380CC4-5D6E-409C-BE32-E72D297353CC}">
              <c16:uniqueId val="{00000000-4094-432F-8982-64BCDC527511}"/>
            </c:ext>
          </c:extLst>
        </c:ser>
        <c:dLbls>
          <c:showLegendKey val="0"/>
          <c:showVal val="0"/>
          <c:showCatName val="0"/>
          <c:showSerName val="0"/>
          <c:showPercent val="0"/>
          <c:showBubbleSize val="0"/>
        </c:dLbls>
        <c:gapWidth val="219"/>
        <c:overlap val="-27"/>
        <c:axId val="931444511"/>
        <c:axId val="1195461359"/>
      </c:barChart>
      <c:catAx>
        <c:axId val="931444511"/>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50" b="0" i="0" u="none" strike="noStrike" kern="1200" baseline="0">
                <a:solidFill>
                  <a:schemeClr val="tx1">
                    <a:lumMod val="65000"/>
                    <a:lumOff val="35000"/>
                  </a:schemeClr>
                </a:solidFill>
                <a:latin typeface="+mn-lt"/>
                <a:ea typeface="+mn-ea"/>
                <a:cs typeface="+mn-cs"/>
              </a:defRPr>
            </a:pPr>
            <a:endParaRPr lang="en-US"/>
          </a:p>
        </c:txPr>
        <c:crossAx val="1195461359"/>
        <c:crosses val="autoZero"/>
        <c:auto val="1"/>
        <c:lblAlgn val="ctr"/>
        <c:lblOffset val="100"/>
        <c:noMultiLvlLbl val="0"/>
      </c:catAx>
      <c:valAx>
        <c:axId val="1195461359"/>
        <c:scaling>
          <c:orientation val="minMax"/>
          <c:max val="0.5"/>
        </c:scaling>
        <c:delete val="0"/>
        <c:axPos val="l"/>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931444511"/>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Percent</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We had new staff or resident COVID-19 case(s) in the last 14-days</c:v>
                </c:pt>
                <c:pt idx="1">
                  <c:v>Our COVID-19 county positivity rate is &gt;10%</c:v>
                </c:pt>
                <c:pt idx="2">
                  <c:v>We are currently conducting outbreak testing</c:v>
                </c:pt>
                <c:pt idx="3">
                  <c:v>Other Reasons (includes opening-up soon, staff avaiability due to recent outbreak, waiting for completetion of 3rd clinic, corporate is to decide)</c:v>
                </c:pt>
              </c:strCache>
            </c:strRef>
          </c:cat>
          <c:val>
            <c:numRef>
              <c:f>Sheet1!$B$2:$B$5</c:f>
              <c:numCache>
                <c:formatCode>0.0%</c:formatCode>
                <c:ptCount val="4"/>
                <c:pt idx="0">
                  <c:v>0.35714285714285715</c:v>
                </c:pt>
                <c:pt idx="1">
                  <c:v>0.21428571428571427</c:v>
                </c:pt>
                <c:pt idx="2">
                  <c:v>0.21428571428571427</c:v>
                </c:pt>
                <c:pt idx="3">
                  <c:v>0.34285714285714286</c:v>
                </c:pt>
              </c:numCache>
            </c:numRef>
          </c:val>
          <c:extLst>
            <c:ext xmlns:c16="http://schemas.microsoft.com/office/drawing/2014/chart" uri="{C3380CC4-5D6E-409C-BE32-E72D297353CC}">
              <c16:uniqueId val="{00000000-13D7-4A6A-B57F-9E97B5E2DF83}"/>
            </c:ext>
          </c:extLst>
        </c:ser>
        <c:dLbls>
          <c:showLegendKey val="0"/>
          <c:showVal val="0"/>
          <c:showCatName val="0"/>
          <c:showSerName val="0"/>
          <c:showPercent val="0"/>
          <c:showBubbleSize val="0"/>
        </c:dLbls>
        <c:gapWidth val="219"/>
        <c:overlap val="-27"/>
        <c:axId val="2118295871"/>
        <c:axId val="854040799"/>
      </c:barChart>
      <c:catAx>
        <c:axId val="2118295871"/>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00" b="0" i="0" u="none" strike="noStrike" kern="1200" baseline="0">
                <a:solidFill>
                  <a:schemeClr val="tx1">
                    <a:lumMod val="65000"/>
                    <a:lumOff val="35000"/>
                  </a:schemeClr>
                </a:solidFill>
                <a:latin typeface="+mn-lt"/>
                <a:ea typeface="+mn-ea"/>
                <a:cs typeface="+mn-cs"/>
              </a:defRPr>
            </a:pPr>
            <a:endParaRPr lang="en-US"/>
          </a:p>
        </c:txPr>
        <c:crossAx val="854040799"/>
        <c:crosses val="autoZero"/>
        <c:auto val="1"/>
        <c:lblAlgn val="ctr"/>
        <c:lblOffset val="100"/>
        <c:noMultiLvlLbl val="0"/>
      </c:catAx>
      <c:valAx>
        <c:axId val="854040799"/>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2118295871"/>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5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Percent</c:v>
                </c:pt>
              </c:strCache>
            </c:strRef>
          </c:tx>
          <c:dPt>
            <c:idx val="0"/>
            <c:bubble3D val="0"/>
            <c:explosion val="5"/>
            <c:spPr>
              <a:solidFill>
                <a:schemeClr val="accent1"/>
              </a:solidFill>
              <a:ln>
                <a:noFill/>
              </a:ln>
              <a:effectLst/>
            </c:spPr>
            <c:extLst>
              <c:ext xmlns:c16="http://schemas.microsoft.com/office/drawing/2014/chart" uri="{C3380CC4-5D6E-409C-BE32-E72D297353CC}">
                <c16:uniqueId val="{00000001-EE42-43EB-BF07-B98157B8E668}"/>
              </c:ext>
            </c:extLst>
          </c:dPt>
          <c:dPt>
            <c:idx val="1"/>
            <c:bubble3D val="0"/>
            <c:explosion val="5"/>
            <c:spPr>
              <a:solidFill>
                <a:schemeClr val="accent2"/>
              </a:solidFill>
              <a:ln>
                <a:noFill/>
              </a:ln>
              <a:effectLst/>
            </c:spPr>
            <c:extLst>
              <c:ext xmlns:c16="http://schemas.microsoft.com/office/drawing/2014/chart" uri="{C3380CC4-5D6E-409C-BE32-E72D297353CC}">
                <c16:uniqueId val="{00000003-EE42-43EB-BF07-B98157B8E668}"/>
              </c:ext>
            </c:extLst>
          </c:dPt>
          <c:dLbls>
            <c:dLbl>
              <c:idx val="0"/>
              <c:layout>
                <c:manualLayout>
                  <c:x val="0.11148137880165969"/>
                  <c:y val="0.30170697893532533"/>
                </c:manualLayout>
              </c:layout>
              <c:tx>
                <c:rich>
                  <a:bodyPr rot="0" spcFirstLastPara="1" vertOverflow="ellipsis" vert="horz" wrap="square" lIns="38100" tIns="19050" rIns="38100" bIns="19050" anchor="ctr" anchorCtr="1">
                    <a:noAutofit/>
                  </a:bodyPr>
                  <a:lstStyle/>
                  <a:p>
                    <a:pPr>
                      <a:defRPr sz="1200" b="0" i="0" u="none" strike="noStrike" kern="1200" baseline="0">
                        <a:solidFill>
                          <a:schemeClr val="tx1">
                            <a:lumMod val="75000"/>
                            <a:lumOff val="25000"/>
                          </a:schemeClr>
                        </a:solidFill>
                        <a:latin typeface="+mn-lt"/>
                        <a:ea typeface="+mn-ea"/>
                        <a:cs typeface="+mn-cs"/>
                      </a:defRPr>
                    </a:pPr>
                    <a:fld id="{53E2DC6C-314F-4CE9-8546-4DB16DA13986}" type="CATEGORYNAME">
                      <a:rPr lang="en-US" sz="1600"/>
                      <a:pPr>
                        <a:defRPr sz="1200"/>
                      </a:pPr>
                      <a:t>[CATEGORY NAME]</a:t>
                    </a:fld>
                    <a:endParaRPr lang="en-US" sz="1600" baseline="0" dirty="0"/>
                  </a:p>
                  <a:p>
                    <a:pPr>
                      <a:defRPr sz="1200"/>
                    </a:pPr>
                    <a:fld id="{411964FF-32E1-4FE1-9DE8-A7986A5E030B}" type="VALUE">
                      <a:rPr lang="en-US" sz="1600"/>
                      <a:pPr>
                        <a:defRPr sz="1200"/>
                      </a:pPr>
                      <a:t>[VALUE]</a:t>
                    </a:fld>
                    <a:endParaRPr lang="en-US"/>
                  </a:p>
                </c:rich>
              </c:tx>
              <c:spPr>
                <a:noFill/>
                <a:ln>
                  <a:noFill/>
                </a:ln>
                <a:effectLst/>
              </c:spPr>
              <c:txPr>
                <a:bodyPr rot="0" spcFirstLastPara="1" vertOverflow="ellipsis" vert="horz" wrap="square" lIns="38100" tIns="19050" rIns="38100" bIns="19050" anchor="ctr" anchorCtr="1">
                  <a:noAutofit/>
                </a:bodyPr>
                <a:lstStyle/>
                <a:p>
                  <a:pPr>
                    <a:defRPr sz="12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1"/>
              <c:showSerName val="0"/>
              <c:showPercent val="0"/>
              <c:showBubbleSize val="0"/>
              <c:separator>
</c:separator>
              <c:extLst>
                <c:ext xmlns:c15="http://schemas.microsoft.com/office/drawing/2012/chart" uri="{CE6537A1-D6FC-4f65-9D91-7224C49458BB}">
                  <c15:layout>
                    <c:manualLayout>
                      <c:w val="0.2043859041849802"/>
                      <c:h val="0.24933988379657671"/>
                    </c:manualLayout>
                  </c15:layout>
                  <c15:dlblFieldTable/>
                  <c15:showDataLabelsRange val="0"/>
                </c:ext>
                <c:ext xmlns:c16="http://schemas.microsoft.com/office/drawing/2014/chart" uri="{C3380CC4-5D6E-409C-BE32-E72D297353CC}">
                  <c16:uniqueId val="{00000001-EE42-43EB-BF07-B98157B8E668}"/>
                </c:ext>
              </c:extLst>
            </c:dLbl>
            <c:dLbl>
              <c:idx val="1"/>
              <c:layout>
                <c:manualLayout>
                  <c:x val="-0.11243351850794331"/>
                  <c:y val="-0.2381766381766382"/>
                </c:manualLayout>
              </c:layout>
              <c:tx>
                <c:rich>
                  <a:bodyPr rot="0" spcFirstLastPara="1" vertOverflow="ellipsis" vert="horz" wrap="square" lIns="38100" tIns="19050" rIns="38100" bIns="19050" anchor="ctr" anchorCtr="1">
                    <a:noAutofit/>
                  </a:bodyPr>
                  <a:lstStyle/>
                  <a:p>
                    <a:pPr>
                      <a:defRPr sz="1200" b="0" i="0" u="none" strike="noStrike" kern="1200" baseline="0">
                        <a:solidFill>
                          <a:schemeClr val="tx1">
                            <a:lumMod val="75000"/>
                            <a:lumOff val="25000"/>
                          </a:schemeClr>
                        </a:solidFill>
                        <a:latin typeface="+mn-lt"/>
                        <a:ea typeface="+mn-ea"/>
                        <a:cs typeface="+mn-cs"/>
                      </a:defRPr>
                    </a:pPr>
                    <a:fld id="{944783ED-4345-47E4-95C2-AB002EC1A368}" type="CATEGORYNAME">
                      <a:rPr lang="en-US" sz="1600"/>
                      <a:pPr>
                        <a:defRPr sz="1200"/>
                      </a:pPr>
                      <a:t>[CATEGORY NAME]</a:t>
                    </a:fld>
                    <a:endParaRPr lang="en-US" sz="1600" baseline="0" dirty="0"/>
                  </a:p>
                  <a:p>
                    <a:pPr>
                      <a:defRPr sz="1200"/>
                    </a:pPr>
                    <a:fld id="{C7D02AAD-7B73-426D-A79A-F8E0E5025077}" type="VALUE">
                      <a:rPr lang="en-US" sz="1600"/>
                      <a:pPr>
                        <a:defRPr sz="1200"/>
                      </a:pPr>
                      <a:t>[VALUE]</a:t>
                    </a:fld>
                    <a:endParaRPr lang="en-US"/>
                  </a:p>
                </c:rich>
              </c:tx>
              <c:spPr>
                <a:noFill/>
                <a:ln>
                  <a:noFill/>
                </a:ln>
                <a:effectLst/>
              </c:spPr>
              <c:txPr>
                <a:bodyPr rot="0" spcFirstLastPara="1" vertOverflow="ellipsis" vert="horz" wrap="square" lIns="38100" tIns="19050" rIns="38100" bIns="19050" anchor="ctr" anchorCtr="1">
                  <a:noAutofit/>
                </a:bodyPr>
                <a:lstStyle/>
                <a:p>
                  <a:pPr>
                    <a:defRPr sz="12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1"/>
              <c:showSerName val="0"/>
              <c:showPercent val="0"/>
              <c:showBubbleSize val="0"/>
              <c:separator>
</c:separator>
              <c:extLst>
                <c:ext xmlns:c15="http://schemas.microsoft.com/office/drawing/2012/chart" uri="{CE6537A1-D6FC-4f65-9D91-7224C49458BB}">
                  <c15:layout>
                    <c:manualLayout>
                      <c:w val="0.20629018359754719"/>
                      <c:h val="0.20540170940170935"/>
                    </c:manualLayout>
                  </c15:layout>
                  <c15:dlblFieldTable/>
                  <c15:showDataLabelsRange val="0"/>
                </c:ext>
                <c:ext xmlns:c16="http://schemas.microsoft.com/office/drawing/2014/chart" uri="{C3380CC4-5D6E-409C-BE32-E72D297353CC}">
                  <c16:uniqueId val="{00000003-EE42-43EB-BF07-B98157B8E668}"/>
                </c:ext>
              </c:extLst>
            </c:dLbl>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1"/>
            <c:showSerName val="0"/>
            <c:showPercent val="0"/>
            <c:showBubbleSize val="0"/>
            <c:separator>
</c:separator>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Sheet1!$A$2:$A$3</c:f>
              <c:strCache>
                <c:ptCount val="2"/>
                <c:pt idx="0">
                  <c:v>Have Not Placed Hold on Admissions</c:v>
                </c:pt>
                <c:pt idx="1">
                  <c:v>Placed Hold on Admissions</c:v>
                </c:pt>
              </c:strCache>
            </c:strRef>
          </c:cat>
          <c:val>
            <c:numRef>
              <c:f>Sheet1!$B$2:$B$3</c:f>
              <c:numCache>
                <c:formatCode>0.0%</c:formatCode>
                <c:ptCount val="2"/>
                <c:pt idx="0">
                  <c:v>0.53048780487804881</c:v>
                </c:pt>
                <c:pt idx="1">
                  <c:v>0.46951219512195119</c:v>
                </c:pt>
              </c:numCache>
            </c:numRef>
          </c:val>
          <c:extLst>
            <c:ext xmlns:c16="http://schemas.microsoft.com/office/drawing/2014/chart" uri="{C3380CC4-5D6E-409C-BE32-E72D297353CC}">
              <c16:uniqueId val="{00000000-5A46-4E3F-BB26-61C0B30CDBAE}"/>
            </c:ext>
          </c:extLst>
        </c:ser>
        <c:dLbls>
          <c:showLegendKey val="0"/>
          <c:showVal val="0"/>
          <c:showCatName val="0"/>
          <c:showSerName val="0"/>
          <c:showPercent val="0"/>
          <c:showBubbleSize val="0"/>
          <c:showLeaderLines val="1"/>
        </c:dLbls>
        <c:firstSliceAng val="7"/>
        <c:holeSize val="50"/>
      </c:doughnut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5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US" dirty="0"/>
              <a:t>Percent of nursing facilities</a:t>
            </a:r>
            <a:r>
              <a:rPr lang="en-US" baseline="0" dirty="0"/>
              <a:t> with a </a:t>
            </a:r>
            <a:r>
              <a:rPr lang="en-US" dirty="0"/>
              <a:t>hold on all new admissions</a:t>
            </a:r>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1"/>
          <c:order val="0"/>
          <c:tx>
            <c:strRef>
              <c:f>Sheet1!$A$3</c:f>
              <c:strCache>
                <c:ptCount val="1"/>
                <c:pt idx="0">
                  <c:v>Yes</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Sheet1!$B$1</c:f>
              <c:strCache>
                <c:ptCount val="1"/>
                <c:pt idx="0">
                  <c:v>Percent</c:v>
                </c:pt>
              </c:strCache>
            </c:strRef>
          </c:cat>
          <c:val>
            <c:numRef>
              <c:f>Sheet1!$B$3</c:f>
              <c:numCache>
                <c:formatCode>0.0%</c:formatCode>
                <c:ptCount val="1"/>
                <c:pt idx="0">
                  <c:v>7.926829268292683E-2</c:v>
                </c:pt>
              </c:numCache>
            </c:numRef>
          </c:val>
          <c:extLst>
            <c:ext xmlns:c16="http://schemas.microsoft.com/office/drawing/2014/chart" uri="{C3380CC4-5D6E-409C-BE32-E72D297353CC}">
              <c16:uniqueId val="{00000004-482D-4173-A75D-856C2A2B2A17}"/>
            </c:ext>
          </c:extLst>
        </c:ser>
        <c:dLbls>
          <c:showLegendKey val="0"/>
          <c:showVal val="0"/>
          <c:showCatName val="0"/>
          <c:showSerName val="0"/>
          <c:showPercent val="0"/>
          <c:showBubbleSize val="0"/>
        </c:dLbls>
        <c:gapWidth val="219"/>
        <c:overlap val="-27"/>
        <c:axId val="1050278831"/>
        <c:axId val="933477023"/>
      </c:barChart>
      <c:catAx>
        <c:axId val="1050278831"/>
        <c:scaling>
          <c:orientation val="minMax"/>
        </c:scaling>
        <c:delete val="1"/>
        <c:axPos val="b"/>
        <c:numFmt formatCode="General" sourceLinked="1"/>
        <c:majorTickMark val="none"/>
        <c:minorTickMark val="none"/>
        <c:tickLblPos val="nextTo"/>
        <c:crossAx val="933477023"/>
        <c:crosses val="autoZero"/>
        <c:auto val="1"/>
        <c:lblAlgn val="ctr"/>
        <c:lblOffset val="100"/>
        <c:noMultiLvlLbl val="0"/>
      </c:catAx>
      <c:valAx>
        <c:axId val="933477023"/>
        <c:scaling>
          <c:orientation val="minMax"/>
          <c:max val="1"/>
        </c:scaling>
        <c:delete val="0"/>
        <c:axPos val="l"/>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1050278831"/>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5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US" dirty="0"/>
              <a:t>% of nursing facilities  that maintain a waiting list for new admissions</a:t>
            </a:r>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percentStacked"/>
        <c:varyColors val="0"/>
        <c:ser>
          <c:idx val="0"/>
          <c:order val="0"/>
          <c:tx>
            <c:strRef>
              <c:f>Sheet1!$A$2</c:f>
              <c:strCache>
                <c:ptCount val="1"/>
                <c:pt idx="0">
                  <c:v>No</c:v>
                </c:pt>
              </c:strCache>
            </c:strRef>
          </c:tx>
          <c:spPr>
            <a:solidFill>
              <a:schemeClr val="accent1"/>
            </a:solidFill>
            <a:ln>
              <a:noFill/>
            </a:ln>
            <a:effectLst/>
          </c:spPr>
          <c:invertIfNegative val="0"/>
          <c:dLbls>
            <c:dLbl>
              <c:idx val="0"/>
              <c:showLegendKey val="0"/>
              <c:showVal val="1"/>
              <c:showCatName val="0"/>
              <c:showSerName val="1"/>
              <c:showPercent val="0"/>
              <c:showBubbleSize val="0"/>
              <c:extLst>
                <c:ext xmlns:c15="http://schemas.microsoft.com/office/drawing/2012/chart" uri="{CE6537A1-D6FC-4f65-9D91-7224C49458BB}"/>
                <c:ext xmlns:c16="http://schemas.microsoft.com/office/drawing/2014/chart" uri="{C3380CC4-5D6E-409C-BE32-E72D297353CC}">
                  <c16:uniqueId val="{00000005-C87E-4F2D-BA35-957BB116C526}"/>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Sheet1!$B$1</c:f>
              <c:strCache>
                <c:ptCount val="1"/>
                <c:pt idx="0">
                  <c:v>Percent</c:v>
                </c:pt>
              </c:strCache>
            </c:strRef>
          </c:cat>
          <c:val>
            <c:numRef>
              <c:f>Sheet1!$B$2</c:f>
              <c:numCache>
                <c:formatCode>0.0%</c:formatCode>
                <c:ptCount val="1"/>
                <c:pt idx="0">
                  <c:v>0.66463414634146345</c:v>
                </c:pt>
              </c:numCache>
            </c:numRef>
          </c:val>
          <c:extLst>
            <c:ext xmlns:c16="http://schemas.microsoft.com/office/drawing/2014/chart" uri="{C3380CC4-5D6E-409C-BE32-E72D297353CC}">
              <c16:uniqueId val="{00000000-C87E-4F2D-BA35-957BB116C526}"/>
            </c:ext>
          </c:extLst>
        </c:ser>
        <c:ser>
          <c:idx val="1"/>
          <c:order val="1"/>
          <c:tx>
            <c:strRef>
              <c:f>Sheet1!$A$3</c:f>
              <c:strCache>
                <c:ptCount val="1"/>
                <c:pt idx="0">
                  <c:v>Yes</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1"/>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Sheet1!$B$1</c:f>
              <c:strCache>
                <c:ptCount val="1"/>
                <c:pt idx="0">
                  <c:v>Percent</c:v>
                </c:pt>
              </c:strCache>
            </c:strRef>
          </c:cat>
          <c:val>
            <c:numRef>
              <c:f>Sheet1!$B$3</c:f>
              <c:numCache>
                <c:formatCode>0.0%</c:formatCode>
                <c:ptCount val="1"/>
                <c:pt idx="0">
                  <c:v>0.33536585365853661</c:v>
                </c:pt>
              </c:numCache>
            </c:numRef>
          </c:val>
          <c:extLst>
            <c:ext xmlns:c16="http://schemas.microsoft.com/office/drawing/2014/chart" uri="{C3380CC4-5D6E-409C-BE32-E72D297353CC}">
              <c16:uniqueId val="{00000004-C87E-4F2D-BA35-957BB116C526}"/>
            </c:ext>
          </c:extLst>
        </c:ser>
        <c:dLbls>
          <c:showLegendKey val="0"/>
          <c:showVal val="0"/>
          <c:showCatName val="0"/>
          <c:showSerName val="0"/>
          <c:showPercent val="0"/>
          <c:showBubbleSize val="0"/>
        </c:dLbls>
        <c:gapWidth val="150"/>
        <c:overlap val="100"/>
        <c:axId val="935193663"/>
        <c:axId val="2083855919"/>
      </c:barChart>
      <c:catAx>
        <c:axId val="935193663"/>
        <c:scaling>
          <c:orientation val="minMax"/>
        </c:scaling>
        <c:delete val="1"/>
        <c:axPos val="b"/>
        <c:numFmt formatCode="General" sourceLinked="1"/>
        <c:majorTickMark val="none"/>
        <c:minorTickMark val="none"/>
        <c:tickLblPos val="nextTo"/>
        <c:crossAx val="2083855919"/>
        <c:crosses val="autoZero"/>
        <c:auto val="1"/>
        <c:lblAlgn val="ctr"/>
        <c:lblOffset val="100"/>
        <c:noMultiLvlLbl val="0"/>
      </c:catAx>
      <c:valAx>
        <c:axId val="2083855919"/>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935193663"/>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5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percentStacked"/>
        <c:varyColors val="0"/>
        <c:ser>
          <c:idx val="0"/>
          <c:order val="0"/>
          <c:tx>
            <c:strRef>
              <c:f>Sheet1!$B$1</c:f>
              <c:strCache>
                <c:ptCount val="1"/>
                <c:pt idx="0">
                  <c:v>No</c:v>
                </c:pt>
              </c:strCache>
            </c:strRef>
          </c:tx>
          <c:spPr>
            <a:solidFill>
              <a:schemeClr val="accent1"/>
            </a:solidFill>
            <a:ln>
              <a:noFill/>
            </a:ln>
            <a:effectLst/>
          </c:spPr>
          <c:invertIfNegative val="0"/>
          <c:dLbls>
            <c:dLbl>
              <c:idx val="0"/>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bg1"/>
                      </a:solidFill>
                      <a:latin typeface="+mn-lt"/>
                      <a:ea typeface="+mn-ea"/>
                      <a:cs typeface="+mn-cs"/>
                    </a:defRPr>
                  </a:pPr>
                  <a:endParaRPr lang="en-US"/>
                </a:p>
              </c:txPr>
              <c:dLblPos val="inBase"/>
              <c:showLegendKey val="0"/>
              <c:showVal val="1"/>
              <c:showCatName val="0"/>
              <c:showSerName val="1"/>
              <c:showPercent val="0"/>
              <c:showBubbleSize val="0"/>
              <c:extLst>
                <c:ext xmlns:c16="http://schemas.microsoft.com/office/drawing/2014/chart" uri="{C3380CC4-5D6E-409C-BE32-E72D297353CC}">
                  <c16:uniqueId val="{00000004-0E9F-4285-955A-8018B7A49B52}"/>
                </c:ext>
              </c:extLst>
            </c:dLbl>
            <c:dLbl>
              <c:idx val="1"/>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bg1"/>
                      </a:solidFill>
                      <a:latin typeface="+mn-lt"/>
                      <a:ea typeface="+mn-ea"/>
                      <a:cs typeface="+mn-cs"/>
                    </a:defRPr>
                  </a:pPr>
                  <a:endParaRPr lang="en-US"/>
                </a:p>
              </c:txPr>
              <c:dLblPos val="inBase"/>
              <c:showLegendKey val="0"/>
              <c:showVal val="1"/>
              <c:showCatName val="0"/>
              <c:showSerName val="1"/>
              <c:showPercent val="0"/>
              <c:showBubbleSize val="0"/>
              <c:extLst>
                <c:ext xmlns:c16="http://schemas.microsoft.com/office/drawing/2014/chart" uri="{C3380CC4-5D6E-409C-BE32-E72D297353CC}">
                  <c16:uniqueId val="{00000005-0E9F-4285-955A-8018B7A49B52}"/>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dLblPos val="inBase"/>
            <c:showLegendKey val="0"/>
            <c:showVal val="1"/>
            <c:showCatName val="0"/>
            <c:showSerName val="1"/>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Currently Admitting Residents from Hospitals</c:v>
                </c:pt>
                <c:pt idx="1">
                  <c:v>Admissions Criteria has Led to Turning Down More Hospital Admissions During Pandemic</c:v>
                </c:pt>
              </c:strCache>
            </c:strRef>
          </c:cat>
          <c:val>
            <c:numRef>
              <c:f>Sheet1!$B$2:$B$3</c:f>
              <c:numCache>
                <c:formatCode>0.0%</c:formatCode>
                <c:ptCount val="2"/>
                <c:pt idx="0">
                  <c:v>6.0999999999999999E-2</c:v>
                </c:pt>
                <c:pt idx="1">
                  <c:v>0.45300000000000001</c:v>
                </c:pt>
              </c:numCache>
            </c:numRef>
          </c:val>
          <c:extLst>
            <c:ext xmlns:c16="http://schemas.microsoft.com/office/drawing/2014/chart" uri="{C3380CC4-5D6E-409C-BE32-E72D297353CC}">
              <c16:uniqueId val="{00000000-0E9F-4285-955A-8018B7A49B52}"/>
            </c:ext>
          </c:extLst>
        </c:ser>
        <c:ser>
          <c:idx val="1"/>
          <c:order val="1"/>
          <c:tx>
            <c:strRef>
              <c:f>Sheet1!$C$1</c:f>
              <c:strCache>
                <c:ptCount val="1"/>
                <c:pt idx="0">
                  <c:v>Yes</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dLblPos val="inEnd"/>
            <c:showLegendKey val="0"/>
            <c:showVal val="1"/>
            <c:showCatName val="0"/>
            <c:showSerName val="1"/>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Currently Admitting Residents from Hospitals</c:v>
                </c:pt>
                <c:pt idx="1">
                  <c:v>Admissions Criteria has Led to Turning Down More Hospital Admissions During Pandemic</c:v>
                </c:pt>
              </c:strCache>
            </c:strRef>
          </c:cat>
          <c:val>
            <c:numRef>
              <c:f>Sheet1!$C$2:$C$3</c:f>
              <c:numCache>
                <c:formatCode>0.0%</c:formatCode>
                <c:ptCount val="2"/>
                <c:pt idx="0">
                  <c:v>0.93899999999999995</c:v>
                </c:pt>
                <c:pt idx="1">
                  <c:v>0.54700000000000004</c:v>
                </c:pt>
              </c:numCache>
            </c:numRef>
          </c:val>
          <c:extLst>
            <c:ext xmlns:c16="http://schemas.microsoft.com/office/drawing/2014/chart" uri="{C3380CC4-5D6E-409C-BE32-E72D297353CC}">
              <c16:uniqueId val="{00000001-0E9F-4285-955A-8018B7A49B52}"/>
            </c:ext>
          </c:extLst>
        </c:ser>
        <c:dLbls>
          <c:showLegendKey val="0"/>
          <c:showVal val="0"/>
          <c:showCatName val="0"/>
          <c:showSerName val="0"/>
          <c:showPercent val="0"/>
          <c:showBubbleSize val="0"/>
        </c:dLbls>
        <c:gapWidth val="219"/>
        <c:overlap val="100"/>
        <c:axId val="2091760159"/>
        <c:axId val="2083820143"/>
      </c:barChart>
      <c:catAx>
        <c:axId val="2091760159"/>
        <c:scaling>
          <c:orientation val="minMax"/>
        </c:scaling>
        <c:delete val="0"/>
        <c:axPos val="l"/>
        <c:numFmt formatCode="General" sourceLinked="1"/>
        <c:majorTickMark val="none"/>
        <c:minorTickMark val="none"/>
        <c:tickLblPos val="nextTo"/>
        <c:spPr>
          <a:noFill/>
          <a:ln w="9525" cap="flat" cmpd="sng" algn="ctr">
            <a:noFill/>
            <a:round/>
          </a:ln>
          <a:effectLst/>
        </c:spPr>
        <c:txPr>
          <a:bodyPr rot="-60000000" spcFirstLastPara="1" vertOverflow="ellipsis" vert="horz" wrap="square" anchor="ctr" anchorCtr="1"/>
          <a:lstStyle/>
          <a:p>
            <a:pPr>
              <a:defRPr sz="2800" b="0" i="0" u="none" strike="noStrike" kern="1200" baseline="0">
                <a:solidFill>
                  <a:schemeClr val="tx1">
                    <a:lumMod val="65000"/>
                    <a:lumOff val="35000"/>
                  </a:schemeClr>
                </a:solidFill>
                <a:latin typeface="+mn-lt"/>
                <a:ea typeface="+mn-ea"/>
                <a:cs typeface="+mn-cs"/>
              </a:defRPr>
            </a:pPr>
            <a:endParaRPr lang="en-US"/>
          </a:p>
        </c:txPr>
        <c:crossAx val="2083820143"/>
        <c:crosses val="autoZero"/>
        <c:auto val="1"/>
        <c:lblAlgn val="ctr"/>
        <c:lblOffset val="100"/>
        <c:noMultiLvlLbl val="0"/>
      </c:catAx>
      <c:valAx>
        <c:axId val="2083820143"/>
        <c:scaling>
          <c:orientation val="minMax"/>
        </c:scaling>
        <c:delete val="0"/>
        <c:axPos val="b"/>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2091760159"/>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5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3"/>
    </mc:Choice>
    <mc:Fallback>
      <c:style val="3"/>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US" dirty="0"/>
              <a:t> </a:t>
            </a:r>
            <a:r>
              <a:rPr lang="en-US" sz="2400" dirty="0"/>
              <a:t>Issues that presently inform the decision to accept or not accept an admission from a hospital</a:t>
            </a:r>
            <a:endParaRPr lang="en-US" dirty="0"/>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tx>
            <c:strRef>
              <c:f>Sheet1!$B$1</c:f>
              <c:strCache>
                <c:ptCount val="1"/>
                <c:pt idx="0">
                  <c:v>As a Percent</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Sheet1!$A$2:$A$9</c:f>
              <c:strCache>
                <c:ptCount val="8"/>
                <c:pt idx="0">
                  <c:v>Ability to meet the specific needs of the new admission</c:v>
                </c:pt>
                <c:pt idx="1">
                  <c:v>Insufficient staffing</c:v>
                </c:pt>
                <c:pt idx="2">
                  <c:v>Availability of a private room with bath</c:v>
                </c:pt>
                <c:pt idx="3">
                  <c:v>Admissions over the weekend are very difficult to process and staff to</c:v>
                </c:pt>
                <c:pt idx="4">
                  <c:v>Availability of dedicated space for the 14-day quarantine of new admissions</c:v>
                </c:pt>
                <c:pt idx="5">
                  <c:v>Supply and re-supply of personal protective equipment (PPE)</c:v>
                </c:pt>
                <c:pt idx="6">
                  <c:v>Other</c:v>
                </c:pt>
                <c:pt idx="7">
                  <c:v>Potential admission must be reviewed by corporate staff</c:v>
                </c:pt>
              </c:strCache>
            </c:strRef>
          </c:cat>
          <c:val>
            <c:numRef>
              <c:f>Sheet1!$B$2:$B$9</c:f>
              <c:numCache>
                <c:formatCode>0.0%</c:formatCode>
                <c:ptCount val="8"/>
                <c:pt idx="0">
                  <c:v>0.81707317073170727</c:v>
                </c:pt>
                <c:pt idx="1">
                  <c:v>0.55487804878048785</c:v>
                </c:pt>
                <c:pt idx="2">
                  <c:v>0.40853658536585363</c:v>
                </c:pt>
                <c:pt idx="3">
                  <c:v>0.39634146341463417</c:v>
                </c:pt>
                <c:pt idx="4">
                  <c:v>0.37804878048780488</c:v>
                </c:pt>
                <c:pt idx="5">
                  <c:v>0.1402439024390244</c:v>
                </c:pt>
                <c:pt idx="6">
                  <c:v>4.878048780487805E-2</c:v>
                </c:pt>
                <c:pt idx="7">
                  <c:v>3.048780487804878E-2</c:v>
                </c:pt>
              </c:numCache>
            </c:numRef>
          </c:val>
          <c:extLst>
            <c:ext xmlns:c16="http://schemas.microsoft.com/office/drawing/2014/chart" uri="{C3380CC4-5D6E-409C-BE32-E72D297353CC}">
              <c16:uniqueId val="{00000000-4094-432F-8982-64BCDC527511}"/>
            </c:ext>
          </c:extLst>
        </c:ser>
        <c:dLbls>
          <c:showLegendKey val="0"/>
          <c:showVal val="0"/>
          <c:showCatName val="0"/>
          <c:showSerName val="0"/>
          <c:showPercent val="0"/>
          <c:showBubbleSize val="0"/>
        </c:dLbls>
        <c:gapWidth val="219"/>
        <c:overlap val="-27"/>
        <c:axId val="931444511"/>
        <c:axId val="1195461359"/>
      </c:barChart>
      <c:catAx>
        <c:axId val="931444511"/>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50" b="0" i="0" u="none" strike="noStrike" kern="1200" baseline="0">
                <a:solidFill>
                  <a:schemeClr val="tx1">
                    <a:lumMod val="65000"/>
                    <a:lumOff val="35000"/>
                  </a:schemeClr>
                </a:solidFill>
                <a:latin typeface="+mn-lt"/>
                <a:ea typeface="+mn-ea"/>
                <a:cs typeface="+mn-cs"/>
              </a:defRPr>
            </a:pPr>
            <a:endParaRPr lang="en-US"/>
          </a:p>
        </c:txPr>
        <c:crossAx val="1195461359"/>
        <c:crosses val="autoZero"/>
        <c:auto val="1"/>
        <c:lblAlgn val="ctr"/>
        <c:lblOffset val="100"/>
        <c:noMultiLvlLbl val="0"/>
      </c:catAx>
      <c:valAx>
        <c:axId val="1195461359"/>
        <c:scaling>
          <c:orientation val="minMax"/>
          <c:max val="1"/>
        </c:scaling>
        <c:delete val="0"/>
        <c:axPos val="l"/>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931444511"/>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5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US" dirty="0"/>
              <a:t>Setting currently have resident or employee with COVID-19</a:t>
            </a:r>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bar"/>
        <c:grouping val="percentStacked"/>
        <c:varyColors val="0"/>
        <c:ser>
          <c:idx val="0"/>
          <c:order val="0"/>
          <c:tx>
            <c:strRef>
              <c:f>Sheet1!$A$2</c:f>
              <c:strCache>
                <c:ptCount val="1"/>
                <c:pt idx="0">
                  <c:v>No</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Sheet1!$B$1:$C$1</c:f>
              <c:strCache>
                <c:ptCount val="2"/>
                <c:pt idx="0">
                  <c:v>Assisted Living/Housing with Services</c:v>
                </c:pt>
                <c:pt idx="1">
                  <c:v>Nursing Facility</c:v>
                </c:pt>
              </c:strCache>
            </c:strRef>
          </c:cat>
          <c:val>
            <c:numRef>
              <c:f>Sheet1!$B$2:$C$2</c:f>
              <c:numCache>
                <c:formatCode>0.0%</c:formatCode>
                <c:ptCount val="2"/>
                <c:pt idx="0">
                  <c:v>0.93292682926829273</c:v>
                </c:pt>
                <c:pt idx="1">
                  <c:v>0.63580246913580252</c:v>
                </c:pt>
              </c:numCache>
            </c:numRef>
          </c:val>
          <c:extLst>
            <c:ext xmlns:c16="http://schemas.microsoft.com/office/drawing/2014/chart" uri="{C3380CC4-5D6E-409C-BE32-E72D297353CC}">
              <c16:uniqueId val="{00000000-B98D-44C7-A7B5-9072DCAEB988}"/>
            </c:ext>
          </c:extLst>
        </c:ser>
        <c:ser>
          <c:idx val="1"/>
          <c:order val="1"/>
          <c:tx>
            <c:strRef>
              <c:f>Sheet1!$A$3</c:f>
              <c:strCache>
                <c:ptCount val="1"/>
                <c:pt idx="0">
                  <c:v>Yes</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Sheet1!$B$1:$C$1</c:f>
              <c:strCache>
                <c:ptCount val="2"/>
                <c:pt idx="0">
                  <c:v>Assisted Living/Housing with Services</c:v>
                </c:pt>
                <c:pt idx="1">
                  <c:v>Nursing Facility</c:v>
                </c:pt>
              </c:strCache>
            </c:strRef>
          </c:cat>
          <c:val>
            <c:numRef>
              <c:f>Sheet1!$B$3:$C$3</c:f>
              <c:numCache>
                <c:formatCode>0.0%</c:formatCode>
                <c:ptCount val="2"/>
                <c:pt idx="0">
                  <c:v>6.7073170731707321E-2</c:v>
                </c:pt>
                <c:pt idx="1">
                  <c:v>0.36419753086419754</c:v>
                </c:pt>
              </c:numCache>
            </c:numRef>
          </c:val>
          <c:extLst>
            <c:ext xmlns:c16="http://schemas.microsoft.com/office/drawing/2014/chart" uri="{C3380CC4-5D6E-409C-BE32-E72D297353CC}">
              <c16:uniqueId val="{00000001-B98D-44C7-A7B5-9072DCAEB988}"/>
            </c:ext>
          </c:extLst>
        </c:ser>
        <c:dLbls>
          <c:showLegendKey val="0"/>
          <c:showVal val="0"/>
          <c:showCatName val="0"/>
          <c:showSerName val="0"/>
          <c:showPercent val="0"/>
          <c:showBubbleSize val="0"/>
        </c:dLbls>
        <c:gapWidth val="150"/>
        <c:overlap val="100"/>
        <c:axId val="876993632"/>
        <c:axId val="1142833840"/>
      </c:barChart>
      <c:catAx>
        <c:axId val="876993632"/>
        <c:scaling>
          <c:orientation val="minMax"/>
        </c:scaling>
        <c:delete val="0"/>
        <c:axPos val="l"/>
        <c:numFmt formatCode="General" sourceLinked="1"/>
        <c:majorTickMark val="none"/>
        <c:minorTickMark val="none"/>
        <c:tickLblPos val="nextTo"/>
        <c:spPr>
          <a:noFill/>
          <a:ln w="9525" cap="flat" cmpd="sng" algn="ctr">
            <a:no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1142833840"/>
        <c:crosses val="autoZero"/>
        <c:auto val="1"/>
        <c:lblAlgn val="ctr"/>
        <c:lblOffset val="100"/>
        <c:noMultiLvlLbl val="0"/>
      </c:catAx>
      <c:valAx>
        <c:axId val="1142833840"/>
        <c:scaling>
          <c:orientation val="minMax"/>
        </c:scaling>
        <c:delete val="0"/>
        <c:axPos val="b"/>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876993632"/>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5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percentStacked"/>
        <c:varyColors val="0"/>
        <c:ser>
          <c:idx val="0"/>
          <c:order val="0"/>
          <c:tx>
            <c:strRef>
              <c:f>Sheet1!$A$2</c:f>
              <c:strCache>
                <c:ptCount val="1"/>
                <c:pt idx="0">
                  <c:v>No</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Sheet1!$B$1:$C$1</c:f>
              <c:strCache>
                <c:ptCount val="2"/>
                <c:pt idx="0">
                  <c:v>Assisted Living/Housing with Services</c:v>
                </c:pt>
                <c:pt idx="1">
                  <c:v>Nursing Facility</c:v>
                </c:pt>
              </c:strCache>
            </c:strRef>
          </c:cat>
          <c:val>
            <c:numRef>
              <c:f>Sheet1!$B$2:$C$2</c:f>
              <c:numCache>
                <c:formatCode>0.0%</c:formatCode>
                <c:ptCount val="2"/>
                <c:pt idx="0">
                  <c:v>0.10365853658536585</c:v>
                </c:pt>
                <c:pt idx="1">
                  <c:v>8.6419753086419748E-2</c:v>
                </c:pt>
              </c:numCache>
            </c:numRef>
          </c:val>
          <c:extLst>
            <c:ext xmlns:c16="http://schemas.microsoft.com/office/drawing/2014/chart" uri="{C3380CC4-5D6E-409C-BE32-E72D297353CC}">
              <c16:uniqueId val="{00000000-B98D-44C7-A7B5-9072DCAEB988}"/>
            </c:ext>
          </c:extLst>
        </c:ser>
        <c:ser>
          <c:idx val="1"/>
          <c:order val="1"/>
          <c:tx>
            <c:strRef>
              <c:f>Sheet1!$A$3</c:f>
              <c:strCache>
                <c:ptCount val="1"/>
                <c:pt idx="0">
                  <c:v>Yes</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Sheet1!$B$1:$C$1</c:f>
              <c:strCache>
                <c:ptCount val="2"/>
                <c:pt idx="0">
                  <c:v>Assisted Living/Housing with Services</c:v>
                </c:pt>
                <c:pt idx="1">
                  <c:v>Nursing Facility</c:v>
                </c:pt>
              </c:strCache>
            </c:strRef>
          </c:cat>
          <c:val>
            <c:numRef>
              <c:f>Sheet1!$B$3:$C$3</c:f>
              <c:numCache>
                <c:formatCode>0.0%</c:formatCode>
                <c:ptCount val="2"/>
                <c:pt idx="0">
                  <c:v>0.89634146341463417</c:v>
                </c:pt>
                <c:pt idx="1">
                  <c:v>0.9135802469135802</c:v>
                </c:pt>
              </c:numCache>
            </c:numRef>
          </c:val>
          <c:extLst>
            <c:ext xmlns:c16="http://schemas.microsoft.com/office/drawing/2014/chart" uri="{C3380CC4-5D6E-409C-BE32-E72D297353CC}">
              <c16:uniqueId val="{00000001-B98D-44C7-A7B5-9072DCAEB988}"/>
            </c:ext>
          </c:extLst>
        </c:ser>
        <c:dLbls>
          <c:showLegendKey val="0"/>
          <c:showVal val="0"/>
          <c:showCatName val="0"/>
          <c:showSerName val="0"/>
          <c:showPercent val="0"/>
          <c:showBubbleSize val="0"/>
        </c:dLbls>
        <c:gapWidth val="150"/>
        <c:overlap val="100"/>
        <c:axId val="876993632"/>
        <c:axId val="1142833840"/>
      </c:barChart>
      <c:catAx>
        <c:axId val="876993632"/>
        <c:scaling>
          <c:orientation val="minMax"/>
        </c:scaling>
        <c:delete val="0"/>
        <c:axPos val="l"/>
        <c:numFmt formatCode="General" sourceLinked="1"/>
        <c:majorTickMark val="none"/>
        <c:minorTickMark val="none"/>
        <c:tickLblPos val="nextTo"/>
        <c:spPr>
          <a:noFill/>
          <a:ln w="9525" cap="flat" cmpd="sng" algn="ctr">
            <a:no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1142833840"/>
        <c:crosses val="autoZero"/>
        <c:auto val="1"/>
        <c:lblAlgn val="ctr"/>
        <c:lblOffset val="100"/>
        <c:noMultiLvlLbl val="0"/>
      </c:catAx>
      <c:valAx>
        <c:axId val="1142833840"/>
        <c:scaling>
          <c:orientation val="minMax"/>
        </c:scaling>
        <c:delete val="0"/>
        <c:axPos val="b"/>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876993632"/>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5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US" dirty="0"/>
              <a:t>Most common are reusable eye protection</a:t>
            </a:r>
            <a:r>
              <a:rPr lang="en-US" baseline="0" dirty="0"/>
              <a:t> and extended use of masks</a:t>
            </a:r>
            <a:endParaRPr lang="en-US" dirty="0"/>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tx>
            <c:strRef>
              <c:f>Sheet1!$B$1</c:f>
              <c:strCache>
                <c:ptCount val="1"/>
                <c:pt idx="0">
                  <c:v>Assisted Living/Housing with Services</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Sheet1!$A$2:$A$8</c:f>
              <c:strCache>
                <c:ptCount val="7"/>
                <c:pt idx="0">
                  <c:v>Eye Protection: Use re-usable eye protection</c:v>
                </c:pt>
                <c:pt idx="1">
                  <c:v>Eye Protection: Use safety glasses that cover the sides of eyes</c:v>
                </c:pt>
                <c:pt idx="2">
                  <c:v>Facemasks: Extended use of masks (one mask all day)</c:v>
                </c:pt>
                <c:pt idx="3">
                  <c:v>Facemasks: Storage and re-use of masks (one mask for many shifts)</c:v>
                </c:pt>
                <c:pt idx="4">
                  <c:v>Gowns: Prioritize gowns for high-contact care only</c:v>
                </c:pt>
                <c:pt idx="5">
                  <c:v>Gowns: Re-use of cloth isolation gowns</c:v>
                </c:pt>
                <c:pt idx="6">
                  <c:v>Gowns: Use of cloth gowns</c:v>
                </c:pt>
              </c:strCache>
            </c:strRef>
          </c:cat>
          <c:val>
            <c:numRef>
              <c:f>Sheet1!$B$2:$B$8</c:f>
              <c:numCache>
                <c:formatCode>0.0%</c:formatCode>
                <c:ptCount val="7"/>
                <c:pt idx="0">
                  <c:v>0.78378378378378377</c:v>
                </c:pt>
                <c:pt idx="1">
                  <c:v>0.54054054054054057</c:v>
                </c:pt>
                <c:pt idx="2">
                  <c:v>0.67567567567567566</c:v>
                </c:pt>
                <c:pt idx="3">
                  <c:v>0.54729729729729726</c:v>
                </c:pt>
                <c:pt idx="4">
                  <c:v>0.41216216216216217</c:v>
                </c:pt>
                <c:pt idx="5">
                  <c:v>0.31756756756756754</c:v>
                </c:pt>
                <c:pt idx="6">
                  <c:v>0.46621621621621623</c:v>
                </c:pt>
              </c:numCache>
            </c:numRef>
          </c:val>
          <c:extLst>
            <c:ext xmlns:c16="http://schemas.microsoft.com/office/drawing/2014/chart" uri="{C3380CC4-5D6E-409C-BE32-E72D297353CC}">
              <c16:uniqueId val="{00000000-A2F6-403E-8107-9D33ADBE681A}"/>
            </c:ext>
          </c:extLst>
        </c:ser>
        <c:ser>
          <c:idx val="1"/>
          <c:order val="1"/>
          <c:tx>
            <c:strRef>
              <c:f>Sheet1!$C$1</c:f>
              <c:strCache>
                <c:ptCount val="1"/>
                <c:pt idx="0">
                  <c:v>Nursing Facility</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Sheet1!$A$2:$A$8</c:f>
              <c:strCache>
                <c:ptCount val="7"/>
                <c:pt idx="0">
                  <c:v>Eye Protection: Use re-usable eye protection</c:v>
                </c:pt>
                <c:pt idx="1">
                  <c:v>Eye Protection: Use safety glasses that cover the sides of eyes</c:v>
                </c:pt>
                <c:pt idx="2">
                  <c:v>Facemasks: Extended use of masks (one mask all day)</c:v>
                </c:pt>
                <c:pt idx="3">
                  <c:v>Facemasks: Storage and re-use of masks (one mask for many shifts)</c:v>
                </c:pt>
                <c:pt idx="4">
                  <c:v>Gowns: Prioritize gowns for high-contact care only</c:v>
                </c:pt>
                <c:pt idx="5">
                  <c:v>Gowns: Re-use of cloth isolation gowns</c:v>
                </c:pt>
                <c:pt idx="6">
                  <c:v>Gowns: Use of cloth gowns</c:v>
                </c:pt>
              </c:strCache>
            </c:strRef>
          </c:cat>
          <c:val>
            <c:numRef>
              <c:f>Sheet1!$C$2:$C$8</c:f>
              <c:numCache>
                <c:formatCode>0.0%</c:formatCode>
                <c:ptCount val="7"/>
                <c:pt idx="0">
                  <c:v>0.92</c:v>
                </c:pt>
                <c:pt idx="1">
                  <c:v>0.72</c:v>
                </c:pt>
                <c:pt idx="2">
                  <c:v>0.66</c:v>
                </c:pt>
                <c:pt idx="3">
                  <c:v>0.50666666666666671</c:v>
                </c:pt>
                <c:pt idx="4">
                  <c:v>0.4</c:v>
                </c:pt>
                <c:pt idx="5">
                  <c:v>0.47333333333333333</c:v>
                </c:pt>
                <c:pt idx="6">
                  <c:v>0.70666666666666667</c:v>
                </c:pt>
              </c:numCache>
            </c:numRef>
          </c:val>
          <c:extLst>
            <c:ext xmlns:c16="http://schemas.microsoft.com/office/drawing/2014/chart" uri="{C3380CC4-5D6E-409C-BE32-E72D297353CC}">
              <c16:uniqueId val="{00000001-A2F6-403E-8107-9D33ADBE681A}"/>
            </c:ext>
          </c:extLst>
        </c:ser>
        <c:dLbls>
          <c:showLegendKey val="0"/>
          <c:showVal val="0"/>
          <c:showCatName val="0"/>
          <c:showSerName val="0"/>
          <c:showPercent val="0"/>
          <c:showBubbleSize val="0"/>
        </c:dLbls>
        <c:gapWidth val="219"/>
        <c:overlap val="-27"/>
        <c:axId val="1140050208"/>
        <c:axId val="1142831344"/>
      </c:barChart>
      <c:catAx>
        <c:axId val="114005020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00" b="0" i="0" u="none" strike="noStrike" kern="1200" baseline="0">
                <a:solidFill>
                  <a:schemeClr val="tx1">
                    <a:lumMod val="65000"/>
                    <a:lumOff val="35000"/>
                  </a:schemeClr>
                </a:solidFill>
                <a:latin typeface="+mn-lt"/>
                <a:ea typeface="+mn-ea"/>
                <a:cs typeface="+mn-cs"/>
              </a:defRPr>
            </a:pPr>
            <a:endParaRPr lang="en-US"/>
          </a:p>
        </c:txPr>
        <c:crossAx val="1142831344"/>
        <c:crosses val="autoZero"/>
        <c:auto val="1"/>
        <c:lblAlgn val="ctr"/>
        <c:lblOffset val="100"/>
        <c:noMultiLvlLbl val="0"/>
      </c:catAx>
      <c:valAx>
        <c:axId val="1142831344"/>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114005020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5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Supply of Gowns (# of Days)</c:v>
                </c:pt>
              </c:strCache>
            </c:strRef>
          </c:tx>
          <c:spPr>
            <a:solidFill>
              <a:schemeClr val="accent1"/>
            </a:solidFill>
            <a:ln>
              <a:noFill/>
            </a:ln>
            <a:effectLst/>
          </c:spPr>
          <c:invertIfNegative val="0"/>
          <c:cat>
            <c:strRef>
              <c:f>Sheet1!$A$2:$A$16</c:f>
              <c:strCache>
                <c:ptCount val="15"/>
                <c:pt idx="0">
                  <c:v>1 Day</c:v>
                </c:pt>
                <c:pt idx="1">
                  <c:v>2 Days</c:v>
                </c:pt>
                <c:pt idx="2">
                  <c:v>3 Days</c:v>
                </c:pt>
                <c:pt idx="3">
                  <c:v>4 Days</c:v>
                </c:pt>
                <c:pt idx="4">
                  <c:v>5 Days</c:v>
                </c:pt>
                <c:pt idx="5">
                  <c:v>6 Days</c:v>
                </c:pt>
                <c:pt idx="6">
                  <c:v>7 Days</c:v>
                </c:pt>
                <c:pt idx="7">
                  <c:v>8 Days</c:v>
                </c:pt>
                <c:pt idx="8">
                  <c:v>9 Days</c:v>
                </c:pt>
                <c:pt idx="9">
                  <c:v>10 Days</c:v>
                </c:pt>
                <c:pt idx="10">
                  <c:v>11 Days</c:v>
                </c:pt>
                <c:pt idx="11">
                  <c:v>12 Days</c:v>
                </c:pt>
                <c:pt idx="12">
                  <c:v>13 Days</c:v>
                </c:pt>
                <c:pt idx="13">
                  <c:v>14 Days</c:v>
                </c:pt>
                <c:pt idx="14">
                  <c:v>15 or More Days</c:v>
                </c:pt>
              </c:strCache>
            </c:strRef>
          </c:cat>
          <c:val>
            <c:numRef>
              <c:f>Sheet1!$B$2:$B$16</c:f>
              <c:numCache>
                <c:formatCode>General</c:formatCode>
                <c:ptCount val="15"/>
                <c:pt idx="0">
                  <c:v>1</c:v>
                </c:pt>
                <c:pt idx="1">
                  <c:v>2</c:v>
                </c:pt>
                <c:pt idx="2">
                  <c:v>0</c:v>
                </c:pt>
                <c:pt idx="3">
                  <c:v>1</c:v>
                </c:pt>
                <c:pt idx="4">
                  <c:v>5</c:v>
                </c:pt>
                <c:pt idx="5">
                  <c:v>1</c:v>
                </c:pt>
                <c:pt idx="6">
                  <c:v>17</c:v>
                </c:pt>
                <c:pt idx="7">
                  <c:v>0</c:v>
                </c:pt>
                <c:pt idx="8">
                  <c:v>0</c:v>
                </c:pt>
                <c:pt idx="9">
                  <c:v>6</c:v>
                </c:pt>
                <c:pt idx="10">
                  <c:v>0</c:v>
                </c:pt>
                <c:pt idx="11">
                  <c:v>0</c:v>
                </c:pt>
                <c:pt idx="12">
                  <c:v>0</c:v>
                </c:pt>
                <c:pt idx="13">
                  <c:v>12</c:v>
                </c:pt>
                <c:pt idx="14">
                  <c:v>98</c:v>
                </c:pt>
              </c:numCache>
            </c:numRef>
          </c:val>
          <c:extLst>
            <c:ext xmlns:c16="http://schemas.microsoft.com/office/drawing/2014/chart" uri="{C3380CC4-5D6E-409C-BE32-E72D297353CC}">
              <c16:uniqueId val="{00000000-F7B6-4F0E-AC6F-61F260DB9B65}"/>
            </c:ext>
          </c:extLst>
        </c:ser>
        <c:ser>
          <c:idx val="1"/>
          <c:order val="1"/>
          <c:tx>
            <c:strRef>
              <c:f>Sheet1!$C$1</c:f>
              <c:strCache>
                <c:ptCount val="1"/>
                <c:pt idx="0">
                  <c:v>Supply of Gloves (# of Days)</c:v>
                </c:pt>
              </c:strCache>
            </c:strRef>
          </c:tx>
          <c:spPr>
            <a:solidFill>
              <a:schemeClr val="accent2"/>
            </a:solidFill>
            <a:ln>
              <a:noFill/>
            </a:ln>
            <a:effectLst/>
          </c:spPr>
          <c:invertIfNegative val="0"/>
          <c:cat>
            <c:strRef>
              <c:f>Sheet1!$A$2:$A$16</c:f>
              <c:strCache>
                <c:ptCount val="15"/>
                <c:pt idx="0">
                  <c:v>1 Day</c:v>
                </c:pt>
                <c:pt idx="1">
                  <c:v>2 Days</c:v>
                </c:pt>
                <c:pt idx="2">
                  <c:v>3 Days</c:v>
                </c:pt>
                <c:pt idx="3">
                  <c:v>4 Days</c:v>
                </c:pt>
                <c:pt idx="4">
                  <c:v>5 Days</c:v>
                </c:pt>
                <c:pt idx="5">
                  <c:v>6 Days</c:v>
                </c:pt>
                <c:pt idx="6">
                  <c:v>7 Days</c:v>
                </c:pt>
                <c:pt idx="7">
                  <c:v>8 Days</c:v>
                </c:pt>
                <c:pt idx="8">
                  <c:v>9 Days</c:v>
                </c:pt>
                <c:pt idx="9">
                  <c:v>10 Days</c:v>
                </c:pt>
                <c:pt idx="10">
                  <c:v>11 Days</c:v>
                </c:pt>
                <c:pt idx="11">
                  <c:v>12 Days</c:v>
                </c:pt>
                <c:pt idx="12">
                  <c:v>13 Days</c:v>
                </c:pt>
                <c:pt idx="13">
                  <c:v>14 Days</c:v>
                </c:pt>
                <c:pt idx="14">
                  <c:v>15 or More Days</c:v>
                </c:pt>
              </c:strCache>
            </c:strRef>
          </c:cat>
          <c:val>
            <c:numRef>
              <c:f>Sheet1!$C$2:$C$16</c:f>
              <c:numCache>
                <c:formatCode>General</c:formatCode>
                <c:ptCount val="15"/>
                <c:pt idx="0">
                  <c:v>1</c:v>
                </c:pt>
                <c:pt idx="1">
                  <c:v>1</c:v>
                </c:pt>
                <c:pt idx="2">
                  <c:v>2</c:v>
                </c:pt>
                <c:pt idx="3">
                  <c:v>3</c:v>
                </c:pt>
                <c:pt idx="4">
                  <c:v>2</c:v>
                </c:pt>
                <c:pt idx="5">
                  <c:v>1</c:v>
                </c:pt>
                <c:pt idx="6">
                  <c:v>10</c:v>
                </c:pt>
                <c:pt idx="7">
                  <c:v>4</c:v>
                </c:pt>
                <c:pt idx="8">
                  <c:v>1</c:v>
                </c:pt>
                <c:pt idx="9">
                  <c:v>9</c:v>
                </c:pt>
                <c:pt idx="10">
                  <c:v>0</c:v>
                </c:pt>
                <c:pt idx="11">
                  <c:v>1</c:v>
                </c:pt>
                <c:pt idx="12">
                  <c:v>0</c:v>
                </c:pt>
                <c:pt idx="13">
                  <c:v>15</c:v>
                </c:pt>
                <c:pt idx="14">
                  <c:v>95</c:v>
                </c:pt>
              </c:numCache>
            </c:numRef>
          </c:val>
          <c:extLst>
            <c:ext xmlns:c16="http://schemas.microsoft.com/office/drawing/2014/chart" uri="{C3380CC4-5D6E-409C-BE32-E72D297353CC}">
              <c16:uniqueId val="{00000001-F7B6-4F0E-AC6F-61F260DB9B65}"/>
            </c:ext>
          </c:extLst>
        </c:ser>
        <c:ser>
          <c:idx val="2"/>
          <c:order val="2"/>
          <c:tx>
            <c:strRef>
              <c:f>Sheet1!$D$1</c:f>
              <c:strCache>
                <c:ptCount val="1"/>
                <c:pt idx="0">
                  <c:v>Supply of Respirators (# of Days)</c:v>
                </c:pt>
              </c:strCache>
            </c:strRef>
          </c:tx>
          <c:spPr>
            <a:solidFill>
              <a:schemeClr val="accent3"/>
            </a:solidFill>
            <a:ln>
              <a:noFill/>
            </a:ln>
            <a:effectLst/>
          </c:spPr>
          <c:invertIfNegative val="0"/>
          <c:cat>
            <c:strRef>
              <c:f>Sheet1!$A$2:$A$16</c:f>
              <c:strCache>
                <c:ptCount val="15"/>
                <c:pt idx="0">
                  <c:v>1 Day</c:v>
                </c:pt>
                <c:pt idx="1">
                  <c:v>2 Days</c:v>
                </c:pt>
                <c:pt idx="2">
                  <c:v>3 Days</c:v>
                </c:pt>
                <c:pt idx="3">
                  <c:v>4 Days</c:v>
                </c:pt>
                <c:pt idx="4">
                  <c:v>5 Days</c:v>
                </c:pt>
                <c:pt idx="5">
                  <c:v>6 Days</c:v>
                </c:pt>
                <c:pt idx="6">
                  <c:v>7 Days</c:v>
                </c:pt>
                <c:pt idx="7">
                  <c:v>8 Days</c:v>
                </c:pt>
                <c:pt idx="8">
                  <c:v>9 Days</c:v>
                </c:pt>
                <c:pt idx="9">
                  <c:v>10 Days</c:v>
                </c:pt>
                <c:pt idx="10">
                  <c:v>11 Days</c:v>
                </c:pt>
                <c:pt idx="11">
                  <c:v>12 Days</c:v>
                </c:pt>
                <c:pt idx="12">
                  <c:v>13 Days</c:v>
                </c:pt>
                <c:pt idx="13">
                  <c:v>14 Days</c:v>
                </c:pt>
                <c:pt idx="14">
                  <c:v>15 or More Days</c:v>
                </c:pt>
              </c:strCache>
            </c:strRef>
          </c:cat>
          <c:val>
            <c:numRef>
              <c:f>Sheet1!$D$2:$D$16</c:f>
              <c:numCache>
                <c:formatCode>General</c:formatCode>
                <c:ptCount val="15"/>
                <c:pt idx="0">
                  <c:v>17</c:v>
                </c:pt>
                <c:pt idx="1">
                  <c:v>2</c:v>
                </c:pt>
                <c:pt idx="2">
                  <c:v>3</c:v>
                </c:pt>
                <c:pt idx="3">
                  <c:v>1</c:v>
                </c:pt>
                <c:pt idx="4">
                  <c:v>2</c:v>
                </c:pt>
                <c:pt idx="5">
                  <c:v>0</c:v>
                </c:pt>
                <c:pt idx="6">
                  <c:v>9</c:v>
                </c:pt>
                <c:pt idx="7">
                  <c:v>0</c:v>
                </c:pt>
                <c:pt idx="8">
                  <c:v>0</c:v>
                </c:pt>
                <c:pt idx="9">
                  <c:v>3</c:v>
                </c:pt>
                <c:pt idx="10">
                  <c:v>1</c:v>
                </c:pt>
                <c:pt idx="11">
                  <c:v>0</c:v>
                </c:pt>
                <c:pt idx="12">
                  <c:v>0</c:v>
                </c:pt>
                <c:pt idx="13">
                  <c:v>1</c:v>
                </c:pt>
                <c:pt idx="14">
                  <c:v>30</c:v>
                </c:pt>
              </c:numCache>
            </c:numRef>
          </c:val>
          <c:extLst>
            <c:ext xmlns:c16="http://schemas.microsoft.com/office/drawing/2014/chart" uri="{C3380CC4-5D6E-409C-BE32-E72D297353CC}">
              <c16:uniqueId val="{00000002-F7B6-4F0E-AC6F-61F260DB9B65}"/>
            </c:ext>
          </c:extLst>
        </c:ser>
        <c:ser>
          <c:idx val="3"/>
          <c:order val="3"/>
          <c:tx>
            <c:strRef>
              <c:f>Sheet1!$E$1</c:f>
              <c:strCache>
                <c:ptCount val="1"/>
                <c:pt idx="0">
                  <c:v>Supply of Surgical Masks (# of Days)</c:v>
                </c:pt>
              </c:strCache>
            </c:strRef>
          </c:tx>
          <c:spPr>
            <a:solidFill>
              <a:schemeClr val="accent4"/>
            </a:solidFill>
            <a:ln>
              <a:noFill/>
            </a:ln>
            <a:effectLst/>
          </c:spPr>
          <c:invertIfNegative val="0"/>
          <c:cat>
            <c:strRef>
              <c:f>Sheet1!$A$2:$A$16</c:f>
              <c:strCache>
                <c:ptCount val="15"/>
                <c:pt idx="0">
                  <c:v>1 Day</c:v>
                </c:pt>
                <c:pt idx="1">
                  <c:v>2 Days</c:v>
                </c:pt>
                <c:pt idx="2">
                  <c:v>3 Days</c:v>
                </c:pt>
                <c:pt idx="3">
                  <c:v>4 Days</c:v>
                </c:pt>
                <c:pt idx="4">
                  <c:v>5 Days</c:v>
                </c:pt>
                <c:pt idx="5">
                  <c:v>6 Days</c:v>
                </c:pt>
                <c:pt idx="6">
                  <c:v>7 Days</c:v>
                </c:pt>
                <c:pt idx="7">
                  <c:v>8 Days</c:v>
                </c:pt>
                <c:pt idx="8">
                  <c:v>9 Days</c:v>
                </c:pt>
                <c:pt idx="9">
                  <c:v>10 Days</c:v>
                </c:pt>
                <c:pt idx="10">
                  <c:v>11 Days</c:v>
                </c:pt>
                <c:pt idx="11">
                  <c:v>12 Days</c:v>
                </c:pt>
                <c:pt idx="12">
                  <c:v>13 Days</c:v>
                </c:pt>
                <c:pt idx="13">
                  <c:v>14 Days</c:v>
                </c:pt>
                <c:pt idx="14">
                  <c:v>15 or More Days</c:v>
                </c:pt>
              </c:strCache>
            </c:strRef>
          </c:cat>
          <c:val>
            <c:numRef>
              <c:f>Sheet1!$E$2:$E$16</c:f>
              <c:numCache>
                <c:formatCode>General</c:formatCode>
                <c:ptCount val="15"/>
                <c:pt idx="0">
                  <c:v>1</c:v>
                </c:pt>
                <c:pt idx="1">
                  <c:v>0</c:v>
                </c:pt>
                <c:pt idx="2">
                  <c:v>0</c:v>
                </c:pt>
                <c:pt idx="3">
                  <c:v>2</c:v>
                </c:pt>
                <c:pt idx="4">
                  <c:v>2</c:v>
                </c:pt>
                <c:pt idx="5">
                  <c:v>2</c:v>
                </c:pt>
                <c:pt idx="6">
                  <c:v>12</c:v>
                </c:pt>
                <c:pt idx="7">
                  <c:v>0</c:v>
                </c:pt>
                <c:pt idx="8">
                  <c:v>1</c:v>
                </c:pt>
                <c:pt idx="9">
                  <c:v>10</c:v>
                </c:pt>
                <c:pt idx="10">
                  <c:v>1</c:v>
                </c:pt>
                <c:pt idx="11">
                  <c:v>4</c:v>
                </c:pt>
                <c:pt idx="12">
                  <c:v>0</c:v>
                </c:pt>
                <c:pt idx="13">
                  <c:v>9</c:v>
                </c:pt>
                <c:pt idx="14">
                  <c:v>103</c:v>
                </c:pt>
              </c:numCache>
            </c:numRef>
          </c:val>
          <c:extLst>
            <c:ext xmlns:c16="http://schemas.microsoft.com/office/drawing/2014/chart" uri="{C3380CC4-5D6E-409C-BE32-E72D297353CC}">
              <c16:uniqueId val="{00000004-F7B6-4F0E-AC6F-61F260DB9B65}"/>
            </c:ext>
          </c:extLst>
        </c:ser>
        <c:ser>
          <c:idx val="4"/>
          <c:order val="4"/>
          <c:tx>
            <c:strRef>
              <c:f>Sheet1!$F$1</c:f>
              <c:strCache>
                <c:ptCount val="1"/>
                <c:pt idx="0">
                  <c:v>Supply of Face Shields (# of Days)</c:v>
                </c:pt>
              </c:strCache>
            </c:strRef>
          </c:tx>
          <c:spPr>
            <a:solidFill>
              <a:schemeClr val="accent5"/>
            </a:solidFill>
            <a:ln>
              <a:noFill/>
            </a:ln>
            <a:effectLst/>
          </c:spPr>
          <c:invertIfNegative val="0"/>
          <c:cat>
            <c:strRef>
              <c:f>Sheet1!$A$2:$A$16</c:f>
              <c:strCache>
                <c:ptCount val="15"/>
                <c:pt idx="0">
                  <c:v>1 Day</c:v>
                </c:pt>
                <c:pt idx="1">
                  <c:v>2 Days</c:v>
                </c:pt>
                <c:pt idx="2">
                  <c:v>3 Days</c:v>
                </c:pt>
                <c:pt idx="3">
                  <c:v>4 Days</c:v>
                </c:pt>
                <c:pt idx="4">
                  <c:v>5 Days</c:v>
                </c:pt>
                <c:pt idx="5">
                  <c:v>6 Days</c:v>
                </c:pt>
                <c:pt idx="6">
                  <c:v>7 Days</c:v>
                </c:pt>
                <c:pt idx="7">
                  <c:v>8 Days</c:v>
                </c:pt>
                <c:pt idx="8">
                  <c:v>9 Days</c:v>
                </c:pt>
                <c:pt idx="9">
                  <c:v>10 Days</c:v>
                </c:pt>
                <c:pt idx="10">
                  <c:v>11 Days</c:v>
                </c:pt>
                <c:pt idx="11">
                  <c:v>12 Days</c:v>
                </c:pt>
                <c:pt idx="12">
                  <c:v>13 Days</c:v>
                </c:pt>
                <c:pt idx="13">
                  <c:v>14 Days</c:v>
                </c:pt>
                <c:pt idx="14">
                  <c:v>15 or More Days</c:v>
                </c:pt>
              </c:strCache>
            </c:strRef>
          </c:cat>
          <c:val>
            <c:numRef>
              <c:f>Sheet1!$F$2:$F$16</c:f>
              <c:numCache>
                <c:formatCode>General</c:formatCode>
                <c:ptCount val="15"/>
                <c:pt idx="0">
                  <c:v>0</c:v>
                </c:pt>
                <c:pt idx="1">
                  <c:v>0</c:v>
                </c:pt>
                <c:pt idx="2">
                  <c:v>2</c:v>
                </c:pt>
                <c:pt idx="3">
                  <c:v>2</c:v>
                </c:pt>
                <c:pt idx="4">
                  <c:v>2</c:v>
                </c:pt>
                <c:pt idx="5">
                  <c:v>0</c:v>
                </c:pt>
                <c:pt idx="6">
                  <c:v>10</c:v>
                </c:pt>
                <c:pt idx="7">
                  <c:v>0</c:v>
                </c:pt>
                <c:pt idx="8">
                  <c:v>0</c:v>
                </c:pt>
                <c:pt idx="9">
                  <c:v>9</c:v>
                </c:pt>
                <c:pt idx="10">
                  <c:v>2</c:v>
                </c:pt>
                <c:pt idx="11">
                  <c:v>0</c:v>
                </c:pt>
                <c:pt idx="12">
                  <c:v>0</c:v>
                </c:pt>
                <c:pt idx="13">
                  <c:v>9</c:v>
                </c:pt>
                <c:pt idx="14">
                  <c:v>107</c:v>
                </c:pt>
              </c:numCache>
            </c:numRef>
          </c:val>
          <c:extLst>
            <c:ext xmlns:c16="http://schemas.microsoft.com/office/drawing/2014/chart" uri="{C3380CC4-5D6E-409C-BE32-E72D297353CC}">
              <c16:uniqueId val="{00000005-F7B6-4F0E-AC6F-61F260DB9B65}"/>
            </c:ext>
          </c:extLst>
        </c:ser>
        <c:dLbls>
          <c:showLegendKey val="0"/>
          <c:showVal val="0"/>
          <c:showCatName val="0"/>
          <c:showSerName val="0"/>
          <c:showPercent val="0"/>
          <c:showBubbleSize val="0"/>
        </c:dLbls>
        <c:gapWidth val="219"/>
        <c:overlap val="-27"/>
        <c:axId val="1039380112"/>
        <c:axId val="1142772688"/>
      </c:barChart>
      <c:catAx>
        <c:axId val="103938011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1142772688"/>
        <c:crosses val="autoZero"/>
        <c:auto val="1"/>
        <c:lblAlgn val="ctr"/>
        <c:lblOffset val="100"/>
        <c:noMultiLvlLbl val="0"/>
      </c:catAx>
      <c:valAx>
        <c:axId val="1142772688"/>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1039380112"/>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5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Supply of Gowns (# of Days)</c:v>
                </c:pt>
              </c:strCache>
            </c:strRef>
          </c:tx>
          <c:spPr>
            <a:solidFill>
              <a:schemeClr val="accent1"/>
            </a:solidFill>
            <a:ln>
              <a:noFill/>
            </a:ln>
            <a:effectLst/>
          </c:spPr>
          <c:invertIfNegative val="0"/>
          <c:cat>
            <c:strRef>
              <c:f>Sheet1!$A$2:$A$16</c:f>
              <c:strCache>
                <c:ptCount val="15"/>
                <c:pt idx="0">
                  <c:v>1 Day</c:v>
                </c:pt>
                <c:pt idx="1">
                  <c:v>2 Days</c:v>
                </c:pt>
                <c:pt idx="2">
                  <c:v>3 Days</c:v>
                </c:pt>
                <c:pt idx="3">
                  <c:v>4 Days</c:v>
                </c:pt>
                <c:pt idx="4">
                  <c:v>5 Days</c:v>
                </c:pt>
                <c:pt idx="5">
                  <c:v>6 Days</c:v>
                </c:pt>
                <c:pt idx="6">
                  <c:v>7 Days</c:v>
                </c:pt>
                <c:pt idx="7">
                  <c:v>8 Days</c:v>
                </c:pt>
                <c:pt idx="8">
                  <c:v>9 Days</c:v>
                </c:pt>
                <c:pt idx="9">
                  <c:v>10 Days</c:v>
                </c:pt>
                <c:pt idx="10">
                  <c:v>11 Days</c:v>
                </c:pt>
                <c:pt idx="11">
                  <c:v>12 Days</c:v>
                </c:pt>
                <c:pt idx="12">
                  <c:v>13 Days</c:v>
                </c:pt>
                <c:pt idx="13">
                  <c:v>14 Days</c:v>
                </c:pt>
                <c:pt idx="14">
                  <c:v>15 or More Days</c:v>
                </c:pt>
              </c:strCache>
            </c:strRef>
          </c:cat>
          <c:val>
            <c:numRef>
              <c:f>Sheet1!$B$2:$B$16</c:f>
              <c:numCache>
                <c:formatCode>General</c:formatCode>
                <c:ptCount val="15"/>
                <c:pt idx="0">
                  <c:v>0</c:v>
                </c:pt>
                <c:pt idx="1">
                  <c:v>0</c:v>
                </c:pt>
                <c:pt idx="2">
                  <c:v>0</c:v>
                </c:pt>
                <c:pt idx="3">
                  <c:v>0</c:v>
                </c:pt>
                <c:pt idx="4">
                  <c:v>0</c:v>
                </c:pt>
                <c:pt idx="5">
                  <c:v>0</c:v>
                </c:pt>
                <c:pt idx="6">
                  <c:v>1</c:v>
                </c:pt>
                <c:pt idx="7">
                  <c:v>0</c:v>
                </c:pt>
                <c:pt idx="8">
                  <c:v>0</c:v>
                </c:pt>
                <c:pt idx="9">
                  <c:v>0</c:v>
                </c:pt>
                <c:pt idx="10">
                  <c:v>0</c:v>
                </c:pt>
                <c:pt idx="11">
                  <c:v>0</c:v>
                </c:pt>
                <c:pt idx="12">
                  <c:v>0</c:v>
                </c:pt>
                <c:pt idx="13">
                  <c:v>1</c:v>
                </c:pt>
                <c:pt idx="14">
                  <c:v>9</c:v>
                </c:pt>
              </c:numCache>
            </c:numRef>
          </c:val>
          <c:extLst>
            <c:ext xmlns:c16="http://schemas.microsoft.com/office/drawing/2014/chart" uri="{C3380CC4-5D6E-409C-BE32-E72D297353CC}">
              <c16:uniqueId val="{00000000-F7B6-4F0E-AC6F-61F260DB9B65}"/>
            </c:ext>
          </c:extLst>
        </c:ser>
        <c:ser>
          <c:idx val="1"/>
          <c:order val="1"/>
          <c:tx>
            <c:strRef>
              <c:f>Sheet1!$C$1</c:f>
              <c:strCache>
                <c:ptCount val="1"/>
                <c:pt idx="0">
                  <c:v>Supply of Gloves (# of Days)</c:v>
                </c:pt>
              </c:strCache>
            </c:strRef>
          </c:tx>
          <c:spPr>
            <a:solidFill>
              <a:schemeClr val="accent2"/>
            </a:solidFill>
            <a:ln>
              <a:noFill/>
            </a:ln>
            <a:effectLst/>
          </c:spPr>
          <c:invertIfNegative val="0"/>
          <c:cat>
            <c:strRef>
              <c:f>Sheet1!$A$2:$A$16</c:f>
              <c:strCache>
                <c:ptCount val="15"/>
                <c:pt idx="0">
                  <c:v>1 Day</c:v>
                </c:pt>
                <c:pt idx="1">
                  <c:v>2 Days</c:v>
                </c:pt>
                <c:pt idx="2">
                  <c:v>3 Days</c:v>
                </c:pt>
                <c:pt idx="3">
                  <c:v>4 Days</c:v>
                </c:pt>
                <c:pt idx="4">
                  <c:v>5 Days</c:v>
                </c:pt>
                <c:pt idx="5">
                  <c:v>6 Days</c:v>
                </c:pt>
                <c:pt idx="6">
                  <c:v>7 Days</c:v>
                </c:pt>
                <c:pt idx="7">
                  <c:v>8 Days</c:v>
                </c:pt>
                <c:pt idx="8">
                  <c:v>9 Days</c:v>
                </c:pt>
                <c:pt idx="9">
                  <c:v>10 Days</c:v>
                </c:pt>
                <c:pt idx="10">
                  <c:v>11 Days</c:v>
                </c:pt>
                <c:pt idx="11">
                  <c:v>12 Days</c:v>
                </c:pt>
                <c:pt idx="12">
                  <c:v>13 Days</c:v>
                </c:pt>
                <c:pt idx="13">
                  <c:v>14 Days</c:v>
                </c:pt>
                <c:pt idx="14">
                  <c:v>15 or More Days</c:v>
                </c:pt>
              </c:strCache>
            </c:strRef>
          </c:cat>
          <c:val>
            <c:numRef>
              <c:f>Sheet1!$C$2:$C$16</c:f>
              <c:numCache>
                <c:formatCode>General</c:formatCode>
                <c:ptCount val="15"/>
                <c:pt idx="0">
                  <c:v>0</c:v>
                </c:pt>
                <c:pt idx="1">
                  <c:v>0</c:v>
                </c:pt>
                <c:pt idx="2">
                  <c:v>0</c:v>
                </c:pt>
                <c:pt idx="3">
                  <c:v>0</c:v>
                </c:pt>
                <c:pt idx="4">
                  <c:v>1</c:v>
                </c:pt>
                <c:pt idx="5">
                  <c:v>0</c:v>
                </c:pt>
                <c:pt idx="6">
                  <c:v>2</c:v>
                </c:pt>
                <c:pt idx="7">
                  <c:v>0</c:v>
                </c:pt>
                <c:pt idx="8">
                  <c:v>0</c:v>
                </c:pt>
                <c:pt idx="9">
                  <c:v>0</c:v>
                </c:pt>
                <c:pt idx="10">
                  <c:v>0</c:v>
                </c:pt>
                <c:pt idx="11">
                  <c:v>0</c:v>
                </c:pt>
                <c:pt idx="12">
                  <c:v>0</c:v>
                </c:pt>
                <c:pt idx="13">
                  <c:v>0</c:v>
                </c:pt>
                <c:pt idx="14">
                  <c:v>8</c:v>
                </c:pt>
              </c:numCache>
            </c:numRef>
          </c:val>
          <c:extLst>
            <c:ext xmlns:c16="http://schemas.microsoft.com/office/drawing/2014/chart" uri="{C3380CC4-5D6E-409C-BE32-E72D297353CC}">
              <c16:uniqueId val="{00000001-F7B6-4F0E-AC6F-61F260DB9B65}"/>
            </c:ext>
          </c:extLst>
        </c:ser>
        <c:ser>
          <c:idx val="2"/>
          <c:order val="2"/>
          <c:tx>
            <c:strRef>
              <c:f>Sheet1!$D$1</c:f>
              <c:strCache>
                <c:ptCount val="1"/>
                <c:pt idx="0">
                  <c:v>Supply of Respirators (# of Days)</c:v>
                </c:pt>
              </c:strCache>
            </c:strRef>
          </c:tx>
          <c:spPr>
            <a:solidFill>
              <a:schemeClr val="accent3"/>
            </a:solidFill>
            <a:ln>
              <a:noFill/>
            </a:ln>
            <a:effectLst/>
          </c:spPr>
          <c:invertIfNegative val="0"/>
          <c:cat>
            <c:strRef>
              <c:f>Sheet1!$A$2:$A$16</c:f>
              <c:strCache>
                <c:ptCount val="15"/>
                <c:pt idx="0">
                  <c:v>1 Day</c:v>
                </c:pt>
                <c:pt idx="1">
                  <c:v>2 Days</c:v>
                </c:pt>
                <c:pt idx="2">
                  <c:v>3 Days</c:v>
                </c:pt>
                <c:pt idx="3">
                  <c:v>4 Days</c:v>
                </c:pt>
                <c:pt idx="4">
                  <c:v>5 Days</c:v>
                </c:pt>
                <c:pt idx="5">
                  <c:v>6 Days</c:v>
                </c:pt>
                <c:pt idx="6">
                  <c:v>7 Days</c:v>
                </c:pt>
                <c:pt idx="7">
                  <c:v>8 Days</c:v>
                </c:pt>
                <c:pt idx="8">
                  <c:v>9 Days</c:v>
                </c:pt>
                <c:pt idx="9">
                  <c:v>10 Days</c:v>
                </c:pt>
                <c:pt idx="10">
                  <c:v>11 Days</c:v>
                </c:pt>
                <c:pt idx="11">
                  <c:v>12 Days</c:v>
                </c:pt>
                <c:pt idx="12">
                  <c:v>13 Days</c:v>
                </c:pt>
                <c:pt idx="13">
                  <c:v>14 Days</c:v>
                </c:pt>
                <c:pt idx="14">
                  <c:v>15 or More Days</c:v>
                </c:pt>
              </c:strCache>
            </c:strRef>
          </c:cat>
          <c:val>
            <c:numRef>
              <c:f>Sheet1!$D$2:$D$16</c:f>
              <c:numCache>
                <c:formatCode>General</c:formatCode>
                <c:ptCount val="15"/>
                <c:pt idx="0">
                  <c:v>2</c:v>
                </c:pt>
                <c:pt idx="1">
                  <c:v>0</c:v>
                </c:pt>
                <c:pt idx="2">
                  <c:v>0</c:v>
                </c:pt>
                <c:pt idx="3">
                  <c:v>0</c:v>
                </c:pt>
                <c:pt idx="4">
                  <c:v>1</c:v>
                </c:pt>
                <c:pt idx="5">
                  <c:v>0</c:v>
                </c:pt>
                <c:pt idx="6">
                  <c:v>1</c:v>
                </c:pt>
                <c:pt idx="7">
                  <c:v>0</c:v>
                </c:pt>
                <c:pt idx="8">
                  <c:v>0</c:v>
                </c:pt>
                <c:pt idx="9">
                  <c:v>0</c:v>
                </c:pt>
                <c:pt idx="10">
                  <c:v>0</c:v>
                </c:pt>
                <c:pt idx="11">
                  <c:v>0</c:v>
                </c:pt>
                <c:pt idx="12">
                  <c:v>0</c:v>
                </c:pt>
                <c:pt idx="13">
                  <c:v>0</c:v>
                </c:pt>
                <c:pt idx="14">
                  <c:v>1</c:v>
                </c:pt>
              </c:numCache>
            </c:numRef>
          </c:val>
          <c:extLst>
            <c:ext xmlns:c16="http://schemas.microsoft.com/office/drawing/2014/chart" uri="{C3380CC4-5D6E-409C-BE32-E72D297353CC}">
              <c16:uniqueId val="{00000002-F7B6-4F0E-AC6F-61F260DB9B65}"/>
            </c:ext>
          </c:extLst>
        </c:ser>
        <c:ser>
          <c:idx val="3"/>
          <c:order val="3"/>
          <c:tx>
            <c:strRef>
              <c:f>Sheet1!$E$1</c:f>
              <c:strCache>
                <c:ptCount val="1"/>
                <c:pt idx="0">
                  <c:v>Supply of Surgical Masks (# of Days)</c:v>
                </c:pt>
              </c:strCache>
            </c:strRef>
          </c:tx>
          <c:spPr>
            <a:solidFill>
              <a:schemeClr val="accent4"/>
            </a:solidFill>
            <a:ln>
              <a:noFill/>
            </a:ln>
            <a:effectLst/>
          </c:spPr>
          <c:invertIfNegative val="0"/>
          <c:cat>
            <c:strRef>
              <c:f>Sheet1!$A$2:$A$16</c:f>
              <c:strCache>
                <c:ptCount val="15"/>
                <c:pt idx="0">
                  <c:v>1 Day</c:v>
                </c:pt>
                <c:pt idx="1">
                  <c:v>2 Days</c:v>
                </c:pt>
                <c:pt idx="2">
                  <c:v>3 Days</c:v>
                </c:pt>
                <c:pt idx="3">
                  <c:v>4 Days</c:v>
                </c:pt>
                <c:pt idx="4">
                  <c:v>5 Days</c:v>
                </c:pt>
                <c:pt idx="5">
                  <c:v>6 Days</c:v>
                </c:pt>
                <c:pt idx="6">
                  <c:v>7 Days</c:v>
                </c:pt>
                <c:pt idx="7">
                  <c:v>8 Days</c:v>
                </c:pt>
                <c:pt idx="8">
                  <c:v>9 Days</c:v>
                </c:pt>
                <c:pt idx="9">
                  <c:v>10 Days</c:v>
                </c:pt>
                <c:pt idx="10">
                  <c:v>11 Days</c:v>
                </c:pt>
                <c:pt idx="11">
                  <c:v>12 Days</c:v>
                </c:pt>
                <c:pt idx="12">
                  <c:v>13 Days</c:v>
                </c:pt>
                <c:pt idx="13">
                  <c:v>14 Days</c:v>
                </c:pt>
                <c:pt idx="14">
                  <c:v>15 or More Days</c:v>
                </c:pt>
              </c:strCache>
            </c:strRef>
          </c:cat>
          <c:val>
            <c:numRef>
              <c:f>Sheet1!$E$2:$E$16</c:f>
              <c:numCache>
                <c:formatCode>General</c:formatCode>
                <c:ptCount val="15"/>
                <c:pt idx="0">
                  <c:v>0</c:v>
                </c:pt>
                <c:pt idx="1">
                  <c:v>0</c:v>
                </c:pt>
                <c:pt idx="2">
                  <c:v>0</c:v>
                </c:pt>
                <c:pt idx="3">
                  <c:v>0</c:v>
                </c:pt>
                <c:pt idx="4">
                  <c:v>0</c:v>
                </c:pt>
                <c:pt idx="5">
                  <c:v>0</c:v>
                </c:pt>
                <c:pt idx="6">
                  <c:v>2</c:v>
                </c:pt>
                <c:pt idx="7">
                  <c:v>0</c:v>
                </c:pt>
                <c:pt idx="8">
                  <c:v>0</c:v>
                </c:pt>
                <c:pt idx="9">
                  <c:v>0</c:v>
                </c:pt>
                <c:pt idx="10">
                  <c:v>0</c:v>
                </c:pt>
                <c:pt idx="11">
                  <c:v>0</c:v>
                </c:pt>
                <c:pt idx="12">
                  <c:v>0</c:v>
                </c:pt>
                <c:pt idx="13">
                  <c:v>0</c:v>
                </c:pt>
                <c:pt idx="14">
                  <c:v>9</c:v>
                </c:pt>
              </c:numCache>
            </c:numRef>
          </c:val>
          <c:extLst>
            <c:ext xmlns:c16="http://schemas.microsoft.com/office/drawing/2014/chart" uri="{C3380CC4-5D6E-409C-BE32-E72D297353CC}">
              <c16:uniqueId val="{00000004-F7B6-4F0E-AC6F-61F260DB9B65}"/>
            </c:ext>
          </c:extLst>
        </c:ser>
        <c:ser>
          <c:idx val="4"/>
          <c:order val="4"/>
          <c:tx>
            <c:strRef>
              <c:f>Sheet1!$F$1</c:f>
              <c:strCache>
                <c:ptCount val="1"/>
                <c:pt idx="0">
                  <c:v>Supply of Face Shields (# of Days)</c:v>
                </c:pt>
              </c:strCache>
            </c:strRef>
          </c:tx>
          <c:spPr>
            <a:solidFill>
              <a:schemeClr val="accent5"/>
            </a:solidFill>
            <a:ln>
              <a:noFill/>
            </a:ln>
            <a:effectLst/>
          </c:spPr>
          <c:invertIfNegative val="0"/>
          <c:cat>
            <c:strRef>
              <c:f>Sheet1!$A$2:$A$16</c:f>
              <c:strCache>
                <c:ptCount val="15"/>
                <c:pt idx="0">
                  <c:v>1 Day</c:v>
                </c:pt>
                <c:pt idx="1">
                  <c:v>2 Days</c:v>
                </c:pt>
                <c:pt idx="2">
                  <c:v>3 Days</c:v>
                </c:pt>
                <c:pt idx="3">
                  <c:v>4 Days</c:v>
                </c:pt>
                <c:pt idx="4">
                  <c:v>5 Days</c:v>
                </c:pt>
                <c:pt idx="5">
                  <c:v>6 Days</c:v>
                </c:pt>
                <c:pt idx="6">
                  <c:v>7 Days</c:v>
                </c:pt>
                <c:pt idx="7">
                  <c:v>8 Days</c:v>
                </c:pt>
                <c:pt idx="8">
                  <c:v>9 Days</c:v>
                </c:pt>
                <c:pt idx="9">
                  <c:v>10 Days</c:v>
                </c:pt>
                <c:pt idx="10">
                  <c:v>11 Days</c:v>
                </c:pt>
                <c:pt idx="11">
                  <c:v>12 Days</c:v>
                </c:pt>
                <c:pt idx="12">
                  <c:v>13 Days</c:v>
                </c:pt>
                <c:pt idx="13">
                  <c:v>14 Days</c:v>
                </c:pt>
                <c:pt idx="14">
                  <c:v>15 or More Days</c:v>
                </c:pt>
              </c:strCache>
            </c:strRef>
          </c:cat>
          <c:val>
            <c:numRef>
              <c:f>Sheet1!$F$2:$F$16</c:f>
              <c:numCache>
                <c:formatCode>General</c:formatCode>
                <c:ptCount val="15"/>
                <c:pt idx="0">
                  <c:v>0</c:v>
                </c:pt>
                <c:pt idx="1">
                  <c:v>0</c:v>
                </c:pt>
                <c:pt idx="2">
                  <c:v>0</c:v>
                </c:pt>
                <c:pt idx="3">
                  <c:v>0</c:v>
                </c:pt>
                <c:pt idx="4">
                  <c:v>0</c:v>
                </c:pt>
                <c:pt idx="5">
                  <c:v>1</c:v>
                </c:pt>
                <c:pt idx="6">
                  <c:v>1</c:v>
                </c:pt>
                <c:pt idx="7">
                  <c:v>0</c:v>
                </c:pt>
                <c:pt idx="8">
                  <c:v>0</c:v>
                </c:pt>
                <c:pt idx="9">
                  <c:v>1</c:v>
                </c:pt>
                <c:pt idx="10">
                  <c:v>0</c:v>
                </c:pt>
                <c:pt idx="11">
                  <c:v>0</c:v>
                </c:pt>
                <c:pt idx="12">
                  <c:v>0</c:v>
                </c:pt>
                <c:pt idx="13">
                  <c:v>0</c:v>
                </c:pt>
                <c:pt idx="14">
                  <c:v>8</c:v>
                </c:pt>
              </c:numCache>
            </c:numRef>
          </c:val>
          <c:extLst>
            <c:ext xmlns:c16="http://schemas.microsoft.com/office/drawing/2014/chart" uri="{C3380CC4-5D6E-409C-BE32-E72D297353CC}">
              <c16:uniqueId val="{00000005-F7B6-4F0E-AC6F-61F260DB9B65}"/>
            </c:ext>
          </c:extLst>
        </c:ser>
        <c:dLbls>
          <c:showLegendKey val="0"/>
          <c:showVal val="0"/>
          <c:showCatName val="0"/>
          <c:showSerName val="0"/>
          <c:showPercent val="0"/>
          <c:showBubbleSize val="0"/>
        </c:dLbls>
        <c:gapWidth val="219"/>
        <c:overlap val="-27"/>
        <c:axId val="1039380112"/>
        <c:axId val="1142772688"/>
      </c:barChart>
      <c:catAx>
        <c:axId val="103938011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1142772688"/>
        <c:crosses val="autoZero"/>
        <c:auto val="1"/>
        <c:lblAlgn val="ctr"/>
        <c:lblOffset val="100"/>
        <c:noMultiLvlLbl val="0"/>
      </c:catAx>
      <c:valAx>
        <c:axId val="1142772688"/>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1039380112"/>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US" dirty="0"/>
              <a:t>How satisfied are your families with your current visitation policies?</a:t>
            </a:r>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percentStacked"/>
        <c:varyColors val="0"/>
        <c:ser>
          <c:idx val="0"/>
          <c:order val="0"/>
          <c:tx>
            <c:strRef>
              <c:f>Sheet1!$A$2</c:f>
              <c:strCache>
                <c:ptCount val="1"/>
                <c:pt idx="0">
                  <c:v>Very dissatisfied</c:v>
                </c:pt>
              </c:strCache>
            </c:strRef>
          </c:tx>
          <c:spPr>
            <a:solidFill>
              <a:schemeClr val="accent1"/>
            </a:solidFill>
            <a:ln>
              <a:noFill/>
            </a:ln>
            <a:effectLst/>
          </c:spPr>
          <c:invertIfNegative val="0"/>
          <c:cat>
            <c:strRef>
              <c:f>Sheet1!$B$1:$D$1</c:f>
              <c:strCache>
                <c:ptCount val="3"/>
                <c:pt idx="0">
                  <c:v>Assisted living/Housing with services</c:v>
                </c:pt>
                <c:pt idx="1">
                  <c:v>Nursing facility</c:v>
                </c:pt>
                <c:pt idx="2">
                  <c:v>All Respondents</c:v>
                </c:pt>
              </c:strCache>
            </c:strRef>
          </c:cat>
          <c:val>
            <c:numRef>
              <c:f>Sheet1!$B$2:$D$2</c:f>
              <c:numCache>
                <c:formatCode>0.0%</c:formatCode>
                <c:ptCount val="3"/>
                <c:pt idx="0">
                  <c:v>2.6905829596412557E-2</c:v>
                </c:pt>
                <c:pt idx="1">
                  <c:v>4.5751633986928102E-2</c:v>
                </c:pt>
                <c:pt idx="2">
                  <c:v>3.4574468085106384E-2</c:v>
                </c:pt>
              </c:numCache>
            </c:numRef>
          </c:val>
          <c:extLst>
            <c:ext xmlns:c16="http://schemas.microsoft.com/office/drawing/2014/chart" uri="{C3380CC4-5D6E-409C-BE32-E72D297353CC}">
              <c16:uniqueId val="{00000000-8162-4FDC-8BA5-9E48CB9B769C}"/>
            </c:ext>
          </c:extLst>
        </c:ser>
        <c:ser>
          <c:idx val="1"/>
          <c:order val="1"/>
          <c:tx>
            <c:strRef>
              <c:f>Sheet1!$A$3</c:f>
              <c:strCache>
                <c:ptCount val="1"/>
                <c:pt idx="0">
                  <c:v>Somewhat dissatisfied</c:v>
                </c:pt>
              </c:strCache>
            </c:strRef>
          </c:tx>
          <c:spPr>
            <a:solidFill>
              <a:schemeClr val="accent2"/>
            </a:solidFill>
            <a:ln>
              <a:noFill/>
            </a:ln>
            <a:effectLst/>
          </c:spPr>
          <c:invertIfNegative val="0"/>
          <c:cat>
            <c:strRef>
              <c:f>Sheet1!$B$1:$D$1</c:f>
              <c:strCache>
                <c:ptCount val="3"/>
                <c:pt idx="0">
                  <c:v>Assisted living/Housing with services</c:v>
                </c:pt>
                <c:pt idx="1">
                  <c:v>Nursing facility</c:v>
                </c:pt>
                <c:pt idx="2">
                  <c:v>All Respondents</c:v>
                </c:pt>
              </c:strCache>
            </c:strRef>
          </c:cat>
          <c:val>
            <c:numRef>
              <c:f>Sheet1!$B$3:$D$3</c:f>
              <c:numCache>
                <c:formatCode>0.0%</c:formatCode>
                <c:ptCount val="3"/>
                <c:pt idx="0">
                  <c:v>4.0358744394618833E-2</c:v>
                </c:pt>
                <c:pt idx="1">
                  <c:v>6.535947712418301E-2</c:v>
                </c:pt>
                <c:pt idx="2">
                  <c:v>5.0531914893617018E-2</c:v>
                </c:pt>
              </c:numCache>
            </c:numRef>
          </c:val>
          <c:extLst>
            <c:ext xmlns:c16="http://schemas.microsoft.com/office/drawing/2014/chart" uri="{C3380CC4-5D6E-409C-BE32-E72D297353CC}">
              <c16:uniqueId val="{00000001-8162-4FDC-8BA5-9E48CB9B769C}"/>
            </c:ext>
          </c:extLst>
        </c:ser>
        <c:ser>
          <c:idx val="2"/>
          <c:order val="2"/>
          <c:tx>
            <c:strRef>
              <c:f>Sheet1!$A$4</c:f>
              <c:strCache>
                <c:ptCount val="1"/>
                <c:pt idx="0">
                  <c:v>Mixed (about equally satisfied as dissatisfied)</c:v>
                </c:pt>
              </c:strCache>
            </c:strRef>
          </c:tx>
          <c:spPr>
            <a:solidFill>
              <a:schemeClr val="accent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Sheet1!$B$1:$D$1</c:f>
              <c:strCache>
                <c:ptCount val="3"/>
                <c:pt idx="0">
                  <c:v>Assisted living/Housing with services</c:v>
                </c:pt>
                <c:pt idx="1">
                  <c:v>Nursing facility</c:v>
                </c:pt>
                <c:pt idx="2">
                  <c:v>All Respondents</c:v>
                </c:pt>
              </c:strCache>
            </c:strRef>
          </c:cat>
          <c:val>
            <c:numRef>
              <c:f>Sheet1!$B$4:$D$4</c:f>
              <c:numCache>
                <c:formatCode>0.0%</c:formatCode>
                <c:ptCount val="3"/>
                <c:pt idx="0">
                  <c:v>0.25112107623318386</c:v>
                </c:pt>
                <c:pt idx="1">
                  <c:v>0.27450980392156865</c:v>
                </c:pt>
                <c:pt idx="2">
                  <c:v>0.26063829787234044</c:v>
                </c:pt>
              </c:numCache>
            </c:numRef>
          </c:val>
          <c:extLst>
            <c:ext xmlns:c16="http://schemas.microsoft.com/office/drawing/2014/chart" uri="{C3380CC4-5D6E-409C-BE32-E72D297353CC}">
              <c16:uniqueId val="{00000002-8162-4FDC-8BA5-9E48CB9B769C}"/>
            </c:ext>
          </c:extLst>
        </c:ser>
        <c:ser>
          <c:idx val="3"/>
          <c:order val="3"/>
          <c:tx>
            <c:strRef>
              <c:f>Sheet1!$A$5</c:f>
              <c:strCache>
                <c:ptCount val="1"/>
                <c:pt idx="0">
                  <c:v>Somewhat satisfied</c:v>
                </c:pt>
              </c:strCache>
            </c:strRef>
          </c:tx>
          <c:spPr>
            <a:solidFill>
              <a:schemeClr val="accent4"/>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Sheet1!$B$1:$D$1</c:f>
              <c:strCache>
                <c:ptCount val="3"/>
                <c:pt idx="0">
                  <c:v>Assisted living/Housing with services</c:v>
                </c:pt>
                <c:pt idx="1">
                  <c:v>Nursing facility</c:v>
                </c:pt>
                <c:pt idx="2">
                  <c:v>All Respondents</c:v>
                </c:pt>
              </c:strCache>
            </c:strRef>
          </c:cat>
          <c:val>
            <c:numRef>
              <c:f>Sheet1!$B$5:$D$5</c:f>
              <c:numCache>
                <c:formatCode>0.0%</c:formatCode>
                <c:ptCount val="3"/>
                <c:pt idx="0">
                  <c:v>0.33632286995515698</c:v>
                </c:pt>
                <c:pt idx="1">
                  <c:v>0.29411764705882354</c:v>
                </c:pt>
                <c:pt idx="2">
                  <c:v>0.31914893617021278</c:v>
                </c:pt>
              </c:numCache>
            </c:numRef>
          </c:val>
          <c:extLst>
            <c:ext xmlns:c16="http://schemas.microsoft.com/office/drawing/2014/chart" uri="{C3380CC4-5D6E-409C-BE32-E72D297353CC}">
              <c16:uniqueId val="{00000004-8162-4FDC-8BA5-9E48CB9B769C}"/>
            </c:ext>
          </c:extLst>
        </c:ser>
        <c:ser>
          <c:idx val="4"/>
          <c:order val="4"/>
          <c:tx>
            <c:strRef>
              <c:f>Sheet1!$A$6</c:f>
              <c:strCache>
                <c:ptCount val="1"/>
                <c:pt idx="0">
                  <c:v>Very satisfied</c:v>
                </c:pt>
              </c:strCache>
            </c:strRef>
          </c:tx>
          <c:spPr>
            <a:solidFill>
              <a:schemeClr val="accent5"/>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Sheet1!$B$1:$D$1</c:f>
              <c:strCache>
                <c:ptCount val="3"/>
                <c:pt idx="0">
                  <c:v>Assisted living/Housing with services</c:v>
                </c:pt>
                <c:pt idx="1">
                  <c:v>Nursing facility</c:v>
                </c:pt>
                <c:pt idx="2">
                  <c:v>All Respondents</c:v>
                </c:pt>
              </c:strCache>
            </c:strRef>
          </c:cat>
          <c:val>
            <c:numRef>
              <c:f>Sheet1!$B$6:$D$6</c:f>
              <c:numCache>
                <c:formatCode>0.0%</c:formatCode>
                <c:ptCount val="3"/>
                <c:pt idx="0">
                  <c:v>0.3452914798206278</c:v>
                </c:pt>
                <c:pt idx="1">
                  <c:v>0.3202614379084967</c:v>
                </c:pt>
                <c:pt idx="2">
                  <c:v>0.33510638297872342</c:v>
                </c:pt>
              </c:numCache>
            </c:numRef>
          </c:val>
          <c:extLst>
            <c:ext xmlns:c16="http://schemas.microsoft.com/office/drawing/2014/chart" uri="{C3380CC4-5D6E-409C-BE32-E72D297353CC}">
              <c16:uniqueId val="{00000005-8162-4FDC-8BA5-9E48CB9B769C}"/>
            </c:ext>
          </c:extLst>
        </c:ser>
        <c:dLbls>
          <c:showLegendKey val="0"/>
          <c:showVal val="0"/>
          <c:showCatName val="0"/>
          <c:showSerName val="0"/>
          <c:showPercent val="0"/>
          <c:showBubbleSize val="0"/>
        </c:dLbls>
        <c:gapWidth val="219"/>
        <c:overlap val="100"/>
        <c:axId val="57758863"/>
        <c:axId val="57756367"/>
      </c:barChart>
      <c:catAx>
        <c:axId val="57758863"/>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57756367"/>
        <c:crosses val="autoZero"/>
        <c:auto val="1"/>
        <c:lblAlgn val="ctr"/>
        <c:lblOffset val="100"/>
        <c:noMultiLvlLbl val="0"/>
      </c:catAx>
      <c:valAx>
        <c:axId val="57756367"/>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57758863"/>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6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Supply of Gowns (# of Days)</c:v>
                </c:pt>
              </c:strCache>
            </c:strRef>
          </c:tx>
          <c:spPr>
            <a:solidFill>
              <a:schemeClr val="accent1"/>
            </a:solidFill>
            <a:ln>
              <a:noFill/>
            </a:ln>
            <a:effectLst/>
          </c:spPr>
          <c:invertIfNegative val="0"/>
          <c:cat>
            <c:strRef>
              <c:f>Sheet1!$A$2:$A$16</c:f>
              <c:strCache>
                <c:ptCount val="15"/>
                <c:pt idx="0">
                  <c:v>1 Day</c:v>
                </c:pt>
                <c:pt idx="1">
                  <c:v>2 Days</c:v>
                </c:pt>
                <c:pt idx="2">
                  <c:v>3 Days</c:v>
                </c:pt>
                <c:pt idx="3">
                  <c:v>4 Days</c:v>
                </c:pt>
                <c:pt idx="4">
                  <c:v>5 Days</c:v>
                </c:pt>
                <c:pt idx="5">
                  <c:v>6 Days</c:v>
                </c:pt>
                <c:pt idx="6">
                  <c:v>7 Days</c:v>
                </c:pt>
                <c:pt idx="7">
                  <c:v>8 Days</c:v>
                </c:pt>
                <c:pt idx="8">
                  <c:v>9 Days</c:v>
                </c:pt>
                <c:pt idx="9">
                  <c:v>10 Days</c:v>
                </c:pt>
                <c:pt idx="10">
                  <c:v>11 Days</c:v>
                </c:pt>
                <c:pt idx="11">
                  <c:v>12 Days</c:v>
                </c:pt>
                <c:pt idx="12">
                  <c:v>13 Days</c:v>
                </c:pt>
                <c:pt idx="13">
                  <c:v>14 Days</c:v>
                </c:pt>
                <c:pt idx="14">
                  <c:v>15 or More Days</c:v>
                </c:pt>
              </c:strCache>
            </c:strRef>
          </c:cat>
          <c:val>
            <c:numRef>
              <c:f>Sheet1!$B$2:$B$16</c:f>
              <c:numCache>
                <c:formatCode>General</c:formatCode>
                <c:ptCount val="15"/>
                <c:pt idx="0">
                  <c:v>0</c:v>
                </c:pt>
                <c:pt idx="1">
                  <c:v>0</c:v>
                </c:pt>
                <c:pt idx="2">
                  <c:v>2</c:v>
                </c:pt>
                <c:pt idx="3">
                  <c:v>0</c:v>
                </c:pt>
                <c:pt idx="4">
                  <c:v>3</c:v>
                </c:pt>
                <c:pt idx="5">
                  <c:v>1</c:v>
                </c:pt>
                <c:pt idx="6">
                  <c:v>12</c:v>
                </c:pt>
                <c:pt idx="7">
                  <c:v>0</c:v>
                </c:pt>
                <c:pt idx="8">
                  <c:v>0</c:v>
                </c:pt>
                <c:pt idx="9">
                  <c:v>5</c:v>
                </c:pt>
                <c:pt idx="10">
                  <c:v>0</c:v>
                </c:pt>
                <c:pt idx="11">
                  <c:v>0</c:v>
                </c:pt>
                <c:pt idx="12">
                  <c:v>0</c:v>
                </c:pt>
                <c:pt idx="13">
                  <c:v>11</c:v>
                </c:pt>
                <c:pt idx="14">
                  <c:v>66</c:v>
                </c:pt>
              </c:numCache>
            </c:numRef>
          </c:val>
          <c:extLst>
            <c:ext xmlns:c16="http://schemas.microsoft.com/office/drawing/2014/chart" uri="{C3380CC4-5D6E-409C-BE32-E72D297353CC}">
              <c16:uniqueId val="{00000000-F7B6-4F0E-AC6F-61F260DB9B65}"/>
            </c:ext>
          </c:extLst>
        </c:ser>
        <c:ser>
          <c:idx val="1"/>
          <c:order val="1"/>
          <c:tx>
            <c:strRef>
              <c:f>Sheet1!$C$1</c:f>
              <c:strCache>
                <c:ptCount val="1"/>
                <c:pt idx="0">
                  <c:v>Supply of Gloves (# of Days)</c:v>
                </c:pt>
              </c:strCache>
            </c:strRef>
          </c:tx>
          <c:spPr>
            <a:solidFill>
              <a:schemeClr val="accent2"/>
            </a:solidFill>
            <a:ln>
              <a:noFill/>
            </a:ln>
            <a:effectLst/>
          </c:spPr>
          <c:invertIfNegative val="0"/>
          <c:cat>
            <c:strRef>
              <c:f>Sheet1!$A$2:$A$16</c:f>
              <c:strCache>
                <c:ptCount val="15"/>
                <c:pt idx="0">
                  <c:v>1 Day</c:v>
                </c:pt>
                <c:pt idx="1">
                  <c:v>2 Days</c:v>
                </c:pt>
                <c:pt idx="2">
                  <c:v>3 Days</c:v>
                </c:pt>
                <c:pt idx="3">
                  <c:v>4 Days</c:v>
                </c:pt>
                <c:pt idx="4">
                  <c:v>5 Days</c:v>
                </c:pt>
                <c:pt idx="5">
                  <c:v>6 Days</c:v>
                </c:pt>
                <c:pt idx="6">
                  <c:v>7 Days</c:v>
                </c:pt>
                <c:pt idx="7">
                  <c:v>8 Days</c:v>
                </c:pt>
                <c:pt idx="8">
                  <c:v>9 Days</c:v>
                </c:pt>
                <c:pt idx="9">
                  <c:v>10 Days</c:v>
                </c:pt>
                <c:pt idx="10">
                  <c:v>11 Days</c:v>
                </c:pt>
                <c:pt idx="11">
                  <c:v>12 Days</c:v>
                </c:pt>
                <c:pt idx="12">
                  <c:v>13 Days</c:v>
                </c:pt>
                <c:pt idx="13">
                  <c:v>14 Days</c:v>
                </c:pt>
                <c:pt idx="14">
                  <c:v>15 or More Days</c:v>
                </c:pt>
              </c:strCache>
            </c:strRef>
          </c:cat>
          <c:val>
            <c:numRef>
              <c:f>Sheet1!$C$2:$C$16</c:f>
              <c:numCache>
                <c:formatCode>General</c:formatCode>
                <c:ptCount val="15"/>
                <c:pt idx="0">
                  <c:v>0</c:v>
                </c:pt>
                <c:pt idx="1">
                  <c:v>0</c:v>
                </c:pt>
                <c:pt idx="2">
                  <c:v>1</c:v>
                </c:pt>
                <c:pt idx="3">
                  <c:v>3</c:v>
                </c:pt>
                <c:pt idx="4">
                  <c:v>2</c:v>
                </c:pt>
                <c:pt idx="5">
                  <c:v>1</c:v>
                </c:pt>
                <c:pt idx="6">
                  <c:v>14</c:v>
                </c:pt>
                <c:pt idx="7">
                  <c:v>0</c:v>
                </c:pt>
                <c:pt idx="8">
                  <c:v>0</c:v>
                </c:pt>
                <c:pt idx="9">
                  <c:v>5</c:v>
                </c:pt>
                <c:pt idx="10">
                  <c:v>0</c:v>
                </c:pt>
                <c:pt idx="11">
                  <c:v>0</c:v>
                </c:pt>
                <c:pt idx="12">
                  <c:v>0</c:v>
                </c:pt>
                <c:pt idx="13">
                  <c:v>13</c:v>
                </c:pt>
                <c:pt idx="14">
                  <c:v>59</c:v>
                </c:pt>
              </c:numCache>
            </c:numRef>
          </c:val>
          <c:extLst>
            <c:ext xmlns:c16="http://schemas.microsoft.com/office/drawing/2014/chart" uri="{C3380CC4-5D6E-409C-BE32-E72D297353CC}">
              <c16:uniqueId val="{00000001-F7B6-4F0E-AC6F-61F260DB9B65}"/>
            </c:ext>
          </c:extLst>
        </c:ser>
        <c:ser>
          <c:idx val="2"/>
          <c:order val="2"/>
          <c:tx>
            <c:strRef>
              <c:f>Sheet1!$D$1</c:f>
              <c:strCache>
                <c:ptCount val="1"/>
                <c:pt idx="0">
                  <c:v>Supply of Respirators (# of Days)</c:v>
                </c:pt>
              </c:strCache>
            </c:strRef>
          </c:tx>
          <c:spPr>
            <a:solidFill>
              <a:schemeClr val="accent3"/>
            </a:solidFill>
            <a:ln>
              <a:noFill/>
            </a:ln>
            <a:effectLst/>
          </c:spPr>
          <c:invertIfNegative val="0"/>
          <c:cat>
            <c:strRef>
              <c:f>Sheet1!$A$2:$A$16</c:f>
              <c:strCache>
                <c:ptCount val="15"/>
                <c:pt idx="0">
                  <c:v>1 Day</c:v>
                </c:pt>
                <c:pt idx="1">
                  <c:v>2 Days</c:v>
                </c:pt>
                <c:pt idx="2">
                  <c:v>3 Days</c:v>
                </c:pt>
                <c:pt idx="3">
                  <c:v>4 Days</c:v>
                </c:pt>
                <c:pt idx="4">
                  <c:v>5 Days</c:v>
                </c:pt>
                <c:pt idx="5">
                  <c:v>6 Days</c:v>
                </c:pt>
                <c:pt idx="6">
                  <c:v>7 Days</c:v>
                </c:pt>
                <c:pt idx="7">
                  <c:v>8 Days</c:v>
                </c:pt>
                <c:pt idx="8">
                  <c:v>9 Days</c:v>
                </c:pt>
                <c:pt idx="9">
                  <c:v>10 Days</c:v>
                </c:pt>
                <c:pt idx="10">
                  <c:v>11 Days</c:v>
                </c:pt>
                <c:pt idx="11">
                  <c:v>12 Days</c:v>
                </c:pt>
                <c:pt idx="12">
                  <c:v>13 Days</c:v>
                </c:pt>
                <c:pt idx="13">
                  <c:v>14 Days</c:v>
                </c:pt>
                <c:pt idx="14">
                  <c:v>15 or More Days</c:v>
                </c:pt>
              </c:strCache>
            </c:strRef>
          </c:cat>
          <c:val>
            <c:numRef>
              <c:f>Sheet1!$D$2:$D$16</c:f>
              <c:numCache>
                <c:formatCode>General</c:formatCode>
                <c:ptCount val="15"/>
                <c:pt idx="0">
                  <c:v>5</c:v>
                </c:pt>
                <c:pt idx="1">
                  <c:v>0</c:v>
                </c:pt>
                <c:pt idx="2">
                  <c:v>0</c:v>
                </c:pt>
                <c:pt idx="3">
                  <c:v>0</c:v>
                </c:pt>
                <c:pt idx="4">
                  <c:v>4</c:v>
                </c:pt>
                <c:pt idx="5">
                  <c:v>0</c:v>
                </c:pt>
                <c:pt idx="6">
                  <c:v>11</c:v>
                </c:pt>
                <c:pt idx="7">
                  <c:v>0</c:v>
                </c:pt>
                <c:pt idx="8">
                  <c:v>0</c:v>
                </c:pt>
                <c:pt idx="9">
                  <c:v>9</c:v>
                </c:pt>
                <c:pt idx="10">
                  <c:v>0</c:v>
                </c:pt>
                <c:pt idx="11">
                  <c:v>0</c:v>
                </c:pt>
                <c:pt idx="12">
                  <c:v>0</c:v>
                </c:pt>
                <c:pt idx="13">
                  <c:v>8</c:v>
                </c:pt>
                <c:pt idx="14">
                  <c:v>39</c:v>
                </c:pt>
              </c:numCache>
            </c:numRef>
          </c:val>
          <c:extLst>
            <c:ext xmlns:c16="http://schemas.microsoft.com/office/drawing/2014/chart" uri="{C3380CC4-5D6E-409C-BE32-E72D297353CC}">
              <c16:uniqueId val="{00000002-F7B6-4F0E-AC6F-61F260DB9B65}"/>
            </c:ext>
          </c:extLst>
        </c:ser>
        <c:ser>
          <c:idx val="3"/>
          <c:order val="3"/>
          <c:tx>
            <c:strRef>
              <c:f>Sheet1!$E$1</c:f>
              <c:strCache>
                <c:ptCount val="1"/>
                <c:pt idx="0">
                  <c:v>Supply of Surgical Masks (# of Days)</c:v>
                </c:pt>
              </c:strCache>
            </c:strRef>
          </c:tx>
          <c:spPr>
            <a:solidFill>
              <a:schemeClr val="accent4"/>
            </a:solidFill>
            <a:ln>
              <a:noFill/>
            </a:ln>
            <a:effectLst/>
          </c:spPr>
          <c:invertIfNegative val="0"/>
          <c:cat>
            <c:strRef>
              <c:f>Sheet1!$A$2:$A$16</c:f>
              <c:strCache>
                <c:ptCount val="15"/>
                <c:pt idx="0">
                  <c:v>1 Day</c:v>
                </c:pt>
                <c:pt idx="1">
                  <c:v>2 Days</c:v>
                </c:pt>
                <c:pt idx="2">
                  <c:v>3 Days</c:v>
                </c:pt>
                <c:pt idx="3">
                  <c:v>4 Days</c:v>
                </c:pt>
                <c:pt idx="4">
                  <c:v>5 Days</c:v>
                </c:pt>
                <c:pt idx="5">
                  <c:v>6 Days</c:v>
                </c:pt>
                <c:pt idx="6">
                  <c:v>7 Days</c:v>
                </c:pt>
                <c:pt idx="7">
                  <c:v>8 Days</c:v>
                </c:pt>
                <c:pt idx="8">
                  <c:v>9 Days</c:v>
                </c:pt>
                <c:pt idx="9">
                  <c:v>10 Days</c:v>
                </c:pt>
                <c:pt idx="10">
                  <c:v>11 Days</c:v>
                </c:pt>
                <c:pt idx="11">
                  <c:v>12 Days</c:v>
                </c:pt>
                <c:pt idx="12">
                  <c:v>13 Days</c:v>
                </c:pt>
                <c:pt idx="13">
                  <c:v>14 Days</c:v>
                </c:pt>
                <c:pt idx="14">
                  <c:v>15 or More Days</c:v>
                </c:pt>
              </c:strCache>
            </c:strRef>
          </c:cat>
          <c:val>
            <c:numRef>
              <c:f>Sheet1!$E$2:$E$16</c:f>
              <c:numCache>
                <c:formatCode>General</c:formatCode>
                <c:ptCount val="15"/>
                <c:pt idx="0">
                  <c:v>0</c:v>
                </c:pt>
                <c:pt idx="1">
                  <c:v>0</c:v>
                </c:pt>
                <c:pt idx="2">
                  <c:v>1</c:v>
                </c:pt>
                <c:pt idx="3">
                  <c:v>0</c:v>
                </c:pt>
                <c:pt idx="4">
                  <c:v>3</c:v>
                </c:pt>
                <c:pt idx="5">
                  <c:v>0</c:v>
                </c:pt>
                <c:pt idx="6">
                  <c:v>13</c:v>
                </c:pt>
                <c:pt idx="7">
                  <c:v>0</c:v>
                </c:pt>
                <c:pt idx="8">
                  <c:v>0</c:v>
                </c:pt>
                <c:pt idx="9">
                  <c:v>6</c:v>
                </c:pt>
                <c:pt idx="10">
                  <c:v>0</c:v>
                </c:pt>
                <c:pt idx="11">
                  <c:v>0</c:v>
                </c:pt>
                <c:pt idx="12">
                  <c:v>0</c:v>
                </c:pt>
                <c:pt idx="13">
                  <c:v>9</c:v>
                </c:pt>
                <c:pt idx="14">
                  <c:v>68</c:v>
                </c:pt>
              </c:numCache>
            </c:numRef>
          </c:val>
          <c:extLst>
            <c:ext xmlns:c16="http://schemas.microsoft.com/office/drawing/2014/chart" uri="{C3380CC4-5D6E-409C-BE32-E72D297353CC}">
              <c16:uniqueId val="{00000004-F7B6-4F0E-AC6F-61F260DB9B65}"/>
            </c:ext>
          </c:extLst>
        </c:ser>
        <c:ser>
          <c:idx val="4"/>
          <c:order val="4"/>
          <c:tx>
            <c:strRef>
              <c:f>Sheet1!$F$1</c:f>
              <c:strCache>
                <c:ptCount val="1"/>
                <c:pt idx="0">
                  <c:v>Supply of Face Shields (# of Days)</c:v>
                </c:pt>
              </c:strCache>
            </c:strRef>
          </c:tx>
          <c:spPr>
            <a:solidFill>
              <a:schemeClr val="accent5"/>
            </a:solidFill>
            <a:ln>
              <a:noFill/>
            </a:ln>
            <a:effectLst/>
          </c:spPr>
          <c:invertIfNegative val="0"/>
          <c:cat>
            <c:strRef>
              <c:f>Sheet1!$A$2:$A$16</c:f>
              <c:strCache>
                <c:ptCount val="15"/>
                <c:pt idx="0">
                  <c:v>1 Day</c:v>
                </c:pt>
                <c:pt idx="1">
                  <c:v>2 Days</c:v>
                </c:pt>
                <c:pt idx="2">
                  <c:v>3 Days</c:v>
                </c:pt>
                <c:pt idx="3">
                  <c:v>4 Days</c:v>
                </c:pt>
                <c:pt idx="4">
                  <c:v>5 Days</c:v>
                </c:pt>
                <c:pt idx="5">
                  <c:v>6 Days</c:v>
                </c:pt>
                <c:pt idx="6">
                  <c:v>7 Days</c:v>
                </c:pt>
                <c:pt idx="7">
                  <c:v>8 Days</c:v>
                </c:pt>
                <c:pt idx="8">
                  <c:v>9 Days</c:v>
                </c:pt>
                <c:pt idx="9">
                  <c:v>10 Days</c:v>
                </c:pt>
                <c:pt idx="10">
                  <c:v>11 Days</c:v>
                </c:pt>
                <c:pt idx="11">
                  <c:v>12 Days</c:v>
                </c:pt>
                <c:pt idx="12">
                  <c:v>13 Days</c:v>
                </c:pt>
                <c:pt idx="13">
                  <c:v>14 Days</c:v>
                </c:pt>
                <c:pt idx="14">
                  <c:v>15 or More Days</c:v>
                </c:pt>
              </c:strCache>
            </c:strRef>
          </c:cat>
          <c:val>
            <c:numRef>
              <c:f>Sheet1!$F$2:$F$16</c:f>
              <c:numCache>
                <c:formatCode>General</c:formatCode>
                <c:ptCount val="15"/>
                <c:pt idx="0">
                  <c:v>0</c:v>
                </c:pt>
                <c:pt idx="1">
                  <c:v>0</c:v>
                </c:pt>
                <c:pt idx="2">
                  <c:v>0</c:v>
                </c:pt>
                <c:pt idx="3">
                  <c:v>0</c:v>
                </c:pt>
                <c:pt idx="4">
                  <c:v>4</c:v>
                </c:pt>
                <c:pt idx="5">
                  <c:v>0</c:v>
                </c:pt>
                <c:pt idx="6">
                  <c:v>10</c:v>
                </c:pt>
                <c:pt idx="7">
                  <c:v>0</c:v>
                </c:pt>
                <c:pt idx="8">
                  <c:v>0</c:v>
                </c:pt>
                <c:pt idx="9">
                  <c:v>4</c:v>
                </c:pt>
                <c:pt idx="10">
                  <c:v>0</c:v>
                </c:pt>
                <c:pt idx="11">
                  <c:v>0</c:v>
                </c:pt>
                <c:pt idx="12">
                  <c:v>1</c:v>
                </c:pt>
                <c:pt idx="13">
                  <c:v>3</c:v>
                </c:pt>
                <c:pt idx="14">
                  <c:v>77</c:v>
                </c:pt>
              </c:numCache>
            </c:numRef>
          </c:val>
          <c:extLst>
            <c:ext xmlns:c16="http://schemas.microsoft.com/office/drawing/2014/chart" uri="{C3380CC4-5D6E-409C-BE32-E72D297353CC}">
              <c16:uniqueId val="{00000005-F7B6-4F0E-AC6F-61F260DB9B65}"/>
            </c:ext>
          </c:extLst>
        </c:ser>
        <c:dLbls>
          <c:showLegendKey val="0"/>
          <c:showVal val="0"/>
          <c:showCatName val="0"/>
          <c:showSerName val="0"/>
          <c:showPercent val="0"/>
          <c:showBubbleSize val="0"/>
        </c:dLbls>
        <c:gapWidth val="219"/>
        <c:overlap val="-27"/>
        <c:axId val="1039380112"/>
        <c:axId val="1142772688"/>
      </c:barChart>
      <c:catAx>
        <c:axId val="103938011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1142772688"/>
        <c:crosses val="autoZero"/>
        <c:auto val="1"/>
        <c:lblAlgn val="ctr"/>
        <c:lblOffset val="100"/>
        <c:noMultiLvlLbl val="0"/>
      </c:catAx>
      <c:valAx>
        <c:axId val="1142772688"/>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1039380112"/>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6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Supply of Gowns (# of Days)</c:v>
                </c:pt>
              </c:strCache>
            </c:strRef>
          </c:tx>
          <c:spPr>
            <a:solidFill>
              <a:schemeClr val="accent1"/>
            </a:solidFill>
            <a:ln>
              <a:noFill/>
            </a:ln>
            <a:effectLst/>
          </c:spPr>
          <c:invertIfNegative val="0"/>
          <c:cat>
            <c:strRef>
              <c:f>Sheet1!$A$2:$A$16</c:f>
              <c:strCache>
                <c:ptCount val="15"/>
                <c:pt idx="0">
                  <c:v>1 Day</c:v>
                </c:pt>
                <c:pt idx="1">
                  <c:v>2 Days</c:v>
                </c:pt>
                <c:pt idx="2">
                  <c:v>3 Days</c:v>
                </c:pt>
                <c:pt idx="3">
                  <c:v>4 Days</c:v>
                </c:pt>
                <c:pt idx="4">
                  <c:v>5 Days</c:v>
                </c:pt>
                <c:pt idx="5">
                  <c:v>6 Days</c:v>
                </c:pt>
                <c:pt idx="6">
                  <c:v>7 Days</c:v>
                </c:pt>
                <c:pt idx="7">
                  <c:v>8 Days</c:v>
                </c:pt>
                <c:pt idx="8">
                  <c:v>9 Days</c:v>
                </c:pt>
                <c:pt idx="9">
                  <c:v>10 Days</c:v>
                </c:pt>
                <c:pt idx="10">
                  <c:v>11 Days</c:v>
                </c:pt>
                <c:pt idx="11">
                  <c:v>12 Days</c:v>
                </c:pt>
                <c:pt idx="12">
                  <c:v>13 Days</c:v>
                </c:pt>
                <c:pt idx="13">
                  <c:v>14 Days</c:v>
                </c:pt>
                <c:pt idx="14">
                  <c:v>15 or More Days</c:v>
                </c:pt>
              </c:strCache>
            </c:strRef>
          </c:cat>
          <c:val>
            <c:numRef>
              <c:f>Sheet1!$B$2:$B$16</c:f>
              <c:numCache>
                <c:formatCode>General</c:formatCode>
                <c:ptCount val="15"/>
                <c:pt idx="0">
                  <c:v>1</c:v>
                </c:pt>
                <c:pt idx="1">
                  <c:v>0</c:v>
                </c:pt>
                <c:pt idx="2">
                  <c:v>0</c:v>
                </c:pt>
                <c:pt idx="3">
                  <c:v>3</c:v>
                </c:pt>
                <c:pt idx="4">
                  <c:v>3</c:v>
                </c:pt>
                <c:pt idx="5">
                  <c:v>2</c:v>
                </c:pt>
                <c:pt idx="6">
                  <c:v>7</c:v>
                </c:pt>
                <c:pt idx="7">
                  <c:v>0</c:v>
                </c:pt>
                <c:pt idx="8">
                  <c:v>0</c:v>
                </c:pt>
                <c:pt idx="9">
                  <c:v>5</c:v>
                </c:pt>
                <c:pt idx="10">
                  <c:v>0</c:v>
                </c:pt>
                <c:pt idx="11">
                  <c:v>0</c:v>
                </c:pt>
                <c:pt idx="12">
                  <c:v>0</c:v>
                </c:pt>
                <c:pt idx="13">
                  <c:v>3</c:v>
                </c:pt>
                <c:pt idx="14">
                  <c:v>32</c:v>
                </c:pt>
              </c:numCache>
            </c:numRef>
          </c:val>
          <c:extLst>
            <c:ext xmlns:c16="http://schemas.microsoft.com/office/drawing/2014/chart" uri="{C3380CC4-5D6E-409C-BE32-E72D297353CC}">
              <c16:uniqueId val="{00000000-F7B6-4F0E-AC6F-61F260DB9B65}"/>
            </c:ext>
          </c:extLst>
        </c:ser>
        <c:ser>
          <c:idx val="1"/>
          <c:order val="1"/>
          <c:tx>
            <c:strRef>
              <c:f>Sheet1!$C$1</c:f>
              <c:strCache>
                <c:ptCount val="1"/>
                <c:pt idx="0">
                  <c:v>Supply of Gloves (# of Days)</c:v>
                </c:pt>
              </c:strCache>
            </c:strRef>
          </c:tx>
          <c:spPr>
            <a:solidFill>
              <a:schemeClr val="accent2"/>
            </a:solidFill>
            <a:ln>
              <a:noFill/>
            </a:ln>
            <a:effectLst/>
          </c:spPr>
          <c:invertIfNegative val="0"/>
          <c:cat>
            <c:strRef>
              <c:f>Sheet1!$A$2:$A$16</c:f>
              <c:strCache>
                <c:ptCount val="15"/>
                <c:pt idx="0">
                  <c:v>1 Day</c:v>
                </c:pt>
                <c:pt idx="1">
                  <c:v>2 Days</c:v>
                </c:pt>
                <c:pt idx="2">
                  <c:v>3 Days</c:v>
                </c:pt>
                <c:pt idx="3">
                  <c:v>4 Days</c:v>
                </c:pt>
                <c:pt idx="4">
                  <c:v>5 Days</c:v>
                </c:pt>
                <c:pt idx="5">
                  <c:v>6 Days</c:v>
                </c:pt>
                <c:pt idx="6">
                  <c:v>7 Days</c:v>
                </c:pt>
                <c:pt idx="7">
                  <c:v>8 Days</c:v>
                </c:pt>
                <c:pt idx="8">
                  <c:v>9 Days</c:v>
                </c:pt>
                <c:pt idx="9">
                  <c:v>10 Days</c:v>
                </c:pt>
                <c:pt idx="10">
                  <c:v>11 Days</c:v>
                </c:pt>
                <c:pt idx="11">
                  <c:v>12 Days</c:v>
                </c:pt>
                <c:pt idx="12">
                  <c:v>13 Days</c:v>
                </c:pt>
                <c:pt idx="13">
                  <c:v>14 Days</c:v>
                </c:pt>
                <c:pt idx="14">
                  <c:v>15 or More Days</c:v>
                </c:pt>
              </c:strCache>
            </c:strRef>
          </c:cat>
          <c:val>
            <c:numRef>
              <c:f>Sheet1!$C$2:$C$16</c:f>
              <c:numCache>
                <c:formatCode>General</c:formatCode>
                <c:ptCount val="15"/>
                <c:pt idx="0">
                  <c:v>0</c:v>
                </c:pt>
                <c:pt idx="1">
                  <c:v>0</c:v>
                </c:pt>
                <c:pt idx="2">
                  <c:v>2</c:v>
                </c:pt>
                <c:pt idx="3">
                  <c:v>0</c:v>
                </c:pt>
                <c:pt idx="4">
                  <c:v>1</c:v>
                </c:pt>
                <c:pt idx="5">
                  <c:v>2</c:v>
                </c:pt>
                <c:pt idx="6">
                  <c:v>13</c:v>
                </c:pt>
                <c:pt idx="7">
                  <c:v>1</c:v>
                </c:pt>
                <c:pt idx="8">
                  <c:v>0</c:v>
                </c:pt>
                <c:pt idx="9">
                  <c:v>7</c:v>
                </c:pt>
                <c:pt idx="10">
                  <c:v>1</c:v>
                </c:pt>
                <c:pt idx="11">
                  <c:v>0</c:v>
                </c:pt>
                <c:pt idx="12">
                  <c:v>0</c:v>
                </c:pt>
                <c:pt idx="13">
                  <c:v>2</c:v>
                </c:pt>
                <c:pt idx="14">
                  <c:v>25</c:v>
                </c:pt>
              </c:numCache>
            </c:numRef>
          </c:val>
          <c:extLst>
            <c:ext xmlns:c16="http://schemas.microsoft.com/office/drawing/2014/chart" uri="{C3380CC4-5D6E-409C-BE32-E72D297353CC}">
              <c16:uniqueId val="{00000001-F7B6-4F0E-AC6F-61F260DB9B65}"/>
            </c:ext>
          </c:extLst>
        </c:ser>
        <c:ser>
          <c:idx val="2"/>
          <c:order val="2"/>
          <c:tx>
            <c:strRef>
              <c:f>Sheet1!$D$1</c:f>
              <c:strCache>
                <c:ptCount val="1"/>
                <c:pt idx="0">
                  <c:v>Supply of Respirators (# of Days)</c:v>
                </c:pt>
              </c:strCache>
            </c:strRef>
          </c:tx>
          <c:spPr>
            <a:solidFill>
              <a:schemeClr val="accent3"/>
            </a:solidFill>
            <a:ln>
              <a:noFill/>
            </a:ln>
            <a:effectLst/>
          </c:spPr>
          <c:invertIfNegative val="0"/>
          <c:cat>
            <c:strRef>
              <c:f>Sheet1!$A$2:$A$16</c:f>
              <c:strCache>
                <c:ptCount val="15"/>
                <c:pt idx="0">
                  <c:v>1 Day</c:v>
                </c:pt>
                <c:pt idx="1">
                  <c:v>2 Days</c:v>
                </c:pt>
                <c:pt idx="2">
                  <c:v>3 Days</c:v>
                </c:pt>
                <c:pt idx="3">
                  <c:v>4 Days</c:v>
                </c:pt>
                <c:pt idx="4">
                  <c:v>5 Days</c:v>
                </c:pt>
                <c:pt idx="5">
                  <c:v>6 Days</c:v>
                </c:pt>
                <c:pt idx="6">
                  <c:v>7 Days</c:v>
                </c:pt>
                <c:pt idx="7">
                  <c:v>8 Days</c:v>
                </c:pt>
                <c:pt idx="8">
                  <c:v>9 Days</c:v>
                </c:pt>
                <c:pt idx="9">
                  <c:v>10 Days</c:v>
                </c:pt>
                <c:pt idx="10">
                  <c:v>11 Days</c:v>
                </c:pt>
                <c:pt idx="11">
                  <c:v>12 Days</c:v>
                </c:pt>
                <c:pt idx="12">
                  <c:v>13 Days</c:v>
                </c:pt>
                <c:pt idx="13">
                  <c:v>14 Days</c:v>
                </c:pt>
                <c:pt idx="14">
                  <c:v>15 or More Days</c:v>
                </c:pt>
              </c:strCache>
            </c:strRef>
          </c:cat>
          <c:val>
            <c:numRef>
              <c:f>Sheet1!$D$2:$D$16</c:f>
              <c:numCache>
                <c:formatCode>General</c:formatCode>
                <c:ptCount val="15"/>
                <c:pt idx="0">
                  <c:v>2</c:v>
                </c:pt>
                <c:pt idx="1">
                  <c:v>0</c:v>
                </c:pt>
                <c:pt idx="2">
                  <c:v>3</c:v>
                </c:pt>
                <c:pt idx="3">
                  <c:v>0</c:v>
                </c:pt>
                <c:pt idx="4">
                  <c:v>5</c:v>
                </c:pt>
                <c:pt idx="5">
                  <c:v>2</c:v>
                </c:pt>
                <c:pt idx="6">
                  <c:v>6</c:v>
                </c:pt>
                <c:pt idx="7">
                  <c:v>0</c:v>
                </c:pt>
                <c:pt idx="8">
                  <c:v>0</c:v>
                </c:pt>
                <c:pt idx="9">
                  <c:v>6</c:v>
                </c:pt>
                <c:pt idx="10">
                  <c:v>0</c:v>
                </c:pt>
                <c:pt idx="11">
                  <c:v>0</c:v>
                </c:pt>
                <c:pt idx="12">
                  <c:v>0</c:v>
                </c:pt>
                <c:pt idx="13">
                  <c:v>5</c:v>
                </c:pt>
                <c:pt idx="14">
                  <c:v>17</c:v>
                </c:pt>
              </c:numCache>
            </c:numRef>
          </c:val>
          <c:extLst>
            <c:ext xmlns:c16="http://schemas.microsoft.com/office/drawing/2014/chart" uri="{C3380CC4-5D6E-409C-BE32-E72D297353CC}">
              <c16:uniqueId val="{00000002-F7B6-4F0E-AC6F-61F260DB9B65}"/>
            </c:ext>
          </c:extLst>
        </c:ser>
        <c:ser>
          <c:idx val="3"/>
          <c:order val="3"/>
          <c:tx>
            <c:strRef>
              <c:f>Sheet1!$E$1</c:f>
              <c:strCache>
                <c:ptCount val="1"/>
                <c:pt idx="0">
                  <c:v>Supply of Surgical Masks (# of Days)</c:v>
                </c:pt>
              </c:strCache>
            </c:strRef>
          </c:tx>
          <c:spPr>
            <a:solidFill>
              <a:schemeClr val="accent4"/>
            </a:solidFill>
            <a:ln>
              <a:noFill/>
            </a:ln>
            <a:effectLst/>
          </c:spPr>
          <c:invertIfNegative val="0"/>
          <c:cat>
            <c:strRef>
              <c:f>Sheet1!$A$2:$A$16</c:f>
              <c:strCache>
                <c:ptCount val="15"/>
                <c:pt idx="0">
                  <c:v>1 Day</c:v>
                </c:pt>
                <c:pt idx="1">
                  <c:v>2 Days</c:v>
                </c:pt>
                <c:pt idx="2">
                  <c:v>3 Days</c:v>
                </c:pt>
                <c:pt idx="3">
                  <c:v>4 Days</c:v>
                </c:pt>
                <c:pt idx="4">
                  <c:v>5 Days</c:v>
                </c:pt>
                <c:pt idx="5">
                  <c:v>6 Days</c:v>
                </c:pt>
                <c:pt idx="6">
                  <c:v>7 Days</c:v>
                </c:pt>
                <c:pt idx="7">
                  <c:v>8 Days</c:v>
                </c:pt>
                <c:pt idx="8">
                  <c:v>9 Days</c:v>
                </c:pt>
                <c:pt idx="9">
                  <c:v>10 Days</c:v>
                </c:pt>
                <c:pt idx="10">
                  <c:v>11 Days</c:v>
                </c:pt>
                <c:pt idx="11">
                  <c:v>12 Days</c:v>
                </c:pt>
                <c:pt idx="12">
                  <c:v>13 Days</c:v>
                </c:pt>
                <c:pt idx="13">
                  <c:v>14 Days</c:v>
                </c:pt>
                <c:pt idx="14">
                  <c:v>15 or More Days</c:v>
                </c:pt>
              </c:strCache>
            </c:strRef>
          </c:cat>
          <c:val>
            <c:numRef>
              <c:f>Sheet1!$E$2:$E$16</c:f>
              <c:numCache>
                <c:formatCode>General</c:formatCode>
                <c:ptCount val="15"/>
                <c:pt idx="0">
                  <c:v>0</c:v>
                </c:pt>
                <c:pt idx="1">
                  <c:v>0</c:v>
                </c:pt>
                <c:pt idx="2">
                  <c:v>0</c:v>
                </c:pt>
                <c:pt idx="3">
                  <c:v>2</c:v>
                </c:pt>
                <c:pt idx="4">
                  <c:v>2</c:v>
                </c:pt>
                <c:pt idx="5">
                  <c:v>0</c:v>
                </c:pt>
                <c:pt idx="6">
                  <c:v>11</c:v>
                </c:pt>
                <c:pt idx="7">
                  <c:v>0</c:v>
                </c:pt>
                <c:pt idx="8">
                  <c:v>0</c:v>
                </c:pt>
                <c:pt idx="9">
                  <c:v>6</c:v>
                </c:pt>
                <c:pt idx="10">
                  <c:v>0</c:v>
                </c:pt>
                <c:pt idx="11">
                  <c:v>0</c:v>
                </c:pt>
                <c:pt idx="12">
                  <c:v>0</c:v>
                </c:pt>
                <c:pt idx="13">
                  <c:v>2</c:v>
                </c:pt>
                <c:pt idx="14">
                  <c:v>33</c:v>
                </c:pt>
              </c:numCache>
            </c:numRef>
          </c:val>
          <c:extLst>
            <c:ext xmlns:c16="http://schemas.microsoft.com/office/drawing/2014/chart" uri="{C3380CC4-5D6E-409C-BE32-E72D297353CC}">
              <c16:uniqueId val="{00000004-F7B6-4F0E-AC6F-61F260DB9B65}"/>
            </c:ext>
          </c:extLst>
        </c:ser>
        <c:ser>
          <c:idx val="4"/>
          <c:order val="4"/>
          <c:tx>
            <c:strRef>
              <c:f>Sheet1!$F$1</c:f>
              <c:strCache>
                <c:ptCount val="1"/>
                <c:pt idx="0">
                  <c:v>Supply of Face Shields (# of Days)</c:v>
                </c:pt>
              </c:strCache>
            </c:strRef>
          </c:tx>
          <c:spPr>
            <a:solidFill>
              <a:schemeClr val="accent5"/>
            </a:solidFill>
            <a:ln>
              <a:noFill/>
            </a:ln>
            <a:effectLst/>
          </c:spPr>
          <c:invertIfNegative val="0"/>
          <c:cat>
            <c:strRef>
              <c:f>Sheet1!$A$2:$A$16</c:f>
              <c:strCache>
                <c:ptCount val="15"/>
                <c:pt idx="0">
                  <c:v>1 Day</c:v>
                </c:pt>
                <c:pt idx="1">
                  <c:v>2 Days</c:v>
                </c:pt>
                <c:pt idx="2">
                  <c:v>3 Days</c:v>
                </c:pt>
                <c:pt idx="3">
                  <c:v>4 Days</c:v>
                </c:pt>
                <c:pt idx="4">
                  <c:v>5 Days</c:v>
                </c:pt>
                <c:pt idx="5">
                  <c:v>6 Days</c:v>
                </c:pt>
                <c:pt idx="6">
                  <c:v>7 Days</c:v>
                </c:pt>
                <c:pt idx="7">
                  <c:v>8 Days</c:v>
                </c:pt>
                <c:pt idx="8">
                  <c:v>9 Days</c:v>
                </c:pt>
                <c:pt idx="9">
                  <c:v>10 Days</c:v>
                </c:pt>
                <c:pt idx="10">
                  <c:v>11 Days</c:v>
                </c:pt>
                <c:pt idx="11">
                  <c:v>12 Days</c:v>
                </c:pt>
                <c:pt idx="12">
                  <c:v>13 Days</c:v>
                </c:pt>
                <c:pt idx="13">
                  <c:v>14 Days</c:v>
                </c:pt>
                <c:pt idx="14">
                  <c:v>15 or More Days</c:v>
                </c:pt>
              </c:strCache>
            </c:strRef>
          </c:cat>
          <c:val>
            <c:numRef>
              <c:f>Sheet1!$F$2:$F$16</c:f>
              <c:numCache>
                <c:formatCode>General</c:formatCode>
                <c:ptCount val="15"/>
                <c:pt idx="0">
                  <c:v>0</c:v>
                </c:pt>
                <c:pt idx="1">
                  <c:v>0</c:v>
                </c:pt>
                <c:pt idx="2">
                  <c:v>0</c:v>
                </c:pt>
                <c:pt idx="3">
                  <c:v>1</c:v>
                </c:pt>
                <c:pt idx="4">
                  <c:v>1</c:v>
                </c:pt>
                <c:pt idx="5">
                  <c:v>2</c:v>
                </c:pt>
                <c:pt idx="6">
                  <c:v>7</c:v>
                </c:pt>
                <c:pt idx="7">
                  <c:v>0</c:v>
                </c:pt>
                <c:pt idx="8">
                  <c:v>0</c:v>
                </c:pt>
                <c:pt idx="9">
                  <c:v>5</c:v>
                </c:pt>
                <c:pt idx="10">
                  <c:v>0</c:v>
                </c:pt>
                <c:pt idx="11">
                  <c:v>0</c:v>
                </c:pt>
                <c:pt idx="12">
                  <c:v>0</c:v>
                </c:pt>
                <c:pt idx="13">
                  <c:v>3</c:v>
                </c:pt>
                <c:pt idx="14">
                  <c:v>37</c:v>
                </c:pt>
              </c:numCache>
            </c:numRef>
          </c:val>
          <c:extLst>
            <c:ext xmlns:c16="http://schemas.microsoft.com/office/drawing/2014/chart" uri="{C3380CC4-5D6E-409C-BE32-E72D297353CC}">
              <c16:uniqueId val="{00000005-F7B6-4F0E-AC6F-61F260DB9B65}"/>
            </c:ext>
          </c:extLst>
        </c:ser>
        <c:dLbls>
          <c:showLegendKey val="0"/>
          <c:showVal val="0"/>
          <c:showCatName val="0"/>
          <c:showSerName val="0"/>
          <c:showPercent val="0"/>
          <c:showBubbleSize val="0"/>
        </c:dLbls>
        <c:gapWidth val="219"/>
        <c:overlap val="-27"/>
        <c:axId val="1039380112"/>
        <c:axId val="1142772688"/>
      </c:barChart>
      <c:catAx>
        <c:axId val="103938011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1142772688"/>
        <c:crosses val="autoZero"/>
        <c:auto val="1"/>
        <c:lblAlgn val="ctr"/>
        <c:lblOffset val="100"/>
        <c:noMultiLvlLbl val="0"/>
      </c:catAx>
      <c:valAx>
        <c:axId val="1142772688"/>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1039380112"/>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6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Source of Resupply: Gowns</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Assisted Living: No Covid</c:v>
                </c:pt>
                <c:pt idx="1">
                  <c:v>Assisted Living: With Covid</c:v>
                </c:pt>
                <c:pt idx="2">
                  <c:v>Nursing Facility: No Covid</c:v>
                </c:pt>
                <c:pt idx="3">
                  <c:v>Nursing Facility: With Covid</c:v>
                </c:pt>
              </c:strCache>
            </c:strRef>
          </c:cat>
          <c:val>
            <c:numRef>
              <c:f>Sheet1!$B$2:$B$5</c:f>
              <c:numCache>
                <c:formatCode>0.0%</c:formatCode>
                <c:ptCount val="4"/>
                <c:pt idx="0">
                  <c:v>0.26845637583892612</c:v>
                </c:pt>
                <c:pt idx="1">
                  <c:v>0.18181818181818177</c:v>
                </c:pt>
                <c:pt idx="2">
                  <c:v>0.25242718446601942</c:v>
                </c:pt>
                <c:pt idx="3">
                  <c:v>0.15517241379310343</c:v>
                </c:pt>
              </c:numCache>
            </c:numRef>
          </c:val>
          <c:extLst>
            <c:ext xmlns:c16="http://schemas.microsoft.com/office/drawing/2014/chart" uri="{C3380CC4-5D6E-409C-BE32-E72D297353CC}">
              <c16:uniqueId val="{00000000-5C50-4979-BC39-12095880C4D0}"/>
            </c:ext>
          </c:extLst>
        </c:ser>
        <c:ser>
          <c:idx val="1"/>
          <c:order val="1"/>
          <c:tx>
            <c:strRef>
              <c:f>Sheet1!$C$1</c:f>
              <c:strCache>
                <c:ptCount val="1"/>
                <c:pt idx="0">
                  <c:v>Source of Resupply: Gloves</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Assisted Living: No Covid</c:v>
                </c:pt>
                <c:pt idx="1">
                  <c:v>Assisted Living: With Covid</c:v>
                </c:pt>
                <c:pt idx="2">
                  <c:v>Nursing Facility: No Covid</c:v>
                </c:pt>
                <c:pt idx="3">
                  <c:v>Nursing Facility: With Covid</c:v>
                </c:pt>
              </c:strCache>
            </c:strRef>
          </c:cat>
          <c:val>
            <c:numRef>
              <c:f>Sheet1!$C$2:$C$5</c:f>
              <c:numCache>
                <c:formatCode>0.0%</c:formatCode>
                <c:ptCount val="4"/>
                <c:pt idx="0">
                  <c:v>0.22147651006711411</c:v>
                </c:pt>
                <c:pt idx="1">
                  <c:v>0.18181818181818177</c:v>
                </c:pt>
                <c:pt idx="2">
                  <c:v>0.12745098039215685</c:v>
                </c:pt>
                <c:pt idx="3">
                  <c:v>0.10344827586206895</c:v>
                </c:pt>
              </c:numCache>
            </c:numRef>
          </c:val>
          <c:extLst>
            <c:ext xmlns:c16="http://schemas.microsoft.com/office/drawing/2014/chart" uri="{C3380CC4-5D6E-409C-BE32-E72D297353CC}">
              <c16:uniqueId val="{00000001-5C50-4979-BC39-12095880C4D0}"/>
            </c:ext>
          </c:extLst>
        </c:ser>
        <c:ser>
          <c:idx val="2"/>
          <c:order val="2"/>
          <c:tx>
            <c:strRef>
              <c:f>Sheet1!$D$1</c:f>
              <c:strCache>
                <c:ptCount val="1"/>
                <c:pt idx="0">
                  <c:v>Source of Resupply: Respirators</c:v>
                </c:pt>
              </c:strCache>
            </c:strRef>
          </c:tx>
          <c:spPr>
            <a:solidFill>
              <a:schemeClr val="accent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Assisted Living: No Covid</c:v>
                </c:pt>
                <c:pt idx="1">
                  <c:v>Assisted Living: With Covid</c:v>
                </c:pt>
                <c:pt idx="2">
                  <c:v>Nursing Facility: No Covid</c:v>
                </c:pt>
                <c:pt idx="3">
                  <c:v>Nursing Facility: With Covid</c:v>
                </c:pt>
              </c:strCache>
            </c:strRef>
          </c:cat>
          <c:val>
            <c:numRef>
              <c:f>Sheet1!$D$2:$D$5</c:f>
              <c:numCache>
                <c:formatCode>0.0%</c:formatCode>
                <c:ptCount val="4"/>
                <c:pt idx="0">
                  <c:v>0.76724137931034486</c:v>
                </c:pt>
                <c:pt idx="1">
                  <c:v>0.7142857142857143</c:v>
                </c:pt>
                <c:pt idx="2">
                  <c:v>0.57731958762886593</c:v>
                </c:pt>
                <c:pt idx="3">
                  <c:v>0.41509433962264153</c:v>
                </c:pt>
              </c:numCache>
            </c:numRef>
          </c:val>
          <c:extLst>
            <c:ext xmlns:c16="http://schemas.microsoft.com/office/drawing/2014/chart" uri="{C3380CC4-5D6E-409C-BE32-E72D297353CC}">
              <c16:uniqueId val="{00000002-5C50-4979-BC39-12095880C4D0}"/>
            </c:ext>
          </c:extLst>
        </c:ser>
        <c:ser>
          <c:idx val="3"/>
          <c:order val="3"/>
          <c:tx>
            <c:strRef>
              <c:f>Sheet1!$E$1</c:f>
              <c:strCache>
                <c:ptCount val="1"/>
                <c:pt idx="0">
                  <c:v>Source of Resupply: Surgical Masks</c:v>
                </c:pt>
              </c:strCache>
            </c:strRef>
          </c:tx>
          <c:spPr>
            <a:solidFill>
              <a:schemeClr val="accent4"/>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Assisted Living: No Covid</c:v>
                </c:pt>
                <c:pt idx="1">
                  <c:v>Assisted Living: With Covid</c:v>
                </c:pt>
                <c:pt idx="2">
                  <c:v>Nursing Facility: No Covid</c:v>
                </c:pt>
                <c:pt idx="3">
                  <c:v>Nursing Facility: With Covid</c:v>
                </c:pt>
              </c:strCache>
            </c:strRef>
          </c:cat>
          <c:val>
            <c:numRef>
              <c:f>Sheet1!$E$2:$E$5</c:f>
              <c:numCache>
                <c:formatCode>0.0%</c:formatCode>
                <c:ptCount val="4"/>
                <c:pt idx="0">
                  <c:v>0.22297297297297303</c:v>
                </c:pt>
                <c:pt idx="1">
                  <c:v>0.27272727272727271</c:v>
                </c:pt>
                <c:pt idx="2">
                  <c:v>0.1089108910891089</c:v>
                </c:pt>
                <c:pt idx="3">
                  <c:v>0.12068965517241381</c:v>
                </c:pt>
              </c:numCache>
            </c:numRef>
          </c:val>
          <c:extLst>
            <c:ext xmlns:c16="http://schemas.microsoft.com/office/drawing/2014/chart" uri="{C3380CC4-5D6E-409C-BE32-E72D297353CC}">
              <c16:uniqueId val="{00000004-5C50-4979-BC39-12095880C4D0}"/>
            </c:ext>
          </c:extLst>
        </c:ser>
        <c:ser>
          <c:idx val="4"/>
          <c:order val="4"/>
          <c:tx>
            <c:strRef>
              <c:f>Sheet1!$F$1</c:f>
              <c:strCache>
                <c:ptCount val="1"/>
                <c:pt idx="0">
                  <c:v>Source of Resupply: Face Shields</c:v>
                </c:pt>
              </c:strCache>
            </c:strRef>
          </c:tx>
          <c:spPr>
            <a:solidFill>
              <a:schemeClr val="accent5"/>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Assisted Living: No Covid</c:v>
                </c:pt>
                <c:pt idx="1">
                  <c:v>Assisted Living: With Covid</c:v>
                </c:pt>
                <c:pt idx="2">
                  <c:v>Nursing Facility: No Covid</c:v>
                </c:pt>
                <c:pt idx="3">
                  <c:v>Nursing Facility: With Covid</c:v>
                </c:pt>
              </c:strCache>
            </c:strRef>
          </c:cat>
          <c:val>
            <c:numRef>
              <c:f>Sheet1!$F$2:$F$5</c:f>
              <c:numCache>
                <c:formatCode>0.0%</c:formatCode>
                <c:ptCount val="4"/>
                <c:pt idx="0">
                  <c:v>0.19999999999999996</c:v>
                </c:pt>
                <c:pt idx="1">
                  <c:v>9.0909090909090939E-2</c:v>
                </c:pt>
                <c:pt idx="2">
                  <c:v>9.8039215686274495E-2</c:v>
                </c:pt>
                <c:pt idx="3">
                  <c:v>0.18965517241379315</c:v>
                </c:pt>
              </c:numCache>
            </c:numRef>
          </c:val>
          <c:extLst>
            <c:ext xmlns:c16="http://schemas.microsoft.com/office/drawing/2014/chart" uri="{C3380CC4-5D6E-409C-BE32-E72D297353CC}">
              <c16:uniqueId val="{00000006-5C50-4979-BC39-12095880C4D0}"/>
            </c:ext>
          </c:extLst>
        </c:ser>
        <c:dLbls>
          <c:showLegendKey val="0"/>
          <c:showVal val="0"/>
          <c:showCatName val="0"/>
          <c:showSerName val="0"/>
          <c:showPercent val="0"/>
          <c:showBubbleSize val="0"/>
        </c:dLbls>
        <c:gapWidth val="219"/>
        <c:overlap val="-27"/>
        <c:axId val="888898784"/>
        <c:axId val="1142790160"/>
      </c:barChart>
      <c:catAx>
        <c:axId val="88889878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1142790160"/>
        <c:crosses val="autoZero"/>
        <c:auto val="1"/>
        <c:lblAlgn val="ctr"/>
        <c:lblOffset val="100"/>
        <c:noMultiLvlLbl val="0"/>
      </c:catAx>
      <c:valAx>
        <c:axId val="1142790160"/>
        <c:scaling>
          <c:orientation val="minMax"/>
          <c:max val="1"/>
        </c:scaling>
        <c:delete val="0"/>
        <c:axPos val="l"/>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888898784"/>
        <c:crosses val="autoZero"/>
        <c:crossBetween val="between"/>
      </c:valAx>
      <c:spPr>
        <a:noFill/>
        <a:ln>
          <a:noFill/>
        </a:ln>
        <a:effectLst/>
      </c:spPr>
    </c:plotArea>
    <c:legend>
      <c:legendPos val="b"/>
      <c:layout>
        <c:manualLayout>
          <c:xMode val="edge"/>
          <c:yMode val="edge"/>
          <c:x val="2.6712408231579766E-2"/>
          <c:y val="0.86741227640785434"/>
          <c:w val="0.9526137357830271"/>
          <c:h val="0.11507586861788259"/>
        </c:manualLayout>
      </c:layout>
      <c:overlay val="0"/>
      <c:spPr>
        <a:noFill/>
        <a:ln>
          <a:noFill/>
        </a:ln>
        <a:effectLst/>
      </c:spPr>
      <c:txPr>
        <a:bodyPr rot="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6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pieChart>
        <c:varyColors val="1"/>
        <c:ser>
          <c:idx val="0"/>
          <c:order val="0"/>
          <c:tx>
            <c:strRef>
              <c:f>Sheet1!$A$2</c:f>
              <c:strCache>
                <c:ptCount val="1"/>
                <c:pt idx="0">
                  <c:v>Nursing facility received your rapid point-of-care (POC) antigen COVID-19 testing device from CMS</c:v>
                </c:pt>
              </c:strCache>
            </c:strRef>
          </c:tx>
          <c:dPt>
            <c:idx val="0"/>
            <c:bubble3D val="0"/>
            <c:spPr>
              <a:solidFill>
                <a:schemeClr val="accent1"/>
              </a:solidFill>
              <a:ln w="19050">
                <a:solidFill>
                  <a:schemeClr val="lt1"/>
                </a:solidFill>
              </a:ln>
              <a:effectLst/>
            </c:spPr>
            <c:extLst>
              <c:ext xmlns:c16="http://schemas.microsoft.com/office/drawing/2014/chart" uri="{C3380CC4-5D6E-409C-BE32-E72D297353CC}">
                <c16:uniqueId val="{00000001-1289-4C8C-A54E-4DE14F689064}"/>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03-1289-4C8C-A54E-4DE14F689064}"/>
              </c:ext>
            </c:extLst>
          </c:dPt>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1"/>
            <c:showCatName val="1"/>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Sheet1!$B$1:$C$1</c:f>
              <c:strCache>
                <c:ptCount val="2"/>
                <c:pt idx="0">
                  <c:v>No</c:v>
                </c:pt>
                <c:pt idx="1">
                  <c:v>Yes</c:v>
                </c:pt>
              </c:strCache>
            </c:strRef>
          </c:cat>
          <c:val>
            <c:numRef>
              <c:f>Sheet1!$B$2:$C$2</c:f>
              <c:numCache>
                <c:formatCode>0.0%</c:formatCode>
                <c:ptCount val="2"/>
                <c:pt idx="0">
                  <c:v>0.22619047619047619</c:v>
                </c:pt>
                <c:pt idx="1">
                  <c:v>0.77380952380952384</c:v>
                </c:pt>
              </c:numCache>
            </c:numRef>
          </c:val>
          <c:extLst>
            <c:ext xmlns:c16="http://schemas.microsoft.com/office/drawing/2014/chart" uri="{C3380CC4-5D6E-409C-BE32-E72D297353CC}">
              <c16:uniqueId val="{00000000-5CAF-43F4-9BE3-34B1CEE41C77}"/>
            </c:ext>
          </c:extLst>
        </c:ser>
        <c:dLbls>
          <c:showLegendKey val="0"/>
          <c:showVal val="0"/>
          <c:showCatName val="0"/>
          <c:showSerName val="0"/>
          <c:showPercent val="0"/>
          <c:showBubbleSize val="0"/>
          <c:showLeaderLines val="1"/>
        </c:dLbls>
        <c:firstSliceAng val="0"/>
      </c:pie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6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pieChart>
        <c:varyColors val="1"/>
        <c:ser>
          <c:idx val="0"/>
          <c:order val="0"/>
          <c:tx>
            <c:strRef>
              <c:f>Sheet1!$B$1</c:f>
              <c:strCache>
                <c:ptCount val="1"/>
                <c:pt idx="0">
                  <c:v>Types of point-of-care (POC) antigen COVID-19 testing devices</c:v>
                </c:pt>
              </c:strCache>
            </c:strRef>
          </c:tx>
          <c:dPt>
            <c:idx val="0"/>
            <c:bubble3D val="0"/>
            <c:spPr>
              <a:solidFill>
                <a:schemeClr val="accent6"/>
              </a:solidFill>
              <a:ln w="19050">
                <a:solidFill>
                  <a:schemeClr val="lt1"/>
                </a:solidFill>
              </a:ln>
              <a:effectLst/>
            </c:spPr>
            <c:extLst>
              <c:ext xmlns:c16="http://schemas.microsoft.com/office/drawing/2014/chart" uri="{C3380CC4-5D6E-409C-BE32-E72D297353CC}">
                <c16:uniqueId val="{00000003-DEDC-4A30-BD0C-B07B3B85C13C}"/>
              </c:ext>
            </c:extLst>
          </c:dPt>
          <c:dPt>
            <c:idx val="1"/>
            <c:bubble3D val="0"/>
            <c:spPr>
              <a:solidFill>
                <a:schemeClr val="accent4"/>
              </a:solidFill>
              <a:ln w="19050">
                <a:solidFill>
                  <a:schemeClr val="lt1"/>
                </a:solidFill>
              </a:ln>
              <a:effectLst/>
            </c:spPr>
            <c:extLst>
              <c:ext xmlns:c16="http://schemas.microsoft.com/office/drawing/2014/chart" uri="{C3380CC4-5D6E-409C-BE32-E72D297353CC}">
                <c16:uniqueId val="{00000002-DEDC-4A30-BD0C-B07B3B85C13C}"/>
              </c:ext>
            </c:extLst>
          </c:dPt>
          <c:dLbls>
            <c:dLbl>
              <c:idx val="0"/>
              <c:layout>
                <c:manualLayout>
                  <c:x val="0.31042853558746331"/>
                  <c:y val="-7.2134364188670239E-2"/>
                </c:manualLayout>
              </c:layout>
              <c:showLegendKey val="0"/>
              <c:showVal val="1"/>
              <c:showCatName val="1"/>
              <c:showSerName val="0"/>
              <c:showPercent val="0"/>
              <c:showBubbleSize val="0"/>
              <c:extLst>
                <c:ext xmlns:c15="http://schemas.microsoft.com/office/drawing/2012/chart" uri="{CE6537A1-D6FC-4f65-9D91-7224C49458BB}"/>
                <c:ext xmlns:c16="http://schemas.microsoft.com/office/drawing/2014/chart" uri="{C3380CC4-5D6E-409C-BE32-E72D297353CC}">
                  <c16:uniqueId val="{00000003-DEDC-4A30-BD0C-B07B3B85C13C}"/>
                </c:ext>
              </c:extLst>
            </c:dLbl>
            <c:dLbl>
              <c:idx val="1"/>
              <c:layout>
                <c:manualLayout>
                  <c:x val="-0.28921028253821213"/>
                  <c:y val="8.7134577916034101E-2"/>
                </c:manualLayout>
              </c:layout>
              <c:showLegendKey val="0"/>
              <c:showVal val="1"/>
              <c:showCatName val="1"/>
              <c:showSerName val="0"/>
              <c:showPercent val="0"/>
              <c:showBubbleSize val="0"/>
              <c:extLst>
                <c:ext xmlns:c15="http://schemas.microsoft.com/office/drawing/2012/chart" uri="{CE6537A1-D6FC-4f65-9D91-7224C49458BB}"/>
                <c:ext xmlns:c16="http://schemas.microsoft.com/office/drawing/2014/chart" uri="{C3380CC4-5D6E-409C-BE32-E72D297353CC}">
                  <c16:uniqueId val="{00000002-DEDC-4A30-BD0C-B07B3B85C13C}"/>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1"/>
            <c:showCatName val="1"/>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Sheet1!$A$2:$A$3</c:f>
              <c:strCache>
                <c:ptCount val="2"/>
                <c:pt idx="0">
                  <c:v>BD Veritor System for Rapid Detection of SARS-CoV-2</c:v>
                </c:pt>
                <c:pt idx="1">
                  <c:v>Quidel Sofia 2 SARS Antigen FIA</c:v>
                </c:pt>
              </c:strCache>
            </c:strRef>
          </c:cat>
          <c:val>
            <c:numRef>
              <c:f>Sheet1!$B$2:$B$3</c:f>
              <c:numCache>
                <c:formatCode>0.0%</c:formatCode>
                <c:ptCount val="2"/>
                <c:pt idx="0">
                  <c:v>0.95199999999999996</c:v>
                </c:pt>
                <c:pt idx="1">
                  <c:v>4.8000000000000001E-2</c:v>
                </c:pt>
              </c:numCache>
            </c:numRef>
          </c:val>
          <c:extLst>
            <c:ext xmlns:c16="http://schemas.microsoft.com/office/drawing/2014/chart" uri="{C3380CC4-5D6E-409C-BE32-E72D297353CC}">
              <c16:uniqueId val="{00000000-DEDC-4A30-BD0C-B07B3B85C13C}"/>
            </c:ext>
          </c:extLst>
        </c:ser>
        <c:dLbls>
          <c:showLegendKey val="0"/>
          <c:showVal val="0"/>
          <c:showCatName val="0"/>
          <c:showSerName val="0"/>
          <c:showPercent val="0"/>
          <c:showBubbleSize val="0"/>
          <c:showLeaderLines val="1"/>
        </c:dLbls>
        <c:firstSliceAng val="0"/>
      </c:pie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6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Sheet1!$B$1</c:f>
              <c:strCache>
                <c:ptCount val="1"/>
                <c:pt idx="0">
                  <c:v>Percent</c:v>
                </c:pt>
              </c:strCache>
            </c:strRef>
          </c:tx>
          <c:dPt>
            <c:idx val="0"/>
            <c:bubble3D val="0"/>
            <c:spPr>
              <a:solidFill>
                <a:schemeClr val="accent1"/>
              </a:solidFill>
              <a:ln w="19050">
                <a:solidFill>
                  <a:schemeClr val="lt1"/>
                </a:solidFill>
              </a:ln>
              <a:effectLst/>
            </c:spPr>
            <c:extLst>
              <c:ext xmlns:c16="http://schemas.microsoft.com/office/drawing/2014/chart" uri="{C3380CC4-5D6E-409C-BE32-E72D297353CC}">
                <c16:uniqueId val="{00000002-4768-47DE-B9C7-7C34AA1A33B5}"/>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04-4768-47DE-B9C7-7C34AA1A33B5}"/>
              </c:ext>
            </c:extLst>
          </c:dPt>
          <c:dPt>
            <c:idx val="2"/>
            <c:bubble3D val="0"/>
            <c:spPr>
              <a:solidFill>
                <a:schemeClr val="accent3"/>
              </a:solidFill>
              <a:ln w="19050">
                <a:solidFill>
                  <a:schemeClr val="lt1"/>
                </a:solidFill>
              </a:ln>
              <a:effectLst/>
            </c:spPr>
            <c:extLst>
              <c:ext xmlns:c16="http://schemas.microsoft.com/office/drawing/2014/chart" uri="{C3380CC4-5D6E-409C-BE32-E72D297353CC}">
                <c16:uniqueId val="{00000003-4768-47DE-B9C7-7C34AA1A33B5}"/>
              </c:ext>
            </c:extLst>
          </c:dPt>
          <c:dLbls>
            <c:dLbl>
              <c:idx val="0"/>
              <c:layout>
                <c:manualLayout>
                  <c:x val="0.10548294914222679"/>
                  <c:y val="-0.21041872637795547"/>
                </c:manualLayout>
              </c:layout>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accent1"/>
                      </a:solidFill>
                      <a:latin typeface="+mn-lt"/>
                      <a:ea typeface="+mn-ea"/>
                      <a:cs typeface="+mn-cs"/>
                    </a:defRPr>
                  </a:pPr>
                  <a:endParaRPr lang="en-US"/>
                </a:p>
              </c:txPr>
              <c:showLegendKey val="0"/>
              <c:showVal val="1"/>
              <c:showCatName val="1"/>
              <c:showSerName val="0"/>
              <c:showPercent val="0"/>
              <c:showBubbleSize val="0"/>
              <c:extLst>
                <c:ext xmlns:c15="http://schemas.microsoft.com/office/drawing/2012/chart" uri="{CE6537A1-D6FC-4f65-9D91-7224C49458BB}"/>
                <c:ext xmlns:c16="http://schemas.microsoft.com/office/drawing/2014/chart" uri="{C3380CC4-5D6E-409C-BE32-E72D297353CC}">
                  <c16:uniqueId val="{00000002-4768-47DE-B9C7-7C34AA1A33B5}"/>
                </c:ext>
              </c:extLst>
            </c:dLbl>
            <c:dLbl>
              <c:idx val="1"/>
              <c:layout>
                <c:manualLayout>
                  <c:x val="-0.14778747765224998"/>
                  <c:y val="0.40579357429829632"/>
                </c:manualLayout>
              </c:layout>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accent2"/>
                      </a:solidFill>
                      <a:latin typeface="+mn-lt"/>
                      <a:ea typeface="+mn-ea"/>
                      <a:cs typeface="+mn-cs"/>
                    </a:defRPr>
                  </a:pPr>
                  <a:endParaRPr lang="en-US"/>
                </a:p>
              </c:txPr>
              <c:showLegendKey val="0"/>
              <c:showVal val="1"/>
              <c:showCatName val="1"/>
              <c:showSerName val="0"/>
              <c:showPercent val="0"/>
              <c:showBubbleSize val="0"/>
              <c:extLst>
                <c:ext xmlns:c15="http://schemas.microsoft.com/office/drawing/2012/chart" uri="{CE6537A1-D6FC-4f65-9D91-7224C49458BB}"/>
                <c:ext xmlns:c16="http://schemas.microsoft.com/office/drawing/2014/chart" uri="{C3380CC4-5D6E-409C-BE32-E72D297353CC}">
                  <c16:uniqueId val="{00000004-4768-47DE-B9C7-7C34AA1A33B5}"/>
                </c:ext>
              </c:extLst>
            </c:dLbl>
            <c:dLbl>
              <c:idx val="2"/>
              <c:tx>
                <c:rich>
                  <a:bodyPr rot="0" spcFirstLastPara="1" vertOverflow="ellipsis" vert="horz" wrap="square" lIns="38100" tIns="19050" rIns="38100" bIns="19050" anchor="ctr" anchorCtr="1">
                    <a:spAutoFit/>
                  </a:bodyPr>
                  <a:lstStyle/>
                  <a:p>
                    <a:pPr>
                      <a:defRPr sz="1200" b="1" i="0" u="none" strike="noStrike" kern="1200" baseline="0">
                        <a:solidFill>
                          <a:schemeClr val="bg1">
                            <a:lumMod val="50000"/>
                          </a:schemeClr>
                        </a:solidFill>
                        <a:latin typeface="+mn-lt"/>
                        <a:ea typeface="+mn-ea"/>
                        <a:cs typeface="+mn-cs"/>
                      </a:defRPr>
                    </a:pPr>
                    <a:fld id="{70C8865B-AB6D-4E5B-9E2C-606DB344FF63}" type="CATEGORYNAME">
                      <a:rPr lang="en-US" sz="1400"/>
                      <a:pPr>
                        <a:defRPr sz="1200" b="1">
                          <a:solidFill>
                            <a:schemeClr val="bg1">
                              <a:lumMod val="50000"/>
                            </a:schemeClr>
                          </a:solidFill>
                        </a:defRPr>
                      </a:pPr>
                      <a:t>[CATEGORY NAME]</a:t>
                    </a:fld>
                    <a:r>
                      <a:rPr lang="en-US" baseline="0" dirty="0"/>
                      <a:t>, </a:t>
                    </a:r>
                    <a:fld id="{BEE5B8A8-2EB5-4342-B080-4987C6F2AF3F}" type="VALUE">
                      <a:rPr lang="en-US" baseline="0"/>
                      <a:pPr>
                        <a:defRPr sz="1200" b="1">
                          <a:solidFill>
                            <a:schemeClr val="bg1">
                              <a:lumMod val="50000"/>
                            </a:schemeClr>
                          </a:solidFill>
                        </a:defRPr>
                      </a:pPr>
                      <a:t>[VALUE]</a:t>
                    </a:fld>
                    <a:endParaRPr lang="en-US" baseline="0" dirty="0"/>
                  </a:p>
                </c:rich>
              </c:tx>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bg1">
                          <a:lumMod val="50000"/>
                        </a:schemeClr>
                      </a:solidFill>
                      <a:latin typeface="+mn-lt"/>
                      <a:ea typeface="+mn-ea"/>
                      <a:cs typeface="+mn-cs"/>
                    </a:defRPr>
                  </a:pPr>
                  <a:endParaRPr lang="en-US"/>
                </a:p>
              </c:txPr>
              <c:showLegendKey val="0"/>
              <c:showVal val="1"/>
              <c:showCatName val="1"/>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3-4768-47DE-B9C7-7C34AA1A33B5}"/>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1"/>
            <c:showCatName val="1"/>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Sheet1!$A$2:$A$4</c:f>
              <c:strCache>
                <c:ptCount val="3"/>
                <c:pt idx="0">
                  <c:v>We have not used the POC device to perform tests</c:v>
                </c:pt>
                <c:pt idx="1">
                  <c:v>Yes, we have used the POC device to perform tests on trial basis, but have not submitted the results to the Minnesota Department of Health</c:v>
                </c:pt>
                <c:pt idx="2">
                  <c:v>Yes, we have used the POC device to perform tests, and have submitted the results to the Minnesota Department of Health</c:v>
                </c:pt>
              </c:strCache>
            </c:strRef>
          </c:cat>
          <c:val>
            <c:numRef>
              <c:f>Sheet1!$B$2:$B$4</c:f>
              <c:numCache>
                <c:formatCode>0.0%</c:formatCode>
                <c:ptCount val="3"/>
                <c:pt idx="0">
                  <c:v>0.77519379844961245</c:v>
                </c:pt>
                <c:pt idx="1">
                  <c:v>0.12403100775193798</c:v>
                </c:pt>
                <c:pt idx="2">
                  <c:v>0.10077519379844961</c:v>
                </c:pt>
              </c:numCache>
            </c:numRef>
          </c:val>
          <c:extLst>
            <c:ext xmlns:c16="http://schemas.microsoft.com/office/drawing/2014/chart" uri="{C3380CC4-5D6E-409C-BE32-E72D297353CC}">
              <c16:uniqueId val="{00000000-4768-47DE-B9C7-7C34AA1A33B5}"/>
            </c:ext>
          </c:extLst>
        </c:ser>
        <c:dLbls>
          <c:showLegendKey val="0"/>
          <c:showVal val="0"/>
          <c:showCatName val="0"/>
          <c:showSerName val="0"/>
          <c:showPercent val="0"/>
          <c:showBubbleSize val="0"/>
          <c:showLeaderLines val="1"/>
        </c:dLbls>
        <c:firstSliceAng val="0"/>
      </c:pie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6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tx>
            <c:strRef>
              <c:f>Sheet1!$B$1</c:f>
              <c:strCache>
                <c:ptCount val="1"/>
                <c:pt idx="0">
                  <c:v>Percent of Respondents</c:v>
                </c:pt>
              </c:strCache>
            </c:strRef>
          </c:tx>
          <c:spPr>
            <a:solidFill>
              <a:schemeClr val="accent1"/>
            </a:solidFill>
            <a:ln>
              <a:noFill/>
            </a:ln>
            <a:effectLst/>
          </c:spPr>
          <c:invertIfNegative val="0"/>
          <c:dLbls>
            <c:numFmt formatCode="0%" sourceLinked="0"/>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We have an agreement with a lab that is meeting our present testing needs</c:v>
                </c:pt>
                <c:pt idx="1">
                  <c:v>We have concerns regarding the accuracy of the results</c:v>
                </c:pt>
                <c:pt idx="2">
                  <c:v>The testing device is too complicated</c:v>
                </c:pt>
                <c:pt idx="3">
                  <c:v>We intend to use the POC device but have not had time to set-up and begin testing.</c:v>
                </c:pt>
                <c:pt idx="4">
                  <c:v>Testing device arrived with limited number of testing kits/supplies</c:v>
                </c:pt>
                <c:pt idx="5">
                  <c:v>Other</c:v>
                </c:pt>
              </c:strCache>
            </c:strRef>
          </c:cat>
          <c:val>
            <c:numRef>
              <c:f>Sheet1!$B$2:$B$7</c:f>
              <c:numCache>
                <c:formatCode>General</c:formatCode>
                <c:ptCount val="6"/>
                <c:pt idx="0">
                  <c:v>0.61</c:v>
                </c:pt>
                <c:pt idx="1">
                  <c:v>0.32</c:v>
                </c:pt>
                <c:pt idx="2">
                  <c:v>0.04</c:v>
                </c:pt>
                <c:pt idx="3">
                  <c:v>0.45</c:v>
                </c:pt>
                <c:pt idx="4">
                  <c:v>0.18</c:v>
                </c:pt>
                <c:pt idx="5">
                  <c:v>0.24</c:v>
                </c:pt>
              </c:numCache>
            </c:numRef>
          </c:val>
          <c:extLst>
            <c:ext xmlns:c16="http://schemas.microsoft.com/office/drawing/2014/chart" uri="{C3380CC4-5D6E-409C-BE32-E72D297353CC}">
              <c16:uniqueId val="{00000000-BD34-4A22-8EFF-603393E783CA}"/>
            </c:ext>
          </c:extLst>
        </c:ser>
        <c:dLbls>
          <c:showLegendKey val="0"/>
          <c:showVal val="0"/>
          <c:showCatName val="0"/>
          <c:showSerName val="0"/>
          <c:showPercent val="0"/>
          <c:showBubbleSize val="0"/>
        </c:dLbls>
        <c:gapWidth val="219"/>
        <c:overlap val="-27"/>
        <c:axId val="2096590223"/>
        <c:axId val="313992975"/>
      </c:barChart>
      <c:catAx>
        <c:axId val="2096590223"/>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50" b="1" i="0" u="none" strike="noStrike" kern="1200" baseline="0">
                <a:solidFill>
                  <a:schemeClr val="tx1">
                    <a:lumMod val="65000"/>
                    <a:lumOff val="35000"/>
                  </a:schemeClr>
                </a:solidFill>
                <a:latin typeface="+mn-lt"/>
                <a:ea typeface="+mn-ea"/>
                <a:cs typeface="+mn-cs"/>
              </a:defRPr>
            </a:pPr>
            <a:endParaRPr lang="en-US"/>
          </a:p>
        </c:txPr>
        <c:crossAx val="313992975"/>
        <c:crosses val="autoZero"/>
        <c:auto val="1"/>
        <c:lblAlgn val="ctr"/>
        <c:lblOffset val="100"/>
        <c:noMultiLvlLbl val="0"/>
      </c:catAx>
      <c:valAx>
        <c:axId val="313992975"/>
        <c:scaling>
          <c:orientation val="minMax"/>
          <c:max val="1"/>
        </c:scaling>
        <c:delete val="0"/>
        <c:axPos val="l"/>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2096590223"/>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6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bar"/>
        <c:grouping val="percentStacked"/>
        <c:varyColors val="0"/>
        <c:ser>
          <c:idx val="0"/>
          <c:order val="0"/>
          <c:tx>
            <c:strRef>
              <c:f>Sheet1!$A$2</c:f>
              <c:strCache>
                <c:ptCount val="1"/>
                <c:pt idx="0">
                  <c:v>No, we have not found vendor with supplies needed to routinely operate device</c:v>
                </c:pt>
              </c:strCache>
            </c:strRef>
          </c:tx>
          <c:spPr>
            <a:solidFill>
              <a:srgbClr val="00B0F0"/>
            </a:solidFill>
            <a:ln>
              <a:noFill/>
            </a:ln>
            <a:effectLst/>
          </c:spPr>
          <c:invertIfNegative val="0"/>
          <c:dLbls>
            <c:dLbl>
              <c:idx val="0"/>
              <c:spPr>
                <a:noFill/>
                <a:ln>
                  <a:noFill/>
                </a:ln>
                <a:effectLst/>
              </c:spPr>
              <c:txPr>
                <a:bodyPr rot="0" spcFirstLastPara="1" vertOverflow="ellipsis" vert="horz" wrap="square" lIns="38100" tIns="19050" rIns="38100" bIns="19050" anchor="ctr" anchorCtr="1">
                  <a:noAutofit/>
                </a:bodyPr>
                <a:lstStyle/>
                <a:p>
                  <a:pPr>
                    <a:defRPr sz="1197" b="1" i="0" u="none" strike="noStrike" kern="1200" baseline="0">
                      <a:solidFill>
                        <a:srgbClr val="C00000"/>
                      </a:solidFill>
                      <a:latin typeface="+mn-lt"/>
                      <a:ea typeface="+mn-ea"/>
                      <a:cs typeface="+mn-cs"/>
                    </a:defRPr>
                  </a:pPr>
                  <a:endParaRPr lang="en-US"/>
                </a:p>
              </c:txPr>
              <c:showLegendKey val="0"/>
              <c:showVal val="1"/>
              <c:showCatName val="0"/>
              <c:showSerName val="1"/>
              <c:showPercent val="0"/>
              <c:showBubbleSize val="0"/>
              <c:extLst>
                <c:ext xmlns:c15="http://schemas.microsoft.com/office/drawing/2012/chart" uri="{CE6537A1-D6FC-4f65-9D91-7224C49458BB}">
                  <c15:layout>
                    <c:manualLayout>
                      <c:w val="0.16745169082125605"/>
                      <c:h val="0.24758844291112297"/>
                    </c:manualLayout>
                  </c15:layout>
                </c:ext>
                <c:ext xmlns:c16="http://schemas.microsoft.com/office/drawing/2014/chart" uri="{C3380CC4-5D6E-409C-BE32-E72D297353CC}">
                  <c16:uniqueId val="{00000007-0D8C-4EC3-B46E-B68E19B741B9}"/>
                </c:ext>
              </c:extLst>
            </c:dLbl>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rgbClr val="C00000"/>
                    </a:solidFill>
                    <a:latin typeface="+mn-lt"/>
                    <a:ea typeface="+mn-ea"/>
                    <a:cs typeface="+mn-cs"/>
                  </a:defRPr>
                </a:pPr>
                <a:endParaRPr lang="en-US"/>
              </a:p>
            </c:txPr>
            <c:showLegendKey val="0"/>
            <c:showVal val="1"/>
            <c:showCatName val="0"/>
            <c:showSerName val="1"/>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Sheet1!$B$1</c:f>
              <c:strCache>
                <c:ptCount val="1"/>
                <c:pt idx="0">
                  <c:v>Percent</c:v>
                </c:pt>
              </c:strCache>
            </c:strRef>
          </c:cat>
          <c:val>
            <c:numRef>
              <c:f>Sheet1!$B$2</c:f>
              <c:numCache>
                <c:formatCode>0.0%</c:formatCode>
                <c:ptCount val="1"/>
                <c:pt idx="0">
                  <c:v>0.15573770491803279</c:v>
                </c:pt>
              </c:numCache>
            </c:numRef>
          </c:val>
          <c:extLst>
            <c:ext xmlns:c16="http://schemas.microsoft.com/office/drawing/2014/chart" uri="{C3380CC4-5D6E-409C-BE32-E72D297353CC}">
              <c16:uniqueId val="{00000000-0D8C-4EC3-B46E-B68E19B741B9}"/>
            </c:ext>
          </c:extLst>
        </c:ser>
        <c:ser>
          <c:idx val="1"/>
          <c:order val="1"/>
          <c:tx>
            <c:strRef>
              <c:f>Sheet1!$A$3</c:f>
              <c:strCache>
                <c:ptCount val="1"/>
                <c:pt idx="0">
                  <c:v>We have not checked with vendors to see if they have supplies needed to routinely operate device</c:v>
                </c:pt>
              </c:strCache>
            </c:strRef>
          </c:tx>
          <c:spPr>
            <a:solidFill>
              <a:schemeClr val="accent4">
                <a:lumMod val="60000"/>
                <a:lumOff val="40000"/>
              </a:schemeClr>
            </a:solidFill>
            <a:ln>
              <a:noFill/>
            </a:ln>
            <a:effectLst/>
          </c:spPr>
          <c:invertIfNegative val="0"/>
          <c:dLbls>
            <c:dLbl>
              <c:idx val="0"/>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rgbClr val="7030A0"/>
                      </a:solidFill>
                      <a:latin typeface="+mn-lt"/>
                      <a:ea typeface="+mn-ea"/>
                      <a:cs typeface="+mn-cs"/>
                    </a:defRPr>
                  </a:pPr>
                  <a:endParaRPr lang="en-US"/>
                </a:p>
              </c:txPr>
              <c:showLegendKey val="0"/>
              <c:showVal val="1"/>
              <c:showCatName val="0"/>
              <c:showSerName val="1"/>
              <c:showPercent val="0"/>
              <c:showBubbleSize val="0"/>
              <c:extLst>
                <c:ext xmlns:c15="http://schemas.microsoft.com/office/drawing/2012/chart" uri="{CE6537A1-D6FC-4f65-9D91-7224C49458BB}"/>
                <c:ext xmlns:c16="http://schemas.microsoft.com/office/drawing/2014/chart" uri="{C3380CC4-5D6E-409C-BE32-E72D297353CC}">
                  <c16:uniqueId val="{00000006-0D8C-4EC3-B46E-B68E19B741B9}"/>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1"/>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Sheet1!$B$1</c:f>
              <c:strCache>
                <c:ptCount val="1"/>
                <c:pt idx="0">
                  <c:v>Percent</c:v>
                </c:pt>
              </c:strCache>
            </c:strRef>
          </c:cat>
          <c:val>
            <c:numRef>
              <c:f>Sheet1!$B$3</c:f>
              <c:numCache>
                <c:formatCode>0.0%</c:formatCode>
                <c:ptCount val="1"/>
                <c:pt idx="0">
                  <c:v>0.5</c:v>
                </c:pt>
              </c:numCache>
            </c:numRef>
          </c:val>
          <c:extLst>
            <c:ext xmlns:c16="http://schemas.microsoft.com/office/drawing/2014/chart" uri="{C3380CC4-5D6E-409C-BE32-E72D297353CC}">
              <c16:uniqueId val="{00000004-0D8C-4EC3-B46E-B68E19B741B9}"/>
            </c:ext>
          </c:extLst>
        </c:ser>
        <c:ser>
          <c:idx val="2"/>
          <c:order val="2"/>
          <c:tx>
            <c:strRef>
              <c:f>Sheet1!$A$4</c:f>
              <c:strCache>
                <c:ptCount val="1"/>
                <c:pt idx="0">
                  <c:v>Yes, we have confirmation from vendor that we will receive supplies needed to routinely operate device</c:v>
                </c:pt>
              </c:strCache>
            </c:strRef>
          </c:tx>
          <c:spPr>
            <a:solidFill>
              <a:schemeClr val="accent3"/>
            </a:solidFill>
            <a:ln>
              <a:solidFill>
                <a:srgbClr val="FF0000"/>
              </a:solidFill>
            </a:ln>
            <a:effectLst/>
          </c:spPr>
          <c:invertIfNegative val="0"/>
          <c:dPt>
            <c:idx val="0"/>
            <c:invertIfNegative val="0"/>
            <c:bubble3D val="0"/>
            <c:spPr>
              <a:solidFill>
                <a:schemeClr val="bg1"/>
              </a:solidFill>
              <a:ln>
                <a:solidFill>
                  <a:srgbClr val="FF0000"/>
                </a:solidFill>
              </a:ln>
              <a:effectLst/>
            </c:spPr>
            <c:extLst>
              <c:ext xmlns:c16="http://schemas.microsoft.com/office/drawing/2014/chart" uri="{C3380CC4-5D6E-409C-BE32-E72D297353CC}">
                <c16:uniqueId val="{00000008-0D8C-4EC3-B46E-B68E19B741B9}"/>
              </c:ext>
            </c:extLst>
          </c:dPt>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rgbClr val="FF0000"/>
                    </a:solidFill>
                    <a:latin typeface="+mn-lt"/>
                    <a:ea typeface="+mn-ea"/>
                    <a:cs typeface="+mn-cs"/>
                  </a:defRPr>
                </a:pPr>
                <a:endParaRPr lang="en-US"/>
              </a:p>
            </c:txPr>
            <c:showLegendKey val="0"/>
            <c:showVal val="1"/>
            <c:showCatName val="0"/>
            <c:showSerName val="1"/>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Sheet1!$B$1</c:f>
              <c:strCache>
                <c:ptCount val="1"/>
                <c:pt idx="0">
                  <c:v>Percent</c:v>
                </c:pt>
              </c:strCache>
            </c:strRef>
          </c:cat>
          <c:val>
            <c:numRef>
              <c:f>Sheet1!$B$4</c:f>
              <c:numCache>
                <c:formatCode>0.0%</c:formatCode>
                <c:ptCount val="1"/>
                <c:pt idx="0">
                  <c:v>0.34426229508196721</c:v>
                </c:pt>
              </c:numCache>
            </c:numRef>
          </c:val>
          <c:extLst>
            <c:ext xmlns:c16="http://schemas.microsoft.com/office/drawing/2014/chart" uri="{C3380CC4-5D6E-409C-BE32-E72D297353CC}">
              <c16:uniqueId val="{00000005-0D8C-4EC3-B46E-B68E19B741B9}"/>
            </c:ext>
          </c:extLst>
        </c:ser>
        <c:dLbls>
          <c:showLegendKey val="0"/>
          <c:showVal val="0"/>
          <c:showCatName val="0"/>
          <c:showSerName val="0"/>
          <c:showPercent val="0"/>
          <c:showBubbleSize val="0"/>
        </c:dLbls>
        <c:gapWidth val="150"/>
        <c:overlap val="100"/>
        <c:axId val="1790048575"/>
        <c:axId val="1790069951"/>
      </c:barChart>
      <c:catAx>
        <c:axId val="1790048575"/>
        <c:scaling>
          <c:orientation val="minMax"/>
        </c:scaling>
        <c:delete val="1"/>
        <c:axPos val="l"/>
        <c:numFmt formatCode="General" sourceLinked="1"/>
        <c:majorTickMark val="none"/>
        <c:minorTickMark val="none"/>
        <c:tickLblPos val="nextTo"/>
        <c:crossAx val="1790069951"/>
        <c:crosses val="autoZero"/>
        <c:auto val="1"/>
        <c:lblAlgn val="ctr"/>
        <c:lblOffset val="100"/>
        <c:noMultiLvlLbl val="0"/>
      </c:catAx>
      <c:valAx>
        <c:axId val="1790069951"/>
        <c:scaling>
          <c:orientation val="minMax"/>
        </c:scaling>
        <c:delete val="0"/>
        <c:axPos val="b"/>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1790048575"/>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6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Sheet1!$A$2</c:f>
              <c:strCache>
                <c:ptCount val="1"/>
                <c:pt idx="0">
                  <c:v>Help facilitate video visits (e.g. Skype, FaceTime etc.)</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bg1"/>
                    </a:solidFill>
                    <a:latin typeface="+mn-lt"/>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Sheet1!$B$1:$C$1</c:f>
              <c:strCache>
                <c:ptCount val="2"/>
                <c:pt idx="0">
                  <c:v>Assisted living/Housing with services</c:v>
                </c:pt>
                <c:pt idx="1">
                  <c:v>Nursing facility</c:v>
                </c:pt>
              </c:strCache>
            </c:strRef>
          </c:cat>
          <c:val>
            <c:numRef>
              <c:f>Sheet1!$B$2:$C$2</c:f>
              <c:numCache>
                <c:formatCode>0.0%</c:formatCode>
                <c:ptCount val="2"/>
                <c:pt idx="0">
                  <c:v>0.9642857142857143</c:v>
                </c:pt>
                <c:pt idx="1">
                  <c:v>1</c:v>
                </c:pt>
              </c:numCache>
            </c:numRef>
          </c:val>
          <c:extLst>
            <c:ext xmlns:c16="http://schemas.microsoft.com/office/drawing/2014/chart" uri="{C3380CC4-5D6E-409C-BE32-E72D297353CC}">
              <c16:uniqueId val="{00000000-AC65-4D8D-A55F-829004BF9F2D}"/>
            </c:ext>
          </c:extLst>
        </c:ser>
        <c:ser>
          <c:idx val="1"/>
          <c:order val="1"/>
          <c:tx>
            <c:strRef>
              <c:f>Sheet1!$A$3</c:f>
              <c:strCache>
                <c:ptCount val="1"/>
                <c:pt idx="0">
                  <c:v>Permit window visits</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bg1"/>
                    </a:solidFill>
                    <a:latin typeface="+mn-lt"/>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Sheet1!$B$1:$C$1</c:f>
              <c:strCache>
                <c:ptCount val="2"/>
                <c:pt idx="0">
                  <c:v>Assisted living/Housing with services</c:v>
                </c:pt>
                <c:pt idx="1">
                  <c:v>Nursing facility</c:v>
                </c:pt>
              </c:strCache>
            </c:strRef>
          </c:cat>
          <c:val>
            <c:numRef>
              <c:f>Sheet1!$B$3:$C$3</c:f>
              <c:numCache>
                <c:formatCode>0.0%</c:formatCode>
                <c:ptCount val="2"/>
                <c:pt idx="0">
                  <c:v>0.9598214285714286</c:v>
                </c:pt>
                <c:pt idx="1">
                  <c:v>0.96951219512195119</c:v>
                </c:pt>
              </c:numCache>
            </c:numRef>
          </c:val>
          <c:extLst>
            <c:ext xmlns:c16="http://schemas.microsoft.com/office/drawing/2014/chart" uri="{C3380CC4-5D6E-409C-BE32-E72D297353CC}">
              <c16:uniqueId val="{00000001-AC65-4D8D-A55F-829004BF9F2D}"/>
            </c:ext>
          </c:extLst>
        </c:ser>
        <c:ser>
          <c:idx val="2"/>
          <c:order val="2"/>
          <c:tx>
            <c:strRef>
              <c:f>Sheet1!$A$4</c:f>
              <c:strCache>
                <c:ptCount val="1"/>
                <c:pt idx="0">
                  <c:v>Permit outdoor visits</c:v>
                </c:pt>
              </c:strCache>
            </c:strRef>
          </c:tx>
          <c:spPr>
            <a:solidFill>
              <a:schemeClr val="accent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bg1"/>
                    </a:solidFill>
                    <a:latin typeface="+mn-lt"/>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Sheet1!$B$1:$C$1</c:f>
              <c:strCache>
                <c:ptCount val="2"/>
                <c:pt idx="0">
                  <c:v>Assisted living/Housing with services</c:v>
                </c:pt>
                <c:pt idx="1">
                  <c:v>Nursing facility</c:v>
                </c:pt>
              </c:strCache>
            </c:strRef>
          </c:cat>
          <c:val>
            <c:numRef>
              <c:f>Sheet1!$B$4:$C$4</c:f>
              <c:numCache>
                <c:formatCode>0.0%</c:formatCode>
                <c:ptCount val="2"/>
                <c:pt idx="0">
                  <c:v>0.9419642857142857</c:v>
                </c:pt>
                <c:pt idx="1">
                  <c:v>0.94512195121951215</c:v>
                </c:pt>
              </c:numCache>
            </c:numRef>
          </c:val>
          <c:extLst>
            <c:ext xmlns:c16="http://schemas.microsoft.com/office/drawing/2014/chart" uri="{C3380CC4-5D6E-409C-BE32-E72D297353CC}">
              <c16:uniqueId val="{00000006-AC65-4D8D-A55F-829004BF9F2D}"/>
            </c:ext>
          </c:extLst>
        </c:ser>
        <c:ser>
          <c:idx val="3"/>
          <c:order val="3"/>
          <c:tx>
            <c:strRef>
              <c:f>Sheet1!$A$5</c:f>
              <c:strCache>
                <c:ptCount val="1"/>
                <c:pt idx="0">
                  <c:v>Permit essential caregiver visits</c:v>
                </c:pt>
              </c:strCache>
            </c:strRef>
          </c:tx>
          <c:spPr>
            <a:solidFill>
              <a:schemeClr val="accent4"/>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bg1"/>
                    </a:solidFill>
                    <a:latin typeface="+mn-lt"/>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Sheet1!$B$1:$C$1</c:f>
              <c:strCache>
                <c:ptCount val="2"/>
                <c:pt idx="0">
                  <c:v>Assisted living/Housing with services</c:v>
                </c:pt>
                <c:pt idx="1">
                  <c:v>Nursing facility</c:v>
                </c:pt>
              </c:strCache>
            </c:strRef>
          </c:cat>
          <c:val>
            <c:numRef>
              <c:f>Sheet1!$B$5:$C$5</c:f>
              <c:numCache>
                <c:formatCode>0.0%</c:formatCode>
                <c:ptCount val="2"/>
                <c:pt idx="0">
                  <c:v>0.7321428571428571</c:v>
                </c:pt>
                <c:pt idx="1">
                  <c:v>0.65243902439024393</c:v>
                </c:pt>
              </c:numCache>
            </c:numRef>
          </c:val>
          <c:extLst>
            <c:ext xmlns:c16="http://schemas.microsoft.com/office/drawing/2014/chart" uri="{C3380CC4-5D6E-409C-BE32-E72D297353CC}">
              <c16:uniqueId val="{00000007-AC65-4D8D-A55F-829004BF9F2D}"/>
            </c:ext>
          </c:extLst>
        </c:ser>
        <c:dLbls>
          <c:showLegendKey val="0"/>
          <c:showVal val="0"/>
          <c:showCatName val="0"/>
          <c:showSerName val="0"/>
          <c:showPercent val="0"/>
          <c:showBubbleSize val="0"/>
        </c:dLbls>
        <c:gapWidth val="219"/>
        <c:overlap val="-27"/>
        <c:axId val="338850335"/>
        <c:axId val="404368735"/>
      </c:barChart>
      <c:catAx>
        <c:axId val="338850335"/>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04368735"/>
        <c:crosses val="autoZero"/>
        <c:auto val="1"/>
        <c:lblAlgn val="ctr"/>
        <c:lblOffset val="100"/>
        <c:noMultiLvlLbl val="0"/>
      </c:catAx>
      <c:valAx>
        <c:axId val="404368735"/>
        <c:scaling>
          <c:orientation val="minMax"/>
          <c:max val="1"/>
        </c:scaling>
        <c:delete val="0"/>
        <c:axPos val="l"/>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a:noFill/>
          </a:ln>
          <a:effectLst/>
        </c:spPr>
        <c:txPr>
          <a:bodyPr rot="0" spcFirstLastPara="1" vertOverflow="ellipsis" wrap="square" anchor="ctr" anchorCtr="0"/>
          <a:lstStyle/>
          <a:p>
            <a:pPr>
              <a:defRPr sz="1197" b="0" i="0" u="none" strike="noStrike" kern="1200" baseline="0">
                <a:solidFill>
                  <a:schemeClr val="tx1">
                    <a:lumMod val="65000"/>
                    <a:lumOff val="35000"/>
                  </a:schemeClr>
                </a:solidFill>
                <a:latin typeface="+mn-lt"/>
                <a:ea typeface="+mn-ea"/>
                <a:cs typeface="+mn-cs"/>
              </a:defRPr>
            </a:pPr>
            <a:endParaRPr lang="en-US"/>
          </a:p>
        </c:txPr>
        <c:crossAx val="338850335"/>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6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US" dirty="0"/>
              <a:t>Average Total Visits Per Setting</a:t>
            </a:r>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tx>
            <c:strRef>
              <c:f>Sheet1!$B$1</c:f>
              <c:strCache>
                <c:ptCount val="1"/>
                <c:pt idx="0">
                  <c:v>Average Total Per Respondent</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Nursing facility</c:v>
                </c:pt>
                <c:pt idx="1">
                  <c:v>Assisted living/Housing with services</c:v>
                </c:pt>
              </c:strCache>
            </c:strRef>
          </c:cat>
          <c:val>
            <c:numRef>
              <c:f>Sheet1!$B$2:$B$3</c:f>
              <c:numCache>
                <c:formatCode>#,##0.0</c:formatCode>
                <c:ptCount val="2"/>
                <c:pt idx="0">
                  <c:v>181.5045045045045</c:v>
                </c:pt>
                <c:pt idx="1">
                  <c:v>103.77631578947368</c:v>
                </c:pt>
              </c:numCache>
            </c:numRef>
          </c:val>
          <c:extLst>
            <c:ext xmlns:c16="http://schemas.microsoft.com/office/drawing/2014/chart" uri="{C3380CC4-5D6E-409C-BE32-E72D297353CC}">
              <c16:uniqueId val="{00000000-506F-4E75-8164-04040CECBB42}"/>
            </c:ext>
          </c:extLst>
        </c:ser>
        <c:dLbls>
          <c:showLegendKey val="0"/>
          <c:showVal val="0"/>
          <c:showCatName val="0"/>
          <c:showSerName val="0"/>
          <c:showPercent val="0"/>
          <c:showBubbleSize val="0"/>
        </c:dLbls>
        <c:gapWidth val="219"/>
        <c:overlap val="-27"/>
        <c:axId val="57050111"/>
        <c:axId val="409784975"/>
      </c:barChart>
      <c:catAx>
        <c:axId val="57050111"/>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09784975"/>
        <c:crosses val="autoZero"/>
        <c:auto val="1"/>
        <c:lblAlgn val="ctr"/>
        <c:lblOffset val="100"/>
        <c:noMultiLvlLbl val="0"/>
      </c:catAx>
      <c:valAx>
        <c:axId val="409784975"/>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57050111"/>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US" dirty="0"/>
              <a:t>Family Satisfaction with current visitation policies and permitting in-person visitation </a:t>
            </a:r>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tx>
            <c:strRef>
              <c:f>Sheet1!$B$1</c:f>
              <c:strCache>
                <c:ptCount val="1"/>
                <c:pt idx="0">
                  <c:v>No (In-person Visitation)</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Very dissatisfied</c:v>
                </c:pt>
                <c:pt idx="1">
                  <c:v>Somewhat dissatisfied</c:v>
                </c:pt>
                <c:pt idx="2">
                  <c:v>Mixed (about equally satisfied as dissatisfied)</c:v>
                </c:pt>
                <c:pt idx="3">
                  <c:v>Somewhat satisfied</c:v>
                </c:pt>
                <c:pt idx="4">
                  <c:v>Very satisfied</c:v>
                </c:pt>
              </c:strCache>
            </c:strRef>
          </c:cat>
          <c:val>
            <c:numRef>
              <c:f>Sheet1!$B$2:$B$6</c:f>
              <c:numCache>
                <c:formatCode>0.0%</c:formatCode>
                <c:ptCount val="5"/>
                <c:pt idx="0">
                  <c:v>6.5789473684210523E-2</c:v>
                </c:pt>
                <c:pt idx="1">
                  <c:v>5.2631578947368418E-2</c:v>
                </c:pt>
                <c:pt idx="2">
                  <c:v>0.27631578947368424</c:v>
                </c:pt>
                <c:pt idx="3">
                  <c:v>0.32894736842105265</c:v>
                </c:pt>
                <c:pt idx="4">
                  <c:v>0.27631578947368424</c:v>
                </c:pt>
              </c:numCache>
            </c:numRef>
          </c:val>
          <c:extLst>
            <c:ext xmlns:c16="http://schemas.microsoft.com/office/drawing/2014/chart" uri="{C3380CC4-5D6E-409C-BE32-E72D297353CC}">
              <c16:uniqueId val="{00000000-9F34-4CF6-A5A5-2FEB2622115E}"/>
            </c:ext>
          </c:extLst>
        </c:ser>
        <c:ser>
          <c:idx val="1"/>
          <c:order val="1"/>
          <c:tx>
            <c:strRef>
              <c:f>Sheet1!$C$1</c:f>
              <c:strCache>
                <c:ptCount val="1"/>
                <c:pt idx="0">
                  <c:v>Yes (In-person Visitation) </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Very dissatisfied</c:v>
                </c:pt>
                <c:pt idx="1">
                  <c:v>Somewhat dissatisfied</c:v>
                </c:pt>
                <c:pt idx="2">
                  <c:v>Mixed (about equally satisfied as dissatisfied)</c:v>
                </c:pt>
                <c:pt idx="3">
                  <c:v>Somewhat satisfied</c:v>
                </c:pt>
                <c:pt idx="4">
                  <c:v>Very satisfied</c:v>
                </c:pt>
              </c:strCache>
            </c:strRef>
          </c:cat>
          <c:val>
            <c:numRef>
              <c:f>Sheet1!$C$2:$C$6</c:f>
              <c:numCache>
                <c:formatCode>0.0%</c:formatCode>
                <c:ptCount val="5"/>
                <c:pt idx="0">
                  <c:v>2.6666666666666668E-2</c:v>
                </c:pt>
                <c:pt idx="1">
                  <c:v>0.05</c:v>
                </c:pt>
                <c:pt idx="2">
                  <c:v>0.25666666666666665</c:v>
                </c:pt>
                <c:pt idx="3">
                  <c:v>0.31666666666666665</c:v>
                </c:pt>
                <c:pt idx="4">
                  <c:v>0.35</c:v>
                </c:pt>
              </c:numCache>
            </c:numRef>
          </c:val>
          <c:extLst>
            <c:ext xmlns:c16="http://schemas.microsoft.com/office/drawing/2014/chart" uri="{C3380CC4-5D6E-409C-BE32-E72D297353CC}">
              <c16:uniqueId val="{00000001-9F34-4CF6-A5A5-2FEB2622115E}"/>
            </c:ext>
          </c:extLst>
        </c:ser>
        <c:dLbls>
          <c:showLegendKey val="0"/>
          <c:showVal val="0"/>
          <c:showCatName val="0"/>
          <c:showSerName val="0"/>
          <c:showPercent val="0"/>
          <c:showBubbleSize val="0"/>
        </c:dLbls>
        <c:gapWidth val="219"/>
        <c:overlap val="-27"/>
        <c:axId val="2131290815"/>
        <c:axId val="2131305375"/>
      </c:barChart>
      <c:catAx>
        <c:axId val="2131290815"/>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2131305375"/>
        <c:crosses val="autoZero"/>
        <c:auto val="1"/>
        <c:lblAlgn val="ctr"/>
        <c:lblOffset val="100"/>
        <c:noMultiLvlLbl val="0"/>
      </c:catAx>
      <c:valAx>
        <c:axId val="2131305375"/>
        <c:scaling>
          <c:orientation val="minMax"/>
        </c:scaling>
        <c:delete val="0"/>
        <c:axPos val="l"/>
        <c:majorGridlines>
          <c:spPr>
            <a:ln w="9525" cap="flat" cmpd="sng" algn="ctr">
              <a:solidFill>
                <a:schemeClr val="tx1">
                  <a:lumMod val="15000"/>
                  <a:lumOff val="85000"/>
                </a:schemeClr>
              </a:solidFill>
              <a:round/>
            </a:ln>
            <a:effectLst/>
          </c:spPr>
        </c:majorGridlines>
        <c:numFmt formatCode="0.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2131290815"/>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7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tx>
            <c:strRef>
              <c:f>Sheet1!$B$1</c:f>
              <c:strCache>
                <c:ptCount val="1"/>
                <c:pt idx="0">
                  <c:v>Average Number of Visits for a Resident with an Essential Caregiver</c:v>
                </c:pt>
              </c:strCache>
            </c:strRef>
          </c:tx>
          <c:spPr>
            <a:solidFill>
              <a:schemeClr val="accent1"/>
            </a:solidFill>
            <a:ln>
              <a:noFill/>
            </a:ln>
            <a:effectLst/>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Nursing facility</c:v>
                </c:pt>
                <c:pt idx="1">
                  <c:v>Assisted living/Housing with services</c:v>
                </c:pt>
              </c:strCache>
            </c:strRef>
          </c:cat>
          <c:val>
            <c:numRef>
              <c:f>Sheet1!$B$2:$B$3</c:f>
              <c:numCache>
                <c:formatCode>General</c:formatCode>
                <c:ptCount val="2"/>
                <c:pt idx="0">
                  <c:v>2.9768370607028753</c:v>
                </c:pt>
                <c:pt idx="1">
                  <c:v>2.5</c:v>
                </c:pt>
              </c:numCache>
            </c:numRef>
          </c:val>
          <c:extLst>
            <c:ext xmlns:c16="http://schemas.microsoft.com/office/drawing/2014/chart" uri="{C3380CC4-5D6E-409C-BE32-E72D297353CC}">
              <c16:uniqueId val="{00000000-05E3-4675-A756-C760BAC86556}"/>
            </c:ext>
          </c:extLst>
        </c:ser>
        <c:dLbls>
          <c:showLegendKey val="0"/>
          <c:showVal val="0"/>
          <c:showCatName val="0"/>
          <c:showSerName val="0"/>
          <c:showPercent val="0"/>
          <c:showBubbleSize val="0"/>
        </c:dLbls>
        <c:gapWidth val="219"/>
        <c:overlap val="-27"/>
        <c:axId val="57050511"/>
        <c:axId val="419852463"/>
      </c:barChart>
      <c:catAx>
        <c:axId val="57050511"/>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19852463"/>
        <c:crosses val="autoZero"/>
        <c:auto val="1"/>
        <c:lblAlgn val="ctr"/>
        <c:lblOffset val="100"/>
        <c:noMultiLvlLbl val="0"/>
      </c:catAx>
      <c:valAx>
        <c:axId val="419852463"/>
        <c:scaling>
          <c:orientation val="minMax"/>
          <c:max val="5"/>
          <c:min val="0"/>
        </c:scaling>
        <c:delete val="0"/>
        <c:axPos val="l"/>
        <c:majorGridlines>
          <c:spPr>
            <a:ln w="9525" cap="flat" cmpd="sng" algn="ctr">
              <a:solidFill>
                <a:schemeClr val="tx1">
                  <a:lumMod val="15000"/>
                  <a:lumOff val="85000"/>
                </a:schemeClr>
              </a:solidFill>
              <a:round/>
            </a:ln>
            <a:effectLst/>
          </c:spPr>
        </c:majorGridlines>
        <c:numFmt formatCode="#,##0.00" sourceLinked="0"/>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57050511"/>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7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US" dirty="0"/>
              <a:t> </a:t>
            </a:r>
            <a:r>
              <a:rPr lang="en-US" sz="1600" dirty="0"/>
              <a:t>Level 2 Modified Visitor Guidance this Week</a:t>
            </a:r>
            <a:endParaRPr lang="en-US" dirty="0"/>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percentStacked"/>
        <c:varyColors val="0"/>
        <c:ser>
          <c:idx val="0"/>
          <c:order val="0"/>
          <c:tx>
            <c:strRef>
              <c:f>Sheet1!$A$2</c:f>
              <c:strCache>
                <c:ptCount val="1"/>
                <c:pt idx="0">
                  <c:v>Don't know</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1"/>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Sheet1!$B$1:$C$1</c:f>
              <c:strCache>
                <c:ptCount val="2"/>
                <c:pt idx="0">
                  <c:v>Assisted living/Housing with services</c:v>
                </c:pt>
                <c:pt idx="1">
                  <c:v>Nursing facility</c:v>
                </c:pt>
              </c:strCache>
            </c:strRef>
          </c:cat>
          <c:val>
            <c:numRef>
              <c:f>Sheet1!$B$2:$C$2</c:f>
              <c:numCache>
                <c:formatCode>General</c:formatCode>
                <c:ptCount val="2"/>
                <c:pt idx="0">
                  <c:v>36</c:v>
                </c:pt>
                <c:pt idx="1">
                  <c:v>11</c:v>
                </c:pt>
              </c:numCache>
            </c:numRef>
          </c:val>
          <c:extLst>
            <c:ext xmlns:c16="http://schemas.microsoft.com/office/drawing/2014/chart" uri="{C3380CC4-5D6E-409C-BE32-E72D297353CC}">
              <c16:uniqueId val="{00000000-4220-480A-B284-2698CBDC35C5}"/>
            </c:ext>
          </c:extLst>
        </c:ser>
        <c:ser>
          <c:idx val="1"/>
          <c:order val="1"/>
          <c:tx>
            <c:strRef>
              <c:f>Sheet1!$A$3</c:f>
              <c:strCache>
                <c:ptCount val="1"/>
                <c:pt idx="0">
                  <c:v>No</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1"/>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Sheet1!$B$1:$C$1</c:f>
              <c:strCache>
                <c:ptCount val="2"/>
                <c:pt idx="0">
                  <c:v>Assisted living/Housing with services</c:v>
                </c:pt>
                <c:pt idx="1">
                  <c:v>Nursing facility</c:v>
                </c:pt>
              </c:strCache>
            </c:strRef>
          </c:cat>
          <c:val>
            <c:numRef>
              <c:f>Sheet1!$B$3:$C$3</c:f>
              <c:numCache>
                <c:formatCode>General</c:formatCode>
                <c:ptCount val="2"/>
                <c:pt idx="0">
                  <c:v>153</c:v>
                </c:pt>
                <c:pt idx="1">
                  <c:v>143</c:v>
                </c:pt>
              </c:numCache>
            </c:numRef>
          </c:val>
          <c:extLst>
            <c:ext xmlns:c16="http://schemas.microsoft.com/office/drawing/2014/chart" uri="{C3380CC4-5D6E-409C-BE32-E72D297353CC}">
              <c16:uniqueId val="{00000001-4220-480A-B284-2698CBDC35C5}"/>
            </c:ext>
          </c:extLst>
        </c:ser>
        <c:ser>
          <c:idx val="2"/>
          <c:order val="2"/>
          <c:tx>
            <c:strRef>
              <c:f>Sheet1!$A$4</c:f>
              <c:strCache>
                <c:ptCount val="1"/>
                <c:pt idx="0">
                  <c:v>Yes</c:v>
                </c:pt>
              </c:strCache>
            </c:strRef>
          </c:tx>
          <c:spPr>
            <a:solidFill>
              <a:schemeClr val="accent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1"/>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Sheet1!$B$1:$C$1</c:f>
              <c:strCache>
                <c:ptCount val="2"/>
                <c:pt idx="0">
                  <c:v>Assisted living/Housing with services</c:v>
                </c:pt>
                <c:pt idx="1">
                  <c:v>Nursing facility</c:v>
                </c:pt>
              </c:strCache>
            </c:strRef>
          </c:cat>
          <c:val>
            <c:numRef>
              <c:f>Sheet1!$B$4:$C$4</c:f>
              <c:numCache>
                <c:formatCode>General</c:formatCode>
                <c:ptCount val="2"/>
                <c:pt idx="0">
                  <c:v>35</c:v>
                </c:pt>
                <c:pt idx="1">
                  <c:v>10</c:v>
                </c:pt>
              </c:numCache>
            </c:numRef>
          </c:val>
          <c:extLst>
            <c:ext xmlns:c16="http://schemas.microsoft.com/office/drawing/2014/chart" uri="{C3380CC4-5D6E-409C-BE32-E72D297353CC}">
              <c16:uniqueId val="{00000004-4220-480A-B284-2698CBDC35C5}"/>
            </c:ext>
          </c:extLst>
        </c:ser>
        <c:dLbls>
          <c:showLegendKey val="0"/>
          <c:showVal val="0"/>
          <c:showCatName val="0"/>
          <c:showSerName val="0"/>
          <c:showPercent val="0"/>
          <c:showBubbleSize val="0"/>
        </c:dLbls>
        <c:gapWidth val="219"/>
        <c:overlap val="100"/>
        <c:axId val="67893711"/>
        <c:axId val="417863807"/>
      </c:barChart>
      <c:catAx>
        <c:axId val="67893711"/>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17863807"/>
        <c:crosses val="autoZero"/>
        <c:auto val="1"/>
        <c:lblAlgn val="ctr"/>
        <c:lblOffset val="100"/>
        <c:noMultiLvlLbl val="0"/>
      </c:catAx>
      <c:valAx>
        <c:axId val="417863807"/>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67893711"/>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7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Assisted living/Housing with services</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Other</c:v>
                </c:pt>
                <c:pt idx="1">
                  <c:v>Testing Plan Not Completed or Testing Access Insufficient</c:v>
                </c:pt>
                <c:pt idx="2">
                  <c:v>We currently do not qualify for the minimum threshold(s) to move to Level 2</c:v>
                </c:pt>
                <c:pt idx="3">
                  <c:v>We currently qualify for Level 2, but at this point we have made the decision to not modify visits beyond those we already have in place</c:v>
                </c:pt>
                <c:pt idx="4">
                  <c:v>Will Go to Levell 2 Next Week</c:v>
                </c:pt>
              </c:strCache>
            </c:strRef>
          </c:cat>
          <c:val>
            <c:numRef>
              <c:f>Sheet1!$B$2:$B$6</c:f>
              <c:numCache>
                <c:formatCode>General</c:formatCode>
                <c:ptCount val="5"/>
                <c:pt idx="0">
                  <c:v>3</c:v>
                </c:pt>
                <c:pt idx="1">
                  <c:v>18</c:v>
                </c:pt>
                <c:pt idx="2">
                  <c:v>74</c:v>
                </c:pt>
                <c:pt idx="3">
                  <c:v>54</c:v>
                </c:pt>
                <c:pt idx="4">
                  <c:v>3</c:v>
                </c:pt>
              </c:numCache>
            </c:numRef>
          </c:val>
          <c:extLst>
            <c:ext xmlns:c16="http://schemas.microsoft.com/office/drawing/2014/chart" uri="{C3380CC4-5D6E-409C-BE32-E72D297353CC}">
              <c16:uniqueId val="{00000000-2778-4863-8A6A-4EDE80CF1F78}"/>
            </c:ext>
          </c:extLst>
        </c:ser>
        <c:ser>
          <c:idx val="1"/>
          <c:order val="1"/>
          <c:tx>
            <c:strRef>
              <c:f>Sheet1!$C$1</c:f>
              <c:strCache>
                <c:ptCount val="1"/>
                <c:pt idx="0">
                  <c:v>Nursing facility</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Other</c:v>
                </c:pt>
                <c:pt idx="1">
                  <c:v>Testing Plan Not Completed or Testing Access Insufficient</c:v>
                </c:pt>
                <c:pt idx="2">
                  <c:v>We currently do not qualify for the minimum threshold(s) to move to Level 2</c:v>
                </c:pt>
                <c:pt idx="3">
                  <c:v>We currently qualify for Level 2, but at this point we have made the decision to not modify visits beyond those we already have in place</c:v>
                </c:pt>
                <c:pt idx="4">
                  <c:v>Will Go to Levell 2 Next Week</c:v>
                </c:pt>
              </c:strCache>
            </c:strRef>
          </c:cat>
          <c:val>
            <c:numRef>
              <c:f>Sheet1!$C$2:$C$6</c:f>
              <c:numCache>
                <c:formatCode>General</c:formatCode>
                <c:ptCount val="5"/>
                <c:pt idx="0">
                  <c:v>0</c:v>
                </c:pt>
                <c:pt idx="1">
                  <c:v>9</c:v>
                </c:pt>
                <c:pt idx="2">
                  <c:v>93</c:v>
                </c:pt>
                <c:pt idx="3">
                  <c:v>40</c:v>
                </c:pt>
                <c:pt idx="4">
                  <c:v>1</c:v>
                </c:pt>
              </c:numCache>
            </c:numRef>
          </c:val>
          <c:extLst>
            <c:ext xmlns:c16="http://schemas.microsoft.com/office/drawing/2014/chart" uri="{C3380CC4-5D6E-409C-BE32-E72D297353CC}">
              <c16:uniqueId val="{00000001-2778-4863-8A6A-4EDE80CF1F78}"/>
            </c:ext>
          </c:extLst>
        </c:ser>
        <c:dLbls>
          <c:showLegendKey val="0"/>
          <c:showVal val="0"/>
          <c:showCatName val="0"/>
          <c:showSerName val="0"/>
          <c:showPercent val="0"/>
          <c:showBubbleSize val="0"/>
        </c:dLbls>
        <c:gapWidth val="72"/>
        <c:overlap val="-28"/>
        <c:axId val="426648111"/>
        <c:axId val="185239231"/>
      </c:barChart>
      <c:catAx>
        <c:axId val="426648111"/>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50" b="1" i="0" u="none" strike="noStrike" kern="1200" baseline="0">
                <a:solidFill>
                  <a:schemeClr val="tx1">
                    <a:lumMod val="65000"/>
                    <a:lumOff val="35000"/>
                  </a:schemeClr>
                </a:solidFill>
                <a:latin typeface="+mn-lt"/>
                <a:ea typeface="+mn-ea"/>
                <a:cs typeface="+mn-cs"/>
              </a:defRPr>
            </a:pPr>
            <a:endParaRPr lang="en-US"/>
          </a:p>
        </c:txPr>
        <c:crossAx val="185239231"/>
        <c:crosses val="autoZero"/>
        <c:auto val="1"/>
        <c:lblAlgn val="ctr"/>
        <c:lblOffset val="100"/>
        <c:noMultiLvlLbl val="0"/>
      </c:catAx>
      <c:valAx>
        <c:axId val="185239231"/>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26648111"/>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7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US" dirty="0"/>
              <a:t> </a:t>
            </a:r>
            <a:r>
              <a:rPr lang="en-US" sz="1600" dirty="0"/>
              <a:t>Have you conducted baseline testing (point prevalence testing) of employees and residents?</a:t>
            </a:r>
            <a:endParaRPr lang="en-US" dirty="0"/>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tx>
            <c:strRef>
              <c:f>Sheet1!$A$2</c:f>
              <c:strCache>
                <c:ptCount val="1"/>
                <c:pt idx="0">
                  <c:v>No</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Sheet1!$B$1</c:f>
              <c:strCache>
                <c:ptCount val="1"/>
                <c:pt idx="0">
                  <c:v>Nursing Facilities</c:v>
                </c:pt>
              </c:strCache>
            </c:strRef>
          </c:cat>
          <c:val>
            <c:numRef>
              <c:f>Sheet1!$B$2</c:f>
              <c:numCache>
                <c:formatCode>0.0%</c:formatCode>
                <c:ptCount val="1"/>
                <c:pt idx="0">
                  <c:v>0.32163742690058478</c:v>
                </c:pt>
              </c:numCache>
            </c:numRef>
          </c:val>
          <c:extLst>
            <c:ext xmlns:c16="http://schemas.microsoft.com/office/drawing/2014/chart" uri="{C3380CC4-5D6E-409C-BE32-E72D297353CC}">
              <c16:uniqueId val="{00000000-A940-4073-9FF7-AD608CFBA8BC}"/>
            </c:ext>
          </c:extLst>
        </c:ser>
        <c:ser>
          <c:idx val="1"/>
          <c:order val="1"/>
          <c:tx>
            <c:strRef>
              <c:f>Sheet1!$A$3</c:f>
              <c:strCache>
                <c:ptCount val="1"/>
                <c:pt idx="0">
                  <c:v>We plan to conduct but this has not happened yet</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Sheet1!$B$1</c:f>
              <c:strCache>
                <c:ptCount val="1"/>
                <c:pt idx="0">
                  <c:v>Nursing Facilities</c:v>
                </c:pt>
              </c:strCache>
            </c:strRef>
          </c:cat>
          <c:val>
            <c:numRef>
              <c:f>Sheet1!$B$3</c:f>
              <c:numCache>
                <c:formatCode>0.0%</c:formatCode>
                <c:ptCount val="1"/>
                <c:pt idx="0">
                  <c:v>8.1871345029239762E-2</c:v>
                </c:pt>
              </c:numCache>
            </c:numRef>
          </c:val>
          <c:extLst>
            <c:ext xmlns:c16="http://schemas.microsoft.com/office/drawing/2014/chart" uri="{C3380CC4-5D6E-409C-BE32-E72D297353CC}">
              <c16:uniqueId val="{0000000A-A940-4073-9FF7-AD608CFBA8BC}"/>
            </c:ext>
          </c:extLst>
        </c:ser>
        <c:ser>
          <c:idx val="2"/>
          <c:order val="2"/>
          <c:tx>
            <c:strRef>
              <c:f>Sheet1!$A$4</c:f>
              <c:strCache>
                <c:ptCount val="1"/>
                <c:pt idx="0">
                  <c:v>Yes</c:v>
                </c:pt>
              </c:strCache>
            </c:strRef>
          </c:tx>
          <c:spPr>
            <a:solidFill>
              <a:schemeClr val="accent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Sheet1!$B$1</c:f>
              <c:strCache>
                <c:ptCount val="1"/>
                <c:pt idx="0">
                  <c:v>Nursing Facilities</c:v>
                </c:pt>
              </c:strCache>
            </c:strRef>
          </c:cat>
          <c:val>
            <c:numRef>
              <c:f>Sheet1!$B$4</c:f>
              <c:numCache>
                <c:formatCode>0.0%</c:formatCode>
                <c:ptCount val="1"/>
                <c:pt idx="0">
                  <c:v>0.59649122807017541</c:v>
                </c:pt>
              </c:numCache>
            </c:numRef>
          </c:val>
          <c:extLst>
            <c:ext xmlns:c16="http://schemas.microsoft.com/office/drawing/2014/chart" uri="{C3380CC4-5D6E-409C-BE32-E72D297353CC}">
              <c16:uniqueId val="{0000000B-A940-4073-9FF7-AD608CFBA8BC}"/>
            </c:ext>
          </c:extLst>
        </c:ser>
        <c:dLbls>
          <c:showLegendKey val="0"/>
          <c:showVal val="0"/>
          <c:showCatName val="0"/>
          <c:showSerName val="0"/>
          <c:showPercent val="0"/>
          <c:showBubbleSize val="0"/>
        </c:dLbls>
        <c:gapWidth val="219"/>
        <c:overlap val="-27"/>
        <c:axId val="1914715504"/>
        <c:axId val="1987361856"/>
      </c:barChart>
      <c:catAx>
        <c:axId val="1914715504"/>
        <c:scaling>
          <c:orientation val="minMax"/>
        </c:scaling>
        <c:delete val="1"/>
        <c:axPos val="b"/>
        <c:numFmt formatCode="General" sourceLinked="1"/>
        <c:majorTickMark val="none"/>
        <c:minorTickMark val="none"/>
        <c:tickLblPos val="nextTo"/>
        <c:crossAx val="1987361856"/>
        <c:crosses val="autoZero"/>
        <c:auto val="1"/>
        <c:lblAlgn val="ctr"/>
        <c:lblOffset val="100"/>
        <c:noMultiLvlLbl val="0"/>
      </c:catAx>
      <c:valAx>
        <c:axId val="1987361856"/>
        <c:scaling>
          <c:orientation val="minMax"/>
        </c:scaling>
        <c:delete val="0"/>
        <c:axPos val="l"/>
        <c:majorGridlines>
          <c:spPr>
            <a:ln w="9525" cap="flat" cmpd="sng" algn="ctr">
              <a:solidFill>
                <a:schemeClr val="tx1">
                  <a:lumMod val="15000"/>
                  <a:lumOff val="85000"/>
                </a:schemeClr>
              </a:solidFill>
              <a:round/>
            </a:ln>
            <a:effectLst/>
          </c:spPr>
        </c:majorGridlines>
        <c:numFmt formatCode="0.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1914715504"/>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7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US" dirty="0"/>
              <a:t>How was the testing conducted?</a:t>
            </a:r>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tx>
            <c:strRef>
              <c:f>Sheet1!$A$2</c:f>
              <c:strCache>
                <c:ptCount val="1"/>
                <c:pt idx="0">
                  <c:v>County or public health arrangement</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Sheet1!$B$1</c:f>
              <c:strCache>
                <c:ptCount val="1"/>
                <c:pt idx="0">
                  <c:v>Percent</c:v>
                </c:pt>
              </c:strCache>
            </c:strRef>
          </c:cat>
          <c:val>
            <c:numRef>
              <c:f>Sheet1!$B$2</c:f>
              <c:numCache>
                <c:formatCode>0.0%</c:formatCode>
                <c:ptCount val="1"/>
                <c:pt idx="0">
                  <c:v>2.9411764705882353E-2</c:v>
                </c:pt>
              </c:numCache>
            </c:numRef>
          </c:val>
          <c:extLst>
            <c:ext xmlns:c16="http://schemas.microsoft.com/office/drawing/2014/chart" uri="{C3380CC4-5D6E-409C-BE32-E72D297353CC}">
              <c16:uniqueId val="{00000000-515B-45F8-A840-A866218514B7}"/>
            </c:ext>
          </c:extLst>
        </c:ser>
        <c:ser>
          <c:idx val="1"/>
          <c:order val="1"/>
          <c:tx>
            <c:strRef>
              <c:f>Sheet1!$A$3</c:f>
              <c:strCache>
                <c:ptCount val="1"/>
                <c:pt idx="0">
                  <c:v>Found our own lab to conduct testing</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Sheet1!$B$1</c:f>
              <c:strCache>
                <c:ptCount val="1"/>
                <c:pt idx="0">
                  <c:v>Percent</c:v>
                </c:pt>
              </c:strCache>
            </c:strRef>
          </c:cat>
          <c:val>
            <c:numRef>
              <c:f>Sheet1!$B$3</c:f>
              <c:numCache>
                <c:formatCode>0.0%</c:formatCode>
                <c:ptCount val="1"/>
                <c:pt idx="0">
                  <c:v>0.36274509803921567</c:v>
                </c:pt>
              </c:numCache>
            </c:numRef>
          </c:val>
          <c:extLst>
            <c:ext xmlns:c16="http://schemas.microsoft.com/office/drawing/2014/chart" uri="{C3380CC4-5D6E-409C-BE32-E72D297353CC}">
              <c16:uniqueId val="{00000004-515B-45F8-A840-A866218514B7}"/>
            </c:ext>
          </c:extLst>
        </c:ser>
        <c:ser>
          <c:idx val="2"/>
          <c:order val="2"/>
          <c:tx>
            <c:strRef>
              <c:f>Sheet1!$A$4</c:f>
              <c:strCache>
                <c:ptCount val="1"/>
                <c:pt idx="0">
                  <c:v>State-via REDcap survey</c:v>
                </c:pt>
              </c:strCache>
            </c:strRef>
          </c:tx>
          <c:spPr>
            <a:solidFill>
              <a:schemeClr val="accent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Sheet1!$B$1</c:f>
              <c:strCache>
                <c:ptCount val="1"/>
                <c:pt idx="0">
                  <c:v>Percent</c:v>
                </c:pt>
              </c:strCache>
            </c:strRef>
          </c:cat>
          <c:val>
            <c:numRef>
              <c:f>Sheet1!$B$4</c:f>
              <c:numCache>
                <c:formatCode>0.0%</c:formatCode>
                <c:ptCount val="1"/>
                <c:pt idx="0">
                  <c:v>0.60784313725490191</c:v>
                </c:pt>
              </c:numCache>
            </c:numRef>
          </c:val>
          <c:extLst>
            <c:ext xmlns:c16="http://schemas.microsoft.com/office/drawing/2014/chart" uri="{C3380CC4-5D6E-409C-BE32-E72D297353CC}">
              <c16:uniqueId val="{00000005-515B-45F8-A840-A866218514B7}"/>
            </c:ext>
          </c:extLst>
        </c:ser>
        <c:dLbls>
          <c:showLegendKey val="0"/>
          <c:showVal val="0"/>
          <c:showCatName val="0"/>
          <c:showSerName val="0"/>
          <c:showPercent val="0"/>
          <c:showBubbleSize val="0"/>
        </c:dLbls>
        <c:gapWidth val="219"/>
        <c:overlap val="-27"/>
        <c:axId val="1916658960"/>
        <c:axId val="75239872"/>
      </c:barChart>
      <c:catAx>
        <c:axId val="1916658960"/>
        <c:scaling>
          <c:orientation val="minMax"/>
        </c:scaling>
        <c:delete val="1"/>
        <c:axPos val="b"/>
        <c:numFmt formatCode="General" sourceLinked="1"/>
        <c:majorTickMark val="none"/>
        <c:minorTickMark val="none"/>
        <c:tickLblPos val="nextTo"/>
        <c:crossAx val="75239872"/>
        <c:crosses val="autoZero"/>
        <c:auto val="1"/>
        <c:lblAlgn val="ctr"/>
        <c:lblOffset val="100"/>
        <c:noMultiLvlLbl val="0"/>
      </c:catAx>
      <c:valAx>
        <c:axId val="75239872"/>
        <c:scaling>
          <c:orientation val="minMax"/>
        </c:scaling>
        <c:delete val="0"/>
        <c:axPos val="l"/>
        <c:majorGridlines>
          <c:spPr>
            <a:ln w="9525" cap="flat" cmpd="sng" algn="ctr">
              <a:solidFill>
                <a:schemeClr val="tx1">
                  <a:lumMod val="15000"/>
                  <a:lumOff val="85000"/>
                </a:schemeClr>
              </a:solidFill>
              <a:round/>
            </a:ln>
            <a:effectLst/>
          </c:spPr>
        </c:majorGridlines>
        <c:numFmt formatCode="0.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1916658960"/>
        <c:crosses val="autoZero"/>
        <c:crossBetween val="between"/>
      </c:valAx>
      <c:spPr>
        <a:noFill/>
        <a:ln>
          <a:noFill/>
        </a:ln>
        <a:effectLst/>
      </c:spPr>
    </c:plotArea>
    <c:legend>
      <c:legendPos val="b"/>
      <c:layout>
        <c:manualLayout>
          <c:xMode val="edge"/>
          <c:yMode val="edge"/>
          <c:x val="3.2212444032731199E-2"/>
          <c:y val="0.80768536022713011"/>
          <c:w val="0.92086903659101438"/>
          <c:h val="0.17480278479860678"/>
        </c:manualLayout>
      </c:layout>
      <c:overlay val="0"/>
      <c:spPr>
        <a:noFill/>
        <a:ln>
          <a:noFill/>
        </a:ln>
        <a:effectLst/>
      </c:spPr>
      <c:txPr>
        <a:bodyPr rot="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7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US" dirty="0"/>
              <a:t> </a:t>
            </a:r>
            <a:r>
              <a:rPr lang="en-US" sz="1600" dirty="0"/>
              <a:t>Have you conducted baseline testing (point prevalence testing) of employees and residents?</a:t>
            </a:r>
            <a:endParaRPr lang="en-US" dirty="0"/>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tx>
            <c:strRef>
              <c:f>Sheet1!$A$2</c:f>
              <c:strCache>
                <c:ptCount val="1"/>
                <c:pt idx="0">
                  <c:v>No</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Sheet1!$B$1</c:f>
              <c:strCache>
                <c:ptCount val="1"/>
                <c:pt idx="0">
                  <c:v>Nursing Facilities</c:v>
                </c:pt>
              </c:strCache>
            </c:strRef>
          </c:cat>
          <c:val>
            <c:numRef>
              <c:f>Sheet1!$B$2</c:f>
              <c:numCache>
                <c:formatCode>0.0%</c:formatCode>
                <c:ptCount val="1"/>
                <c:pt idx="0">
                  <c:v>0.30541871921182268</c:v>
                </c:pt>
              </c:numCache>
            </c:numRef>
          </c:val>
          <c:extLst>
            <c:ext xmlns:c16="http://schemas.microsoft.com/office/drawing/2014/chart" uri="{C3380CC4-5D6E-409C-BE32-E72D297353CC}">
              <c16:uniqueId val="{00000000-A940-4073-9FF7-AD608CFBA8BC}"/>
            </c:ext>
          </c:extLst>
        </c:ser>
        <c:ser>
          <c:idx val="1"/>
          <c:order val="1"/>
          <c:tx>
            <c:strRef>
              <c:f>Sheet1!$A$3</c:f>
              <c:strCache>
                <c:ptCount val="1"/>
                <c:pt idx="0">
                  <c:v>We plan to conduct but this has not happened yet</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Sheet1!$B$1</c:f>
              <c:strCache>
                <c:ptCount val="1"/>
                <c:pt idx="0">
                  <c:v>Nursing Facilities</c:v>
                </c:pt>
              </c:strCache>
            </c:strRef>
          </c:cat>
          <c:val>
            <c:numRef>
              <c:f>Sheet1!$B$3</c:f>
              <c:numCache>
                <c:formatCode>0.0%</c:formatCode>
                <c:ptCount val="1"/>
                <c:pt idx="0">
                  <c:v>0.13300492610837439</c:v>
                </c:pt>
              </c:numCache>
            </c:numRef>
          </c:val>
          <c:extLst>
            <c:ext xmlns:c16="http://schemas.microsoft.com/office/drawing/2014/chart" uri="{C3380CC4-5D6E-409C-BE32-E72D297353CC}">
              <c16:uniqueId val="{0000000A-A940-4073-9FF7-AD608CFBA8BC}"/>
            </c:ext>
          </c:extLst>
        </c:ser>
        <c:ser>
          <c:idx val="2"/>
          <c:order val="2"/>
          <c:tx>
            <c:strRef>
              <c:f>Sheet1!$A$4</c:f>
              <c:strCache>
                <c:ptCount val="1"/>
                <c:pt idx="0">
                  <c:v>Yes</c:v>
                </c:pt>
              </c:strCache>
            </c:strRef>
          </c:tx>
          <c:spPr>
            <a:solidFill>
              <a:schemeClr val="accent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Sheet1!$B$1</c:f>
              <c:strCache>
                <c:ptCount val="1"/>
                <c:pt idx="0">
                  <c:v>Nursing Facilities</c:v>
                </c:pt>
              </c:strCache>
            </c:strRef>
          </c:cat>
          <c:val>
            <c:numRef>
              <c:f>Sheet1!$B$4</c:f>
              <c:numCache>
                <c:formatCode>0.0%</c:formatCode>
                <c:ptCount val="1"/>
                <c:pt idx="0">
                  <c:v>0.56157635467980294</c:v>
                </c:pt>
              </c:numCache>
            </c:numRef>
          </c:val>
          <c:extLst>
            <c:ext xmlns:c16="http://schemas.microsoft.com/office/drawing/2014/chart" uri="{C3380CC4-5D6E-409C-BE32-E72D297353CC}">
              <c16:uniqueId val="{0000000B-A940-4073-9FF7-AD608CFBA8BC}"/>
            </c:ext>
          </c:extLst>
        </c:ser>
        <c:dLbls>
          <c:showLegendKey val="0"/>
          <c:showVal val="0"/>
          <c:showCatName val="0"/>
          <c:showSerName val="0"/>
          <c:showPercent val="0"/>
          <c:showBubbleSize val="0"/>
        </c:dLbls>
        <c:gapWidth val="219"/>
        <c:overlap val="-27"/>
        <c:axId val="1914715504"/>
        <c:axId val="1987361856"/>
      </c:barChart>
      <c:catAx>
        <c:axId val="1914715504"/>
        <c:scaling>
          <c:orientation val="minMax"/>
        </c:scaling>
        <c:delete val="1"/>
        <c:axPos val="b"/>
        <c:numFmt formatCode="General" sourceLinked="1"/>
        <c:majorTickMark val="none"/>
        <c:minorTickMark val="none"/>
        <c:tickLblPos val="nextTo"/>
        <c:crossAx val="1987361856"/>
        <c:crosses val="autoZero"/>
        <c:auto val="1"/>
        <c:lblAlgn val="ctr"/>
        <c:lblOffset val="100"/>
        <c:noMultiLvlLbl val="0"/>
      </c:catAx>
      <c:valAx>
        <c:axId val="1987361856"/>
        <c:scaling>
          <c:orientation val="minMax"/>
        </c:scaling>
        <c:delete val="0"/>
        <c:axPos val="l"/>
        <c:majorGridlines>
          <c:spPr>
            <a:ln w="9525" cap="flat" cmpd="sng" algn="ctr">
              <a:solidFill>
                <a:schemeClr val="tx1">
                  <a:lumMod val="15000"/>
                  <a:lumOff val="85000"/>
                </a:schemeClr>
              </a:solidFill>
              <a:round/>
            </a:ln>
            <a:effectLst/>
          </c:spPr>
        </c:majorGridlines>
        <c:numFmt formatCode="0.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1914715504"/>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7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US" dirty="0"/>
              <a:t>How was the testing conducted?</a:t>
            </a:r>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tx>
            <c:strRef>
              <c:f>Sheet1!$A$2</c:f>
              <c:strCache>
                <c:ptCount val="1"/>
                <c:pt idx="0">
                  <c:v>County or public health arrangement</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Sheet1!$B$1</c:f>
              <c:strCache>
                <c:ptCount val="1"/>
                <c:pt idx="0">
                  <c:v>Percent</c:v>
                </c:pt>
              </c:strCache>
            </c:strRef>
          </c:cat>
          <c:val>
            <c:numRef>
              <c:f>Sheet1!$B$2</c:f>
              <c:numCache>
                <c:formatCode>0.0%</c:formatCode>
                <c:ptCount val="1"/>
                <c:pt idx="0">
                  <c:v>1.7857142857142856E-2</c:v>
                </c:pt>
              </c:numCache>
            </c:numRef>
          </c:val>
          <c:extLst>
            <c:ext xmlns:c16="http://schemas.microsoft.com/office/drawing/2014/chart" uri="{C3380CC4-5D6E-409C-BE32-E72D297353CC}">
              <c16:uniqueId val="{00000000-515B-45F8-A840-A866218514B7}"/>
            </c:ext>
          </c:extLst>
        </c:ser>
        <c:ser>
          <c:idx val="1"/>
          <c:order val="1"/>
          <c:tx>
            <c:strRef>
              <c:f>Sheet1!$A$3</c:f>
              <c:strCache>
                <c:ptCount val="1"/>
                <c:pt idx="0">
                  <c:v>Found our own lab to conduct testing</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Sheet1!$B$1</c:f>
              <c:strCache>
                <c:ptCount val="1"/>
                <c:pt idx="0">
                  <c:v>Percent</c:v>
                </c:pt>
              </c:strCache>
            </c:strRef>
          </c:cat>
          <c:val>
            <c:numRef>
              <c:f>Sheet1!$B$3</c:f>
              <c:numCache>
                <c:formatCode>0.0%</c:formatCode>
                <c:ptCount val="1"/>
                <c:pt idx="0">
                  <c:v>0.29464285714285715</c:v>
                </c:pt>
              </c:numCache>
            </c:numRef>
          </c:val>
          <c:extLst>
            <c:ext xmlns:c16="http://schemas.microsoft.com/office/drawing/2014/chart" uri="{C3380CC4-5D6E-409C-BE32-E72D297353CC}">
              <c16:uniqueId val="{00000004-515B-45F8-A840-A866218514B7}"/>
            </c:ext>
          </c:extLst>
        </c:ser>
        <c:ser>
          <c:idx val="2"/>
          <c:order val="2"/>
          <c:tx>
            <c:strRef>
              <c:f>Sheet1!$A$4</c:f>
              <c:strCache>
                <c:ptCount val="1"/>
                <c:pt idx="0">
                  <c:v>State-via REDcap survey</c:v>
                </c:pt>
              </c:strCache>
            </c:strRef>
          </c:tx>
          <c:spPr>
            <a:solidFill>
              <a:schemeClr val="accent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Sheet1!$B$1</c:f>
              <c:strCache>
                <c:ptCount val="1"/>
                <c:pt idx="0">
                  <c:v>Percent</c:v>
                </c:pt>
              </c:strCache>
            </c:strRef>
          </c:cat>
          <c:val>
            <c:numRef>
              <c:f>Sheet1!$B$4</c:f>
              <c:numCache>
                <c:formatCode>0.0%</c:formatCode>
                <c:ptCount val="1"/>
                <c:pt idx="0">
                  <c:v>0.6875</c:v>
                </c:pt>
              </c:numCache>
            </c:numRef>
          </c:val>
          <c:extLst>
            <c:ext xmlns:c16="http://schemas.microsoft.com/office/drawing/2014/chart" uri="{C3380CC4-5D6E-409C-BE32-E72D297353CC}">
              <c16:uniqueId val="{00000005-515B-45F8-A840-A866218514B7}"/>
            </c:ext>
          </c:extLst>
        </c:ser>
        <c:dLbls>
          <c:showLegendKey val="0"/>
          <c:showVal val="0"/>
          <c:showCatName val="0"/>
          <c:showSerName val="0"/>
          <c:showPercent val="0"/>
          <c:showBubbleSize val="0"/>
        </c:dLbls>
        <c:gapWidth val="219"/>
        <c:overlap val="-27"/>
        <c:axId val="1916658960"/>
        <c:axId val="75239872"/>
      </c:barChart>
      <c:catAx>
        <c:axId val="1916658960"/>
        <c:scaling>
          <c:orientation val="minMax"/>
        </c:scaling>
        <c:delete val="1"/>
        <c:axPos val="b"/>
        <c:numFmt formatCode="General" sourceLinked="1"/>
        <c:majorTickMark val="none"/>
        <c:minorTickMark val="none"/>
        <c:tickLblPos val="nextTo"/>
        <c:crossAx val="75239872"/>
        <c:crosses val="autoZero"/>
        <c:auto val="1"/>
        <c:lblAlgn val="ctr"/>
        <c:lblOffset val="100"/>
        <c:noMultiLvlLbl val="0"/>
      </c:catAx>
      <c:valAx>
        <c:axId val="75239872"/>
        <c:scaling>
          <c:orientation val="minMax"/>
        </c:scaling>
        <c:delete val="0"/>
        <c:axPos val="l"/>
        <c:majorGridlines>
          <c:spPr>
            <a:ln w="9525" cap="flat" cmpd="sng" algn="ctr">
              <a:solidFill>
                <a:schemeClr val="tx1">
                  <a:lumMod val="15000"/>
                  <a:lumOff val="85000"/>
                </a:schemeClr>
              </a:solidFill>
              <a:round/>
            </a:ln>
            <a:effectLst/>
          </c:spPr>
        </c:majorGridlines>
        <c:numFmt formatCode="0.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1916658960"/>
        <c:crosses val="autoZero"/>
        <c:crossBetween val="between"/>
      </c:valAx>
      <c:spPr>
        <a:noFill/>
        <a:ln>
          <a:noFill/>
        </a:ln>
        <a:effectLst/>
      </c:spPr>
    </c:plotArea>
    <c:legend>
      <c:legendPos val="b"/>
      <c:layout>
        <c:manualLayout>
          <c:xMode val="edge"/>
          <c:yMode val="edge"/>
          <c:x val="3.2212444032731199E-2"/>
          <c:y val="0.80768536022713011"/>
          <c:w val="0.92086903659101438"/>
          <c:h val="0.17480278479860678"/>
        </c:manualLayout>
      </c:layout>
      <c:overlay val="0"/>
      <c:spPr>
        <a:noFill/>
        <a:ln>
          <a:noFill/>
        </a:ln>
        <a:effectLst/>
      </c:spPr>
      <c:txPr>
        <a:bodyPr rot="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7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col"/>
        <c:grouping val="clustered"/>
        <c:varyColors val="0"/>
        <c:ser>
          <c:idx val="0"/>
          <c:order val="0"/>
          <c:tx>
            <c:strRef>
              <c:f>Sheet1!$A$2</c:f>
              <c:strCache>
                <c:ptCount val="1"/>
                <c:pt idx="0">
                  <c:v>Lab billed Employee health insurance</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Sheet1!$B$1:$C$1</c:f>
              <c:strCache>
                <c:ptCount val="2"/>
                <c:pt idx="0">
                  <c:v>Nursing Facility</c:v>
                </c:pt>
                <c:pt idx="1">
                  <c:v>Assisted Living</c:v>
                </c:pt>
              </c:strCache>
            </c:strRef>
          </c:cat>
          <c:val>
            <c:numRef>
              <c:f>Sheet1!$B$2:$C$2</c:f>
              <c:numCache>
                <c:formatCode>0.0%</c:formatCode>
                <c:ptCount val="2"/>
                <c:pt idx="0">
                  <c:v>0.47058823529411764</c:v>
                </c:pt>
                <c:pt idx="1">
                  <c:v>0.45045045045045046</c:v>
                </c:pt>
              </c:numCache>
            </c:numRef>
          </c:val>
          <c:extLst>
            <c:ext xmlns:c16="http://schemas.microsoft.com/office/drawing/2014/chart" uri="{C3380CC4-5D6E-409C-BE32-E72D297353CC}">
              <c16:uniqueId val="{00000000-A7A7-4359-8304-CB1B7A07D64D}"/>
            </c:ext>
          </c:extLst>
        </c:ser>
        <c:ser>
          <c:idx val="1"/>
          <c:order val="1"/>
          <c:tx>
            <c:strRef>
              <c:f>Sheet1!$A$3</c:f>
              <c:strCache>
                <c:ptCount val="1"/>
                <c:pt idx="0">
                  <c:v>No payment was required from us or our employees</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Sheet1!$B$1:$C$1</c:f>
              <c:strCache>
                <c:ptCount val="2"/>
                <c:pt idx="0">
                  <c:v>Nursing Facility</c:v>
                </c:pt>
                <c:pt idx="1">
                  <c:v>Assisted Living</c:v>
                </c:pt>
              </c:strCache>
            </c:strRef>
          </c:cat>
          <c:val>
            <c:numRef>
              <c:f>Sheet1!$B$3:$C$3</c:f>
              <c:numCache>
                <c:formatCode>0.0%</c:formatCode>
                <c:ptCount val="2"/>
                <c:pt idx="0">
                  <c:v>0.45098039215686275</c:v>
                </c:pt>
                <c:pt idx="1">
                  <c:v>0.45945945945945948</c:v>
                </c:pt>
              </c:numCache>
            </c:numRef>
          </c:val>
          <c:extLst>
            <c:ext xmlns:c16="http://schemas.microsoft.com/office/drawing/2014/chart" uri="{C3380CC4-5D6E-409C-BE32-E72D297353CC}">
              <c16:uniqueId val="{00000004-A7A7-4359-8304-CB1B7A07D64D}"/>
            </c:ext>
          </c:extLst>
        </c:ser>
        <c:ser>
          <c:idx val="2"/>
          <c:order val="2"/>
          <c:tx>
            <c:strRef>
              <c:f>Sheet1!$A$4</c:f>
              <c:strCache>
                <c:ptCount val="1"/>
                <c:pt idx="0">
                  <c:v>We, the provider, paid the lab for all employees</c:v>
                </c:pt>
              </c:strCache>
            </c:strRef>
          </c:tx>
          <c:spPr>
            <a:solidFill>
              <a:schemeClr val="accent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Sheet1!$B$1:$C$1</c:f>
              <c:strCache>
                <c:ptCount val="2"/>
                <c:pt idx="0">
                  <c:v>Nursing Facility</c:v>
                </c:pt>
                <c:pt idx="1">
                  <c:v>Assisted Living</c:v>
                </c:pt>
              </c:strCache>
            </c:strRef>
          </c:cat>
          <c:val>
            <c:numRef>
              <c:f>Sheet1!$B$4:$C$4</c:f>
              <c:numCache>
                <c:formatCode>0.0%</c:formatCode>
                <c:ptCount val="2"/>
                <c:pt idx="0">
                  <c:v>7.8431372549019607E-2</c:v>
                </c:pt>
                <c:pt idx="1">
                  <c:v>9.0090090090090086E-2</c:v>
                </c:pt>
              </c:numCache>
            </c:numRef>
          </c:val>
          <c:extLst>
            <c:ext xmlns:c16="http://schemas.microsoft.com/office/drawing/2014/chart" uri="{C3380CC4-5D6E-409C-BE32-E72D297353CC}">
              <c16:uniqueId val="{00000005-A7A7-4359-8304-CB1B7A07D64D}"/>
            </c:ext>
          </c:extLst>
        </c:ser>
        <c:dLbls>
          <c:showLegendKey val="0"/>
          <c:showVal val="0"/>
          <c:showCatName val="0"/>
          <c:showSerName val="0"/>
          <c:showPercent val="0"/>
          <c:showBubbleSize val="0"/>
        </c:dLbls>
        <c:gapWidth val="219"/>
        <c:overlap val="-27"/>
        <c:axId val="112493952"/>
        <c:axId val="118311728"/>
      </c:barChart>
      <c:catAx>
        <c:axId val="11249395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118311728"/>
        <c:crosses val="autoZero"/>
        <c:auto val="1"/>
        <c:lblAlgn val="ctr"/>
        <c:lblOffset val="100"/>
        <c:noMultiLvlLbl val="0"/>
      </c:catAx>
      <c:valAx>
        <c:axId val="118311728"/>
        <c:scaling>
          <c:orientation val="minMax"/>
          <c:max val="1"/>
        </c:scaling>
        <c:delete val="0"/>
        <c:axPos val="l"/>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112493952"/>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7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Percent</c:v>
                </c:pt>
              </c:strCache>
            </c:strRef>
          </c:tx>
          <c:spPr>
            <a:solidFill>
              <a:schemeClr val="accent1"/>
            </a:solidFill>
            <a:ln>
              <a:noFill/>
            </a:ln>
            <a:effectLst/>
          </c:spPr>
          <c:invertIfNegative val="0"/>
          <c:dPt>
            <c:idx val="3"/>
            <c:invertIfNegative val="0"/>
            <c:bubble3D val="0"/>
            <c:spPr>
              <a:solidFill>
                <a:srgbClr val="C00000"/>
              </a:solidFill>
              <a:ln>
                <a:noFill/>
              </a:ln>
              <a:effectLst/>
            </c:spPr>
            <c:extLst>
              <c:ext xmlns:c16="http://schemas.microsoft.com/office/drawing/2014/chart" uri="{C3380CC4-5D6E-409C-BE32-E72D297353CC}">
                <c16:uniqueId val="{00000008-57B4-4956-84DD-C6285E18CFD3}"/>
              </c:ext>
            </c:extLst>
          </c:dPt>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For residents/staff showing symptoms or with known/suspected exposure, For residents who leave the community regularly</c:v>
                </c:pt>
                <c:pt idx="1">
                  <c:v>For residents/staff showing symptoms or with known/suspected exposure, For all residents and staff regularly</c:v>
                </c:pt>
                <c:pt idx="2">
                  <c:v>For all residents and staff regularly</c:v>
                </c:pt>
                <c:pt idx="3">
                  <c:v>No, we are not conducting surveillance testing</c:v>
                </c:pt>
                <c:pt idx="4">
                  <c:v>For residents/staff showing symptoms or with known/suspected exposure</c:v>
                </c:pt>
              </c:strCache>
            </c:strRef>
          </c:cat>
          <c:val>
            <c:numRef>
              <c:f>Sheet1!$B$2:$B$6</c:f>
              <c:numCache>
                <c:formatCode>0.0%</c:formatCode>
                <c:ptCount val="5"/>
                <c:pt idx="0">
                  <c:v>0.12745098039215685</c:v>
                </c:pt>
                <c:pt idx="1">
                  <c:v>7.8431372549019607E-2</c:v>
                </c:pt>
                <c:pt idx="2">
                  <c:v>0.12745098039215685</c:v>
                </c:pt>
                <c:pt idx="3">
                  <c:v>0.16666666666666666</c:v>
                </c:pt>
                <c:pt idx="4">
                  <c:v>0.5</c:v>
                </c:pt>
              </c:numCache>
            </c:numRef>
          </c:val>
          <c:extLst>
            <c:ext xmlns:c16="http://schemas.microsoft.com/office/drawing/2014/chart" uri="{C3380CC4-5D6E-409C-BE32-E72D297353CC}">
              <c16:uniqueId val="{00000000-57B4-4956-84DD-C6285E18CFD3}"/>
            </c:ext>
          </c:extLst>
        </c:ser>
        <c:dLbls>
          <c:showLegendKey val="0"/>
          <c:showVal val="0"/>
          <c:showCatName val="0"/>
          <c:showSerName val="0"/>
          <c:showPercent val="0"/>
          <c:showBubbleSize val="0"/>
        </c:dLbls>
        <c:gapWidth val="219"/>
        <c:overlap val="-27"/>
        <c:axId val="112455952"/>
        <c:axId val="112034992"/>
      </c:barChart>
      <c:catAx>
        <c:axId val="11245595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112034992"/>
        <c:crosses val="autoZero"/>
        <c:auto val="1"/>
        <c:lblAlgn val="ctr"/>
        <c:lblOffset val="100"/>
        <c:noMultiLvlLbl val="0"/>
      </c:catAx>
      <c:valAx>
        <c:axId val="112034992"/>
        <c:scaling>
          <c:orientation val="minMax"/>
        </c:scaling>
        <c:delete val="0"/>
        <c:axPos val="l"/>
        <c:majorGridlines>
          <c:spPr>
            <a:ln w="9525" cap="flat" cmpd="sng" algn="ctr">
              <a:solidFill>
                <a:schemeClr val="tx1">
                  <a:lumMod val="15000"/>
                  <a:lumOff val="85000"/>
                </a:schemeClr>
              </a:solidFill>
              <a:round/>
            </a:ln>
            <a:effectLst/>
          </c:spPr>
        </c:majorGridlines>
        <c:numFmt formatCode="0.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112455952"/>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7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Percent</c:v>
                </c:pt>
              </c:strCache>
            </c:strRef>
          </c:tx>
          <c:spPr>
            <a:solidFill>
              <a:schemeClr val="accent1"/>
            </a:solidFill>
            <a:ln>
              <a:noFill/>
            </a:ln>
            <a:effectLst/>
          </c:spPr>
          <c:invertIfNegative val="0"/>
          <c:dPt>
            <c:idx val="0"/>
            <c:invertIfNegative val="0"/>
            <c:bubble3D val="0"/>
            <c:spPr>
              <a:solidFill>
                <a:srgbClr val="C00000"/>
              </a:solidFill>
              <a:ln>
                <a:noFill/>
              </a:ln>
              <a:effectLst/>
            </c:spPr>
            <c:extLst>
              <c:ext xmlns:c16="http://schemas.microsoft.com/office/drawing/2014/chart" uri="{C3380CC4-5D6E-409C-BE32-E72D297353CC}">
                <c16:uniqueId val="{00000003-EABF-4985-A801-C05CC3A12E80}"/>
              </c:ext>
            </c:extLst>
          </c:dPt>
          <c:dPt>
            <c:idx val="3"/>
            <c:invertIfNegative val="0"/>
            <c:bubble3D val="0"/>
            <c:spPr>
              <a:solidFill>
                <a:schemeClr val="accent1"/>
              </a:solidFill>
              <a:ln>
                <a:noFill/>
              </a:ln>
              <a:effectLst/>
            </c:spPr>
            <c:extLst>
              <c:ext xmlns:c16="http://schemas.microsoft.com/office/drawing/2014/chart" uri="{C3380CC4-5D6E-409C-BE32-E72D297353CC}">
                <c16:uniqueId val="{00000008-57B4-4956-84DD-C6285E18CFD3}"/>
              </c:ext>
            </c:extLst>
          </c:dPt>
          <c:dLbls>
            <c:numFmt formatCode="0.0%" sourceLinked="0"/>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No</c:v>
                </c:pt>
                <c:pt idx="1">
                  <c:v>Yes for All</c:v>
                </c:pt>
                <c:pt idx="2">
                  <c:v>Yes for Random Samples</c:v>
                </c:pt>
                <c:pt idx="3">
                  <c:v>Yes for those who Leave the Community Regularly</c:v>
                </c:pt>
                <c:pt idx="4">
                  <c:v>Yes for Work in Other Facilities</c:v>
                </c:pt>
                <c:pt idx="5">
                  <c:v>Yes for Showing Symptoms or Suspected Exposure</c:v>
                </c:pt>
              </c:strCache>
            </c:strRef>
          </c:cat>
          <c:val>
            <c:numRef>
              <c:f>Sheet1!$B$2:$B$7</c:f>
              <c:numCache>
                <c:formatCode>0%</c:formatCode>
                <c:ptCount val="6"/>
                <c:pt idx="0">
                  <c:v>0.17699115044247787</c:v>
                </c:pt>
                <c:pt idx="1">
                  <c:v>0.15044247787610621</c:v>
                </c:pt>
                <c:pt idx="2">
                  <c:v>0.11504424778761062</c:v>
                </c:pt>
                <c:pt idx="3">
                  <c:v>6.1946902654867256E-2</c:v>
                </c:pt>
                <c:pt idx="4">
                  <c:v>4.4247787610619468E-2</c:v>
                </c:pt>
                <c:pt idx="5">
                  <c:v>0.67256637168141598</c:v>
                </c:pt>
              </c:numCache>
            </c:numRef>
          </c:val>
          <c:extLst>
            <c:ext xmlns:c16="http://schemas.microsoft.com/office/drawing/2014/chart" uri="{C3380CC4-5D6E-409C-BE32-E72D297353CC}">
              <c16:uniqueId val="{00000000-57B4-4956-84DD-C6285E18CFD3}"/>
            </c:ext>
          </c:extLst>
        </c:ser>
        <c:dLbls>
          <c:showLegendKey val="0"/>
          <c:showVal val="0"/>
          <c:showCatName val="0"/>
          <c:showSerName val="0"/>
          <c:showPercent val="0"/>
          <c:showBubbleSize val="0"/>
        </c:dLbls>
        <c:gapWidth val="219"/>
        <c:overlap val="-27"/>
        <c:axId val="112455952"/>
        <c:axId val="112034992"/>
      </c:barChart>
      <c:catAx>
        <c:axId val="11245595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112034992"/>
        <c:crosses val="autoZero"/>
        <c:auto val="1"/>
        <c:lblAlgn val="ctr"/>
        <c:lblOffset val="100"/>
        <c:noMultiLvlLbl val="0"/>
      </c:catAx>
      <c:valAx>
        <c:axId val="112034992"/>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112455952"/>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percentStacked"/>
        <c:varyColors val="0"/>
        <c:ser>
          <c:idx val="0"/>
          <c:order val="0"/>
          <c:tx>
            <c:strRef>
              <c:f>Sheet1!$A$2</c:f>
              <c:strCache>
                <c:ptCount val="1"/>
                <c:pt idx="0">
                  <c:v>No</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600" b="1" i="0" u="none" strike="noStrike" kern="1200" baseline="0">
                    <a:solidFill>
                      <a:schemeClr val="bg1"/>
                    </a:solidFill>
                    <a:latin typeface="+mn-lt"/>
                    <a:ea typeface="+mn-ea"/>
                    <a:cs typeface="+mn-cs"/>
                  </a:defRPr>
                </a:pPr>
                <a:endParaRPr lang="en-US"/>
              </a:p>
            </c:txPr>
            <c:dLblPos val="inBase"/>
            <c:showLegendKey val="0"/>
            <c:showVal val="1"/>
            <c:showCatName val="0"/>
            <c:showSerName val="1"/>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Sheet1!$B$1:$D$1</c:f>
              <c:strCache>
                <c:ptCount val="3"/>
                <c:pt idx="0">
                  <c:v>Assisted living/Housing with services</c:v>
                </c:pt>
                <c:pt idx="1">
                  <c:v>Nursing facility</c:v>
                </c:pt>
                <c:pt idx="2">
                  <c:v>All Respondents</c:v>
                </c:pt>
              </c:strCache>
            </c:strRef>
          </c:cat>
          <c:val>
            <c:numRef>
              <c:f>Sheet1!$B$2:$D$2</c:f>
              <c:numCache>
                <c:formatCode>0.0%</c:formatCode>
                <c:ptCount val="3"/>
                <c:pt idx="0">
                  <c:v>7.623318385650224E-2</c:v>
                </c:pt>
                <c:pt idx="1">
                  <c:v>3.9215686274509803E-2</c:v>
                </c:pt>
                <c:pt idx="2">
                  <c:v>6.1170212765957445E-2</c:v>
                </c:pt>
              </c:numCache>
            </c:numRef>
          </c:val>
          <c:extLst>
            <c:ext xmlns:c16="http://schemas.microsoft.com/office/drawing/2014/chart" uri="{C3380CC4-5D6E-409C-BE32-E72D297353CC}">
              <c16:uniqueId val="{00000000-E932-4B3F-ABC5-2A9D3874928B}"/>
            </c:ext>
          </c:extLst>
        </c:ser>
        <c:ser>
          <c:idx val="1"/>
          <c:order val="1"/>
          <c:tx>
            <c:strRef>
              <c:f>Sheet1!$A$3</c:f>
              <c:strCache>
                <c:ptCount val="1"/>
                <c:pt idx="0">
                  <c:v>Yes</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600" b="1" i="0" u="none" strike="noStrike" kern="1200" baseline="0">
                    <a:solidFill>
                      <a:schemeClr val="bg1"/>
                    </a:solidFill>
                    <a:latin typeface="+mn-lt"/>
                    <a:ea typeface="+mn-ea"/>
                    <a:cs typeface="+mn-cs"/>
                  </a:defRPr>
                </a:pPr>
                <a:endParaRPr lang="en-US"/>
              </a:p>
            </c:txPr>
            <c:showLegendKey val="0"/>
            <c:showVal val="1"/>
            <c:showCatName val="0"/>
            <c:showSerName val="1"/>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Sheet1!$B$1:$D$1</c:f>
              <c:strCache>
                <c:ptCount val="3"/>
                <c:pt idx="0">
                  <c:v>Assisted living/Housing with services</c:v>
                </c:pt>
                <c:pt idx="1">
                  <c:v>Nursing facility</c:v>
                </c:pt>
                <c:pt idx="2">
                  <c:v>All Respondents</c:v>
                </c:pt>
              </c:strCache>
            </c:strRef>
          </c:cat>
          <c:val>
            <c:numRef>
              <c:f>Sheet1!$B$3:$D$3</c:f>
              <c:numCache>
                <c:formatCode>0.0%</c:formatCode>
                <c:ptCount val="3"/>
                <c:pt idx="0">
                  <c:v>0.92376681614349776</c:v>
                </c:pt>
                <c:pt idx="1">
                  <c:v>0.96078431372549022</c:v>
                </c:pt>
                <c:pt idx="2">
                  <c:v>0.93882978723404253</c:v>
                </c:pt>
              </c:numCache>
            </c:numRef>
          </c:val>
          <c:extLst>
            <c:ext xmlns:c16="http://schemas.microsoft.com/office/drawing/2014/chart" uri="{C3380CC4-5D6E-409C-BE32-E72D297353CC}">
              <c16:uniqueId val="{00000001-E932-4B3F-ABC5-2A9D3874928B}"/>
            </c:ext>
          </c:extLst>
        </c:ser>
        <c:dLbls>
          <c:showLegendKey val="0"/>
          <c:showVal val="0"/>
          <c:showCatName val="0"/>
          <c:showSerName val="0"/>
          <c:showPercent val="0"/>
          <c:showBubbleSize val="0"/>
        </c:dLbls>
        <c:gapWidth val="219"/>
        <c:overlap val="100"/>
        <c:axId val="450781119"/>
        <c:axId val="450784863"/>
      </c:barChart>
      <c:catAx>
        <c:axId val="450781119"/>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50784863"/>
        <c:crosses val="autoZero"/>
        <c:auto val="1"/>
        <c:lblAlgn val="ctr"/>
        <c:lblOffset val="100"/>
        <c:noMultiLvlLbl val="0"/>
      </c:catAx>
      <c:valAx>
        <c:axId val="450784863"/>
        <c:scaling>
          <c:orientation val="minMax"/>
        </c:scaling>
        <c:delete val="0"/>
        <c:axPos val="b"/>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50781119"/>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8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US" dirty="0"/>
              <a:t>Number of Days for Test to Return From Lab </a:t>
            </a:r>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tx>
            <c:strRef>
              <c:f>Sheet1!$B$1</c:f>
              <c:strCache>
                <c:ptCount val="1"/>
                <c:pt idx="0">
                  <c:v>Number of Days </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Sheet1!$A$2:$A$12</c:f>
              <c:numCache>
                <c:formatCode>General</c:formatCode>
                <c:ptCount val="11"/>
                <c:pt idx="0">
                  <c:v>1</c:v>
                </c:pt>
                <c:pt idx="1">
                  <c:v>1.5</c:v>
                </c:pt>
                <c:pt idx="2">
                  <c:v>2</c:v>
                </c:pt>
                <c:pt idx="3">
                  <c:v>2.5</c:v>
                </c:pt>
                <c:pt idx="4">
                  <c:v>3</c:v>
                </c:pt>
                <c:pt idx="5">
                  <c:v>3.5</c:v>
                </c:pt>
                <c:pt idx="6">
                  <c:v>4</c:v>
                </c:pt>
                <c:pt idx="7">
                  <c:v>4.5</c:v>
                </c:pt>
                <c:pt idx="8">
                  <c:v>5</c:v>
                </c:pt>
                <c:pt idx="9">
                  <c:v>6</c:v>
                </c:pt>
                <c:pt idx="10">
                  <c:v>7</c:v>
                </c:pt>
              </c:numCache>
            </c:numRef>
          </c:cat>
          <c:val>
            <c:numRef>
              <c:f>Sheet1!$B$2:$B$12</c:f>
              <c:numCache>
                <c:formatCode>0.0%</c:formatCode>
                <c:ptCount val="11"/>
                <c:pt idx="0">
                  <c:v>5.1546391752577317E-2</c:v>
                </c:pt>
                <c:pt idx="1">
                  <c:v>7.2164948453608241E-2</c:v>
                </c:pt>
                <c:pt idx="2">
                  <c:v>0.25773195876288657</c:v>
                </c:pt>
                <c:pt idx="3">
                  <c:v>8.247422680412371E-2</c:v>
                </c:pt>
                <c:pt idx="4">
                  <c:v>0.14432989690721648</c:v>
                </c:pt>
                <c:pt idx="5">
                  <c:v>8.247422680412371E-2</c:v>
                </c:pt>
                <c:pt idx="6">
                  <c:v>0.13402061855670103</c:v>
                </c:pt>
                <c:pt idx="7">
                  <c:v>5.1546391752577317E-2</c:v>
                </c:pt>
                <c:pt idx="8">
                  <c:v>8.247422680412371E-2</c:v>
                </c:pt>
                <c:pt idx="9">
                  <c:v>1.0309278350515464E-2</c:v>
                </c:pt>
                <c:pt idx="10">
                  <c:v>3.0927835051546393E-2</c:v>
                </c:pt>
              </c:numCache>
            </c:numRef>
          </c:val>
          <c:extLst>
            <c:ext xmlns:c16="http://schemas.microsoft.com/office/drawing/2014/chart" uri="{C3380CC4-5D6E-409C-BE32-E72D297353CC}">
              <c16:uniqueId val="{00000000-AEB8-4F3D-B006-3C820BE3FF7A}"/>
            </c:ext>
          </c:extLst>
        </c:ser>
        <c:dLbls>
          <c:showLegendKey val="0"/>
          <c:showVal val="0"/>
          <c:showCatName val="0"/>
          <c:showSerName val="0"/>
          <c:showPercent val="0"/>
          <c:showBubbleSize val="0"/>
        </c:dLbls>
        <c:gapWidth val="219"/>
        <c:overlap val="-27"/>
        <c:axId val="1983536256"/>
        <c:axId val="1915232544"/>
      </c:barChart>
      <c:catAx>
        <c:axId val="198353625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1915232544"/>
        <c:crosses val="autoZero"/>
        <c:auto val="1"/>
        <c:lblAlgn val="ctr"/>
        <c:lblOffset val="100"/>
        <c:noMultiLvlLbl val="0"/>
      </c:catAx>
      <c:valAx>
        <c:axId val="1915232544"/>
        <c:scaling>
          <c:orientation val="minMax"/>
        </c:scaling>
        <c:delete val="0"/>
        <c:axPos val="l"/>
        <c:majorGridlines>
          <c:spPr>
            <a:ln w="9525" cap="flat" cmpd="sng" algn="ctr">
              <a:solidFill>
                <a:schemeClr val="tx1">
                  <a:lumMod val="15000"/>
                  <a:lumOff val="85000"/>
                </a:schemeClr>
              </a:solidFill>
              <a:round/>
            </a:ln>
            <a:effectLst/>
          </c:spPr>
        </c:majorGridlines>
        <c:numFmt formatCode="0.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1983536256"/>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8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Assisted Living</c:v>
                </c:pt>
              </c:strCache>
            </c:strRef>
          </c:tx>
          <c:spPr>
            <a:solidFill>
              <a:schemeClr val="accent1"/>
            </a:solidFill>
            <a:ln>
              <a:noFill/>
            </a:ln>
            <a:effectLst/>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2 or less</c:v>
                </c:pt>
                <c:pt idx="1">
                  <c:v>2 to 4</c:v>
                </c:pt>
                <c:pt idx="2">
                  <c:v>More than 4</c:v>
                </c:pt>
              </c:strCache>
            </c:strRef>
          </c:cat>
          <c:val>
            <c:numRef>
              <c:f>Sheet1!$B$2:$B$4</c:f>
              <c:numCache>
                <c:formatCode>0%</c:formatCode>
                <c:ptCount val="3"/>
                <c:pt idx="0">
                  <c:v>0.45945945945945948</c:v>
                </c:pt>
                <c:pt idx="1">
                  <c:v>0.45045045045045046</c:v>
                </c:pt>
                <c:pt idx="2">
                  <c:v>9.0090090090090086E-2</c:v>
                </c:pt>
              </c:numCache>
            </c:numRef>
          </c:val>
          <c:extLst>
            <c:ext xmlns:c16="http://schemas.microsoft.com/office/drawing/2014/chart" uri="{C3380CC4-5D6E-409C-BE32-E72D297353CC}">
              <c16:uniqueId val="{00000000-EAA8-4034-9AEC-899774F1EE48}"/>
            </c:ext>
          </c:extLst>
        </c:ser>
        <c:ser>
          <c:idx val="1"/>
          <c:order val="1"/>
          <c:tx>
            <c:strRef>
              <c:f>Sheet1!$C$1</c:f>
              <c:strCache>
                <c:ptCount val="1"/>
                <c:pt idx="0">
                  <c:v>Nursing Facility</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2 or less</c:v>
                </c:pt>
                <c:pt idx="1">
                  <c:v>2 to 4</c:v>
                </c:pt>
                <c:pt idx="2">
                  <c:v>More than 4</c:v>
                </c:pt>
              </c:strCache>
            </c:strRef>
          </c:cat>
          <c:val>
            <c:numRef>
              <c:f>Sheet1!$C$2:$C$4</c:f>
              <c:numCache>
                <c:formatCode>0.0%</c:formatCode>
                <c:ptCount val="3"/>
                <c:pt idx="0">
                  <c:v>0.36274509803921567</c:v>
                </c:pt>
                <c:pt idx="1">
                  <c:v>0.42156862745098039</c:v>
                </c:pt>
                <c:pt idx="2">
                  <c:v>0.21568627450980393</c:v>
                </c:pt>
              </c:numCache>
            </c:numRef>
          </c:val>
          <c:extLst>
            <c:ext xmlns:c16="http://schemas.microsoft.com/office/drawing/2014/chart" uri="{C3380CC4-5D6E-409C-BE32-E72D297353CC}">
              <c16:uniqueId val="{00000001-8382-48B0-B201-8FE54FCC6AB0}"/>
            </c:ext>
          </c:extLst>
        </c:ser>
        <c:dLbls>
          <c:showLegendKey val="0"/>
          <c:showVal val="0"/>
          <c:showCatName val="0"/>
          <c:showSerName val="0"/>
          <c:showPercent val="0"/>
          <c:showBubbleSize val="0"/>
        </c:dLbls>
        <c:gapWidth val="219"/>
        <c:overlap val="-27"/>
        <c:axId val="1957328336"/>
        <c:axId val="318112320"/>
      </c:barChart>
      <c:catAx>
        <c:axId val="195732833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318112320"/>
        <c:crosses val="autoZero"/>
        <c:auto val="1"/>
        <c:lblAlgn val="ctr"/>
        <c:lblOffset val="100"/>
        <c:noMultiLvlLbl val="0"/>
      </c:catAx>
      <c:valAx>
        <c:axId val="318112320"/>
        <c:scaling>
          <c:orientation val="minMax"/>
          <c:max val="1"/>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1957328336"/>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8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Nursing Facilities</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No</c:v>
                </c:pt>
                <c:pt idx="1">
                  <c:v>Yes</c:v>
                </c:pt>
              </c:strCache>
            </c:strRef>
          </c:cat>
          <c:val>
            <c:numRef>
              <c:f>Sheet1!$B$2:$B$3</c:f>
              <c:numCache>
                <c:formatCode>0.0%</c:formatCode>
                <c:ptCount val="2"/>
                <c:pt idx="0">
                  <c:v>0.84848484848484851</c:v>
                </c:pt>
                <c:pt idx="1">
                  <c:v>0.1111111111111111</c:v>
                </c:pt>
              </c:numCache>
            </c:numRef>
          </c:val>
          <c:extLst>
            <c:ext xmlns:c16="http://schemas.microsoft.com/office/drawing/2014/chart" uri="{C3380CC4-5D6E-409C-BE32-E72D297353CC}">
              <c16:uniqueId val="{00000000-2608-4F09-9CE0-16ED3AF9213D}"/>
            </c:ext>
          </c:extLst>
        </c:ser>
        <c:dLbls>
          <c:showLegendKey val="0"/>
          <c:showVal val="0"/>
          <c:showCatName val="0"/>
          <c:showSerName val="0"/>
          <c:showPercent val="0"/>
          <c:showBubbleSize val="0"/>
        </c:dLbls>
        <c:gapWidth val="219"/>
        <c:overlap val="-27"/>
        <c:axId val="112473552"/>
        <c:axId val="1916534448"/>
      </c:barChart>
      <c:catAx>
        <c:axId val="11247355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1916534448"/>
        <c:crosses val="autoZero"/>
        <c:auto val="1"/>
        <c:lblAlgn val="ctr"/>
        <c:lblOffset val="100"/>
        <c:noMultiLvlLbl val="0"/>
      </c:catAx>
      <c:valAx>
        <c:axId val="1916534448"/>
        <c:scaling>
          <c:orientation val="minMax"/>
        </c:scaling>
        <c:delete val="0"/>
        <c:axPos val="l"/>
        <c:majorGridlines>
          <c:spPr>
            <a:ln w="9525" cap="flat" cmpd="sng" algn="ctr">
              <a:solidFill>
                <a:schemeClr val="tx1">
                  <a:lumMod val="15000"/>
                  <a:lumOff val="85000"/>
                </a:schemeClr>
              </a:solidFill>
              <a:round/>
            </a:ln>
            <a:effectLst/>
          </c:spPr>
        </c:majorGridlines>
        <c:numFmt formatCode="0.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112473552"/>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8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Assisted Living</c:v>
                </c:pt>
              </c:strCache>
            </c:strRef>
          </c:tx>
          <c:spPr>
            <a:solidFill>
              <a:schemeClr val="accent1"/>
            </a:solidFill>
            <a:ln>
              <a:noFill/>
            </a:ln>
            <a:effectLst/>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No</c:v>
                </c:pt>
                <c:pt idx="1">
                  <c:v>Yes</c:v>
                </c:pt>
              </c:strCache>
            </c:strRef>
          </c:cat>
          <c:val>
            <c:numRef>
              <c:f>Sheet1!$B$2:$B$3</c:f>
              <c:numCache>
                <c:formatCode>General</c:formatCode>
                <c:ptCount val="2"/>
                <c:pt idx="0">
                  <c:v>0.91</c:v>
                </c:pt>
                <c:pt idx="1">
                  <c:v>0.09</c:v>
                </c:pt>
              </c:numCache>
            </c:numRef>
          </c:val>
          <c:extLst>
            <c:ext xmlns:c16="http://schemas.microsoft.com/office/drawing/2014/chart" uri="{C3380CC4-5D6E-409C-BE32-E72D297353CC}">
              <c16:uniqueId val="{00000000-A996-42C6-BADC-10F4243EB25B}"/>
            </c:ext>
          </c:extLst>
        </c:ser>
        <c:dLbls>
          <c:showLegendKey val="0"/>
          <c:showVal val="0"/>
          <c:showCatName val="0"/>
          <c:showSerName val="0"/>
          <c:showPercent val="0"/>
          <c:showBubbleSize val="0"/>
        </c:dLbls>
        <c:gapWidth val="219"/>
        <c:overlap val="-27"/>
        <c:axId val="1950010608"/>
        <c:axId val="318114816"/>
      </c:barChart>
      <c:catAx>
        <c:axId val="195001060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318114816"/>
        <c:crosses val="autoZero"/>
        <c:auto val="1"/>
        <c:lblAlgn val="ctr"/>
        <c:lblOffset val="100"/>
        <c:noMultiLvlLbl val="0"/>
      </c:catAx>
      <c:valAx>
        <c:axId val="318114816"/>
        <c:scaling>
          <c:orientation val="minMax"/>
        </c:scaling>
        <c:delete val="0"/>
        <c:axPos val="l"/>
        <c:majorGridlines>
          <c:spPr>
            <a:ln w="9525" cap="flat" cmpd="sng" algn="ctr">
              <a:solidFill>
                <a:schemeClr val="tx1">
                  <a:lumMod val="15000"/>
                  <a:lumOff val="85000"/>
                </a:schemeClr>
              </a:solidFill>
              <a:round/>
            </a:ln>
            <a:effectLst/>
          </c:spPr>
        </c:majorGridlines>
        <c:numFmt formatCode="0.00%" sourceLinked="0"/>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195001060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8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Percent</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Plan to collect specimens using our own staff</c:v>
                </c:pt>
                <c:pt idx="1">
                  <c:v>Plan to partner with a local providers or local public health for specimen collection</c:v>
                </c:pt>
                <c:pt idx="2">
                  <c:v>Plan to use a state-contracted specimen collection team for at least the first few rounds of testing</c:v>
                </c:pt>
              </c:strCache>
            </c:strRef>
          </c:cat>
          <c:val>
            <c:numRef>
              <c:f>Sheet1!$B$2:$B$4</c:f>
              <c:numCache>
                <c:formatCode>0.0%</c:formatCode>
                <c:ptCount val="3"/>
                <c:pt idx="0">
                  <c:v>0.68674698795180722</c:v>
                </c:pt>
                <c:pt idx="1">
                  <c:v>0.1144578313253012</c:v>
                </c:pt>
                <c:pt idx="2">
                  <c:v>0.19879518072289157</c:v>
                </c:pt>
              </c:numCache>
            </c:numRef>
          </c:val>
          <c:extLst>
            <c:ext xmlns:c16="http://schemas.microsoft.com/office/drawing/2014/chart" uri="{C3380CC4-5D6E-409C-BE32-E72D297353CC}">
              <c16:uniqueId val="{00000000-3F79-4A7A-A528-CDDD1B0709DC}"/>
            </c:ext>
          </c:extLst>
        </c:ser>
        <c:dLbls>
          <c:showLegendKey val="0"/>
          <c:showVal val="0"/>
          <c:showCatName val="0"/>
          <c:showSerName val="0"/>
          <c:showPercent val="0"/>
          <c:showBubbleSize val="0"/>
        </c:dLbls>
        <c:gapWidth val="219"/>
        <c:overlap val="-27"/>
        <c:axId val="83236656"/>
        <c:axId val="1995438752"/>
      </c:barChart>
      <c:catAx>
        <c:axId val="8323665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1995438752"/>
        <c:crosses val="autoZero"/>
        <c:auto val="1"/>
        <c:lblAlgn val="ctr"/>
        <c:lblOffset val="100"/>
        <c:noMultiLvlLbl val="0"/>
      </c:catAx>
      <c:valAx>
        <c:axId val="1995438752"/>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83236656"/>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8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Existing Relationship with Lab</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No</c:v>
                </c:pt>
                <c:pt idx="1">
                  <c:v>Yes</c:v>
                </c:pt>
              </c:strCache>
            </c:strRef>
          </c:cat>
          <c:val>
            <c:numRef>
              <c:f>Sheet1!$B$2:$B$3</c:f>
              <c:numCache>
                <c:formatCode>0.0%</c:formatCode>
                <c:ptCount val="2"/>
                <c:pt idx="0">
                  <c:v>0.22619047619047619</c:v>
                </c:pt>
                <c:pt idx="1">
                  <c:v>0.77380952380952384</c:v>
                </c:pt>
              </c:numCache>
            </c:numRef>
          </c:val>
          <c:extLst>
            <c:ext xmlns:c16="http://schemas.microsoft.com/office/drawing/2014/chart" uri="{C3380CC4-5D6E-409C-BE32-E72D297353CC}">
              <c16:uniqueId val="{00000000-A739-4A8C-AA18-25689374B426}"/>
            </c:ext>
          </c:extLst>
        </c:ser>
        <c:dLbls>
          <c:showLegendKey val="0"/>
          <c:showVal val="0"/>
          <c:showCatName val="0"/>
          <c:showSerName val="0"/>
          <c:showPercent val="0"/>
          <c:showBubbleSize val="0"/>
        </c:dLbls>
        <c:gapWidth val="219"/>
        <c:overlap val="-27"/>
        <c:axId val="112501952"/>
        <c:axId val="1905676672"/>
      </c:barChart>
      <c:catAx>
        <c:axId val="11250195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1905676672"/>
        <c:crosses val="autoZero"/>
        <c:auto val="1"/>
        <c:lblAlgn val="ctr"/>
        <c:lblOffset val="100"/>
        <c:noMultiLvlLbl val="0"/>
      </c:catAx>
      <c:valAx>
        <c:axId val="1905676672"/>
        <c:scaling>
          <c:orientation val="minMax"/>
        </c:scaling>
        <c:delete val="0"/>
        <c:axPos val="l"/>
        <c:majorGridlines>
          <c:spPr>
            <a:ln w="9525" cap="flat" cmpd="sng" algn="ctr">
              <a:solidFill>
                <a:schemeClr val="tx1">
                  <a:lumMod val="15000"/>
                  <a:lumOff val="85000"/>
                </a:schemeClr>
              </a:solidFill>
              <a:round/>
            </a:ln>
            <a:effectLst/>
          </c:spPr>
        </c:majorGridlines>
        <c:numFmt formatCode="0.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112501952"/>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8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Sheet1!$B$1</c:f>
              <c:strCache>
                <c:ptCount val="1"/>
                <c:pt idx="0">
                  <c:v>Percent</c:v>
                </c:pt>
              </c:strCache>
            </c:strRef>
          </c:tx>
          <c:dPt>
            <c:idx val="0"/>
            <c:bubble3D val="0"/>
            <c:spPr>
              <a:solidFill>
                <a:schemeClr val="accent1"/>
              </a:solidFill>
              <a:ln w="19050">
                <a:solidFill>
                  <a:schemeClr val="lt1"/>
                </a:solidFill>
              </a:ln>
              <a:effectLst/>
            </c:spPr>
            <c:extLst>
              <c:ext xmlns:c16="http://schemas.microsoft.com/office/drawing/2014/chart" uri="{C3380CC4-5D6E-409C-BE32-E72D297353CC}">
                <c16:uniqueId val="{00000001-05BE-4DA7-B759-DB34CD71C090}"/>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03-05BE-4DA7-B759-DB34CD71C090}"/>
              </c:ext>
            </c:extLst>
          </c:dPt>
          <c:dPt>
            <c:idx val="2"/>
            <c:bubble3D val="0"/>
            <c:spPr>
              <a:solidFill>
                <a:schemeClr val="accent3"/>
              </a:solidFill>
              <a:ln w="19050">
                <a:solidFill>
                  <a:schemeClr val="lt1"/>
                </a:solidFill>
              </a:ln>
              <a:effectLst/>
            </c:spPr>
            <c:extLst>
              <c:ext xmlns:c16="http://schemas.microsoft.com/office/drawing/2014/chart" uri="{C3380CC4-5D6E-409C-BE32-E72D297353CC}">
                <c16:uniqueId val="{00000005-05BE-4DA7-B759-DB34CD71C090}"/>
              </c:ext>
            </c:extLst>
          </c:dPt>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1"/>
            <c:showCatName val="1"/>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Sheet1!$A$2:$A$4</c:f>
              <c:strCache>
                <c:ptCount val="3"/>
                <c:pt idx="0">
                  <c:v>Do not know</c:v>
                </c:pt>
                <c:pt idx="1">
                  <c:v>Will have sufficient supplies to meet your weekly testing needs</c:v>
                </c:pt>
                <c:pt idx="2">
                  <c:v>Will not have sufficient supplies to meet your weekly testing needs</c:v>
                </c:pt>
              </c:strCache>
            </c:strRef>
          </c:cat>
          <c:val>
            <c:numRef>
              <c:f>Sheet1!$B$2:$B$4</c:f>
              <c:numCache>
                <c:formatCode>0.0%</c:formatCode>
                <c:ptCount val="3"/>
                <c:pt idx="0">
                  <c:v>0.5572519083969466</c:v>
                </c:pt>
                <c:pt idx="1">
                  <c:v>0.38167938931297712</c:v>
                </c:pt>
                <c:pt idx="2">
                  <c:v>6.1068702290076333E-2</c:v>
                </c:pt>
              </c:numCache>
            </c:numRef>
          </c:val>
          <c:extLst>
            <c:ext xmlns:c16="http://schemas.microsoft.com/office/drawing/2014/chart" uri="{C3380CC4-5D6E-409C-BE32-E72D297353CC}">
              <c16:uniqueId val="{00000000-13B9-47E2-A2BB-2F1C14E75B72}"/>
            </c:ext>
          </c:extLst>
        </c:ser>
        <c:dLbls>
          <c:showLegendKey val="0"/>
          <c:showVal val="0"/>
          <c:showCatName val="0"/>
          <c:showSerName val="0"/>
          <c:showPercent val="0"/>
          <c:showBubbleSize val="0"/>
          <c:showLeaderLines val="1"/>
        </c:dLbls>
        <c:firstSliceAng val="0"/>
      </c:pie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8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Percent</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No *</c:v>
                </c:pt>
                <c:pt idx="1">
                  <c:v>Yes</c:v>
                </c:pt>
              </c:strCache>
            </c:strRef>
          </c:cat>
          <c:val>
            <c:numRef>
              <c:f>Sheet1!$B$2:$B$3</c:f>
              <c:numCache>
                <c:formatCode>0.0%</c:formatCode>
                <c:ptCount val="2"/>
                <c:pt idx="0">
                  <c:v>0.24096385542168675</c:v>
                </c:pt>
                <c:pt idx="1">
                  <c:v>0.75903614457831325</c:v>
                </c:pt>
              </c:numCache>
            </c:numRef>
          </c:val>
          <c:extLst>
            <c:ext xmlns:c16="http://schemas.microsoft.com/office/drawing/2014/chart" uri="{C3380CC4-5D6E-409C-BE32-E72D297353CC}">
              <c16:uniqueId val="{00000000-89E2-4811-9D96-5163B52F5DE9}"/>
            </c:ext>
          </c:extLst>
        </c:ser>
        <c:dLbls>
          <c:showLegendKey val="0"/>
          <c:showVal val="0"/>
          <c:showCatName val="0"/>
          <c:showSerName val="0"/>
          <c:showPercent val="0"/>
          <c:showBubbleSize val="0"/>
        </c:dLbls>
        <c:gapWidth val="219"/>
        <c:overlap val="-27"/>
        <c:axId val="83237456"/>
        <c:axId val="86830192"/>
      </c:barChart>
      <c:catAx>
        <c:axId val="8323745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86830192"/>
        <c:crosses val="autoZero"/>
        <c:auto val="1"/>
        <c:lblAlgn val="ctr"/>
        <c:lblOffset val="100"/>
        <c:noMultiLvlLbl val="0"/>
      </c:catAx>
      <c:valAx>
        <c:axId val="86830192"/>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83237456"/>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8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Nursing Facilities</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 of Positions Vacant</c:v>
                </c:pt>
              </c:strCache>
            </c:strRef>
          </c:cat>
          <c:val>
            <c:numRef>
              <c:f>Sheet1!$B$2</c:f>
              <c:numCache>
                <c:formatCode>0.0%</c:formatCode>
                <c:ptCount val="1"/>
                <c:pt idx="0">
                  <c:v>0.14459007250418293</c:v>
                </c:pt>
              </c:numCache>
            </c:numRef>
          </c:val>
          <c:extLst>
            <c:ext xmlns:c16="http://schemas.microsoft.com/office/drawing/2014/chart" uri="{C3380CC4-5D6E-409C-BE32-E72D297353CC}">
              <c16:uniqueId val="{00000000-C724-493C-AF2E-0BE4168599BF}"/>
            </c:ext>
          </c:extLst>
        </c:ser>
        <c:ser>
          <c:idx val="1"/>
          <c:order val="1"/>
          <c:tx>
            <c:strRef>
              <c:f>Sheet1!$C$1</c:f>
              <c:strCache>
                <c:ptCount val="1"/>
                <c:pt idx="0">
                  <c:v>Senior Housing / Assisted Living</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 of Positions Vacant</c:v>
                </c:pt>
              </c:strCache>
            </c:strRef>
          </c:cat>
          <c:val>
            <c:numRef>
              <c:f>Sheet1!$C$2</c:f>
              <c:numCache>
                <c:formatCode>0.0%</c:formatCode>
                <c:ptCount val="1"/>
                <c:pt idx="0">
                  <c:v>0.14760543245175126</c:v>
                </c:pt>
              </c:numCache>
            </c:numRef>
          </c:val>
          <c:extLst>
            <c:ext xmlns:c16="http://schemas.microsoft.com/office/drawing/2014/chart" uri="{C3380CC4-5D6E-409C-BE32-E72D297353CC}">
              <c16:uniqueId val="{00000001-C724-493C-AF2E-0BE4168599BF}"/>
            </c:ext>
          </c:extLst>
        </c:ser>
        <c:dLbls>
          <c:showLegendKey val="0"/>
          <c:showVal val="0"/>
          <c:showCatName val="0"/>
          <c:showSerName val="0"/>
          <c:showPercent val="0"/>
          <c:showBubbleSize val="0"/>
        </c:dLbls>
        <c:gapWidth val="219"/>
        <c:overlap val="-27"/>
        <c:axId val="1360400719"/>
        <c:axId val="1165643775"/>
      </c:barChart>
      <c:catAx>
        <c:axId val="1360400719"/>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1165643775"/>
        <c:crosses val="autoZero"/>
        <c:auto val="1"/>
        <c:lblAlgn val="ctr"/>
        <c:lblOffset val="100"/>
        <c:noMultiLvlLbl val="0"/>
      </c:catAx>
      <c:valAx>
        <c:axId val="1165643775"/>
        <c:scaling>
          <c:orientation val="minMax"/>
          <c:max val="0.25"/>
          <c:min val="0"/>
        </c:scaling>
        <c:delete val="0"/>
        <c:axPos val="l"/>
        <c:majorGridlines>
          <c:spPr>
            <a:ln w="9525" cap="flat" cmpd="sng" algn="ctr">
              <a:solidFill>
                <a:schemeClr val="tx1">
                  <a:lumMod val="15000"/>
                  <a:lumOff val="85000"/>
                </a:schemeClr>
              </a:solidFill>
              <a:round/>
            </a:ln>
            <a:effectLst/>
          </c:spPr>
        </c:majorGridlines>
        <c:numFmt formatCode="0.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1360400719"/>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8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Nursing Facilities</c:v>
                </c:pt>
              </c:strCache>
            </c:strRef>
          </c:tx>
          <c:spPr>
            <a:solidFill>
              <a:schemeClr val="accent1"/>
            </a:solidFill>
            <a:ln>
              <a:noFill/>
            </a:ln>
            <a:effectLst/>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Average Unfilled Positions per Building or Setting</c:v>
                </c:pt>
              </c:strCache>
            </c:strRef>
          </c:cat>
          <c:val>
            <c:numRef>
              <c:f>Sheet1!$B$2</c:f>
              <c:numCache>
                <c:formatCode>General</c:formatCode>
                <c:ptCount val="1"/>
                <c:pt idx="0">
                  <c:v>7.3546099290780145</c:v>
                </c:pt>
              </c:numCache>
            </c:numRef>
          </c:val>
          <c:extLst>
            <c:ext xmlns:c16="http://schemas.microsoft.com/office/drawing/2014/chart" uri="{C3380CC4-5D6E-409C-BE32-E72D297353CC}">
              <c16:uniqueId val="{00000000-978F-4B12-99C4-41FCBBF6B7B6}"/>
            </c:ext>
          </c:extLst>
        </c:ser>
        <c:ser>
          <c:idx val="1"/>
          <c:order val="1"/>
          <c:tx>
            <c:strRef>
              <c:f>Sheet1!$C$1</c:f>
              <c:strCache>
                <c:ptCount val="1"/>
                <c:pt idx="0">
                  <c:v>Senior Housing / Assisted Living</c:v>
                </c:pt>
              </c:strCache>
            </c:strRef>
          </c:tx>
          <c:spPr>
            <a:solidFill>
              <a:schemeClr val="accent2"/>
            </a:solidFill>
            <a:ln>
              <a:noFill/>
            </a:ln>
            <a:effectLst/>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Average Unfilled Positions per Building or Setting</c:v>
                </c:pt>
              </c:strCache>
            </c:strRef>
          </c:cat>
          <c:val>
            <c:numRef>
              <c:f>Sheet1!$C$2</c:f>
              <c:numCache>
                <c:formatCode>#,##0.0</c:formatCode>
                <c:ptCount val="1"/>
                <c:pt idx="0">
                  <c:v>3.9903381642512077</c:v>
                </c:pt>
              </c:numCache>
            </c:numRef>
          </c:val>
          <c:extLst>
            <c:ext xmlns:c16="http://schemas.microsoft.com/office/drawing/2014/chart" uri="{C3380CC4-5D6E-409C-BE32-E72D297353CC}">
              <c16:uniqueId val="{00000001-978F-4B12-99C4-41FCBBF6B7B6}"/>
            </c:ext>
          </c:extLst>
        </c:ser>
        <c:dLbls>
          <c:showLegendKey val="0"/>
          <c:showVal val="0"/>
          <c:showCatName val="0"/>
          <c:showSerName val="0"/>
          <c:showPercent val="0"/>
          <c:showBubbleSize val="0"/>
        </c:dLbls>
        <c:gapWidth val="219"/>
        <c:overlap val="-27"/>
        <c:axId val="1280330975"/>
        <c:axId val="1172838639"/>
      </c:barChart>
      <c:catAx>
        <c:axId val="1280330975"/>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1172838639"/>
        <c:crosses val="autoZero"/>
        <c:auto val="1"/>
        <c:lblAlgn val="ctr"/>
        <c:lblOffset val="100"/>
        <c:noMultiLvlLbl val="0"/>
      </c:catAx>
      <c:valAx>
        <c:axId val="1172838639"/>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1280330975"/>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percentStacked"/>
        <c:varyColors val="0"/>
        <c:ser>
          <c:idx val="0"/>
          <c:order val="0"/>
          <c:tx>
            <c:strRef>
              <c:f>Sheet1!$A$2</c:f>
              <c:strCache>
                <c:ptCount val="1"/>
                <c:pt idx="0">
                  <c:v>No</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600" b="1" i="0" u="none" strike="noStrike" kern="1200" baseline="0">
                    <a:solidFill>
                      <a:schemeClr val="bg1"/>
                    </a:solidFill>
                    <a:latin typeface="+mn-lt"/>
                    <a:ea typeface="+mn-ea"/>
                    <a:cs typeface="+mn-cs"/>
                  </a:defRPr>
                </a:pPr>
                <a:endParaRPr lang="en-US"/>
              </a:p>
            </c:txPr>
            <c:dLblPos val="inBase"/>
            <c:showLegendKey val="0"/>
            <c:showVal val="1"/>
            <c:showCatName val="0"/>
            <c:showSerName val="1"/>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Sheet1!$B$1:$D$1</c:f>
              <c:strCache>
                <c:ptCount val="3"/>
                <c:pt idx="0">
                  <c:v>Assisted living/Housing with services</c:v>
                </c:pt>
                <c:pt idx="1">
                  <c:v>Nursing facility</c:v>
                </c:pt>
                <c:pt idx="2">
                  <c:v>All Respondents</c:v>
                </c:pt>
              </c:strCache>
            </c:strRef>
          </c:cat>
          <c:val>
            <c:numRef>
              <c:f>Sheet1!$B$2:$D$2</c:f>
              <c:numCache>
                <c:formatCode>0.0%</c:formatCode>
                <c:ptCount val="3"/>
                <c:pt idx="0">
                  <c:v>7.623318385650224E-2</c:v>
                </c:pt>
                <c:pt idx="1">
                  <c:v>3.9215686274509803E-2</c:v>
                </c:pt>
                <c:pt idx="2">
                  <c:v>6.1170212765957445E-2</c:v>
                </c:pt>
              </c:numCache>
            </c:numRef>
          </c:val>
          <c:extLst>
            <c:ext xmlns:c16="http://schemas.microsoft.com/office/drawing/2014/chart" uri="{C3380CC4-5D6E-409C-BE32-E72D297353CC}">
              <c16:uniqueId val="{00000000-E932-4B3F-ABC5-2A9D3874928B}"/>
            </c:ext>
          </c:extLst>
        </c:ser>
        <c:ser>
          <c:idx val="1"/>
          <c:order val="1"/>
          <c:tx>
            <c:strRef>
              <c:f>Sheet1!$A$3</c:f>
              <c:strCache>
                <c:ptCount val="1"/>
                <c:pt idx="0">
                  <c:v>Yes</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600" b="1" i="0" u="none" strike="noStrike" kern="1200" baseline="0">
                    <a:solidFill>
                      <a:schemeClr val="bg1"/>
                    </a:solidFill>
                    <a:latin typeface="+mn-lt"/>
                    <a:ea typeface="+mn-ea"/>
                    <a:cs typeface="+mn-cs"/>
                  </a:defRPr>
                </a:pPr>
                <a:endParaRPr lang="en-US"/>
              </a:p>
            </c:txPr>
            <c:showLegendKey val="0"/>
            <c:showVal val="1"/>
            <c:showCatName val="0"/>
            <c:showSerName val="1"/>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Sheet1!$B$1:$D$1</c:f>
              <c:strCache>
                <c:ptCount val="3"/>
                <c:pt idx="0">
                  <c:v>Assisted living/Housing with services</c:v>
                </c:pt>
                <c:pt idx="1">
                  <c:v>Nursing facility</c:v>
                </c:pt>
                <c:pt idx="2">
                  <c:v>All Respondents</c:v>
                </c:pt>
              </c:strCache>
            </c:strRef>
          </c:cat>
          <c:val>
            <c:numRef>
              <c:f>Sheet1!$B$3:$D$3</c:f>
              <c:numCache>
                <c:formatCode>0.0%</c:formatCode>
                <c:ptCount val="3"/>
                <c:pt idx="0">
                  <c:v>0.92376681614349776</c:v>
                </c:pt>
                <c:pt idx="1">
                  <c:v>0.96078431372549022</c:v>
                </c:pt>
                <c:pt idx="2">
                  <c:v>0.93882978723404253</c:v>
                </c:pt>
              </c:numCache>
            </c:numRef>
          </c:val>
          <c:extLst>
            <c:ext xmlns:c16="http://schemas.microsoft.com/office/drawing/2014/chart" uri="{C3380CC4-5D6E-409C-BE32-E72D297353CC}">
              <c16:uniqueId val="{00000001-E932-4B3F-ABC5-2A9D3874928B}"/>
            </c:ext>
          </c:extLst>
        </c:ser>
        <c:dLbls>
          <c:showLegendKey val="0"/>
          <c:showVal val="0"/>
          <c:showCatName val="0"/>
          <c:showSerName val="0"/>
          <c:showPercent val="0"/>
          <c:showBubbleSize val="0"/>
        </c:dLbls>
        <c:gapWidth val="219"/>
        <c:overlap val="100"/>
        <c:axId val="450781119"/>
        <c:axId val="450784863"/>
      </c:barChart>
      <c:catAx>
        <c:axId val="450781119"/>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50784863"/>
        <c:crosses val="autoZero"/>
        <c:auto val="1"/>
        <c:lblAlgn val="ctr"/>
        <c:lblOffset val="100"/>
        <c:noMultiLvlLbl val="0"/>
      </c:catAx>
      <c:valAx>
        <c:axId val="450784863"/>
        <c:scaling>
          <c:orientation val="minMax"/>
        </c:scaling>
        <c:delete val="0"/>
        <c:axPos val="b"/>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50781119"/>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9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US" dirty="0"/>
              <a:t>Without Waiver 20.7% of Nursing</a:t>
            </a:r>
            <a:r>
              <a:rPr lang="en-US" baseline="0" dirty="0"/>
              <a:t> Assistant Positions Would Be Unfilled</a:t>
            </a:r>
            <a:endParaRPr lang="en-US" dirty="0"/>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stacked"/>
        <c:varyColors val="0"/>
        <c:ser>
          <c:idx val="0"/>
          <c:order val="0"/>
          <c:tx>
            <c:strRef>
              <c:f>Sheet1!$B$1</c:f>
              <c:strCache>
                <c:ptCount val="1"/>
                <c:pt idx="0">
                  <c:v>Vacancy Rate</c:v>
                </c:pt>
              </c:strCache>
            </c:strRef>
          </c:tx>
          <c:spPr>
            <a:solidFill>
              <a:schemeClr val="accent1"/>
            </a:solidFill>
            <a:ln>
              <a:noFill/>
            </a:ln>
            <a:effectLst/>
          </c:spPr>
          <c:invertIfNegative val="0"/>
          <c:dLbls>
            <c:dLbl>
              <c:idx val="0"/>
              <c:tx>
                <c:rich>
                  <a:bodyPr/>
                  <a:lstStyle/>
                  <a:p>
                    <a:fld id="{DCDAFF63-0C79-4CCC-909D-4CD3395C9D8E}" type="SERIESNAME">
                      <a:rPr lang="en-US" smtClean="0"/>
                      <a:pPr/>
                      <a:t>[SERIES NAME]</a:t>
                    </a:fld>
                    <a:endParaRPr lang="en-US"/>
                  </a:p>
                </c:rich>
              </c:tx>
              <c:showLegendKey val="0"/>
              <c:showVal val="1"/>
              <c:showCatName val="0"/>
              <c:showSerName val="1"/>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E74B-4752-AA34-4C597D335F0C}"/>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1"/>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Total Unfilled Positions</c:v>
                </c:pt>
              </c:strCache>
            </c:strRef>
          </c:cat>
          <c:val>
            <c:numRef>
              <c:f>Sheet1!$B$2</c:f>
              <c:numCache>
                <c:formatCode>0.0%</c:formatCode>
                <c:ptCount val="1"/>
                <c:pt idx="0">
                  <c:v>0.14499999999999999</c:v>
                </c:pt>
              </c:numCache>
            </c:numRef>
          </c:val>
          <c:extLst>
            <c:ext xmlns:c16="http://schemas.microsoft.com/office/drawing/2014/chart" uri="{C3380CC4-5D6E-409C-BE32-E72D297353CC}">
              <c16:uniqueId val="{00000000-8CF9-4599-8F27-D1B4AEF9256C}"/>
            </c:ext>
          </c:extLst>
        </c:ser>
        <c:ser>
          <c:idx val="1"/>
          <c:order val="1"/>
          <c:tx>
            <c:strRef>
              <c:f>Sheet1!$C$1</c:f>
              <c:strCache>
                <c:ptCount val="1"/>
                <c:pt idx="0">
                  <c:v>Vacancy Rate without Waiver</c:v>
                </c:pt>
              </c:strCache>
            </c:strRef>
          </c:tx>
          <c:spPr>
            <a:solidFill>
              <a:schemeClr val="accent2"/>
            </a:solidFill>
            <a:ln>
              <a:noFill/>
            </a:ln>
            <a:effectLst/>
          </c:spPr>
          <c:invertIfNegative val="0"/>
          <c:dLbls>
            <c:dLbl>
              <c:idx val="0"/>
              <c:tx>
                <c:rich>
                  <a:bodyPr/>
                  <a:lstStyle/>
                  <a:p>
                    <a:fld id="{282EFC39-EF96-4BB8-87C3-0DF68FE76BCA}" type="SERIESNAME">
                      <a:rPr lang="en-US" smtClean="0"/>
                      <a:pPr/>
                      <a:t>[SERIES NAME]</a:t>
                    </a:fld>
                    <a:endParaRPr lang="en-US"/>
                  </a:p>
                </c:rich>
              </c:tx>
              <c:showLegendKey val="0"/>
              <c:showVal val="1"/>
              <c:showCatName val="0"/>
              <c:showSerName val="1"/>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E74B-4752-AA34-4C597D335F0C}"/>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1"/>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Total Unfilled Positions</c:v>
                </c:pt>
              </c:strCache>
            </c:strRef>
          </c:cat>
          <c:val>
            <c:numRef>
              <c:f>Sheet1!$C$2</c:f>
              <c:numCache>
                <c:formatCode>0.0%</c:formatCode>
                <c:ptCount val="1"/>
                <c:pt idx="0">
                  <c:v>7.2999999999999995E-2</c:v>
                </c:pt>
              </c:numCache>
            </c:numRef>
          </c:val>
          <c:extLst>
            <c:ext xmlns:c16="http://schemas.microsoft.com/office/drawing/2014/chart" uri="{C3380CC4-5D6E-409C-BE32-E72D297353CC}">
              <c16:uniqueId val="{00000006-8CF9-4599-8F27-D1B4AEF9256C}"/>
            </c:ext>
          </c:extLst>
        </c:ser>
        <c:dLbls>
          <c:showLegendKey val="0"/>
          <c:showVal val="0"/>
          <c:showCatName val="0"/>
          <c:showSerName val="0"/>
          <c:showPercent val="0"/>
          <c:showBubbleSize val="0"/>
        </c:dLbls>
        <c:gapWidth val="219"/>
        <c:overlap val="100"/>
        <c:axId val="1504803887"/>
        <c:axId val="1497325823"/>
      </c:barChart>
      <c:catAx>
        <c:axId val="1504803887"/>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1497325823"/>
        <c:crosses val="autoZero"/>
        <c:auto val="1"/>
        <c:lblAlgn val="ctr"/>
        <c:lblOffset val="100"/>
        <c:noMultiLvlLbl val="0"/>
      </c:catAx>
      <c:valAx>
        <c:axId val="1497325823"/>
        <c:scaling>
          <c:orientation val="minMax"/>
        </c:scaling>
        <c:delete val="0"/>
        <c:axPos val="l"/>
        <c:majorGridlines>
          <c:spPr>
            <a:ln w="9525" cap="flat" cmpd="sng" algn="ctr">
              <a:solidFill>
                <a:schemeClr val="tx1">
                  <a:lumMod val="15000"/>
                  <a:lumOff val="85000"/>
                </a:schemeClr>
              </a:solidFill>
              <a:round/>
            </a:ln>
            <a:effectLst/>
          </c:spPr>
        </c:majorGridlines>
        <c:numFmt formatCode="0.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1504803887"/>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Ex1.xml><?xml version="1.0" encoding="utf-8"?>
<cx:chartSpace xmlns:a="http://schemas.openxmlformats.org/drawingml/2006/main" xmlns:r="http://schemas.openxmlformats.org/officeDocument/2006/relationships" xmlns:cx="http://schemas.microsoft.com/office/drawing/2014/chartex">
  <cx:chartData>
    <cx:externalData r:id="rId1" cx:autoUpdate="0"/>
    <cx:data id="0">
      <cx:strDim type="cat">
        <cx:f>Sheet1!$A$2:$C$17</cx:f>
        <cx:lvl ptCount="16">
          <cx:pt idx="0">Individual monetary incentives (i.e., bonus pay)</cx:pt>
          <cx:pt idx="1">Individual gift cards</cx:pt>
          <cx:pt idx="2">Facility monetary incentive based on total % of vaccinated staff</cx:pt>
          <cx:pt idx="3">Additional hours of Paid Time Off (i.e., 8 hours of PTO added to their bank to use at their discretion)</cx:pt>
          <cx:pt idx="4">Entry into an organization-wide prize contest</cx:pt>
          <cx:pt idx="5">Staff Party for meeting organization-wide goal.</cx:pt>
          <cx:pt idx="6">One on one counseling or peer counseling</cx:pt>
          <cx:pt idx="7">More frequent testing of unvaccinated employees</cx:pt>
          <cx:pt idx="8">Mandate It</cx:pt>
        </cx:lvl>
        <cx:lvl ptCount="16"/>
        <cx:lvl ptCount="16"/>
      </cx:strDim>
      <cx:numDim type="size">
        <cx:f>Sheet1!$D$2:$D$17</cx:f>
        <cx:lvl ptCount="16" formatCode="General">
          <cx:pt idx="0">18</cx:pt>
          <cx:pt idx="1">15</cx:pt>
          <cx:pt idx="2">7</cx:pt>
          <cx:pt idx="3">3</cx:pt>
          <cx:pt idx="4">16</cx:pt>
          <cx:pt idx="5">16</cx:pt>
          <cx:pt idx="6">62</cx:pt>
          <cx:pt idx="7">21</cx:pt>
          <cx:pt idx="8">1</cx:pt>
        </cx:lvl>
      </cx:numDim>
    </cx:data>
  </cx:chartData>
  <cx:chart>
    <cx:plotArea>
      <cx:plotAreaRegion>
        <cx:series layoutId="treemap" uniqueId="{FEF2D848-A0BE-4E03-8022-67709FF2211D}">
          <cx:tx>
            <cx:txData>
              <cx:f>Sheet1!$D$1</cx:f>
              <cx:v>Series1</cx:v>
            </cx:txData>
          </cx:tx>
          <cx:dataLabels pos="inEnd">
            <cx:txPr>
              <a:bodyPr spcFirstLastPara="1" vertOverflow="ellipsis" horzOverflow="overflow" wrap="square" lIns="0" tIns="0" rIns="0" bIns="0" anchor="ctr" anchorCtr="1"/>
              <a:lstStyle/>
              <a:p>
                <a:pPr algn="ctr" rtl="0">
                  <a:defRPr sz="2000"/>
                </a:pPr>
                <a:endParaRPr lang="en-US" sz="2000" b="0" i="0" u="none" strike="noStrike" baseline="0">
                  <a:solidFill>
                    <a:prstClr val="white"/>
                  </a:solidFill>
                  <a:latin typeface="Calibri" panose="020F0502020204030204"/>
                </a:endParaRPr>
              </a:p>
            </cx:txPr>
            <cx:visibility seriesName="0" categoryName="1" value="0"/>
            <cx:dataLabel idx="0">
              <cx:txPr>
                <a:bodyPr spcFirstLastPara="1" vertOverflow="ellipsis" horzOverflow="overflow" wrap="square" lIns="0" tIns="0" rIns="0" bIns="0" anchor="ctr" anchorCtr="1"/>
                <a:lstStyle/>
                <a:p>
                  <a:pPr algn="ctr" rtl="0">
                    <a:defRPr sz="2000"/>
                  </a:pPr>
                  <a:r>
                    <a:rPr lang="en-US" sz="2000" b="0" i="0" u="none" strike="noStrike" baseline="0">
                      <a:solidFill>
                        <a:prstClr val="white"/>
                      </a:solidFill>
                      <a:latin typeface="Calibri" panose="020F0502020204030204"/>
                    </a:rPr>
                    <a:t>Individual monetary incentives (i.e., bonus pay)</a:t>
                  </a:r>
                </a:p>
              </cx:txPr>
              <cx:visibility seriesName="0" categoryName="1" value="0"/>
            </cx:dataLabel>
            <cx:dataLabel idx="3">
              <cx:txPr>
                <a:bodyPr spcFirstLastPara="1" vertOverflow="ellipsis" horzOverflow="overflow" wrap="square" lIns="0" tIns="0" rIns="0" bIns="0" anchor="ctr" anchorCtr="1"/>
                <a:lstStyle/>
                <a:p>
                  <a:pPr algn="ctr" rtl="0">
                    <a:defRPr sz="800"/>
                  </a:pPr>
                  <a:r>
                    <a:rPr lang="en-US" sz="800" b="0" i="0" u="none" strike="noStrike" baseline="0">
                      <a:solidFill>
                        <a:prstClr val="white"/>
                      </a:solidFill>
                      <a:latin typeface="Calibri" panose="020F0502020204030204"/>
                    </a:rPr>
                    <a:t>Additional hours of Paid Time Off (i.e., 8 hours of PTO added to their bank to use at their discretion)</a:t>
                  </a:r>
                </a:p>
              </cx:txPr>
              <cx:visibility seriesName="0" categoryName="1" value="0"/>
            </cx:dataLabel>
            <cx:dataLabel idx="4">
              <cx:txPr>
                <a:bodyPr spcFirstLastPara="1" vertOverflow="ellipsis" horzOverflow="overflow" wrap="square" lIns="0" tIns="0" rIns="0" bIns="0" anchor="ctr" anchorCtr="1"/>
                <a:lstStyle/>
                <a:p>
                  <a:pPr algn="ctr" rtl="0">
                    <a:defRPr sz="2000"/>
                  </a:pPr>
                  <a:r>
                    <a:rPr lang="en-US" sz="2000" b="0" i="0" u="none" strike="noStrike" baseline="0">
                      <a:solidFill>
                        <a:prstClr val="white"/>
                      </a:solidFill>
                      <a:latin typeface="Calibri" panose="020F0502020204030204"/>
                    </a:rPr>
                    <a:t>Entry into an organization-wide prize contest</a:t>
                  </a:r>
                </a:p>
              </cx:txPr>
              <cx:visibility seriesName="0" categoryName="1" value="0"/>
            </cx:dataLabel>
            <cx:dataLabel idx="6">
              <cx:txPr>
                <a:bodyPr spcFirstLastPara="1" vertOverflow="ellipsis" horzOverflow="overflow" wrap="square" lIns="0" tIns="0" rIns="0" bIns="0" anchor="ctr" anchorCtr="1"/>
                <a:lstStyle/>
                <a:p>
                  <a:pPr algn="ctr" rtl="0">
                    <a:defRPr sz="2800"/>
                  </a:pPr>
                  <a:r>
                    <a:rPr lang="en-US" sz="2800" b="0" i="0" u="none" strike="noStrike" baseline="0">
                      <a:solidFill>
                        <a:prstClr val="white"/>
                      </a:solidFill>
                      <a:latin typeface="Calibri" panose="020F0502020204030204"/>
                    </a:rPr>
                    <a:t>One on one counseling or peer counseling</a:t>
                  </a:r>
                </a:p>
              </cx:txPr>
              <cx:visibility seriesName="0" categoryName="1" value="0"/>
              <cx:separator>, </cx:separator>
            </cx:dataLabel>
            <cx:dataLabel idx="7">
              <cx:txPr>
                <a:bodyPr spcFirstLastPara="1" vertOverflow="ellipsis" horzOverflow="overflow" wrap="square" lIns="0" tIns="0" rIns="0" bIns="0" anchor="ctr" anchorCtr="1"/>
                <a:lstStyle/>
                <a:p>
                  <a:pPr algn="ctr" rtl="0">
                    <a:defRPr sz="2000"/>
                  </a:pPr>
                  <a:r>
                    <a:rPr lang="en-US" sz="2000" b="0" i="0" u="none" strike="noStrike" baseline="0">
                      <a:solidFill>
                        <a:prstClr val="white"/>
                      </a:solidFill>
                      <a:latin typeface="Calibri" panose="020F0502020204030204"/>
                    </a:rPr>
                    <a:t>More frequent testing of unvaccinated employees</a:t>
                  </a:r>
                </a:p>
              </cx:txPr>
              <cx:visibility seriesName="0" categoryName="1" value="0"/>
            </cx:dataLabel>
            <cx:dataLabel idx="8">
              <cx:txPr>
                <a:bodyPr spcFirstLastPara="1" vertOverflow="ellipsis" horzOverflow="overflow" wrap="square" lIns="0" tIns="0" rIns="0" bIns="0" anchor="ctr" anchorCtr="1"/>
                <a:lstStyle/>
                <a:p>
                  <a:pPr algn="ctr" rtl="0">
                    <a:defRPr sz="600" b="1"/>
                  </a:pPr>
                  <a:r>
                    <a:rPr lang="en-US" sz="600" b="1" i="0" u="none" strike="noStrike" baseline="0">
                      <a:solidFill>
                        <a:prstClr val="white"/>
                      </a:solidFill>
                      <a:latin typeface="Calibri" panose="020F0502020204030204"/>
                    </a:rPr>
                    <a:t>Mandate It</a:t>
                  </a:r>
                </a:p>
              </cx:txPr>
              <cx:visibility seriesName="0" categoryName="1" value="0"/>
              <cx:separator>, </cx:separator>
            </cx:dataLabel>
          </cx:dataLabels>
          <cx:dataId val="0"/>
          <cx:layoutPr>
            <cx:parentLabelLayout val="overlapping"/>
          </cx:layoutPr>
        </cx:series>
      </cx:plotAreaRegion>
    </cx:plotArea>
  </cx:chart>
</cx:chartSpace>
</file>

<file path=ppt/charts/chartEx2.xml><?xml version="1.0" encoding="utf-8"?>
<cx:chartSpace xmlns:a="http://schemas.openxmlformats.org/drawingml/2006/main" xmlns:r="http://schemas.openxmlformats.org/officeDocument/2006/relationships" xmlns:cx="http://schemas.microsoft.com/office/drawing/2014/chartex">
  <cx:chartData>
    <cx:externalData r:id="rId1" cx:autoUpdate="0"/>
    <cx:data id="0">
      <cx:strDim type="cat">
        <cx:f>Sheet1!$A$2:$C$17</cx:f>
        <cx:lvl ptCount="16">
          <cx:pt idx="0">Individual monetary incentives (i.e., bonus pay)</cx:pt>
          <cx:pt idx="1">Individual gift cards</cx:pt>
          <cx:pt idx="2">Facility monetary incentive based on total % of vaccinated staff</cx:pt>
          <cx:pt idx="3">Additional hours of Paid Time Off (i.e., 8 hours of PTO added to their bank to use at their discretion)</cx:pt>
          <cx:pt idx="4">Entry into an organization-wide prize contest</cx:pt>
          <cx:pt idx="5">Staff Party for meeting organization-wide goal.</cx:pt>
          <cx:pt idx="6">One on one counseling or peer counseling</cx:pt>
          <cx:pt idx="7">More frequent testing of unvaccinated employees</cx:pt>
          <cx:pt idx="8">Mandated employee vaccination</cx:pt>
        </cx:lvl>
        <cx:lvl ptCount="16"/>
        <cx:lvl ptCount="16"/>
      </cx:strDim>
      <cx:numDim type="size">
        <cx:f>Sheet1!$D$2:$D$17</cx:f>
        <cx:lvl ptCount="16" formatCode="General">
          <cx:pt idx="0">106</cx:pt>
          <cx:pt idx="1">58</cx:pt>
          <cx:pt idx="2">38</cx:pt>
          <cx:pt idx="3">71</cx:pt>
          <cx:pt idx="4">14</cx:pt>
          <cx:pt idx="5">15</cx:pt>
          <cx:pt idx="6">39</cx:pt>
          <cx:pt idx="7">31</cx:pt>
          <cx:pt idx="8">40</cx:pt>
        </cx:lvl>
      </cx:numDim>
    </cx:data>
  </cx:chartData>
  <cx:chart>
    <cx:plotArea>
      <cx:plotAreaRegion>
        <cx:series layoutId="treemap" uniqueId="{FEF2D848-A0BE-4E03-8022-67709FF2211D}">
          <cx:tx>
            <cx:txData>
              <cx:f>Sheet1!$D$1</cx:f>
              <cx:v>Series1</cx:v>
            </cx:txData>
          </cx:tx>
          <cx:dataLabels pos="inEnd">
            <cx:txPr>
              <a:bodyPr spcFirstLastPara="1" vertOverflow="ellipsis" horzOverflow="overflow" wrap="square" lIns="0" tIns="0" rIns="0" bIns="0" anchor="ctr" anchorCtr="1"/>
              <a:lstStyle/>
              <a:p>
                <a:pPr algn="ctr" rtl="0">
                  <a:defRPr sz="1400"/>
                </a:pPr>
                <a:endParaRPr lang="en-US" sz="1400" b="0" i="0" u="none" strike="noStrike" baseline="0">
                  <a:solidFill>
                    <a:prstClr val="white"/>
                  </a:solidFill>
                  <a:latin typeface="Calibri" panose="020F0502020204030204"/>
                </a:endParaRPr>
              </a:p>
            </cx:txPr>
            <cx:visibility seriesName="0" categoryName="1" value="0"/>
            <cx:dataLabel idx="0">
              <cx:txPr>
                <a:bodyPr spcFirstLastPara="1" vertOverflow="ellipsis" horzOverflow="overflow" wrap="square" lIns="0" tIns="0" rIns="0" bIns="0" anchor="ctr" anchorCtr="1"/>
                <a:lstStyle/>
                <a:p>
                  <a:pPr algn="ctr" rtl="0">
                    <a:defRPr sz="2000"/>
                  </a:pPr>
                  <a:r>
                    <a:rPr lang="en-US" sz="2000" b="0" i="0" u="none" strike="noStrike" baseline="0">
                      <a:solidFill>
                        <a:prstClr val="white"/>
                      </a:solidFill>
                      <a:latin typeface="Calibri" panose="020F0502020204030204"/>
                    </a:rPr>
                    <a:t>Individual monetary incentives (i.e., bonus pay)</a:t>
                  </a:r>
                </a:p>
              </cx:txPr>
              <cx:visibility seriesName="0" categoryName="1" value="0"/>
            </cx:dataLabel>
            <cx:dataLabel idx="2">
              <cx:txPr>
                <a:bodyPr spcFirstLastPara="1" vertOverflow="ellipsis" horzOverflow="overflow" wrap="square" lIns="0" tIns="0" rIns="0" bIns="0" anchor="ctr" anchorCtr="1"/>
                <a:lstStyle/>
                <a:p>
                  <a:pPr algn="ctr" rtl="0">
                    <a:defRPr sz="2000"/>
                  </a:pPr>
                  <a:r>
                    <a:rPr lang="en-US" sz="2000" b="0" i="0" u="none" strike="noStrike" baseline="0">
                      <a:solidFill>
                        <a:prstClr val="white"/>
                      </a:solidFill>
                      <a:latin typeface="Calibri" panose="020F0502020204030204"/>
                    </a:rPr>
                    <a:t>Facility monetary incentive based on total % of vaccinated staff</a:t>
                  </a:r>
                </a:p>
              </cx:txPr>
              <cx:visibility seriesName="0" categoryName="1" value="0"/>
            </cx:dataLabel>
            <cx:dataLabel idx="3">
              <cx:txPr>
                <a:bodyPr spcFirstLastPara="1" vertOverflow="ellipsis" horzOverflow="overflow" wrap="square" lIns="0" tIns="0" rIns="0" bIns="0" anchor="ctr" anchorCtr="1"/>
                <a:lstStyle/>
                <a:p>
                  <a:pPr algn="ctr" rtl="0">
                    <a:defRPr sz="2000"/>
                  </a:pPr>
                  <a:r>
                    <a:rPr lang="en-US" sz="2000" b="0" i="0" u="none" strike="noStrike" baseline="0">
                      <a:solidFill>
                        <a:prstClr val="white"/>
                      </a:solidFill>
                      <a:latin typeface="Calibri" panose="020F0502020204030204"/>
                    </a:rPr>
                    <a:t>Additional hours of Paid Time Off (i.e., 8 hours of PTO added to their bank to use at their discretion)</a:t>
                  </a:r>
                </a:p>
              </cx:txPr>
              <cx:visibility seriesName="0" categoryName="1" value="0"/>
            </cx:dataLabel>
            <cx:dataLabel idx="4">
              <cx:txPr>
                <a:bodyPr spcFirstLastPara="1" vertOverflow="ellipsis" horzOverflow="overflow" wrap="square" lIns="0" tIns="0" rIns="0" bIns="0" anchor="ctr" anchorCtr="1"/>
                <a:lstStyle/>
                <a:p>
                  <a:pPr algn="ctr" rtl="0">
                    <a:defRPr sz="1100"/>
                  </a:pPr>
                  <a:r>
                    <a:rPr lang="en-US" sz="1100" b="0" i="0" u="none" strike="noStrike" baseline="0">
                      <a:solidFill>
                        <a:prstClr val="white"/>
                      </a:solidFill>
                      <a:latin typeface="Calibri" panose="020F0502020204030204"/>
                    </a:rPr>
                    <a:t>Entry into an organization-wide prize contest</a:t>
                  </a:r>
                </a:p>
              </cx:txPr>
              <cx:visibility seriesName="0" categoryName="1" value="0"/>
            </cx:dataLabel>
            <cx:dataLabel idx="5">
              <cx:txPr>
                <a:bodyPr spcFirstLastPara="1" vertOverflow="ellipsis" horzOverflow="overflow" wrap="square" lIns="0" tIns="0" rIns="0" bIns="0" anchor="ctr" anchorCtr="1"/>
                <a:lstStyle/>
                <a:p>
                  <a:pPr algn="ctr" rtl="0">
                    <a:defRPr sz="1800"/>
                  </a:pPr>
                  <a:r>
                    <a:rPr lang="en-US" sz="1800" b="0" i="0" u="none" strike="noStrike" baseline="0">
                      <a:solidFill>
                        <a:prstClr val="white"/>
                      </a:solidFill>
                      <a:latin typeface="Calibri" panose="020F0502020204030204"/>
                    </a:rPr>
                    <a:t>Staff Party for meeting organization-wide goal.</a:t>
                  </a:r>
                </a:p>
              </cx:txPr>
              <cx:visibility seriesName="0" categoryName="1" value="0"/>
            </cx:dataLabel>
            <cx:dataLabel idx="6">
              <cx:txPr>
                <a:bodyPr spcFirstLastPara="1" vertOverflow="ellipsis" horzOverflow="overflow" wrap="square" lIns="0" tIns="0" rIns="0" bIns="0" anchor="ctr" anchorCtr="1"/>
                <a:lstStyle/>
                <a:p>
                  <a:pPr algn="ctr" rtl="0">
                    <a:defRPr sz="2000"/>
                  </a:pPr>
                  <a:r>
                    <a:rPr lang="en-US" sz="2000" b="0" i="0" u="none" strike="noStrike" baseline="0">
                      <a:solidFill>
                        <a:prstClr val="white"/>
                      </a:solidFill>
                      <a:latin typeface="Calibri" panose="020F0502020204030204"/>
                    </a:rPr>
                    <a:t>One on one counseling or peer counseling</a:t>
                  </a:r>
                </a:p>
              </cx:txPr>
              <cx:visibility seriesName="0" categoryName="1" value="0"/>
              <cx:separator>, </cx:separator>
            </cx:dataLabel>
            <cx:dataLabel idx="7">
              <cx:txPr>
                <a:bodyPr spcFirstLastPara="1" vertOverflow="ellipsis" horzOverflow="overflow" wrap="square" lIns="0" tIns="0" rIns="0" bIns="0" anchor="ctr" anchorCtr="1"/>
                <a:lstStyle/>
                <a:p>
                  <a:pPr algn="ctr" rtl="0">
                    <a:defRPr sz="2000"/>
                  </a:pPr>
                  <a:r>
                    <a:rPr lang="en-US" sz="2000" b="0" i="0" u="none" strike="noStrike" baseline="0">
                      <a:solidFill>
                        <a:prstClr val="white"/>
                      </a:solidFill>
                      <a:latin typeface="Calibri" panose="020F0502020204030204"/>
                    </a:rPr>
                    <a:t>More frequent testing of unvaccinated employees</a:t>
                  </a:r>
                </a:p>
              </cx:txPr>
              <cx:visibility seriesName="0" categoryName="1" value="0"/>
            </cx:dataLabel>
            <cx:dataLabel idx="8">
              <cx:txPr>
                <a:bodyPr spcFirstLastPara="1" vertOverflow="ellipsis" horzOverflow="overflow" wrap="square" lIns="0" tIns="0" rIns="0" bIns="0" anchor="ctr" anchorCtr="1"/>
                <a:lstStyle/>
                <a:p>
                  <a:pPr algn="ctr" rtl="0">
                    <a:defRPr sz="2000" b="0"/>
                  </a:pPr>
                  <a:r>
                    <a:rPr lang="en-US" sz="2000" b="0" i="0" u="none" strike="noStrike" baseline="0">
                      <a:solidFill>
                        <a:prstClr val="white"/>
                      </a:solidFill>
                      <a:latin typeface="Calibri" panose="020F0502020204030204"/>
                    </a:rPr>
                    <a:t>Mandated employee vaccination</a:t>
                  </a:r>
                </a:p>
              </cx:txPr>
              <cx:visibility seriesName="0" categoryName="1" value="0"/>
              <cx:separator>, </cx:separator>
            </cx:dataLabel>
          </cx:dataLabels>
          <cx:dataId val="0"/>
          <cx:layoutPr>
            <cx:parentLabelLayout val="overlapping"/>
          </cx:layoutPr>
        </cx:series>
      </cx:plotAreaRegion>
    </cx:plotArea>
  </cx:chart>
</cx:chartSpace>
</file>

<file path=ppt/charts/chartEx3.xml><?xml version="1.0" encoding="utf-8"?>
<cx:chartSpace xmlns:a="http://schemas.openxmlformats.org/drawingml/2006/main" xmlns:r="http://schemas.openxmlformats.org/officeDocument/2006/relationships" xmlns:cx="http://schemas.microsoft.com/office/drawing/2014/chartex">
  <cx:chartData>
    <cx:externalData r:id="rId1" cx:autoUpdate="0"/>
    <cx:data id="0">
      <cx:strDim type="cat">
        <cx:f>Sheet1!$A$2:$A$17</cx:f>
        <cx:lvl ptCount="16">
          <cx:pt idx="0">Mayo Medical Laboratory</cx:pt>
          <cx:pt idx="1">Solaris Lab</cx:pt>
          <cx:pt idx="2">Bluestone Physician Group</cx:pt>
          <cx:pt idx="3">HealthEast</cx:pt>
          <cx:pt idx="4">Sanford Health</cx:pt>
          <cx:pt idx="5">Essentia</cx:pt>
          <cx:pt idx="6">North Memorial</cx:pt>
          <cx:pt idx="7">University of Minnesota/ M Health Fairview</cx:pt>
          <cx:pt idx="8">Centracare</cx:pt>
          <cx:pt idx="9">Hennepin Healthcare</cx:pt>
          <cx:pt idx="10">Fulgent</cx:pt>
          <cx:pt idx="11">Lifescan Labs</cx:pt>
          <cx:pt idx="12">MDH Public Health Laboratory</cx:pt>
          <cx:pt idx="13">Simple Laboratories (Illinois)</cx:pt>
          <cx:pt idx="14">Vault</cx:pt>
          <cx:pt idx="15">Winona Health</cx:pt>
        </cx:lvl>
        <cx:lvl ptCount="0"/>
        <cx:lvl ptCount="0"/>
      </cx:strDim>
      <cx:numDim type="size">
        <cx:f>Sheet1!$B$2:$B$17</cx:f>
        <cx:lvl ptCount="16" formatCode="General">
          <cx:pt idx="0">159</cx:pt>
          <cx:pt idx="1">25</cx:pt>
          <cx:pt idx="2">11</cx:pt>
          <cx:pt idx="3">8</cx:pt>
          <cx:pt idx="4">7</cx:pt>
          <cx:pt idx="5">6</cx:pt>
          <cx:pt idx="6">5</cx:pt>
          <cx:pt idx="7">5</cx:pt>
          <cx:pt idx="8">3</cx:pt>
          <cx:pt idx="9">3</cx:pt>
          <cx:pt idx="10">2</cx:pt>
          <cx:pt idx="11">2</cx:pt>
          <cx:pt idx="12">2</cx:pt>
          <cx:pt idx="13">2</cx:pt>
          <cx:pt idx="14">2</cx:pt>
          <cx:pt idx="15">2</cx:pt>
        </cx:lvl>
      </cx:numDim>
    </cx:data>
  </cx:chartData>
  <cx:chart>
    <cx:title pos="t" align="ctr" overlay="0">
      <cx:tx>
        <cx:txData>
          <cx:v>Nearly Two-Thirds of Nursing Facilities and Assisted Living Settings Current Relationship is with Mayo Medical Laboratory </cx:v>
        </cx:txData>
      </cx:tx>
      <cx:txPr>
        <a:bodyPr spcFirstLastPara="1" vertOverflow="ellipsis" horzOverflow="overflow" wrap="square" lIns="0" tIns="0" rIns="0" bIns="0" anchor="ctr" anchorCtr="1"/>
        <a:lstStyle/>
        <a:p>
          <a:pPr algn="ctr" rtl="0">
            <a:defRPr/>
          </a:pPr>
          <a:r>
            <a:rPr lang="en-US" sz="1862" b="0" i="0" u="none" strike="noStrike" baseline="0" dirty="0">
              <a:solidFill>
                <a:prstClr val="black">
                  <a:lumMod val="65000"/>
                  <a:lumOff val="35000"/>
                </a:prstClr>
              </a:solidFill>
              <a:latin typeface="Calibri" panose="020F0502020204030204"/>
            </a:rPr>
            <a:t>Nearly Two-Thirds of Nursing Facilities and Assisted Living Settings Current Relationship is with Mayo Medical Laboratory </a:t>
          </a:r>
        </a:p>
      </cx:txPr>
    </cx:title>
    <cx:plotArea>
      <cx:plotAreaRegion>
        <cx:series layoutId="sunburst" uniqueId="{99A4F0D2-7A70-4225-B08F-C6F5442F077E}">
          <cx:tx>
            <cx:txData>
              <cx:f>Sheet1!$B$1</cx:f>
              <cx:v>Total</cx:v>
            </cx:txData>
          </cx:tx>
          <cx:dataLabels pos="ctr">
            <cx:visibility seriesName="0" categoryName="1" value="0"/>
            <cx:separator>, </cx:separator>
          </cx:dataLabels>
          <cx:dataId val="0"/>
        </cx:series>
      </cx:plotAreaRegion>
    </cx:plotArea>
    <cx:legend pos="r" align="ctr" overlay="0">
      <cx:txPr>
        <a:bodyPr spcFirstLastPara="1" vertOverflow="ellipsis" horzOverflow="overflow" wrap="square" lIns="0" tIns="0" rIns="0" bIns="0" anchor="ctr" anchorCtr="1"/>
        <a:lstStyle/>
        <a:p>
          <a:pPr algn="ctr" rtl="0">
            <a:defRPr/>
          </a:pPr>
          <a:endParaRPr lang="en-US" sz="1197" b="0" i="0" u="none" strike="noStrike" baseline="0">
            <a:solidFill>
              <a:prstClr val="black">
                <a:lumMod val="65000"/>
                <a:lumOff val="35000"/>
              </a:prstClr>
            </a:solidFill>
            <a:latin typeface="Calibri" panose="020F0502020204030204"/>
          </a:endParaRPr>
        </a:p>
      </cx:txPr>
    </cx:legend>
  </cx:chart>
</cx:chartSpace>
</file>

<file path=ppt/charts/chartEx4.xml><?xml version="1.0" encoding="utf-8"?>
<cx:chartSpace xmlns:a="http://schemas.openxmlformats.org/drawingml/2006/main" xmlns:r="http://schemas.openxmlformats.org/officeDocument/2006/relationships" xmlns:cx="http://schemas.microsoft.com/office/drawing/2014/chartex">
  <cx:chartData>
    <cx:externalData r:id="rId1" cx:autoUpdate="0"/>
    <cx:data id="0">
      <cx:strDim type="cat">
        <cx:f>Sheet1!$A$2:$A$39</cx:f>
        <cx:lvl ptCount="38">
          <cx:pt idx="0">Allina</cx:pt>
          <cx:pt idx="1">Avera</cx:pt>
          <cx:pt idx="2">Centracare</cx:pt>
          <cx:pt idx="3">Cook Hospital Lab </cx:pt>
          <cx:pt idx="4">Essentia Health</cx:pt>
          <cx:pt idx="5">Fairview</cx:pt>
          <cx:pt idx="6">Fairview / MHealth</cx:pt>
          <cx:pt idx="7">Fairview Wyoming / U of M</cx:pt>
          <cx:pt idx="8">Glacial Ridge Health Systems</cx:pt>
          <cx:pt idx="9">HCMC</cx:pt>
          <cx:pt idx="10">HealthEast</cx:pt>
          <cx:pt idx="11">Hutchinson Health</cx:pt>
          <cx:pt idx="12">Lakeview Hospital</cx:pt>
          <cx:pt idx="13">Lakewood Health System</cx:pt>
          <cx:pt idx="14">LifeCare Medical Center</cx:pt>
          <cx:pt idx="15">Local hospital</cx:pt>
          <cx:pt idx="16">Mayo</cx:pt>
          <cx:pt idx="17">Mayo / Essentia Health </cx:pt>
          <cx:pt idx="18">Mayo / UHD</cx:pt>
          <cx:pt idx="19">Mayo/Altru</cx:pt>
          <cx:pt idx="20">MDH</cx:pt>
          <cx:pt idx="21">ND Department of Health</cx:pt>
          <cx:pt idx="22">North Memorial</cx:pt>
          <cx:pt idx="23">North Shore Health</cx:pt>
          <cx:pt idx="24">Olmsted Medical Center</cx:pt>
          <cx:pt idx="25">Ortonville Area Health Services/Sanford Health</cx:pt>
          <cx:pt idx="26">Pathline Labs</cx:pt>
          <cx:pt idx="27">Pathnostics</cx:pt>
          <cx:pt idx="28">Pathnostics, Essentia Health, Mayo</cx:pt>
          <cx:pt idx="29">Pathways Lab</cx:pt>
          <cx:pt idx="30">Regions/Healthpartners</cx:pt>
          <cx:pt idx="31">RiverView Healthcare Association</cx:pt>
          <cx:pt idx="32">Sanford</cx:pt>
          <cx:pt idx="33">Sanford / MDH</cx:pt>
          <cx:pt idx="34">Solaris</cx:pt>
          <cx:pt idx="35">Solarius</cx:pt>
          <cx:pt idx="36">Tri County Healthcare</cx:pt>
          <cx:pt idx="37">Winona Health</cx:pt>
        </cx:lvl>
      </cx:strDim>
      <cx:numDim type="size">
        <cx:f>Sheet1!$B$2:$B$39</cx:f>
        <cx:lvl ptCount="38" formatCode="General">
          <cx:pt idx="0">3</cx:pt>
          <cx:pt idx="1">1</cx:pt>
          <cx:pt idx="2">2</cx:pt>
          <cx:pt idx="3">1</cx:pt>
          <cx:pt idx="4">1</cx:pt>
          <cx:pt idx="5">1</cx:pt>
          <cx:pt idx="6">1</cx:pt>
          <cx:pt idx="7">1</cx:pt>
          <cx:pt idx="8">1</cx:pt>
          <cx:pt idx="9">1</cx:pt>
          <cx:pt idx="10">8</cx:pt>
          <cx:pt idx="11">1</cx:pt>
          <cx:pt idx="12">1</cx:pt>
          <cx:pt idx="13">2</cx:pt>
          <cx:pt idx="14">1</cx:pt>
          <cx:pt idx="15">1</cx:pt>
          <cx:pt idx="16">54</cx:pt>
          <cx:pt idx="17">2</cx:pt>
          <cx:pt idx="18">1</cx:pt>
          <cx:pt idx="19">1</cx:pt>
          <cx:pt idx="20">2</cx:pt>
          <cx:pt idx="21">2</cx:pt>
          <cx:pt idx="22">2</cx:pt>
          <cx:pt idx="23">1</cx:pt>
          <cx:pt idx="24">2</cx:pt>
          <cx:pt idx="25">1</cx:pt>
          <cx:pt idx="26">1</cx:pt>
          <cx:pt idx="27">1</cx:pt>
          <cx:pt idx="28">1</cx:pt>
          <cx:pt idx="29">8</cx:pt>
          <cx:pt idx="30">1</cx:pt>
          <cx:pt idx="31">1</cx:pt>
          <cx:pt idx="32">12</cx:pt>
          <cx:pt idx="33">1</cx:pt>
          <cx:pt idx="34">3</cx:pt>
          <cx:pt idx="35">1</cx:pt>
          <cx:pt idx="36">1</cx:pt>
          <cx:pt idx="37">2</cx:pt>
        </cx:lvl>
      </cx:numDim>
    </cx:data>
  </cx:chartData>
  <cx:chart>
    <cx:title pos="t" align="ctr" overlay="0">
      <cx:tx>
        <cx:txData>
          <cx:v>Nursing Facilities and Existing Lab Relationships</cx:v>
        </cx:txData>
      </cx:tx>
      <cx:txPr>
        <a:bodyPr spcFirstLastPara="1" vertOverflow="ellipsis" horzOverflow="overflow" wrap="square" lIns="0" tIns="0" rIns="0" bIns="0" anchor="ctr" anchorCtr="1"/>
        <a:lstStyle/>
        <a:p>
          <a:pPr algn="ctr" rtl="0">
            <a:defRPr/>
          </a:pPr>
          <a:r>
            <a:rPr lang="en-US" sz="1862" b="0" i="0" u="none" strike="noStrike" baseline="0" dirty="0">
              <a:solidFill>
                <a:prstClr val="black">
                  <a:lumMod val="65000"/>
                  <a:lumOff val="35000"/>
                </a:prstClr>
              </a:solidFill>
              <a:latin typeface="Calibri" panose="020F0502020204030204"/>
            </a:rPr>
            <a:t>Nursing Facilities and Existing Lab Relationships</a:t>
          </a:r>
        </a:p>
      </cx:txPr>
    </cx:title>
    <cx:plotArea>
      <cx:plotAreaRegion>
        <cx:series layoutId="treemap" uniqueId="{59063300-FDC0-420B-AEC0-0D951D21A8AD}">
          <cx:tx>
            <cx:txData>
              <cx:f>Sheet1!$B$1</cx:f>
              <cx:v/>
            </cx:txData>
          </cx:tx>
          <cx:dataLabels/>
          <cx:dataId val="0"/>
          <cx:layoutPr/>
        </cx:series>
      </cx:plotAreaRegion>
    </cx:plotArea>
  </cx:chart>
</cx: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4.xml><?xml version="1.0" encoding="utf-8"?>
<cs:colorStyle xmlns:cs="http://schemas.microsoft.com/office/drawing/2012/chartStyle" xmlns:a="http://schemas.openxmlformats.org/drawingml/2006/main" meth="withinLinear" id="3">
  <a:schemeClr val="accent1"/>
  <a:schemeClr val="accent1"/>
  <a:schemeClr val="accent1"/>
  <a:schemeClr val="accent1"/>
  <a:schemeClr val="accent1"/>
  <a:schemeClr val="accent1"/>
</cs:colorStyle>
</file>

<file path=ppt/charts/colors1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0.xml><?xml version="1.0" encoding="utf-8"?>
<cs:colorStyle xmlns:cs="http://schemas.microsoft.com/office/drawing/2012/chartStyle" xmlns:a="http://schemas.openxmlformats.org/drawingml/2006/main" meth="acrossLinear" id="2">
  <a:schemeClr val="accent1"/>
  <a:schemeClr val="accent2"/>
  <a:schemeClr val="accent3"/>
  <a:schemeClr val="accent4"/>
  <a:schemeClr val="accent5"/>
  <a:schemeClr val="accent6"/>
</cs:colorStyle>
</file>

<file path=ppt/charts/colors21.xml><?xml version="1.0" encoding="utf-8"?>
<cs:colorStyle xmlns:cs="http://schemas.microsoft.com/office/drawing/2012/chartStyle" xmlns:a="http://schemas.openxmlformats.org/drawingml/2006/main" meth="withinLinear" id="3">
  <a:schemeClr val="accent1"/>
  <a:schemeClr val="accent1"/>
  <a:schemeClr val="accent1"/>
  <a:schemeClr val="accent1"/>
  <a:schemeClr val="accent1"/>
  <a:schemeClr val="accent1"/>
</cs:colorStyle>
</file>

<file path=ppt/charts/colors2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6.xml><?xml version="1.0" encoding="utf-8"?>
<cs:colorStyle xmlns:cs="http://schemas.microsoft.com/office/drawing/2012/chartStyle" xmlns:a="http://schemas.openxmlformats.org/drawingml/2006/main" meth="cycle" id="12">
  <a:schemeClr val="accent2"/>
  <a:schemeClr val="accent4"/>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8.xml><?xml version="1.0" encoding="utf-8"?>
<cs:colorStyle xmlns:cs="http://schemas.microsoft.com/office/drawing/2012/chartStyle" xmlns:a="http://schemas.openxmlformats.org/drawingml/2006/main" meth="acrossLinear" id="2">
  <a:schemeClr val="accent1"/>
  <a:schemeClr val="accent2"/>
  <a:schemeClr val="accent3"/>
  <a:schemeClr val="accent4"/>
  <a:schemeClr val="accent5"/>
  <a:schemeClr val="accent6"/>
</cs:colorStyle>
</file>

<file path=ppt/charts/colors2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4.xml><?xml version="1.0" encoding="utf-8"?>
<cs:colorStyle xmlns:cs="http://schemas.microsoft.com/office/drawing/2012/chartStyle" xmlns:a="http://schemas.openxmlformats.org/drawingml/2006/main" meth="cycle" id="12">
  <a:schemeClr val="accent2"/>
  <a:schemeClr val="accent4"/>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7.xml><?xml version="1.0" encoding="utf-8"?>
<cs:colorStyle xmlns:cs="http://schemas.microsoft.com/office/drawing/2012/chartStyle" xmlns:a="http://schemas.openxmlformats.org/drawingml/2006/main" meth="cycle" id="12">
  <a:schemeClr val="accent2"/>
  <a:schemeClr val="accent4"/>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8.xml><?xml version="1.0" encoding="utf-8"?>
<cs:colorStyle xmlns:cs="http://schemas.microsoft.com/office/drawing/2012/chartStyle" xmlns:a="http://schemas.openxmlformats.org/drawingml/2006/main" meth="cycle" id="12">
  <a:schemeClr val="accent2"/>
  <a:schemeClr val="accent4"/>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9.xml><?xml version="1.0" encoding="utf-8"?>
<cs:colorStyle xmlns:cs="http://schemas.microsoft.com/office/drawing/2012/chartStyle" xmlns:a="http://schemas.openxmlformats.org/drawingml/2006/main" meth="cycle" id="12">
  <a:schemeClr val="accent2"/>
  <a:schemeClr val="accent4"/>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0.xml><?xml version="1.0" encoding="utf-8"?>
<cs:colorStyle xmlns:cs="http://schemas.microsoft.com/office/drawing/2012/chartStyle" xmlns:a="http://schemas.openxmlformats.org/drawingml/2006/main" meth="withinLinear" id="3">
  <a:schemeClr val="accent1"/>
  <a:schemeClr val="accent1"/>
  <a:schemeClr val="accent1"/>
  <a:schemeClr val="accent1"/>
  <a:schemeClr val="accent1"/>
  <a:schemeClr val="accent1"/>
</cs:colorStyle>
</file>

<file path=ppt/charts/colors51.xml><?xml version="1.0" encoding="utf-8"?>
<cs:colorStyle xmlns:cs="http://schemas.microsoft.com/office/drawing/2012/chartStyle" xmlns:a="http://schemas.openxmlformats.org/drawingml/2006/main" meth="withinLinear" id="3">
  <a:schemeClr val="accent1"/>
  <a:schemeClr val="accent1"/>
  <a:schemeClr val="accent1"/>
  <a:schemeClr val="accent1"/>
  <a:schemeClr val="accent1"/>
  <a:schemeClr val="accent1"/>
</cs:colorStyle>
</file>

<file path=ppt/charts/colors52.xml><?xml version="1.0" encoding="utf-8"?>
<cs:colorStyle xmlns:cs="http://schemas.microsoft.com/office/drawing/2012/chartStyle" xmlns:a="http://schemas.openxmlformats.org/drawingml/2006/main" meth="withinLinear" id="3">
  <a:schemeClr val="accent1"/>
  <a:schemeClr val="accent1"/>
  <a:schemeClr val="accent1"/>
  <a:schemeClr val="accent1"/>
  <a:schemeClr val="accent1"/>
  <a:schemeClr val="accent1"/>
</cs:colorStyle>
</file>

<file path=ppt/charts/colors5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7.xml><?xml version="1.0" encoding="utf-8"?>
<cs:colorStyle xmlns:cs="http://schemas.microsoft.com/office/drawing/2012/chartStyle" xmlns:a="http://schemas.openxmlformats.org/drawingml/2006/main" meth="withinLinear" id="3">
  <a:schemeClr val="accent1"/>
  <a:schemeClr val="accent1"/>
  <a:schemeClr val="accent1"/>
  <a:schemeClr val="accent1"/>
  <a:schemeClr val="accent1"/>
  <a:schemeClr val="accent1"/>
</cs:colorStyle>
</file>

<file path=ppt/charts/colors5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4.xml><?xml version="1.0" encoding="utf-8"?>
<cs:colorStyle xmlns:cs="http://schemas.microsoft.com/office/drawing/2012/chartStyle" xmlns:a="http://schemas.openxmlformats.org/drawingml/2006/main" meth="acrossLinear" id="2">
  <a:schemeClr val="accent1"/>
  <a:schemeClr val="accent2"/>
  <a:schemeClr val="accent3"/>
  <a:schemeClr val="accent4"/>
  <a:schemeClr val="accent5"/>
  <a:schemeClr val="accent6"/>
</cs:colorStyle>
</file>

<file path=ppt/charts/colors7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6.xml><?xml version="1.0" encoding="utf-8"?>
<cs:chartStyle xmlns:cs="http://schemas.microsoft.com/office/drawing/2012/chartStyle" xmlns:a="http://schemas.openxmlformats.org/drawingml/2006/main" id="381">
  <cs:axisTitle>
    <cs:lnRef idx="0"/>
    <cs:fillRef idx="0"/>
    <cs:effectRef idx="0"/>
    <cs:fontRef idx="minor">
      <a:schemeClr val="tx1">
        <a:lumMod val="65000"/>
        <a:lumOff val="35000"/>
      </a:schemeClr>
    </cs:fontRef>
    <cs:defRPr sz="1197"/>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cs:chartArea>
  <cs:dataLabel>
    <cs:lnRef idx="0"/>
    <cs:fillRef idx="0"/>
    <cs:effectRef idx="0"/>
    <cs:fontRef idx="minor">
      <a:schemeClr val="lt1"/>
    </cs:fontRef>
    <cs:defRPr sz="1197"/>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tx1"/>
    </cs:fontRef>
    <cs:spPr>
      <a:solidFill>
        <a:schemeClr val="phClr"/>
      </a:solidFill>
      <a:ln w="19050">
        <a:solidFill>
          <a:schemeClr val="lt1"/>
        </a:solidFill>
      </a:ln>
    </cs:spPr>
  </cs:dataPoint>
  <cs:dataPoint3D>
    <cs:lnRef idx="0"/>
    <cs:fillRef idx="0">
      <cs:styleClr val="auto"/>
    </cs:fillRef>
    <cs:effectRef idx="0"/>
    <cs:fontRef idx="minor">
      <a:schemeClr val="tx1"/>
    </cs:fontRef>
    <cs:spPr>
      <a:solidFill>
        <a:schemeClr val="phClr"/>
      </a:solidFill>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fillRef idx="0">
      <cs:styleClr val="auto"/>
    </cs:fillRef>
    <cs:effectRef idx="0"/>
    <cs:fontRef idx="minor">
      <a:schemeClr val="tx1"/>
    </cs:fontRef>
    <cs:spPr>
      <a:solidFill>
        <a:schemeClr val="phClr"/>
      </a:solidFill>
      <a:ln w="9525">
        <a:solidFill>
          <a:schemeClr val="lt1"/>
        </a:solidFill>
      </a:ln>
    </cs:spPr>
  </cs:dataPointMarker>
  <cs:dataPointMarkerLayout symbol="circle" size="5"/>
  <cs:dataPointWireframe>
    <cs:lnRef idx="0">
      <cs:styleClr val="auto"/>
    </cs:lnRef>
    <cs:fillRef idx="0"/>
    <cs:effectRef idx="0"/>
    <cs:fontRef idx="minor">
      <a:schemeClr val="tx1"/>
    </cs:fontRef>
    <cs:spPr>
      <a:ln w="2857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1197"/>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15000"/>
            <a:lumOff val="8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cs:seriesAxis>
  <cs:seriesLine>
    <cs:lnRef idx="0"/>
    <cs:fillRef idx="0"/>
    <cs:effectRef idx="0"/>
    <cs:fontRef idx="minor">
      <a:schemeClr val="tx1"/>
    </cs:fontRef>
    <cs:spPr>
      <a:ln w="9525" cap="flat">
        <a:solidFill>
          <a:srgbClr val="D9D9D9"/>
        </a:solidFill>
        <a:round/>
      </a:ln>
    </cs:spPr>
  </cs:seriesLine>
  <cs:title>
    <cs:lnRef idx="0"/>
    <cs:fillRef idx="0"/>
    <cs:effectRef idx="0"/>
    <cs:fontRef idx="minor">
      <a:schemeClr val="tx1">
        <a:lumMod val="65000"/>
        <a:lumOff val="35000"/>
      </a:schemeClr>
    </cs:fontRef>
    <cs:defRPr sz="1862"/>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1197"/>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cs:valueAxis>
  <cs:wall>
    <cs:lnRef idx="0"/>
    <cs:fillRef idx="0"/>
    <cs:effectRef idx="0"/>
    <cs:fontRef idx="minor">
      <a:schemeClr val="tx1"/>
    </cs:fontRef>
  </cs:wall>
</cs:chartStyle>
</file>

<file path=ppt/charts/style17.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8.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0.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1.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4.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9.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410">
  <cs:axisTitle>
    <cs:lnRef idx="0"/>
    <cs:fillRef idx="0"/>
    <cs:effectRef idx="0"/>
    <cs:fontRef idx="minor">
      <a:schemeClr val="tx1">
        <a:lumMod val="65000"/>
        <a:lumOff val="35000"/>
      </a:schemeClr>
    </cs:fontRef>
    <cs:spPr>
      <a:solidFill>
        <a:schemeClr val="bg1">
          <a:lumMod val="65000"/>
        </a:schemeClr>
      </a:solidFill>
      <a:ln w="19050">
        <a:solidFill>
          <a:schemeClr val="bg1"/>
        </a:solidFill>
      </a:ln>
    </cs:spPr>
    <cs:defRPr sz="1197"/>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cs:chartArea>
  <cs:dataLabel>
    <cs:lnRef idx="0"/>
    <cs:fillRef idx="0"/>
    <cs:effectRef idx="0"/>
    <cs:fontRef idx="minor">
      <a:schemeClr val="lt1"/>
    </cs:fontRef>
    <cs:defRPr sz="1197"/>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tx1"/>
    </cs:fontRef>
    <cs:spPr>
      <a:solidFill>
        <a:schemeClr val="phClr"/>
      </a:solidFill>
      <a:ln w="19050">
        <a:solidFill>
          <a:schemeClr val="lt1"/>
        </a:solidFill>
      </a:ln>
    </cs:spPr>
  </cs:dataPoint>
  <cs:dataPoint3D>
    <cs:lnRef idx="0"/>
    <cs:fillRef idx="0">
      <cs:styleClr val="auto"/>
    </cs:fillRef>
    <cs:effectRef idx="0"/>
    <cs:fontRef idx="minor">
      <a:schemeClr val="tx1"/>
    </cs:fontRef>
    <cs:spPr>
      <a:solidFill>
        <a:schemeClr val="phClr"/>
      </a:solidFill>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fillRef idx="0">
      <cs:styleClr val="auto"/>
    </cs:fillRef>
    <cs:effectRef idx="0"/>
    <cs:fontRef idx="minor">
      <a:schemeClr val="tx1"/>
    </cs:fontRef>
    <cs:spPr>
      <a:solidFill>
        <a:schemeClr val="phClr"/>
      </a:solidFill>
      <a:ln w="9525">
        <a:solidFill>
          <a:schemeClr val="lt1"/>
        </a:solidFill>
      </a:ln>
    </cs:spPr>
  </cs:dataPointMarker>
  <cs:dataPointMarkerLayout symbol="circle" size="5"/>
  <cs:dataPointWireframe>
    <cs:lnRef idx="0">
      <cs:styleClr val="auto"/>
    </cs:lnRef>
    <cs:fillRef idx="0"/>
    <cs:effectRef idx="0"/>
    <cs:fontRef idx="minor">
      <a:schemeClr val="tx1"/>
    </cs:fontRef>
    <cs:spPr>
      <a:ln w="2857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1197"/>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15000"/>
            <a:lumOff val="8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cs:seriesAxis>
  <cs:seriesLine>
    <cs:lnRef idx="0"/>
    <cs:fillRef idx="0"/>
    <cs:effectRef idx="0"/>
    <cs:fontRef idx="minor">
      <a:schemeClr val="tx1"/>
    </cs:fontRef>
    <cs:spPr>
      <a:ln w="9525" cap="flat">
        <a:solidFill>
          <a:srgbClr val="D9D9D9"/>
        </a:solidFill>
        <a:round/>
      </a:ln>
    </cs:spPr>
  </cs:seriesLine>
  <cs:title>
    <cs:lnRef idx="0"/>
    <cs:fillRef idx="0"/>
    <cs:effectRef idx="0"/>
    <cs:fontRef idx="minor">
      <a:schemeClr val="tx1">
        <a:lumMod val="65000"/>
        <a:lumOff val="35000"/>
      </a:schemeClr>
    </cs:fontRef>
    <cs:defRPr sz="1862"/>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1197"/>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cs:valueAxis>
  <cs:wall>
    <cs:lnRef idx="0"/>
    <cs:fillRef idx="0"/>
    <cs:effectRef idx="0"/>
    <cs:fontRef idx="minor">
      <a:schemeClr val="tx1"/>
    </cs:fontRef>
  </cs:wall>
</cs:chartStyle>
</file>

<file path=ppt/charts/style40.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3.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410">
  <cs:axisTitle>
    <cs:lnRef idx="0"/>
    <cs:fillRef idx="0"/>
    <cs:effectRef idx="0"/>
    <cs:fontRef idx="minor">
      <a:schemeClr val="tx1">
        <a:lumMod val="65000"/>
        <a:lumOff val="35000"/>
      </a:schemeClr>
    </cs:fontRef>
    <cs:spPr>
      <a:solidFill>
        <a:schemeClr val="bg1">
          <a:lumMod val="65000"/>
        </a:schemeClr>
      </a:solidFill>
      <a:ln w="19050">
        <a:solidFill>
          <a:schemeClr val="bg1"/>
        </a:solidFill>
      </a:ln>
    </cs:spPr>
    <cs:defRPr sz="1197"/>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cs:chartArea>
  <cs:dataLabel>
    <cs:lnRef idx="0"/>
    <cs:fillRef idx="0"/>
    <cs:effectRef idx="0"/>
    <cs:fontRef idx="minor">
      <a:schemeClr val="lt1"/>
    </cs:fontRef>
    <cs:defRPr sz="1197"/>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tx1"/>
    </cs:fontRef>
    <cs:spPr>
      <a:solidFill>
        <a:schemeClr val="phClr"/>
      </a:solidFill>
      <a:ln w="19050">
        <a:solidFill>
          <a:schemeClr val="lt1"/>
        </a:solidFill>
      </a:ln>
    </cs:spPr>
  </cs:dataPoint>
  <cs:dataPoint3D>
    <cs:lnRef idx="0"/>
    <cs:fillRef idx="0">
      <cs:styleClr val="auto"/>
    </cs:fillRef>
    <cs:effectRef idx="0"/>
    <cs:fontRef idx="minor">
      <a:schemeClr val="tx1"/>
    </cs:fontRef>
    <cs:spPr>
      <a:solidFill>
        <a:schemeClr val="phClr"/>
      </a:solidFill>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fillRef idx="0">
      <cs:styleClr val="auto"/>
    </cs:fillRef>
    <cs:effectRef idx="0"/>
    <cs:fontRef idx="minor">
      <a:schemeClr val="tx1"/>
    </cs:fontRef>
    <cs:spPr>
      <a:solidFill>
        <a:schemeClr val="phClr"/>
      </a:solidFill>
      <a:ln w="9525">
        <a:solidFill>
          <a:schemeClr val="lt1"/>
        </a:solidFill>
      </a:ln>
    </cs:spPr>
  </cs:dataPointMarker>
  <cs:dataPointMarkerLayout symbol="circle" size="5"/>
  <cs:dataPointWireframe>
    <cs:lnRef idx="0">
      <cs:styleClr val="auto"/>
    </cs:lnRef>
    <cs:fillRef idx="0"/>
    <cs:effectRef idx="0"/>
    <cs:fontRef idx="minor">
      <a:schemeClr val="tx1"/>
    </cs:fontRef>
    <cs:spPr>
      <a:ln w="2857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1197"/>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15000"/>
            <a:lumOff val="8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cs:seriesAxis>
  <cs:seriesLine>
    <cs:lnRef idx="0"/>
    <cs:fillRef idx="0"/>
    <cs:effectRef idx="0"/>
    <cs:fontRef idx="minor">
      <a:schemeClr val="tx1"/>
    </cs:fontRef>
    <cs:spPr>
      <a:ln w="9525" cap="flat">
        <a:solidFill>
          <a:srgbClr val="D9D9D9"/>
        </a:solidFill>
        <a:round/>
      </a:ln>
    </cs:spPr>
  </cs:seriesLine>
  <cs:title>
    <cs:lnRef idx="0"/>
    <cs:fillRef idx="0"/>
    <cs:effectRef idx="0"/>
    <cs:fontRef idx="minor">
      <a:schemeClr val="tx1">
        <a:lumMod val="65000"/>
        <a:lumOff val="35000"/>
      </a:schemeClr>
    </cs:fontRef>
    <cs:defRPr sz="1862"/>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1197"/>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cs:valueAxis>
  <cs:wall>
    <cs:lnRef idx="0"/>
    <cs:fillRef idx="0"/>
    <cs:effectRef idx="0"/>
    <cs:fontRef idx="minor">
      <a:schemeClr val="tx1"/>
    </cs:fontRef>
  </cs:wall>
</cs:chartStyle>
</file>

<file path=ppt/charts/style5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5.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8.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9.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6.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7.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8.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70.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7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7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7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7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7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7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7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7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7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8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8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8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8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8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8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8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8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8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89.xml><?xml version="1.0" encoding="utf-8"?>
<cs:chartStyle xmlns:cs="http://schemas.microsoft.com/office/drawing/2012/chartStyle" xmlns:a="http://schemas.openxmlformats.org/drawingml/2006/main" id="410">
  <cs:axisTitle>
    <cs:lnRef idx="0"/>
    <cs:fillRef idx="0"/>
    <cs:effectRef idx="0"/>
    <cs:fontRef idx="minor">
      <a:schemeClr val="tx1">
        <a:lumMod val="65000"/>
        <a:lumOff val="35000"/>
      </a:schemeClr>
    </cs:fontRef>
    <cs:spPr>
      <a:solidFill>
        <a:schemeClr val="bg1">
          <a:lumMod val="65000"/>
        </a:schemeClr>
      </a:solidFill>
      <a:ln w="19050">
        <a:solidFill>
          <a:schemeClr val="bg1"/>
        </a:solidFill>
      </a:ln>
    </cs:spPr>
    <cs:defRPr sz="1197"/>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cs:chartArea>
  <cs:dataLabel>
    <cs:lnRef idx="0"/>
    <cs:fillRef idx="0"/>
    <cs:effectRef idx="0"/>
    <cs:fontRef idx="minor">
      <a:schemeClr val="lt1"/>
    </cs:fontRef>
    <cs:defRPr sz="1197"/>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tx1"/>
    </cs:fontRef>
    <cs:spPr>
      <a:solidFill>
        <a:schemeClr val="phClr"/>
      </a:solidFill>
      <a:ln w="19050">
        <a:solidFill>
          <a:schemeClr val="lt1"/>
        </a:solidFill>
      </a:ln>
    </cs:spPr>
  </cs:dataPoint>
  <cs:dataPoint3D>
    <cs:lnRef idx="0"/>
    <cs:fillRef idx="0">
      <cs:styleClr val="auto"/>
    </cs:fillRef>
    <cs:effectRef idx="0"/>
    <cs:fontRef idx="minor">
      <a:schemeClr val="tx1"/>
    </cs:fontRef>
    <cs:spPr>
      <a:solidFill>
        <a:schemeClr val="phClr"/>
      </a:solidFill>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fillRef idx="0">
      <cs:styleClr val="auto"/>
    </cs:fillRef>
    <cs:effectRef idx="0"/>
    <cs:fontRef idx="minor">
      <a:schemeClr val="tx1"/>
    </cs:fontRef>
    <cs:spPr>
      <a:solidFill>
        <a:schemeClr val="phClr"/>
      </a:solidFill>
      <a:ln w="9525">
        <a:solidFill>
          <a:schemeClr val="lt1"/>
        </a:solidFill>
      </a:ln>
    </cs:spPr>
  </cs:dataPointMarker>
  <cs:dataPointMarkerLayout symbol="circle" size="5"/>
  <cs:dataPointWireframe>
    <cs:lnRef idx="0">
      <cs:styleClr val="auto"/>
    </cs:lnRef>
    <cs:fillRef idx="0"/>
    <cs:effectRef idx="0"/>
    <cs:fontRef idx="minor">
      <a:schemeClr val="tx1"/>
    </cs:fontRef>
    <cs:spPr>
      <a:ln w="2857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1197"/>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15000"/>
            <a:lumOff val="8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cs:seriesAxis>
  <cs:seriesLine>
    <cs:lnRef idx="0"/>
    <cs:fillRef idx="0"/>
    <cs:effectRef idx="0"/>
    <cs:fontRef idx="minor">
      <a:schemeClr val="tx1"/>
    </cs:fontRef>
    <cs:spPr>
      <a:ln w="9525" cap="flat">
        <a:solidFill>
          <a:srgbClr val="D9D9D9"/>
        </a:solidFill>
        <a:round/>
      </a:ln>
    </cs:spPr>
  </cs:seriesLine>
  <cs:title>
    <cs:lnRef idx="0"/>
    <cs:fillRef idx="0"/>
    <cs:effectRef idx="0"/>
    <cs:fontRef idx="minor">
      <a:schemeClr val="tx1">
        <a:lumMod val="65000"/>
        <a:lumOff val="35000"/>
      </a:schemeClr>
    </cs:fontRef>
    <cs:defRPr sz="1862"/>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1197"/>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cs:valueAxis>
  <cs:wall>
    <cs:lnRef idx="0"/>
    <cs:fillRef idx="0"/>
    <cs:effectRef idx="0"/>
    <cs:fontRef idx="minor">
      <a:schemeClr val="tx1"/>
    </cs:fontRef>
  </cs:wall>
</cs:chartStyle>
</file>

<file path=ppt/charts/style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90.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9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9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9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9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054DA51-3B4E-4E02-A81D-8B99EF15780E}" type="doc">
      <dgm:prSet loTypeId="urn:microsoft.com/office/officeart/2005/8/layout/hierarchy3" loCatId="list" qsTypeId="urn:microsoft.com/office/officeart/2005/8/quickstyle/simple1" qsCatId="simple" csTypeId="urn:microsoft.com/office/officeart/2005/8/colors/accent1_2" csCatId="accent1" phldr="1"/>
      <dgm:spPr/>
      <dgm:t>
        <a:bodyPr/>
        <a:lstStyle/>
        <a:p>
          <a:endParaRPr lang="en-US"/>
        </a:p>
      </dgm:t>
    </dgm:pt>
    <dgm:pt modelId="{90302EBF-62EB-416F-9C60-D87EF9E76837}">
      <dgm:prSet phldrT="[Text]"/>
      <dgm:spPr/>
      <dgm:t>
        <a:bodyPr/>
        <a:lstStyle/>
        <a:p>
          <a:r>
            <a:rPr lang="en-US" dirty="0"/>
            <a:t>Nursing Facilities and CNAs</a:t>
          </a:r>
        </a:p>
      </dgm:t>
    </dgm:pt>
    <dgm:pt modelId="{1AA2E111-8D0B-459E-A33C-46254191F2D9}" type="parTrans" cxnId="{55BDEAB1-9362-477E-8175-1D624EEC625E}">
      <dgm:prSet/>
      <dgm:spPr/>
      <dgm:t>
        <a:bodyPr/>
        <a:lstStyle/>
        <a:p>
          <a:endParaRPr lang="en-US"/>
        </a:p>
      </dgm:t>
    </dgm:pt>
    <dgm:pt modelId="{81D107D7-C3DD-47CF-AB06-8F0B468B4D27}" type="sibTrans" cxnId="{55BDEAB1-9362-477E-8175-1D624EEC625E}">
      <dgm:prSet/>
      <dgm:spPr/>
      <dgm:t>
        <a:bodyPr/>
        <a:lstStyle/>
        <a:p>
          <a:endParaRPr lang="en-US"/>
        </a:p>
      </dgm:t>
    </dgm:pt>
    <dgm:pt modelId="{CABA8DFA-BD5B-4176-B5F2-944D9EB19296}">
      <dgm:prSet phldrT="[Text]"/>
      <dgm:spPr/>
      <dgm:t>
        <a:bodyPr/>
        <a:lstStyle/>
        <a:p>
          <a:r>
            <a:rPr lang="en-US" dirty="0"/>
            <a:t>370 Settings</a:t>
          </a:r>
        </a:p>
      </dgm:t>
    </dgm:pt>
    <dgm:pt modelId="{C2C6C681-A362-4318-84FF-7E88FAD70BD2}" type="parTrans" cxnId="{90D1121A-5A1A-49BD-BB8D-387AC1C680CC}">
      <dgm:prSet/>
      <dgm:spPr/>
      <dgm:t>
        <a:bodyPr/>
        <a:lstStyle/>
        <a:p>
          <a:endParaRPr lang="en-US"/>
        </a:p>
      </dgm:t>
    </dgm:pt>
    <dgm:pt modelId="{663666B6-5A1F-4D72-9E01-596DBA9F39E3}" type="sibTrans" cxnId="{90D1121A-5A1A-49BD-BB8D-387AC1C680CC}">
      <dgm:prSet/>
      <dgm:spPr/>
      <dgm:t>
        <a:bodyPr/>
        <a:lstStyle/>
        <a:p>
          <a:endParaRPr lang="en-US"/>
        </a:p>
      </dgm:t>
    </dgm:pt>
    <dgm:pt modelId="{728A323E-1DD5-4590-A5C8-288D11A9ECBC}">
      <dgm:prSet phldrT="[Text]"/>
      <dgm:spPr/>
      <dgm:t>
        <a:bodyPr/>
        <a:lstStyle/>
        <a:p>
          <a:r>
            <a:rPr lang="en-US" dirty="0"/>
            <a:t>2,721 Unfilled Caregiver Positions</a:t>
          </a:r>
        </a:p>
      </dgm:t>
    </dgm:pt>
    <dgm:pt modelId="{ACF0544B-BEB7-4EA3-86AF-10672505436C}" type="parTrans" cxnId="{E4F565CE-15DA-4DCE-B6B1-15B978E60C03}">
      <dgm:prSet/>
      <dgm:spPr/>
      <dgm:t>
        <a:bodyPr/>
        <a:lstStyle/>
        <a:p>
          <a:endParaRPr lang="en-US"/>
        </a:p>
      </dgm:t>
    </dgm:pt>
    <dgm:pt modelId="{EBCCC588-68C6-46C6-A4B6-784A5BA30848}" type="sibTrans" cxnId="{E4F565CE-15DA-4DCE-B6B1-15B978E60C03}">
      <dgm:prSet/>
      <dgm:spPr/>
      <dgm:t>
        <a:bodyPr/>
        <a:lstStyle/>
        <a:p>
          <a:endParaRPr lang="en-US"/>
        </a:p>
      </dgm:t>
    </dgm:pt>
    <dgm:pt modelId="{D96480BD-D655-43FD-AF46-9769B5070039}">
      <dgm:prSet phldrT="[Text]"/>
      <dgm:spPr/>
      <dgm:t>
        <a:bodyPr/>
        <a:lstStyle/>
        <a:p>
          <a:r>
            <a:rPr lang="en-US" dirty="0"/>
            <a:t>Senior Housing / Assisted Living and ULPs</a:t>
          </a:r>
        </a:p>
      </dgm:t>
    </dgm:pt>
    <dgm:pt modelId="{E26E5EDE-16C7-4E62-A8DB-56CF511E9451}" type="parTrans" cxnId="{2F03A80E-3487-475C-A6C4-C8451555DA7D}">
      <dgm:prSet/>
      <dgm:spPr/>
      <dgm:t>
        <a:bodyPr/>
        <a:lstStyle/>
        <a:p>
          <a:endParaRPr lang="en-US"/>
        </a:p>
      </dgm:t>
    </dgm:pt>
    <dgm:pt modelId="{50CF5C1E-8486-4DF8-A7BE-E1535E660E03}" type="sibTrans" cxnId="{2F03A80E-3487-475C-A6C4-C8451555DA7D}">
      <dgm:prSet/>
      <dgm:spPr/>
      <dgm:t>
        <a:bodyPr/>
        <a:lstStyle/>
        <a:p>
          <a:endParaRPr lang="en-US"/>
        </a:p>
      </dgm:t>
    </dgm:pt>
    <dgm:pt modelId="{40591D67-A24A-4EAB-A574-2E55B992D1B9}">
      <dgm:prSet phldrT="[Text]"/>
      <dgm:spPr/>
      <dgm:t>
        <a:bodyPr/>
        <a:lstStyle/>
        <a:p>
          <a:r>
            <a:rPr lang="en-US" dirty="0"/>
            <a:t>1,769 Settings</a:t>
          </a:r>
        </a:p>
      </dgm:t>
    </dgm:pt>
    <dgm:pt modelId="{C9883224-937C-4516-8EC7-0387F38874BC}" type="parTrans" cxnId="{D45D5A9C-6941-4A2C-9C6E-C72DC1DE99CA}">
      <dgm:prSet/>
      <dgm:spPr/>
      <dgm:t>
        <a:bodyPr/>
        <a:lstStyle/>
        <a:p>
          <a:endParaRPr lang="en-US"/>
        </a:p>
      </dgm:t>
    </dgm:pt>
    <dgm:pt modelId="{9F8F8BEB-CC16-409A-802D-1D2013F5C21E}" type="sibTrans" cxnId="{D45D5A9C-6941-4A2C-9C6E-C72DC1DE99CA}">
      <dgm:prSet/>
      <dgm:spPr/>
      <dgm:t>
        <a:bodyPr/>
        <a:lstStyle/>
        <a:p>
          <a:endParaRPr lang="en-US"/>
        </a:p>
      </dgm:t>
    </dgm:pt>
    <dgm:pt modelId="{0AC9092C-5B36-499E-8E74-3E6B34DD1FEC}">
      <dgm:prSet phldrT="[Text]"/>
      <dgm:spPr/>
      <dgm:t>
        <a:bodyPr/>
        <a:lstStyle/>
        <a:p>
          <a:r>
            <a:rPr lang="en-US" dirty="0"/>
            <a:t>7,059 Unfilled Caregiving Positions</a:t>
          </a:r>
        </a:p>
      </dgm:t>
    </dgm:pt>
    <dgm:pt modelId="{003A7EF2-A0F8-4371-81DA-0DD346CA6AFB}" type="parTrans" cxnId="{946A8A57-10FF-49F4-B312-7D38D49D7442}">
      <dgm:prSet/>
      <dgm:spPr/>
      <dgm:t>
        <a:bodyPr/>
        <a:lstStyle/>
        <a:p>
          <a:endParaRPr lang="en-US"/>
        </a:p>
      </dgm:t>
    </dgm:pt>
    <dgm:pt modelId="{6C40B645-6900-408A-930B-75A7C34793B5}" type="sibTrans" cxnId="{946A8A57-10FF-49F4-B312-7D38D49D7442}">
      <dgm:prSet/>
      <dgm:spPr/>
      <dgm:t>
        <a:bodyPr/>
        <a:lstStyle/>
        <a:p>
          <a:endParaRPr lang="en-US"/>
        </a:p>
      </dgm:t>
    </dgm:pt>
    <dgm:pt modelId="{60368895-945D-4A17-B91F-7C914506C1FD}" type="pres">
      <dgm:prSet presAssocID="{A054DA51-3B4E-4E02-A81D-8B99EF15780E}" presName="diagram" presStyleCnt="0">
        <dgm:presLayoutVars>
          <dgm:chPref val="1"/>
          <dgm:dir/>
          <dgm:animOne val="branch"/>
          <dgm:animLvl val="lvl"/>
          <dgm:resizeHandles/>
        </dgm:presLayoutVars>
      </dgm:prSet>
      <dgm:spPr/>
    </dgm:pt>
    <dgm:pt modelId="{50DA94B9-9198-4E92-9F40-4D3C9214AF8B}" type="pres">
      <dgm:prSet presAssocID="{90302EBF-62EB-416F-9C60-D87EF9E76837}" presName="root" presStyleCnt="0"/>
      <dgm:spPr/>
    </dgm:pt>
    <dgm:pt modelId="{D0F673D8-7121-4AD4-B0B6-A4EBFEAC81EE}" type="pres">
      <dgm:prSet presAssocID="{90302EBF-62EB-416F-9C60-D87EF9E76837}" presName="rootComposite" presStyleCnt="0"/>
      <dgm:spPr/>
    </dgm:pt>
    <dgm:pt modelId="{7D8C545E-65ED-44C7-A119-2D8C5379E6E6}" type="pres">
      <dgm:prSet presAssocID="{90302EBF-62EB-416F-9C60-D87EF9E76837}" presName="rootText" presStyleLbl="node1" presStyleIdx="0" presStyleCnt="2" custScaleX="147179" custScaleY="97172"/>
      <dgm:spPr/>
    </dgm:pt>
    <dgm:pt modelId="{122F10EE-E337-44E9-8B62-F41985A7BE1E}" type="pres">
      <dgm:prSet presAssocID="{90302EBF-62EB-416F-9C60-D87EF9E76837}" presName="rootConnector" presStyleLbl="node1" presStyleIdx="0" presStyleCnt="2"/>
      <dgm:spPr/>
    </dgm:pt>
    <dgm:pt modelId="{5B323268-A8DD-4B56-9FA3-DE549A94BBCD}" type="pres">
      <dgm:prSet presAssocID="{90302EBF-62EB-416F-9C60-D87EF9E76837}" presName="childShape" presStyleCnt="0"/>
      <dgm:spPr/>
    </dgm:pt>
    <dgm:pt modelId="{7904D46C-6E83-4491-AFCC-B07211471A9C}" type="pres">
      <dgm:prSet presAssocID="{C2C6C681-A362-4318-84FF-7E88FAD70BD2}" presName="Name13" presStyleLbl="parChTrans1D2" presStyleIdx="0" presStyleCnt="4"/>
      <dgm:spPr/>
    </dgm:pt>
    <dgm:pt modelId="{3986955B-481C-489C-A829-0D1235E47DF3}" type="pres">
      <dgm:prSet presAssocID="{CABA8DFA-BD5B-4176-B5F2-944D9EB19296}" presName="childText" presStyleLbl="bgAcc1" presStyleIdx="0" presStyleCnt="4" custScaleX="137981">
        <dgm:presLayoutVars>
          <dgm:bulletEnabled val="1"/>
        </dgm:presLayoutVars>
      </dgm:prSet>
      <dgm:spPr/>
    </dgm:pt>
    <dgm:pt modelId="{DB8A4B5C-23D3-4F0D-B723-74A91804896D}" type="pres">
      <dgm:prSet presAssocID="{ACF0544B-BEB7-4EA3-86AF-10672505436C}" presName="Name13" presStyleLbl="parChTrans1D2" presStyleIdx="1" presStyleCnt="4"/>
      <dgm:spPr/>
    </dgm:pt>
    <dgm:pt modelId="{F102E27F-124A-4B80-A9E5-8BD123DAE1BF}" type="pres">
      <dgm:prSet presAssocID="{728A323E-1DD5-4590-A5C8-288D11A9ECBC}" presName="childText" presStyleLbl="bgAcc1" presStyleIdx="1" presStyleCnt="4" custScaleX="137981">
        <dgm:presLayoutVars>
          <dgm:bulletEnabled val="1"/>
        </dgm:presLayoutVars>
      </dgm:prSet>
      <dgm:spPr/>
    </dgm:pt>
    <dgm:pt modelId="{E1D2A511-4289-4D7E-9999-84BB23D643C0}" type="pres">
      <dgm:prSet presAssocID="{D96480BD-D655-43FD-AF46-9769B5070039}" presName="root" presStyleCnt="0"/>
      <dgm:spPr/>
    </dgm:pt>
    <dgm:pt modelId="{A8AC404F-7257-4840-95FF-016462DDF8A2}" type="pres">
      <dgm:prSet presAssocID="{D96480BD-D655-43FD-AF46-9769B5070039}" presName="rootComposite" presStyleCnt="0"/>
      <dgm:spPr/>
    </dgm:pt>
    <dgm:pt modelId="{3153EEC1-C52B-4A67-B6DC-A31B7FFA11EA}" type="pres">
      <dgm:prSet presAssocID="{D96480BD-D655-43FD-AF46-9769B5070039}" presName="rootText" presStyleLbl="node1" presStyleIdx="1" presStyleCnt="2" custScaleX="147179"/>
      <dgm:spPr/>
    </dgm:pt>
    <dgm:pt modelId="{8A3A2960-4490-4238-8082-A8DF20849B1C}" type="pres">
      <dgm:prSet presAssocID="{D96480BD-D655-43FD-AF46-9769B5070039}" presName="rootConnector" presStyleLbl="node1" presStyleIdx="1" presStyleCnt="2"/>
      <dgm:spPr/>
    </dgm:pt>
    <dgm:pt modelId="{E7AFB37D-D325-46D4-A108-D2B5F1C782F4}" type="pres">
      <dgm:prSet presAssocID="{D96480BD-D655-43FD-AF46-9769B5070039}" presName="childShape" presStyleCnt="0"/>
      <dgm:spPr/>
    </dgm:pt>
    <dgm:pt modelId="{4DC596C2-BC0E-4D14-B4B9-429F353F7BE3}" type="pres">
      <dgm:prSet presAssocID="{C9883224-937C-4516-8EC7-0387F38874BC}" presName="Name13" presStyleLbl="parChTrans1D2" presStyleIdx="2" presStyleCnt="4"/>
      <dgm:spPr/>
    </dgm:pt>
    <dgm:pt modelId="{311BE649-4344-45D4-8FD6-18759D30FA08}" type="pres">
      <dgm:prSet presAssocID="{40591D67-A24A-4EAB-A574-2E55B992D1B9}" presName="childText" presStyleLbl="bgAcc1" presStyleIdx="2" presStyleCnt="4">
        <dgm:presLayoutVars>
          <dgm:bulletEnabled val="1"/>
        </dgm:presLayoutVars>
      </dgm:prSet>
      <dgm:spPr/>
    </dgm:pt>
    <dgm:pt modelId="{FD129D67-6583-49C6-A213-121C7AC38978}" type="pres">
      <dgm:prSet presAssocID="{003A7EF2-A0F8-4371-81DA-0DD346CA6AFB}" presName="Name13" presStyleLbl="parChTrans1D2" presStyleIdx="3" presStyleCnt="4"/>
      <dgm:spPr/>
    </dgm:pt>
    <dgm:pt modelId="{5A638D17-E31F-4333-87E3-BAFC391A3844}" type="pres">
      <dgm:prSet presAssocID="{0AC9092C-5B36-499E-8E74-3E6B34DD1FEC}" presName="childText" presStyleLbl="bgAcc1" presStyleIdx="3" presStyleCnt="4" custScaleX="137981">
        <dgm:presLayoutVars>
          <dgm:bulletEnabled val="1"/>
        </dgm:presLayoutVars>
      </dgm:prSet>
      <dgm:spPr/>
    </dgm:pt>
  </dgm:ptLst>
  <dgm:cxnLst>
    <dgm:cxn modelId="{2F03A80E-3487-475C-A6C4-C8451555DA7D}" srcId="{A054DA51-3B4E-4E02-A81D-8B99EF15780E}" destId="{D96480BD-D655-43FD-AF46-9769B5070039}" srcOrd="1" destOrd="0" parTransId="{E26E5EDE-16C7-4E62-A8DB-56CF511E9451}" sibTransId="{50CF5C1E-8486-4DF8-A7BE-E1535E660E03}"/>
    <dgm:cxn modelId="{F9CC6215-442D-4D6B-9C97-21A0158F00BE}" type="presOf" srcId="{003A7EF2-A0F8-4371-81DA-0DD346CA6AFB}" destId="{FD129D67-6583-49C6-A213-121C7AC38978}" srcOrd="0" destOrd="0" presId="urn:microsoft.com/office/officeart/2005/8/layout/hierarchy3"/>
    <dgm:cxn modelId="{D8B33A17-DE49-4009-8AA4-BC928AF823BA}" type="presOf" srcId="{728A323E-1DD5-4590-A5C8-288D11A9ECBC}" destId="{F102E27F-124A-4B80-A9E5-8BD123DAE1BF}" srcOrd="0" destOrd="0" presId="urn:microsoft.com/office/officeart/2005/8/layout/hierarchy3"/>
    <dgm:cxn modelId="{90D1121A-5A1A-49BD-BB8D-387AC1C680CC}" srcId="{90302EBF-62EB-416F-9C60-D87EF9E76837}" destId="{CABA8DFA-BD5B-4176-B5F2-944D9EB19296}" srcOrd="0" destOrd="0" parTransId="{C2C6C681-A362-4318-84FF-7E88FAD70BD2}" sibTransId="{663666B6-5A1F-4D72-9E01-596DBA9F39E3}"/>
    <dgm:cxn modelId="{C497B62C-3762-4F51-A4BB-4D7A64AFA125}" type="presOf" srcId="{D96480BD-D655-43FD-AF46-9769B5070039}" destId="{3153EEC1-C52B-4A67-B6DC-A31B7FFA11EA}" srcOrd="0" destOrd="0" presId="urn:microsoft.com/office/officeart/2005/8/layout/hierarchy3"/>
    <dgm:cxn modelId="{D8F1F062-FFB8-4642-AFB7-614A4D524FF3}" type="presOf" srcId="{C2C6C681-A362-4318-84FF-7E88FAD70BD2}" destId="{7904D46C-6E83-4491-AFCC-B07211471A9C}" srcOrd="0" destOrd="0" presId="urn:microsoft.com/office/officeart/2005/8/layout/hierarchy3"/>
    <dgm:cxn modelId="{946A8A57-10FF-49F4-B312-7D38D49D7442}" srcId="{D96480BD-D655-43FD-AF46-9769B5070039}" destId="{0AC9092C-5B36-499E-8E74-3E6B34DD1FEC}" srcOrd="1" destOrd="0" parTransId="{003A7EF2-A0F8-4371-81DA-0DD346CA6AFB}" sibTransId="{6C40B645-6900-408A-930B-75A7C34793B5}"/>
    <dgm:cxn modelId="{D45D5A9C-6941-4A2C-9C6E-C72DC1DE99CA}" srcId="{D96480BD-D655-43FD-AF46-9769B5070039}" destId="{40591D67-A24A-4EAB-A574-2E55B992D1B9}" srcOrd="0" destOrd="0" parTransId="{C9883224-937C-4516-8EC7-0387F38874BC}" sibTransId="{9F8F8BEB-CC16-409A-802D-1D2013F5C21E}"/>
    <dgm:cxn modelId="{A39C96A7-A1F6-427C-A8A1-E491187F5D32}" type="presOf" srcId="{0AC9092C-5B36-499E-8E74-3E6B34DD1FEC}" destId="{5A638D17-E31F-4333-87E3-BAFC391A3844}" srcOrd="0" destOrd="0" presId="urn:microsoft.com/office/officeart/2005/8/layout/hierarchy3"/>
    <dgm:cxn modelId="{E85F6FAE-BA56-47D7-9A6A-AD473142BC54}" type="presOf" srcId="{C9883224-937C-4516-8EC7-0387F38874BC}" destId="{4DC596C2-BC0E-4D14-B4B9-429F353F7BE3}" srcOrd="0" destOrd="0" presId="urn:microsoft.com/office/officeart/2005/8/layout/hierarchy3"/>
    <dgm:cxn modelId="{55BDEAB1-9362-477E-8175-1D624EEC625E}" srcId="{A054DA51-3B4E-4E02-A81D-8B99EF15780E}" destId="{90302EBF-62EB-416F-9C60-D87EF9E76837}" srcOrd="0" destOrd="0" parTransId="{1AA2E111-8D0B-459E-A33C-46254191F2D9}" sibTransId="{81D107D7-C3DD-47CF-AB06-8F0B468B4D27}"/>
    <dgm:cxn modelId="{5BF16FC1-D362-4CA9-BF6B-997A80A74AA1}" type="presOf" srcId="{D96480BD-D655-43FD-AF46-9769B5070039}" destId="{8A3A2960-4490-4238-8082-A8DF20849B1C}" srcOrd="1" destOrd="0" presId="urn:microsoft.com/office/officeart/2005/8/layout/hierarchy3"/>
    <dgm:cxn modelId="{E4609BC4-56A0-43A1-87E3-E9B7C8394A8E}" type="presOf" srcId="{CABA8DFA-BD5B-4176-B5F2-944D9EB19296}" destId="{3986955B-481C-489C-A829-0D1235E47DF3}" srcOrd="0" destOrd="0" presId="urn:microsoft.com/office/officeart/2005/8/layout/hierarchy3"/>
    <dgm:cxn modelId="{54A8F5C6-4F34-443A-B66B-FAE87DCF8057}" type="presOf" srcId="{40591D67-A24A-4EAB-A574-2E55B992D1B9}" destId="{311BE649-4344-45D4-8FD6-18759D30FA08}" srcOrd="0" destOrd="0" presId="urn:microsoft.com/office/officeart/2005/8/layout/hierarchy3"/>
    <dgm:cxn modelId="{7A6523CC-A398-4264-A0B7-ADEC3F51BFD5}" type="presOf" srcId="{A054DA51-3B4E-4E02-A81D-8B99EF15780E}" destId="{60368895-945D-4A17-B91F-7C914506C1FD}" srcOrd="0" destOrd="0" presId="urn:microsoft.com/office/officeart/2005/8/layout/hierarchy3"/>
    <dgm:cxn modelId="{E4F565CE-15DA-4DCE-B6B1-15B978E60C03}" srcId="{90302EBF-62EB-416F-9C60-D87EF9E76837}" destId="{728A323E-1DD5-4590-A5C8-288D11A9ECBC}" srcOrd="1" destOrd="0" parTransId="{ACF0544B-BEB7-4EA3-86AF-10672505436C}" sibTransId="{EBCCC588-68C6-46C6-A4B6-784A5BA30848}"/>
    <dgm:cxn modelId="{AF79C7D5-D835-47BA-ACFD-4E595B3AFDCD}" type="presOf" srcId="{90302EBF-62EB-416F-9C60-D87EF9E76837}" destId="{7D8C545E-65ED-44C7-A119-2D8C5379E6E6}" srcOrd="0" destOrd="0" presId="urn:microsoft.com/office/officeart/2005/8/layout/hierarchy3"/>
    <dgm:cxn modelId="{6082F7EB-3EAB-4BA5-9D92-88304B3B1367}" type="presOf" srcId="{90302EBF-62EB-416F-9C60-D87EF9E76837}" destId="{122F10EE-E337-44E9-8B62-F41985A7BE1E}" srcOrd="1" destOrd="0" presId="urn:microsoft.com/office/officeart/2005/8/layout/hierarchy3"/>
    <dgm:cxn modelId="{B00B9CFE-061F-4F0D-A2D6-083EE85192B1}" type="presOf" srcId="{ACF0544B-BEB7-4EA3-86AF-10672505436C}" destId="{DB8A4B5C-23D3-4F0D-B723-74A91804896D}" srcOrd="0" destOrd="0" presId="urn:microsoft.com/office/officeart/2005/8/layout/hierarchy3"/>
    <dgm:cxn modelId="{6D471321-7D8F-45CE-A875-1B581909DCA5}" type="presParOf" srcId="{60368895-945D-4A17-B91F-7C914506C1FD}" destId="{50DA94B9-9198-4E92-9F40-4D3C9214AF8B}" srcOrd="0" destOrd="0" presId="urn:microsoft.com/office/officeart/2005/8/layout/hierarchy3"/>
    <dgm:cxn modelId="{7E4C5896-6FCD-4F72-A825-77F5613A472D}" type="presParOf" srcId="{50DA94B9-9198-4E92-9F40-4D3C9214AF8B}" destId="{D0F673D8-7121-4AD4-B0B6-A4EBFEAC81EE}" srcOrd="0" destOrd="0" presId="urn:microsoft.com/office/officeart/2005/8/layout/hierarchy3"/>
    <dgm:cxn modelId="{59FC8431-C946-434A-A201-5B73C8361AD8}" type="presParOf" srcId="{D0F673D8-7121-4AD4-B0B6-A4EBFEAC81EE}" destId="{7D8C545E-65ED-44C7-A119-2D8C5379E6E6}" srcOrd="0" destOrd="0" presId="urn:microsoft.com/office/officeart/2005/8/layout/hierarchy3"/>
    <dgm:cxn modelId="{B646869F-7F07-4263-BB86-A828F6F2BB34}" type="presParOf" srcId="{D0F673D8-7121-4AD4-B0B6-A4EBFEAC81EE}" destId="{122F10EE-E337-44E9-8B62-F41985A7BE1E}" srcOrd="1" destOrd="0" presId="urn:microsoft.com/office/officeart/2005/8/layout/hierarchy3"/>
    <dgm:cxn modelId="{8455DF2E-7CEB-4F63-BC21-4374E0FBDD4C}" type="presParOf" srcId="{50DA94B9-9198-4E92-9F40-4D3C9214AF8B}" destId="{5B323268-A8DD-4B56-9FA3-DE549A94BBCD}" srcOrd="1" destOrd="0" presId="urn:microsoft.com/office/officeart/2005/8/layout/hierarchy3"/>
    <dgm:cxn modelId="{4A767C07-13B7-4477-8B76-1220EA4B6349}" type="presParOf" srcId="{5B323268-A8DD-4B56-9FA3-DE549A94BBCD}" destId="{7904D46C-6E83-4491-AFCC-B07211471A9C}" srcOrd="0" destOrd="0" presId="urn:microsoft.com/office/officeart/2005/8/layout/hierarchy3"/>
    <dgm:cxn modelId="{49F28F24-1071-4E94-84A9-8894D999C0F4}" type="presParOf" srcId="{5B323268-A8DD-4B56-9FA3-DE549A94BBCD}" destId="{3986955B-481C-489C-A829-0D1235E47DF3}" srcOrd="1" destOrd="0" presId="urn:microsoft.com/office/officeart/2005/8/layout/hierarchy3"/>
    <dgm:cxn modelId="{A99F5587-C9D0-4546-8C32-459CD613ECBE}" type="presParOf" srcId="{5B323268-A8DD-4B56-9FA3-DE549A94BBCD}" destId="{DB8A4B5C-23D3-4F0D-B723-74A91804896D}" srcOrd="2" destOrd="0" presId="urn:microsoft.com/office/officeart/2005/8/layout/hierarchy3"/>
    <dgm:cxn modelId="{F16F7085-3C84-40D1-951D-48DA9CA6F834}" type="presParOf" srcId="{5B323268-A8DD-4B56-9FA3-DE549A94BBCD}" destId="{F102E27F-124A-4B80-A9E5-8BD123DAE1BF}" srcOrd="3" destOrd="0" presId="urn:microsoft.com/office/officeart/2005/8/layout/hierarchy3"/>
    <dgm:cxn modelId="{4C334381-A884-4927-A09A-001B18918A17}" type="presParOf" srcId="{60368895-945D-4A17-B91F-7C914506C1FD}" destId="{E1D2A511-4289-4D7E-9999-84BB23D643C0}" srcOrd="1" destOrd="0" presId="urn:microsoft.com/office/officeart/2005/8/layout/hierarchy3"/>
    <dgm:cxn modelId="{2827EBCC-889A-4280-94EA-4E7FF7A3559F}" type="presParOf" srcId="{E1D2A511-4289-4D7E-9999-84BB23D643C0}" destId="{A8AC404F-7257-4840-95FF-016462DDF8A2}" srcOrd="0" destOrd="0" presId="urn:microsoft.com/office/officeart/2005/8/layout/hierarchy3"/>
    <dgm:cxn modelId="{A77A30F3-B371-4429-8995-68C365076AA8}" type="presParOf" srcId="{A8AC404F-7257-4840-95FF-016462DDF8A2}" destId="{3153EEC1-C52B-4A67-B6DC-A31B7FFA11EA}" srcOrd="0" destOrd="0" presId="urn:microsoft.com/office/officeart/2005/8/layout/hierarchy3"/>
    <dgm:cxn modelId="{31AC10D9-2639-47E0-B0CC-011D4B765F28}" type="presParOf" srcId="{A8AC404F-7257-4840-95FF-016462DDF8A2}" destId="{8A3A2960-4490-4238-8082-A8DF20849B1C}" srcOrd="1" destOrd="0" presId="urn:microsoft.com/office/officeart/2005/8/layout/hierarchy3"/>
    <dgm:cxn modelId="{0B41D117-D402-4DAF-94F3-7468CC1DFA5F}" type="presParOf" srcId="{E1D2A511-4289-4D7E-9999-84BB23D643C0}" destId="{E7AFB37D-D325-46D4-A108-D2B5F1C782F4}" srcOrd="1" destOrd="0" presId="urn:microsoft.com/office/officeart/2005/8/layout/hierarchy3"/>
    <dgm:cxn modelId="{66FF5650-883E-4398-B3E9-84C6F0D05E85}" type="presParOf" srcId="{E7AFB37D-D325-46D4-A108-D2B5F1C782F4}" destId="{4DC596C2-BC0E-4D14-B4B9-429F353F7BE3}" srcOrd="0" destOrd="0" presId="urn:microsoft.com/office/officeart/2005/8/layout/hierarchy3"/>
    <dgm:cxn modelId="{C451BE57-7CE7-4C79-B6C6-4052827041B3}" type="presParOf" srcId="{E7AFB37D-D325-46D4-A108-D2B5F1C782F4}" destId="{311BE649-4344-45D4-8FD6-18759D30FA08}" srcOrd="1" destOrd="0" presId="urn:microsoft.com/office/officeart/2005/8/layout/hierarchy3"/>
    <dgm:cxn modelId="{E8DFAAEE-B3DC-42C6-BB46-66AD003E5D68}" type="presParOf" srcId="{E7AFB37D-D325-46D4-A108-D2B5F1C782F4}" destId="{FD129D67-6583-49C6-A213-121C7AC38978}" srcOrd="2" destOrd="0" presId="urn:microsoft.com/office/officeart/2005/8/layout/hierarchy3"/>
    <dgm:cxn modelId="{6428A814-AA39-4B23-8071-7F540E04E3D7}" type="presParOf" srcId="{E7AFB37D-D325-46D4-A108-D2B5F1C782F4}" destId="{5A638D17-E31F-4333-87E3-BAFC391A3844}" srcOrd="3" destOrd="0" presId="urn:microsoft.com/office/officeart/2005/8/layout/hierarchy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D8C545E-65ED-44C7-A119-2D8C5379E6E6}">
      <dsp:nvSpPr>
        <dsp:cNvPr id="0" name=""/>
        <dsp:cNvSpPr/>
      </dsp:nvSpPr>
      <dsp:spPr>
        <a:xfrm>
          <a:off x="1289566" y="1178"/>
          <a:ext cx="3657592" cy="1207426"/>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1435" tIns="34290" rIns="51435" bIns="34290" numCol="1" spcCol="1270" anchor="ctr" anchorCtr="0">
          <a:noAutofit/>
        </a:bodyPr>
        <a:lstStyle/>
        <a:p>
          <a:pPr marL="0" lvl="0" indent="0" algn="ctr" defTabSz="1200150">
            <a:lnSpc>
              <a:spcPct val="90000"/>
            </a:lnSpc>
            <a:spcBef>
              <a:spcPct val="0"/>
            </a:spcBef>
            <a:spcAft>
              <a:spcPct val="35000"/>
            </a:spcAft>
            <a:buNone/>
          </a:pPr>
          <a:r>
            <a:rPr lang="en-US" sz="2700" kern="1200" dirty="0"/>
            <a:t>Nursing Facilities and CNAs</a:t>
          </a:r>
        </a:p>
      </dsp:txBody>
      <dsp:txXfrm>
        <a:off x="1324930" y="36542"/>
        <a:ext cx="3586864" cy="1136698"/>
      </dsp:txXfrm>
    </dsp:sp>
    <dsp:sp modelId="{7904D46C-6E83-4491-AFCC-B07211471A9C}">
      <dsp:nvSpPr>
        <dsp:cNvPr id="0" name=""/>
        <dsp:cNvSpPr/>
      </dsp:nvSpPr>
      <dsp:spPr>
        <a:xfrm>
          <a:off x="1655325" y="1208604"/>
          <a:ext cx="365759" cy="931924"/>
        </a:xfrm>
        <a:custGeom>
          <a:avLst/>
          <a:gdLst/>
          <a:ahLst/>
          <a:cxnLst/>
          <a:rect l="0" t="0" r="0" b="0"/>
          <a:pathLst>
            <a:path>
              <a:moveTo>
                <a:pt x="0" y="0"/>
              </a:moveTo>
              <a:lnTo>
                <a:pt x="0" y="931924"/>
              </a:lnTo>
              <a:lnTo>
                <a:pt x="365759" y="931924"/>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3986955B-481C-489C-A829-0D1235E47DF3}">
      <dsp:nvSpPr>
        <dsp:cNvPr id="0" name=""/>
        <dsp:cNvSpPr/>
      </dsp:nvSpPr>
      <dsp:spPr>
        <a:xfrm>
          <a:off x="2021084" y="1519246"/>
          <a:ext cx="2743208" cy="1242566"/>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9530" tIns="33020" rIns="49530" bIns="33020" numCol="1" spcCol="1270" anchor="ctr" anchorCtr="0">
          <a:noAutofit/>
        </a:bodyPr>
        <a:lstStyle/>
        <a:p>
          <a:pPr marL="0" lvl="0" indent="0" algn="ctr" defTabSz="1155700">
            <a:lnSpc>
              <a:spcPct val="90000"/>
            </a:lnSpc>
            <a:spcBef>
              <a:spcPct val="0"/>
            </a:spcBef>
            <a:spcAft>
              <a:spcPct val="35000"/>
            </a:spcAft>
            <a:buNone/>
          </a:pPr>
          <a:r>
            <a:rPr lang="en-US" sz="2600" kern="1200" dirty="0"/>
            <a:t>370 Settings</a:t>
          </a:r>
        </a:p>
      </dsp:txBody>
      <dsp:txXfrm>
        <a:off x="2057478" y="1555640"/>
        <a:ext cx="2670420" cy="1169778"/>
      </dsp:txXfrm>
    </dsp:sp>
    <dsp:sp modelId="{DB8A4B5C-23D3-4F0D-B723-74A91804896D}">
      <dsp:nvSpPr>
        <dsp:cNvPr id="0" name=""/>
        <dsp:cNvSpPr/>
      </dsp:nvSpPr>
      <dsp:spPr>
        <a:xfrm>
          <a:off x="1655325" y="1208604"/>
          <a:ext cx="365759" cy="2485132"/>
        </a:xfrm>
        <a:custGeom>
          <a:avLst/>
          <a:gdLst/>
          <a:ahLst/>
          <a:cxnLst/>
          <a:rect l="0" t="0" r="0" b="0"/>
          <a:pathLst>
            <a:path>
              <a:moveTo>
                <a:pt x="0" y="0"/>
              </a:moveTo>
              <a:lnTo>
                <a:pt x="0" y="2485132"/>
              </a:lnTo>
              <a:lnTo>
                <a:pt x="365759" y="2485132"/>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F102E27F-124A-4B80-A9E5-8BD123DAE1BF}">
      <dsp:nvSpPr>
        <dsp:cNvPr id="0" name=""/>
        <dsp:cNvSpPr/>
      </dsp:nvSpPr>
      <dsp:spPr>
        <a:xfrm>
          <a:off x="2021084" y="3072453"/>
          <a:ext cx="2743208" cy="1242566"/>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9530" tIns="33020" rIns="49530" bIns="33020" numCol="1" spcCol="1270" anchor="ctr" anchorCtr="0">
          <a:noAutofit/>
        </a:bodyPr>
        <a:lstStyle/>
        <a:p>
          <a:pPr marL="0" lvl="0" indent="0" algn="ctr" defTabSz="1155700">
            <a:lnSpc>
              <a:spcPct val="90000"/>
            </a:lnSpc>
            <a:spcBef>
              <a:spcPct val="0"/>
            </a:spcBef>
            <a:spcAft>
              <a:spcPct val="35000"/>
            </a:spcAft>
            <a:buNone/>
          </a:pPr>
          <a:r>
            <a:rPr lang="en-US" sz="2600" kern="1200" dirty="0"/>
            <a:t>2,721 Unfilled Caregiver Positions</a:t>
          </a:r>
        </a:p>
      </dsp:txBody>
      <dsp:txXfrm>
        <a:off x="2057478" y="3108847"/>
        <a:ext cx="2670420" cy="1169778"/>
      </dsp:txXfrm>
    </dsp:sp>
    <dsp:sp modelId="{3153EEC1-C52B-4A67-B6DC-A31B7FFA11EA}">
      <dsp:nvSpPr>
        <dsp:cNvPr id="0" name=""/>
        <dsp:cNvSpPr/>
      </dsp:nvSpPr>
      <dsp:spPr>
        <a:xfrm>
          <a:off x="5568441" y="1178"/>
          <a:ext cx="3657592" cy="1242566"/>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1435" tIns="34290" rIns="51435" bIns="34290" numCol="1" spcCol="1270" anchor="ctr" anchorCtr="0">
          <a:noAutofit/>
        </a:bodyPr>
        <a:lstStyle/>
        <a:p>
          <a:pPr marL="0" lvl="0" indent="0" algn="ctr" defTabSz="1200150">
            <a:lnSpc>
              <a:spcPct val="90000"/>
            </a:lnSpc>
            <a:spcBef>
              <a:spcPct val="0"/>
            </a:spcBef>
            <a:spcAft>
              <a:spcPct val="35000"/>
            </a:spcAft>
            <a:buNone/>
          </a:pPr>
          <a:r>
            <a:rPr lang="en-US" sz="2700" kern="1200" dirty="0"/>
            <a:t>Senior Housing / Assisted Living and ULPs</a:t>
          </a:r>
        </a:p>
      </dsp:txBody>
      <dsp:txXfrm>
        <a:off x="5604835" y="37572"/>
        <a:ext cx="3584804" cy="1169778"/>
      </dsp:txXfrm>
    </dsp:sp>
    <dsp:sp modelId="{4DC596C2-BC0E-4D14-B4B9-429F353F7BE3}">
      <dsp:nvSpPr>
        <dsp:cNvPr id="0" name=""/>
        <dsp:cNvSpPr/>
      </dsp:nvSpPr>
      <dsp:spPr>
        <a:xfrm>
          <a:off x="5934200" y="1243744"/>
          <a:ext cx="365759" cy="931924"/>
        </a:xfrm>
        <a:custGeom>
          <a:avLst/>
          <a:gdLst/>
          <a:ahLst/>
          <a:cxnLst/>
          <a:rect l="0" t="0" r="0" b="0"/>
          <a:pathLst>
            <a:path>
              <a:moveTo>
                <a:pt x="0" y="0"/>
              </a:moveTo>
              <a:lnTo>
                <a:pt x="0" y="931924"/>
              </a:lnTo>
              <a:lnTo>
                <a:pt x="365759" y="931924"/>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311BE649-4344-45D4-8FD6-18759D30FA08}">
      <dsp:nvSpPr>
        <dsp:cNvPr id="0" name=""/>
        <dsp:cNvSpPr/>
      </dsp:nvSpPr>
      <dsp:spPr>
        <a:xfrm>
          <a:off x="6299959" y="1554385"/>
          <a:ext cx="1988105" cy="1242566"/>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9530" tIns="33020" rIns="49530" bIns="33020" numCol="1" spcCol="1270" anchor="ctr" anchorCtr="0">
          <a:noAutofit/>
        </a:bodyPr>
        <a:lstStyle/>
        <a:p>
          <a:pPr marL="0" lvl="0" indent="0" algn="ctr" defTabSz="1155700">
            <a:lnSpc>
              <a:spcPct val="90000"/>
            </a:lnSpc>
            <a:spcBef>
              <a:spcPct val="0"/>
            </a:spcBef>
            <a:spcAft>
              <a:spcPct val="35000"/>
            </a:spcAft>
            <a:buNone/>
          </a:pPr>
          <a:r>
            <a:rPr lang="en-US" sz="2600" kern="1200" dirty="0"/>
            <a:t>1,769 Settings</a:t>
          </a:r>
        </a:p>
      </dsp:txBody>
      <dsp:txXfrm>
        <a:off x="6336353" y="1590779"/>
        <a:ext cx="1915317" cy="1169778"/>
      </dsp:txXfrm>
    </dsp:sp>
    <dsp:sp modelId="{FD129D67-6583-49C6-A213-121C7AC38978}">
      <dsp:nvSpPr>
        <dsp:cNvPr id="0" name=""/>
        <dsp:cNvSpPr/>
      </dsp:nvSpPr>
      <dsp:spPr>
        <a:xfrm>
          <a:off x="5934200" y="1243744"/>
          <a:ext cx="365759" cy="2485132"/>
        </a:xfrm>
        <a:custGeom>
          <a:avLst/>
          <a:gdLst/>
          <a:ahLst/>
          <a:cxnLst/>
          <a:rect l="0" t="0" r="0" b="0"/>
          <a:pathLst>
            <a:path>
              <a:moveTo>
                <a:pt x="0" y="0"/>
              </a:moveTo>
              <a:lnTo>
                <a:pt x="0" y="2485132"/>
              </a:lnTo>
              <a:lnTo>
                <a:pt x="365759" y="2485132"/>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5A638D17-E31F-4333-87E3-BAFC391A3844}">
      <dsp:nvSpPr>
        <dsp:cNvPr id="0" name=""/>
        <dsp:cNvSpPr/>
      </dsp:nvSpPr>
      <dsp:spPr>
        <a:xfrm>
          <a:off x="6299959" y="3107593"/>
          <a:ext cx="2743208" cy="1242566"/>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9530" tIns="33020" rIns="49530" bIns="33020" numCol="1" spcCol="1270" anchor="ctr" anchorCtr="0">
          <a:noAutofit/>
        </a:bodyPr>
        <a:lstStyle/>
        <a:p>
          <a:pPr marL="0" lvl="0" indent="0" algn="ctr" defTabSz="1155700">
            <a:lnSpc>
              <a:spcPct val="90000"/>
            </a:lnSpc>
            <a:spcBef>
              <a:spcPct val="0"/>
            </a:spcBef>
            <a:spcAft>
              <a:spcPct val="35000"/>
            </a:spcAft>
            <a:buNone/>
          </a:pPr>
          <a:r>
            <a:rPr lang="en-US" sz="2600" kern="1200" dirty="0"/>
            <a:t>7,059 Unfilled Caregiving Positions</a:t>
          </a:r>
        </a:p>
      </dsp:txBody>
      <dsp:txXfrm>
        <a:off x="6336353" y="3143987"/>
        <a:ext cx="2670420" cy="1169778"/>
      </dsp:txXfrm>
    </dsp:sp>
  </dsp:spTree>
</dsp:drawing>
</file>

<file path=ppt/diagrams/layout1.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drawing1.xml><?xml version="1.0" encoding="utf-8"?>
<c:userShapes xmlns:c="http://schemas.openxmlformats.org/drawingml/2006/chart">
  <cdr:relSizeAnchor xmlns:cdr="http://schemas.openxmlformats.org/drawingml/2006/chartDrawing">
    <cdr:from>
      <cdr:x>0.16788</cdr:x>
      <cdr:y>0.92505</cdr:y>
    </cdr:from>
    <cdr:to>
      <cdr:x>0.8751</cdr:x>
      <cdr:y>1</cdr:y>
    </cdr:to>
    <cdr:sp macro="" textlink="">
      <cdr:nvSpPr>
        <cdr:cNvPr id="2" name="Rectangle 1">
          <a:extLst xmlns:a="http://schemas.openxmlformats.org/drawingml/2006/main">
            <a:ext uri="{FF2B5EF4-FFF2-40B4-BE49-F238E27FC236}">
              <a16:creationId xmlns:a16="http://schemas.microsoft.com/office/drawing/2014/main" id="{C742D4A2-EA6B-4418-A543-275B38A81D5E}"/>
            </a:ext>
          </a:extLst>
        </cdr:cNvPr>
        <cdr:cNvSpPr/>
      </cdr:nvSpPr>
      <cdr:spPr>
        <a:xfrm xmlns:a="http://schemas.openxmlformats.org/drawingml/2006/main">
          <a:off x="1915144" y="4025219"/>
          <a:ext cx="8067565" cy="326119"/>
        </a:xfrm>
        <a:prstGeom xmlns:a="http://schemas.openxmlformats.org/drawingml/2006/main" prst="rect">
          <a:avLst/>
        </a:prstGeom>
        <a:noFill xmlns:a="http://schemas.openxmlformats.org/drawingml/2006/mai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vertOverflow="clip"/>
        <a:lstStyle xmlns:a="http://schemas.openxmlformats.org/drawingml/2006/main"/>
        <a:p xmlns:a="http://schemas.openxmlformats.org/drawingml/2006/main">
          <a:r>
            <a:rPr lang="en-US" sz="1600" dirty="0">
              <a:solidFill>
                <a:schemeClr val="tx1"/>
              </a:solidFill>
            </a:rPr>
            <a:t>44% of AL Employees and 16% of NF Employees have not had fingerprint background checks</a:t>
          </a:r>
        </a:p>
      </cdr:txBody>
    </cdr: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EA98A24-A06F-47A3-BC7E-2F576761F715}" type="datetimeFigureOut">
              <a:rPr lang="en-US" smtClean="0"/>
              <a:t>4/1/2021</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3D45EAB-0483-4951-ACED-E5C00E617D6E}" type="slidenum">
              <a:rPr lang="en-US" smtClean="0"/>
              <a:t>‹#›</a:t>
            </a:fld>
            <a:endParaRPr lang="en-US" dirty="0"/>
          </a:p>
        </p:txBody>
      </p:sp>
    </p:spTree>
    <p:extLst>
      <p:ext uri="{BB962C8B-B14F-4D97-AF65-F5344CB8AC3E}">
        <p14:creationId xmlns:p14="http://schemas.microsoft.com/office/powerpoint/2010/main" val="427987176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3D45EAB-0483-4951-ACED-E5C00E617D6E}" type="slidenum">
              <a:rPr lang="en-US" smtClean="0"/>
              <a:t>54</a:t>
            </a:fld>
            <a:endParaRPr lang="en-US" dirty="0"/>
          </a:p>
        </p:txBody>
      </p:sp>
    </p:spTree>
    <p:extLst>
      <p:ext uri="{BB962C8B-B14F-4D97-AF65-F5344CB8AC3E}">
        <p14:creationId xmlns:p14="http://schemas.microsoft.com/office/powerpoint/2010/main" val="180652913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3D45EAB-0483-4951-ACED-E5C00E617D6E}" type="slidenum">
              <a:rPr lang="en-US" smtClean="0"/>
              <a:t>55</a:t>
            </a:fld>
            <a:endParaRPr lang="en-US" dirty="0"/>
          </a:p>
        </p:txBody>
      </p:sp>
    </p:spTree>
    <p:extLst>
      <p:ext uri="{BB962C8B-B14F-4D97-AF65-F5344CB8AC3E}">
        <p14:creationId xmlns:p14="http://schemas.microsoft.com/office/powerpoint/2010/main" val="100844058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F34297-C43B-49B9-AB6D-A7B42543D88A}"/>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F5A892BF-9530-4D79-A916-9894D28763E0}"/>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7EF4C7B3-C680-4DB9-8CBF-3D9E744751B1}"/>
              </a:ext>
            </a:extLst>
          </p:cNvPr>
          <p:cNvSpPr>
            <a:spLocks noGrp="1"/>
          </p:cNvSpPr>
          <p:nvPr>
            <p:ph type="dt" sz="half" idx="10"/>
          </p:nvPr>
        </p:nvSpPr>
        <p:spPr/>
        <p:txBody>
          <a:bodyPr/>
          <a:lstStyle/>
          <a:p>
            <a:fld id="{7F606ECC-AB41-4E3C-A94E-23B61BE48137}" type="datetimeFigureOut">
              <a:rPr lang="en-US" smtClean="0"/>
              <a:t>4/1/2021</a:t>
            </a:fld>
            <a:endParaRPr lang="en-US" dirty="0"/>
          </a:p>
        </p:txBody>
      </p:sp>
      <p:sp>
        <p:nvSpPr>
          <p:cNvPr id="5" name="Footer Placeholder 4">
            <a:extLst>
              <a:ext uri="{FF2B5EF4-FFF2-40B4-BE49-F238E27FC236}">
                <a16:creationId xmlns:a16="http://schemas.microsoft.com/office/drawing/2014/main" id="{C759D2A6-EC17-444D-BC18-42EAAE72B71B}"/>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44350114-FAD1-4914-8842-FBF374464459}"/>
              </a:ext>
            </a:extLst>
          </p:cNvPr>
          <p:cNvSpPr>
            <a:spLocks noGrp="1"/>
          </p:cNvSpPr>
          <p:nvPr>
            <p:ph type="sldNum" sz="quarter" idx="12"/>
          </p:nvPr>
        </p:nvSpPr>
        <p:spPr/>
        <p:txBody>
          <a:bodyPr/>
          <a:lstStyle/>
          <a:p>
            <a:fld id="{F6824410-E03F-4E33-92E8-076DBED52438}" type="slidenum">
              <a:rPr lang="en-US" smtClean="0"/>
              <a:t>‹#›</a:t>
            </a:fld>
            <a:endParaRPr lang="en-US" dirty="0"/>
          </a:p>
        </p:txBody>
      </p:sp>
    </p:spTree>
    <p:extLst>
      <p:ext uri="{BB962C8B-B14F-4D97-AF65-F5344CB8AC3E}">
        <p14:creationId xmlns:p14="http://schemas.microsoft.com/office/powerpoint/2010/main" val="272724406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B95B0E-D37A-442B-9CBC-1D203F9064D8}"/>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8B6366A0-8DFE-46FF-8253-588EAB6FCB99}"/>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142471D-5178-42D9-A66C-1877ED4E1C4C}"/>
              </a:ext>
            </a:extLst>
          </p:cNvPr>
          <p:cNvSpPr>
            <a:spLocks noGrp="1"/>
          </p:cNvSpPr>
          <p:nvPr>
            <p:ph type="dt" sz="half" idx="10"/>
          </p:nvPr>
        </p:nvSpPr>
        <p:spPr/>
        <p:txBody>
          <a:bodyPr/>
          <a:lstStyle/>
          <a:p>
            <a:fld id="{7F606ECC-AB41-4E3C-A94E-23B61BE48137}" type="datetimeFigureOut">
              <a:rPr lang="en-US" smtClean="0"/>
              <a:t>4/1/2021</a:t>
            </a:fld>
            <a:endParaRPr lang="en-US" dirty="0"/>
          </a:p>
        </p:txBody>
      </p:sp>
      <p:sp>
        <p:nvSpPr>
          <p:cNvPr id="5" name="Footer Placeholder 4">
            <a:extLst>
              <a:ext uri="{FF2B5EF4-FFF2-40B4-BE49-F238E27FC236}">
                <a16:creationId xmlns:a16="http://schemas.microsoft.com/office/drawing/2014/main" id="{B1E6F17C-1503-4EA6-AC73-73DC8A7E6C6D}"/>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CF03704D-6A6D-4284-9794-4D90C8708EDE}"/>
              </a:ext>
            </a:extLst>
          </p:cNvPr>
          <p:cNvSpPr>
            <a:spLocks noGrp="1"/>
          </p:cNvSpPr>
          <p:nvPr>
            <p:ph type="sldNum" sz="quarter" idx="12"/>
          </p:nvPr>
        </p:nvSpPr>
        <p:spPr/>
        <p:txBody>
          <a:bodyPr/>
          <a:lstStyle/>
          <a:p>
            <a:fld id="{F6824410-E03F-4E33-92E8-076DBED52438}" type="slidenum">
              <a:rPr lang="en-US" smtClean="0"/>
              <a:t>‹#›</a:t>
            </a:fld>
            <a:endParaRPr lang="en-US" dirty="0"/>
          </a:p>
        </p:txBody>
      </p:sp>
    </p:spTree>
    <p:extLst>
      <p:ext uri="{BB962C8B-B14F-4D97-AF65-F5344CB8AC3E}">
        <p14:creationId xmlns:p14="http://schemas.microsoft.com/office/powerpoint/2010/main" val="98464420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8EF56C48-B3F1-4F19-9329-067F3A4F4BB9}"/>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133CC508-BC00-4C9D-9E46-7CE6FE4AC3EC}"/>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865D033-3128-41EB-AA36-73115EE6C80D}"/>
              </a:ext>
            </a:extLst>
          </p:cNvPr>
          <p:cNvSpPr>
            <a:spLocks noGrp="1"/>
          </p:cNvSpPr>
          <p:nvPr>
            <p:ph type="dt" sz="half" idx="10"/>
          </p:nvPr>
        </p:nvSpPr>
        <p:spPr/>
        <p:txBody>
          <a:bodyPr/>
          <a:lstStyle/>
          <a:p>
            <a:fld id="{7F606ECC-AB41-4E3C-A94E-23B61BE48137}" type="datetimeFigureOut">
              <a:rPr lang="en-US" smtClean="0"/>
              <a:t>4/1/2021</a:t>
            </a:fld>
            <a:endParaRPr lang="en-US" dirty="0"/>
          </a:p>
        </p:txBody>
      </p:sp>
      <p:sp>
        <p:nvSpPr>
          <p:cNvPr id="5" name="Footer Placeholder 4">
            <a:extLst>
              <a:ext uri="{FF2B5EF4-FFF2-40B4-BE49-F238E27FC236}">
                <a16:creationId xmlns:a16="http://schemas.microsoft.com/office/drawing/2014/main" id="{B560E064-4A86-414E-9A0B-B2E89FC96784}"/>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35114731-851B-43B3-96CC-0151102149C1}"/>
              </a:ext>
            </a:extLst>
          </p:cNvPr>
          <p:cNvSpPr>
            <a:spLocks noGrp="1"/>
          </p:cNvSpPr>
          <p:nvPr>
            <p:ph type="sldNum" sz="quarter" idx="12"/>
          </p:nvPr>
        </p:nvSpPr>
        <p:spPr/>
        <p:txBody>
          <a:bodyPr/>
          <a:lstStyle/>
          <a:p>
            <a:fld id="{F6824410-E03F-4E33-92E8-076DBED52438}" type="slidenum">
              <a:rPr lang="en-US" smtClean="0"/>
              <a:t>‹#›</a:t>
            </a:fld>
            <a:endParaRPr lang="en-US" dirty="0"/>
          </a:p>
        </p:txBody>
      </p:sp>
    </p:spTree>
    <p:extLst>
      <p:ext uri="{BB962C8B-B14F-4D97-AF65-F5344CB8AC3E}">
        <p14:creationId xmlns:p14="http://schemas.microsoft.com/office/powerpoint/2010/main" val="273309792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58CFB3-012B-486D-A8CE-F582E3C217B9}"/>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005C1621-1860-4E82-8B11-23DDCAB9AD49}"/>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C517895-0B19-4260-AE0E-D83BABF6DFE8}"/>
              </a:ext>
            </a:extLst>
          </p:cNvPr>
          <p:cNvSpPr>
            <a:spLocks noGrp="1"/>
          </p:cNvSpPr>
          <p:nvPr>
            <p:ph type="dt" sz="half" idx="10"/>
          </p:nvPr>
        </p:nvSpPr>
        <p:spPr/>
        <p:txBody>
          <a:bodyPr/>
          <a:lstStyle/>
          <a:p>
            <a:fld id="{7F606ECC-AB41-4E3C-A94E-23B61BE48137}" type="datetimeFigureOut">
              <a:rPr lang="en-US" smtClean="0"/>
              <a:t>4/1/2021</a:t>
            </a:fld>
            <a:endParaRPr lang="en-US" dirty="0"/>
          </a:p>
        </p:txBody>
      </p:sp>
      <p:sp>
        <p:nvSpPr>
          <p:cNvPr id="5" name="Footer Placeholder 4">
            <a:extLst>
              <a:ext uri="{FF2B5EF4-FFF2-40B4-BE49-F238E27FC236}">
                <a16:creationId xmlns:a16="http://schemas.microsoft.com/office/drawing/2014/main" id="{4965D9A8-C38E-42E8-B05E-B06FB65E21C6}"/>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EE8B31F4-1712-4934-9445-BE49FC5B1D5E}"/>
              </a:ext>
            </a:extLst>
          </p:cNvPr>
          <p:cNvSpPr>
            <a:spLocks noGrp="1"/>
          </p:cNvSpPr>
          <p:nvPr>
            <p:ph type="sldNum" sz="quarter" idx="12"/>
          </p:nvPr>
        </p:nvSpPr>
        <p:spPr/>
        <p:txBody>
          <a:bodyPr/>
          <a:lstStyle/>
          <a:p>
            <a:fld id="{F6824410-E03F-4E33-92E8-076DBED52438}" type="slidenum">
              <a:rPr lang="en-US" smtClean="0"/>
              <a:t>‹#›</a:t>
            </a:fld>
            <a:endParaRPr lang="en-US" dirty="0"/>
          </a:p>
        </p:txBody>
      </p:sp>
    </p:spTree>
    <p:extLst>
      <p:ext uri="{BB962C8B-B14F-4D97-AF65-F5344CB8AC3E}">
        <p14:creationId xmlns:p14="http://schemas.microsoft.com/office/powerpoint/2010/main" val="392401293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6AB02D-CB14-4228-B461-D8A4CEF0F603}"/>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F00DA209-7572-44C4-8923-352494CD9DB7}"/>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9C54536A-5FF4-4723-90A7-5CC45C605DD4}"/>
              </a:ext>
            </a:extLst>
          </p:cNvPr>
          <p:cNvSpPr>
            <a:spLocks noGrp="1"/>
          </p:cNvSpPr>
          <p:nvPr>
            <p:ph type="dt" sz="half" idx="10"/>
          </p:nvPr>
        </p:nvSpPr>
        <p:spPr/>
        <p:txBody>
          <a:bodyPr/>
          <a:lstStyle/>
          <a:p>
            <a:fld id="{7F606ECC-AB41-4E3C-A94E-23B61BE48137}" type="datetimeFigureOut">
              <a:rPr lang="en-US" smtClean="0"/>
              <a:t>4/1/2021</a:t>
            </a:fld>
            <a:endParaRPr lang="en-US" dirty="0"/>
          </a:p>
        </p:txBody>
      </p:sp>
      <p:sp>
        <p:nvSpPr>
          <p:cNvPr id="5" name="Footer Placeholder 4">
            <a:extLst>
              <a:ext uri="{FF2B5EF4-FFF2-40B4-BE49-F238E27FC236}">
                <a16:creationId xmlns:a16="http://schemas.microsoft.com/office/drawing/2014/main" id="{355B1971-06BA-4CEA-B77F-3EB0ED7E7E9A}"/>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A0B03854-29FC-4F8A-839F-5ADEAB469917}"/>
              </a:ext>
            </a:extLst>
          </p:cNvPr>
          <p:cNvSpPr>
            <a:spLocks noGrp="1"/>
          </p:cNvSpPr>
          <p:nvPr>
            <p:ph type="sldNum" sz="quarter" idx="12"/>
          </p:nvPr>
        </p:nvSpPr>
        <p:spPr/>
        <p:txBody>
          <a:bodyPr/>
          <a:lstStyle/>
          <a:p>
            <a:fld id="{F6824410-E03F-4E33-92E8-076DBED52438}" type="slidenum">
              <a:rPr lang="en-US" smtClean="0"/>
              <a:t>‹#›</a:t>
            </a:fld>
            <a:endParaRPr lang="en-US" dirty="0"/>
          </a:p>
        </p:txBody>
      </p:sp>
    </p:spTree>
    <p:extLst>
      <p:ext uri="{BB962C8B-B14F-4D97-AF65-F5344CB8AC3E}">
        <p14:creationId xmlns:p14="http://schemas.microsoft.com/office/powerpoint/2010/main" val="45870417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DCE823-B6A7-4E89-AC51-9F6CB09E8E17}"/>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132E8716-8F61-4B52-909A-0614E8826C9A}"/>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7319A343-C614-4F45-A068-8789456AD1FB}"/>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E9F66BF8-28EC-497C-B972-93B11BAEF588}"/>
              </a:ext>
            </a:extLst>
          </p:cNvPr>
          <p:cNvSpPr>
            <a:spLocks noGrp="1"/>
          </p:cNvSpPr>
          <p:nvPr>
            <p:ph type="dt" sz="half" idx="10"/>
          </p:nvPr>
        </p:nvSpPr>
        <p:spPr/>
        <p:txBody>
          <a:bodyPr/>
          <a:lstStyle/>
          <a:p>
            <a:fld id="{7F606ECC-AB41-4E3C-A94E-23B61BE48137}" type="datetimeFigureOut">
              <a:rPr lang="en-US" smtClean="0"/>
              <a:t>4/1/2021</a:t>
            </a:fld>
            <a:endParaRPr lang="en-US" dirty="0"/>
          </a:p>
        </p:txBody>
      </p:sp>
      <p:sp>
        <p:nvSpPr>
          <p:cNvPr id="6" name="Footer Placeholder 5">
            <a:extLst>
              <a:ext uri="{FF2B5EF4-FFF2-40B4-BE49-F238E27FC236}">
                <a16:creationId xmlns:a16="http://schemas.microsoft.com/office/drawing/2014/main" id="{F332E977-A158-45FA-862C-4816E7ACD9A0}"/>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86B29BF5-8D3F-4E40-BE57-BCFC4BD58D7B}"/>
              </a:ext>
            </a:extLst>
          </p:cNvPr>
          <p:cNvSpPr>
            <a:spLocks noGrp="1"/>
          </p:cNvSpPr>
          <p:nvPr>
            <p:ph type="sldNum" sz="quarter" idx="12"/>
          </p:nvPr>
        </p:nvSpPr>
        <p:spPr/>
        <p:txBody>
          <a:bodyPr/>
          <a:lstStyle/>
          <a:p>
            <a:fld id="{F6824410-E03F-4E33-92E8-076DBED52438}" type="slidenum">
              <a:rPr lang="en-US" smtClean="0"/>
              <a:t>‹#›</a:t>
            </a:fld>
            <a:endParaRPr lang="en-US" dirty="0"/>
          </a:p>
        </p:txBody>
      </p:sp>
    </p:spTree>
    <p:extLst>
      <p:ext uri="{BB962C8B-B14F-4D97-AF65-F5344CB8AC3E}">
        <p14:creationId xmlns:p14="http://schemas.microsoft.com/office/powerpoint/2010/main" val="285755753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AF2B79-3975-414E-AA57-61A6C0F58F1E}"/>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9248C2B4-D52C-4DE2-938B-CB0AB37B98DF}"/>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184998C7-76AC-4711-937E-E1CFF96D564E}"/>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DC71E87B-E19B-422C-A163-B8C61345BDC5}"/>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86FE54C2-9818-48F5-BC90-39C90D29E17D}"/>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99F7B35D-7264-489E-8FA9-8895C5D9CC23}"/>
              </a:ext>
            </a:extLst>
          </p:cNvPr>
          <p:cNvSpPr>
            <a:spLocks noGrp="1"/>
          </p:cNvSpPr>
          <p:nvPr>
            <p:ph type="dt" sz="half" idx="10"/>
          </p:nvPr>
        </p:nvSpPr>
        <p:spPr/>
        <p:txBody>
          <a:bodyPr/>
          <a:lstStyle/>
          <a:p>
            <a:fld id="{7F606ECC-AB41-4E3C-A94E-23B61BE48137}" type="datetimeFigureOut">
              <a:rPr lang="en-US" smtClean="0"/>
              <a:t>4/1/2021</a:t>
            </a:fld>
            <a:endParaRPr lang="en-US" dirty="0"/>
          </a:p>
        </p:txBody>
      </p:sp>
      <p:sp>
        <p:nvSpPr>
          <p:cNvPr id="8" name="Footer Placeholder 7">
            <a:extLst>
              <a:ext uri="{FF2B5EF4-FFF2-40B4-BE49-F238E27FC236}">
                <a16:creationId xmlns:a16="http://schemas.microsoft.com/office/drawing/2014/main" id="{88BA1620-9AF4-4515-9120-59AF70E1D24B}"/>
              </a:ext>
            </a:extLst>
          </p:cNvPr>
          <p:cNvSpPr>
            <a:spLocks noGrp="1"/>
          </p:cNvSpPr>
          <p:nvPr>
            <p:ph type="ftr" sz="quarter" idx="11"/>
          </p:nvPr>
        </p:nvSpPr>
        <p:spPr/>
        <p:txBody>
          <a:bodyPr/>
          <a:lstStyle/>
          <a:p>
            <a:endParaRPr lang="en-US" dirty="0"/>
          </a:p>
        </p:txBody>
      </p:sp>
      <p:sp>
        <p:nvSpPr>
          <p:cNvPr id="9" name="Slide Number Placeholder 8">
            <a:extLst>
              <a:ext uri="{FF2B5EF4-FFF2-40B4-BE49-F238E27FC236}">
                <a16:creationId xmlns:a16="http://schemas.microsoft.com/office/drawing/2014/main" id="{EABC58BC-7ACF-4EE7-B6A3-67068486CA5A}"/>
              </a:ext>
            </a:extLst>
          </p:cNvPr>
          <p:cNvSpPr>
            <a:spLocks noGrp="1"/>
          </p:cNvSpPr>
          <p:nvPr>
            <p:ph type="sldNum" sz="quarter" idx="12"/>
          </p:nvPr>
        </p:nvSpPr>
        <p:spPr/>
        <p:txBody>
          <a:bodyPr/>
          <a:lstStyle/>
          <a:p>
            <a:fld id="{F6824410-E03F-4E33-92E8-076DBED52438}" type="slidenum">
              <a:rPr lang="en-US" smtClean="0"/>
              <a:t>‹#›</a:t>
            </a:fld>
            <a:endParaRPr lang="en-US" dirty="0"/>
          </a:p>
        </p:txBody>
      </p:sp>
    </p:spTree>
    <p:extLst>
      <p:ext uri="{BB962C8B-B14F-4D97-AF65-F5344CB8AC3E}">
        <p14:creationId xmlns:p14="http://schemas.microsoft.com/office/powerpoint/2010/main" val="54617126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8629E4-52EB-4F2F-BF75-10CBEDF3FF17}"/>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EA74DDDD-D41B-4FDB-8630-D30923B69C00}"/>
              </a:ext>
            </a:extLst>
          </p:cNvPr>
          <p:cNvSpPr>
            <a:spLocks noGrp="1"/>
          </p:cNvSpPr>
          <p:nvPr>
            <p:ph type="dt" sz="half" idx="10"/>
          </p:nvPr>
        </p:nvSpPr>
        <p:spPr/>
        <p:txBody>
          <a:bodyPr/>
          <a:lstStyle/>
          <a:p>
            <a:fld id="{7F606ECC-AB41-4E3C-A94E-23B61BE48137}" type="datetimeFigureOut">
              <a:rPr lang="en-US" smtClean="0"/>
              <a:t>4/1/2021</a:t>
            </a:fld>
            <a:endParaRPr lang="en-US" dirty="0"/>
          </a:p>
        </p:txBody>
      </p:sp>
      <p:sp>
        <p:nvSpPr>
          <p:cNvPr id="4" name="Footer Placeholder 3">
            <a:extLst>
              <a:ext uri="{FF2B5EF4-FFF2-40B4-BE49-F238E27FC236}">
                <a16:creationId xmlns:a16="http://schemas.microsoft.com/office/drawing/2014/main" id="{4DBA1B68-9C40-45BE-A79B-EB4CBF0D791C}"/>
              </a:ext>
            </a:extLst>
          </p:cNvPr>
          <p:cNvSpPr>
            <a:spLocks noGrp="1"/>
          </p:cNvSpPr>
          <p:nvPr>
            <p:ph type="ftr" sz="quarter" idx="11"/>
          </p:nvPr>
        </p:nvSpPr>
        <p:spPr/>
        <p:txBody>
          <a:bodyPr/>
          <a:lstStyle/>
          <a:p>
            <a:endParaRPr lang="en-US" dirty="0"/>
          </a:p>
        </p:txBody>
      </p:sp>
      <p:sp>
        <p:nvSpPr>
          <p:cNvPr id="5" name="Slide Number Placeholder 4">
            <a:extLst>
              <a:ext uri="{FF2B5EF4-FFF2-40B4-BE49-F238E27FC236}">
                <a16:creationId xmlns:a16="http://schemas.microsoft.com/office/drawing/2014/main" id="{1BE9CA33-4E32-44C7-83E5-A0A48187A906}"/>
              </a:ext>
            </a:extLst>
          </p:cNvPr>
          <p:cNvSpPr>
            <a:spLocks noGrp="1"/>
          </p:cNvSpPr>
          <p:nvPr>
            <p:ph type="sldNum" sz="quarter" idx="12"/>
          </p:nvPr>
        </p:nvSpPr>
        <p:spPr/>
        <p:txBody>
          <a:bodyPr/>
          <a:lstStyle/>
          <a:p>
            <a:fld id="{F6824410-E03F-4E33-92E8-076DBED52438}" type="slidenum">
              <a:rPr lang="en-US" smtClean="0"/>
              <a:t>‹#›</a:t>
            </a:fld>
            <a:endParaRPr lang="en-US" dirty="0"/>
          </a:p>
        </p:txBody>
      </p:sp>
    </p:spTree>
    <p:extLst>
      <p:ext uri="{BB962C8B-B14F-4D97-AF65-F5344CB8AC3E}">
        <p14:creationId xmlns:p14="http://schemas.microsoft.com/office/powerpoint/2010/main" val="156886376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E74EF9B9-365C-498D-9684-8F0C43B81ED1}"/>
              </a:ext>
            </a:extLst>
          </p:cNvPr>
          <p:cNvSpPr>
            <a:spLocks noGrp="1"/>
          </p:cNvSpPr>
          <p:nvPr>
            <p:ph type="dt" sz="half" idx="10"/>
          </p:nvPr>
        </p:nvSpPr>
        <p:spPr/>
        <p:txBody>
          <a:bodyPr/>
          <a:lstStyle/>
          <a:p>
            <a:fld id="{7F606ECC-AB41-4E3C-A94E-23B61BE48137}" type="datetimeFigureOut">
              <a:rPr lang="en-US" smtClean="0"/>
              <a:t>4/1/2021</a:t>
            </a:fld>
            <a:endParaRPr lang="en-US" dirty="0"/>
          </a:p>
        </p:txBody>
      </p:sp>
      <p:sp>
        <p:nvSpPr>
          <p:cNvPr id="3" name="Footer Placeholder 2">
            <a:extLst>
              <a:ext uri="{FF2B5EF4-FFF2-40B4-BE49-F238E27FC236}">
                <a16:creationId xmlns:a16="http://schemas.microsoft.com/office/drawing/2014/main" id="{8A435298-9E3F-4872-A305-6F883D98137D}"/>
              </a:ext>
            </a:extLst>
          </p:cNvPr>
          <p:cNvSpPr>
            <a:spLocks noGrp="1"/>
          </p:cNvSpPr>
          <p:nvPr>
            <p:ph type="ftr" sz="quarter" idx="11"/>
          </p:nvPr>
        </p:nvSpPr>
        <p:spPr/>
        <p:txBody>
          <a:bodyPr/>
          <a:lstStyle/>
          <a:p>
            <a:endParaRPr lang="en-US" dirty="0"/>
          </a:p>
        </p:txBody>
      </p:sp>
      <p:sp>
        <p:nvSpPr>
          <p:cNvPr id="4" name="Slide Number Placeholder 3">
            <a:extLst>
              <a:ext uri="{FF2B5EF4-FFF2-40B4-BE49-F238E27FC236}">
                <a16:creationId xmlns:a16="http://schemas.microsoft.com/office/drawing/2014/main" id="{FFE1FCCE-E9EF-4C92-9A70-6D74B6295E2B}"/>
              </a:ext>
            </a:extLst>
          </p:cNvPr>
          <p:cNvSpPr>
            <a:spLocks noGrp="1"/>
          </p:cNvSpPr>
          <p:nvPr>
            <p:ph type="sldNum" sz="quarter" idx="12"/>
          </p:nvPr>
        </p:nvSpPr>
        <p:spPr/>
        <p:txBody>
          <a:bodyPr/>
          <a:lstStyle/>
          <a:p>
            <a:fld id="{F6824410-E03F-4E33-92E8-076DBED52438}" type="slidenum">
              <a:rPr lang="en-US" smtClean="0"/>
              <a:t>‹#›</a:t>
            </a:fld>
            <a:endParaRPr lang="en-US" dirty="0"/>
          </a:p>
        </p:txBody>
      </p:sp>
    </p:spTree>
    <p:extLst>
      <p:ext uri="{BB962C8B-B14F-4D97-AF65-F5344CB8AC3E}">
        <p14:creationId xmlns:p14="http://schemas.microsoft.com/office/powerpoint/2010/main" val="214988828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C8C9B5-2A63-4406-9B19-1087EF7488D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72DB286B-2D75-48BA-86F5-1E96269C6822}"/>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68C63CEB-75CC-41AE-BA33-7E1C14EFCA1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19425A5C-3654-4A82-BE24-9BE81BDF8E3D}"/>
              </a:ext>
            </a:extLst>
          </p:cNvPr>
          <p:cNvSpPr>
            <a:spLocks noGrp="1"/>
          </p:cNvSpPr>
          <p:nvPr>
            <p:ph type="dt" sz="half" idx="10"/>
          </p:nvPr>
        </p:nvSpPr>
        <p:spPr/>
        <p:txBody>
          <a:bodyPr/>
          <a:lstStyle/>
          <a:p>
            <a:fld id="{7F606ECC-AB41-4E3C-A94E-23B61BE48137}" type="datetimeFigureOut">
              <a:rPr lang="en-US" smtClean="0"/>
              <a:t>4/1/2021</a:t>
            </a:fld>
            <a:endParaRPr lang="en-US" dirty="0"/>
          </a:p>
        </p:txBody>
      </p:sp>
      <p:sp>
        <p:nvSpPr>
          <p:cNvPr id="6" name="Footer Placeholder 5">
            <a:extLst>
              <a:ext uri="{FF2B5EF4-FFF2-40B4-BE49-F238E27FC236}">
                <a16:creationId xmlns:a16="http://schemas.microsoft.com/office/drawing/2014/main" id="{DA7228F9-F833-4A61-87DC-1583CC96DB06}"/>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7DF3E8D4-C2F7-4916-A9A5-4BB790E20444}"/>
              </a:ext>
            </a:extLst>
          </p:cNvPr>
          <p:cNvSpPr>
            <a:spLocks noGrp="1"/>
          </p:cNvSpPr>
          <p:nvPr>
            <p:ph type="sldNum" sz="quarter" idx="12"/>
          </p:nvPr>
        </p:nvSpPr>
        <p:spPr/>
        <p:txBody>
          <a:bodyPr/>
          <a:lstStyle/>
          <a:p>
            <a:fld id="{F6824410-E03F-4E33-92E8-076DBED52438}" type="slidenum">
              <a:rPr lang="en-US" smtClean="0"/>
              <a:t>‹#›</a:t>
            </a:fld>
            <a:endParaRPr lang="en-US" dirty="0"/>
          </a:p>
        </p:txBody>
      </p:sp>
    </p:spTree>
    <p:extLst>
      <p:ext uri="{BB962C8B-B14F-4D97-AF65-F5344CB8AC3E}">
        <p14:creationId xmlns:p14="http://schemas.microsoft.com/office/powerpoint/2010/main" val="68105049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5AF410-1D7C-484C-B2DA-9147D7412F8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7019763E-EA69-42CB-B45D-19E9DD5FD933}"/>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a:extLst>
              <a:ext uri="{FF2B5EF4-FFF2-40B4-BE49-F238E27FC236}">
                <a16:creationId xmlns:a16="http://schemas.microsoft.com/office/drawing/2014/main" id="{60DB122F-B1D8-4393-85E8-32CBF46CC36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4F172747-2798-4829-BF31-AB8586A5A38B}"/>
              </a:ext>
            </a:extLst>
          </p:cNvPr>
          <p:cNvSpPr>
            <a:spLocks noGrp="1"/>
          </p:cNvSpPr>
          <p:nvPr>
            <p:ph type="dt" sz="half" idx="10"/>
          </p:nvPr>
        </p:nvSpPr>
        <p:spPr/>
        <p:txBody>
          <a:bodyPr/>
          <a:lstStyle/>
          <a:p>
            <a:fld id="{7F606ECC-AB41-4E3C-A94E-23B61BE48137}" type="datetimeFigureOut">
              <a:rPr lang="en-US" smtClean="0"/>
              <a:t>4/1/2021</a:t>
            </a:fld>
            <a:endParaRPr lang="en-US" dirty="0"/>
          </a:p>
        </p:txBody>
      </p:sp>
      <p:sp>
        <p:nvSpPr>
          <p:cNvPr id="6" name="Footer Placeholder 5">
            <a:extLst>
              <a:ext uri="{FF2B5EF4-FFF2-40B4-BE49-F238E27FC236}">
                <a16:creationId xmlns:a16="http://schemas.microsoft.com/office/drawing/2014/main" id="{C708EA75-8BBA-4AE7-82F6-3BB83EFACC66}"/>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1446E890-3E2E-4B6E-8A54-56F0C18AFB9C}"/>
              </a:ext>
            </a:extLst>
          </p:cNvPr>
          <p:cNvSpPr>
            <a:spLocks noGrp="1"/>
          </p:cNvSpPr>
          <p:nvPr>
            <p:ph type="sldNum" sz="quarter" idx="12"/>
          </p:nvPr>
        </p:nvSpPr>
        <p:spPr/>
        <p:txBody>
          <a:bodyPr/>
          <a:lstStyle/>
          <a:p>
            <a:fld id="{F6824410-E03F-4E33-92E8-076DBED52438}" type="slidenum">
              <a:rPr lang="en-US" smtClean="0"/>
              <a:t>‹#›</a:t>
            </a:fld>
            <a:endParaRPr lang="en-US" dirty="0"/>
          </a:p>
        </p:txBody>
      </p:sp>
    </p:spTree>
    <p:extLst>
      <p:ext uri="{BB962C8B-B14F-4D97-AF65-F5344CB8AC3E}">
        <p14:creationId xmlns:p14="http://schemas.microsoft.com/office/powerpoint/2010/main" val="208227946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gif"/><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F24FBC36-34B5-4AA7-B1B2-0B55ED58F1B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E9F54B29-B1B9-4D68-92C7-C7E1A0CEB303}"/>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B24F5AB-BEE0-4016-B282-4CECFC5414CA}"/>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F606ECC-AB41-4E3C-A94E-23B61BE48137}" type="datetimeFigureOut">
              <a:rPr lang="en-US" smtClean="0"/>
              <a:t>4/1/2021</a:t>
            </a:fld>
            <a:endParaRPr lang="en-US" dirty="0"/>
          </a:p>
        </p:txBody>
      </p:sp>
      <p:sp>
        <p:nvSpPr>
          <p:cNvPr id="5" name="Footer Placeholder 4">
            <a:extLst>
              <a:ext uri="{FF2B5EF4-FFF2-40B4-BE49-F238E27FC236}">
                <a16:creationId xmlns:a16="http://schemas.microsoft.com/office/drawing/2014/main" id="{8D9722DD-3B9C-4D11-AFB1-1152F8FDA30B}"/>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a:extLst>
              <a:ext uri="{FF2B5EF4-FFF2-40B4-BE49-F238E27FC236}">
                <a16:creationId xmlns:a16="http://schemas.microsoft.com/office/drawing/2014/main" id="{FF68C42A-4C5B-4DCE-BD07-33F5105ABF20}"/>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6824410-E03F-4E33-92E8-076DBED52438}" type="slidenum">
              <a:rPr lang="en-US" smtClean="0"/>
              <a:t>‹#›</a:t>
            </a:fld>
            <a:endParaRPr lang="en-US" dirty="0"/>
          </a:p>
        </p:txBody>
      </p:sp>
      <p:cxnSp>
        <p:nvCxnSpPr>
          <p:cNvPr id="7" name="Straight Connector 6">
            <a:extLst>
              <a:ext uri="{FF2B5EF4-FFF2-40B4-BE49-F238E27FC236}">
                <a16:creationId xmlns:a16="http://schemas.microsoft.com/office/drawing/2014/main" id="{0FD7796F-EA7F-4C35-B087-12988FB269B7}"/>
              </a:ext>
            </a:extLst>
          </p:cNvPr>
          <p:cNvCxnSpPr/>
          <p:nvPr userDrawn="1"/>
        </p:nvCxnSpPr>
        <p:spPr>
          <a:xfrm>
            <a:off x="838200" y="6257925"/>
            <a:ext cx="10515600" cy="0"/>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pic>
        <p:nvPicPr>
          <p:cNvPr id="8" name="Picture 7" descr="A screenshot of a cell phone&#10;&#10;Description automatically generated">
            <a:extLst>
              <a:ext uri="{FF2B5EF4-FFF2-40B4-BE49-F238E27FC236}">
                <a16:creationId xmlns:a16="http://schemas.microsoft.com/office/drawing/2014/main" id="{6CCFE5E0-90F1-404A-ACFB-AEA92497C23E}"/>
              </a:ext>
            </a:extLst>
          </p:cNvPr>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5685906" y="6338888"/>
            <a:ext cx="1246908" cy="457200"/>
          </a:xfrm>
          <a:prstGeom prst="rect">
            <a:avLst/>
          </a:prstGeom>
        </p:spPr>
      </p:pic>
      <p:sp>
        <p:nvSpPr>
          <p:cNvPr id="9" name="Rectangle 8">
            <a:extLst>
              <a:ext uri="{FF2B5EF4-FFF2-40B4-BE49-F238E27FC236}">
                <a16:creationId xmlns:a16="http://schemas.microsoft.com/office/drawing/2014/main" id="{953D5FBF-8500-47F7-B4EF-66647458CC3F}"/>
              </a:ext>
            </a:extLst>
          </p:cNvPr>
          <p:cNvSpPr/>
          <p:nvPr userDrawn="1"/>
        </p:nvSpPr>
        <p:spPr>
          <a:xfrm>
            <a:off x="76200" y="0"/>
            <a:ext cx="104775" cy="6857999"/>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427152539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chart" Target="../charts/chart6.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chart" Target="../charts/chart7.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chart" Target="../charts/chart8.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chart" Target="../charts/chart9.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3" Type="http://schemas.openxmlformats.org/officeDocument/2006/relationships/chart" Target="../charts/chart11.xml"/><Relationship Id="rId2" Type="http://schemas.openxmlformats.org/officeDocument/2006/relationships/chart" Target="../charts/chart10.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chart" Target="../charts/chart12.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2" Type="http://schemas.openxmlformats.org/officeDocument/2006/relationships/chart" Target="../charts/chart13.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31.png"/><Relationship Id="rId2" Type="http://schemas.microsoft.com/office/2014/relationships/chartEx" Target="../charts/chartEx3.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2" Type="http://schemas.openxmlformats.org/officeDocument/2006/relationships/chart" Target="../charts/chart14.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chart" Target="../charts/chart15.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chart" Target="../charts/chart16.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chart" Target="../charts/chart17.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2" Type="http://schemas.openxmlformats.org/officeDocument/2006/relationships/chart" Target="../charts/chart18.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chart" Target="../charts/chart20.xml"/><Relationship Id="rId2" Type="http://schemas.openxmlformats.org/officeDocument/2006/relationships/chart" Target="../charts/chart19.xml"/><Relationship Id="rId1" Type="http://schemas.openxmlformats.org/officeDocument/2006/relationships/slideLayout" Target="../slideLayouts/slideLayout5.xml"/></Relationships>
</file>

<file path=ppt/slides/_rels/slide27.xml.rels><?xml version="1.0" encoding="UTF-8" standalone="yes"?>
<Relationships xmlns="http://schemas.openxmlformats.org/package/2006/relationships"><Relationship Id="rId2" Type="http://schemas.openxmlformats.org/officeDocument/2006/relationships/chart" Target="../charts/chart21.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chart" Target="../charts/chart22.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chart" Target="../charts/chart23.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chart" Target="../charts/chart24.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chart" Target="../charts/chart25.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2" Type="http://schemas.openxmlformats.org/officeDocument/2006/relationships/chart" Target="../charts/chart26.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chart" Target="../charts/chart27.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chart" Target="../charts/chart28.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chart" Target="../charts/chart30.xml"/><Relationship Id="rId2" Type="http://schemas.openxmlformats.org/officeDocument/2006/relationships/chart" Target="../charts/chart29.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chart" Target="../charts/chart31.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image" Target="../media/image5.png"/><Relationship Id="rId1" Type="http://schemas.openxmlformats.org/officeDocument/2006/relationships/slideLayout" Target="../slideLayouts/slideLayout4.xml"/></Relationships>
</file>

<file path=ppt/slides/_rels/slide39.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chart" Target="../charts/chart2.xml"/><Relationship Id="rId1" Type="http://schemas.openxmlformats.org/officeDocument/2006/relationships/slideLayout" Target="../slideLayouts/slideLayout4.xml"/></Relationships>
</file>

<file path=ppt/slides/_rels/slide40.xml.rels><?xml version="1.0" encoding="UTF-8" standalone="yes"?>
<Relationships xmlns="http://schemas.openxmlformats.org/package/2006/relationships"><Relationship Id="rId2" Type="http://schemas.openxmlformats.org/officeDocument/2006/relationships/chart" Target="../charts/chart32.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chart" Target="../charts/chart33.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chart" Target="../charts/chart34.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chart" Target="../charts/chart35.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chart" Target="../charts/chart36.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chart" Target="../charts/chart38.xml"/><Relationship Id="rId2" Type="http://schemas.openxmlformats.org/officeDocument/2006/relationships/chart" Target="../charts/chart37.xml"/><Relationship Id="rId1" Type="http://schemas.openxmlformats.org/officeDocument/2006/relationships/slideLayout" Target="../slideLayouts/slideLayout5.xml"/></Relationships>
</file>

<file path=ppt/slides/_rels/slide46.xml.rels><?xml version="1.0" encoding="UTF-8" standalone="yes"?>
<Relationships xmlns="http://schemas.openxmlformats.org/package/2006/relationships"><Relationship Id="rId2" Type="http://schemas.openxmlformats.org/officeDocument/2006/relationships/chart" Target="../charts/chart39.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4.xml"/></Relationships>
</file>

<file path=ppt/slides/_rels/slide48.xml.rels><?xml version="1.0" encoding="UTF-8" standalone="yes"?>
<Relationships xmlns="http://schemas.openxmlformats.org/package/2006/relationships"><Relationship Id="rId2" Type="http://schemas.openxmlformats.org/officeDocument/2006/relationships/chart" Target="../charts/chart40.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chart" Target="../charts/chart41.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microsoft.com/office/2014/relationships/chartEx" Target="../charts/chartEx1.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chart" Target="../charts/chart43.xml"/><Relationship Id="rId2" Type="http://schemas.openxmlformats.org/officeDocument/2006/relationships/chart" Target="../charts/chart42.xml"/><Relationship Id="rId1" Type="http://schemas.openxmlformats.org/officeDocument/2006/relationships/slideLayout" Target="../slideLayouts/slideLayout4.xml"/></Relationships>
</file>

<file path=ppt/slides/_rels/slide51.xml.rels><?xml version="1.0" encoding="UTF-8" standalone="yes"?>
<Relationships xmlns="http://schemas.openxmlformats.org/package/2006/relationships"><Relationship Id="rId3" Type="http://schemas.openxmlformats.org/officeDocument/2006/relationships/chart" Target="../charts/chart45.xml"/><Relationship Id="rId2" Type="http://schemas.openxmlformats.org/officeDocument/2006/relationships/chart" Target="../charts/chart44.xml"/><Relationship Id="rId1" Type="http://schemas.openxmlformats.org/officeDocument/2006/relationships/slideLayout" Target="../slideLayouts/slideLayout4.xml"/></Relationships>
</file>

<file path=ppt/slides/_rels/slide52.xml.rels><?xml version="1.0" encoding="UTF-8" standalone="yes"?>
<Relationships xmlns="http://schemas.openxmlformats.org/package/2006/relationships"><Relationship Id="rId2" Type="http://schemas.openxmlformats.org/officeDocument/2006/relationships/chart" Target="../charts/chart46.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4.xml"/></Relationships>
</file>

<file path=ppt/slides/_rels/slide54.xml.rels><?xml version="1.0" encoding="UTF-8" standalone="yes"?>
<Relationships xmlns="http://schemas.openxmlformats.org/package/2006/relationships"><Relationship Id="rId3" Type="http://schemas.openxmlformats.org/officeDocument/2006/relationships/chart" Target="../charts/chart47.xml"/><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3" Type="http://schemas.openxmlformats.org/officeDocument/2006/relationships/chart" Target="../charts/chart48.xml"/><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chart" Target="../charts/chart49.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4.xml"/></Relationships>
</file>

<file path=ppt/slides/_rels/slide58.xml.rels><?xml version="1.0" encoding="UTF-8" standalone="yes"?>
<Relationships xmlns="http://schemas.openxmlformats.org/package/2006/relationships"><Relationship Id="rId2" Type="http://schemas.openxmlformats.org/officeDocument/2006/relationships/chart" Target="../charts/chart50.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3" Type="http://schemas.openxmlformats.org/officeDocument/2006/relationships/chart" Target="../charts/chart52.xml"/><Relationship Id="rId2" Type="http://schemas.openxmlformats.org/officeDocument/2006/relationships/chart" Target="../charts/chart51.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microsoft.com/office/2014/relationships/chartEx" Target="../charts/chartEx2.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chart" Target="../charts/chart53.xm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chart" Target="../charts/chart54.xml"/><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4.xml"/></Relationships>
</file>

<file path=ppt/slides/_rels/slide63.xml.rels><?xml version="1.0" encoding="UTF-8" standalone="yes"?>
<Relationships xmlns="http://schemas.openxmlformats.org/package/2006/relationships"><Relationship Id="rId2" Type="http://schemas.openxmlformats.org/officeDocument/2006/relationships/chart" Target="../charts/chart55.xml"/><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chart" Target="../charts/chart56.xml"/><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chart" Target="../charts/chart57.xml"/><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2" Type="http://schemas.openxmlformats.org/officeDocument/2006/relationships/chart" Target="../charts/chart58.xml"/><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2" Type="http://schemas.openxmlformats.org/officeDocument/2006/relationships/chart" Target="../charts/chart59.xml"/><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2" Type="http://schemas.openxmlformats.org/officeDocument/2006/relationships/chart" Target="../charts/chart60.xml"/><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2" Type="http://schemas.openxmlformats.org/officeDocument/2006/relationships/chart" Target="../charts/chart61.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4.xml"/></Relationships>
</file>

<file path=ppt/slides/_rels/slide70.xml.rels><?xml version="1.0" encoding="UTF-8" standalone="yes"?>
<Relationships xmlns="http://schemas.openxmlformats.org/package/2006/relationships"><Relationship Id="rId2" Type="http://schemas.openxmlformats.org/officeDocument/2006/relationships/chart" Target="../charts/chart62.xml"/><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4.xml"/></Relationships>
</file>

<file path=ppt/slides/_rels/slide72.xml.rels><?xml version="1.0" encoding="UTF-8" standalone="yes"?>
<Relationships xmlns="http://schemas.openxmlformats.org/package/2006/relationships"><Relationship Id="rId3" Type="http://schemas.openxmlformats.org/officeDocument/2006/relationships/chart" Target="../charts/chart64.xml"/><Relationship Id="rId2" Type="http://schemas.openxmlformats.org/officeDocument/2006/relationships/chart" Target="../charts/chart63.xml"/><Relationship Id="rId1" Type="http://schemas.openxmlformats.org/officeDocument/2006/relationships/slideLayout" Target="../slideLayouts/slideLayout4.xml"/></Relationships>
</file>

<file path=ppt/slides/_rels/slide73.xml.rels><?xml version="1.0" encoding="UTF-8" standalone="yes"?>
<Relationships xmlns="http://schemas.openxmlformats.org/package/2006/relationships"><Relationship Id="rId2" Type="http://schemas.openxmlformats.org/officeDocument/2006/relationships/chart" Target="../charts/chart65.xml"/><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2" Type="http://schemas.openxmlformats.org/officeDocument/2006/relationships/chart" Target="../charts/chart66.xml"/><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2" Type="http://schemas.openxmlformats.org/officeDocument/2006/relationships/chart" Target="../charts/chart67.xml"/><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4.xml"/></Relationships>
</file>

<file path=ppt/slides/_rels/slide77.xml.rels><?xml version="1.0" encoding="UTF-8" standalone="yes"?>
<Relationships xmlns="http://schemas.openxmlformats.org/package/2006/relationships"><Relationship Id="rId2" Type="http://schemas.openxmlformats.org/officeDocument/2006/relationships/chart" Target="../charts/chart68.xml"/><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2" Type="http://schemas.openxmlformats.org/officeDocument/2006/relationships/chart" Target="../charts/chart69.xml"/><Relationship Id="rId1" Type="http://schemas.openxmlformats.org/officeDocument/2006/relationships/slideLayout" Target="../slideLayouts/slideLayout4.xml"/></Relationships>
</file>

<file path=ppt/slides/_rels/slide79.xml.rels><?xml version="1.0" encoding="UTF-8" standalone="yes"?>
<Relationships xmlns="http://schemas.openxmlformats.org/package/2006/relationships"><Relationship Id="rId2" Type="http://schemas.openxmlformats.org/officeDocument/2006/relationships/chart" Target="../charts/chart70.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chart" Target="../charts/chart4.xml"/><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2" Type="http://schemas.openxmlformats.org/officeDocument/2006/relationships/chart" Target="../charts/chart71.xml"/><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2" Type="http://schemas.openxmlformats.org/officeDocument/2006/relationships/chart" Target="../charts/chart72.xml"/><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4.xml"/></Relationships>
</file>

<file path=ppt/slides/_rels/slide83.xml.rels><?xml version="1.0" encoding="UTF-8" standalone="yes"?>
<Relationships xmlns="http://schemas.openxmlformats.org/package/2006/relationships"><Relationship Id="rId3" Type="http://schemas.openxmlformats.org/officeDocument/2006/relationships/chart" Target="../charts/chart74.xml"/><Relationship Id="rId2" Type="http://schemas.openxmlformats.org/officeDocument/2006/relationships/chart" Target="../charts/chart73.xml"/><Relationship Id="rId1" Type="http://schemas.openxmlformats.org/officeDocument/2006/relationships/slideLayout" Target="../slideLayouts/slideLayout4.xml"/></Relationships>
</file>

<file path=ppt/slides/_rels/slide84.xml.rels><?xml version="1.0" encoding="UTF-8" standalone="yes"?>
<Relationships xmlns="http://schemas.openxmlformats.org/package/2006/relationships"><Relationship Id="rId3" Type="http://schemas.openxmlformats.org/officeDocument/2006/relationships/chart" Target="../charts/chart76.xml"/><Relationship Id="rId2" Type="http://schemas.openxmlformats.org/officeDocument/2006/relationships/chart" Target="../charts/chart75.xml"/><Relationship Id="rId1" Type="http://schemas.openxmlformats.org/officeDocument/2006/relationships/slideLayout" Target="../slideLayouts/slideLayout4.xml"/></Relationships>
</file>

<file path=ppt/slides/_rels/slide85.xml.rels><?xml version="1.0" encoding="UTF-8" standalone="yes"?>
<Relationships xmlns="http://schemas.openxmlformats.org/package/2006/relationships"><Relationship Id="rId2" Type="http://schemas.openxmlformats.org/officeDocument/2006/relationships/chart" Target="../charts/chart77.xml"/><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2" Type="http://schemas.openxmlformats.org/officeDocument/2006/relationships/chart" Target="../charts/chart78.xml"/><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2" Type="http://schemas.openxmlformats.org/officeDocument/2006/relationships/chart" Target="../charts/chart79.xml"/><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2" Type="http://schemas.openxmlformats.org/officeDocument/2006/relationships/chart" Target="../charts/chart80.xml"/><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2" Type="http://schemas.openxmlformats.org/officeDocument/2006/relationships/chart" Target="../charts/chart81.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chart" Target="../charts/chart5.xml"/><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3" Type="http://schemas.openxmlformats.org/officeDocument/2006/relationships/chart" Target="../charts/chart83.xml"/><Relationship Id="rId2" Type="http://schemas.openxmlformats.org/officeDocument/2006/relationships/chart" Target="../charts/chart82.xml"/><Relationship Id="rId1" Type="http://schemas.openxmlformats.org/officeDocument/2006/relationships/slideLayout" Target="../slideLayouts/slideLayout4.xml"/></Relationships>
</file>

<file path=ppt/slides/_rels/slide91.xml.rels><?xml version="1.0" encoding="UTF-8" standalone="yes"?>
<Relationships xmlns="http://schemas.openxmlformats.org/package/2006/relationships"><Relationship Id="rId3" Type="http://schemas.openxmlformats.org/officeDocument/2006/relationships/chart" Target="../charts/chart85.xml"/><Relationship Id="rId2" Type="http://schemas.openxmlformats.org/officeDocument/2006/relationships/chart" Target="../charts/chart84.xml"/><Relationship Id="rId1" Type="http://schemas.openxmlformats.org/officeDocument/2006/relationships/slideLayout" Target="../slideLayouts/slideLayout4.xml"/></Relationships>
</file>

<file path=ppt/slides/_rels/slide92.xml.rels><?xml version="1.0" encoding="UTF-8" standalone="yes"?>
<Relationships xmlns="http://schemas.openxmlformats.org/package/2006/relationships"><Relationship Id="rId3" Type="http://schemas.openxmlformats.org/officeDocument/2006/relationships/image" Target="../media/image30.png"/><Relationship Id="rId2" Type="http://schemas.microsoft.com/office/2014/relationships/chartEx" Target="../charts/chartEx4.xml"/><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2" Type="http://schemas.openxmlformats.org/officeDocument/2006/relationships/chart" Target="../charts/chart86.xml"/><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2" Type="http://schemas.openxmlformats.org/officeDocument/2006/relationships/chart" Target="../charts/chart87.xml"/><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4.xml"/></Relationships>
</file>

<file path=ppt/slides/_rels/slide97.xml.rels><?xml version="1.0" encoding="UTF-8" standalone="yes"?>
<Relationships xmlns="http://schemas.openxmlformats.org/package/2006/relationships"><Relationship Id="rId3" Type="http://schemas.openxmlformats.org/officeDocument/2006/relationships/chart" Target="../charts/chart89.xml"/><Relationship Id="rId2" Type="http://schemas.openxmlformats.org/officeDocument/2006/relationships/chart" Target="../charts/chart88.xml"/><Relationship Id="rId1" Type="http://schemas.openxmlformats.org/officeDocument/2006/relationships/slideLayout" Target="../slideLayouts/slideLayout4.xml"/></Relationships>
</file>

<file path=ppt/slides/_rels/slide98.xml.rels><?xml version="1.0" encoding="UTF-8" standalone="yes"?>
<Relationships xmlns="http://schemas.openxmlformats.org/package/2006/relationships"><Relationship Id="rId2" Type="http://schemas.openxmlformats.org/officeDocument/2006/relationships/chart" Target="../charts/chart90.xml"/><Relationship Id="rId1" Type="http://schemas.openxmlformats.org/officeDocument/2006/relationships/slideLayout" Target="../slideLayouts/slideLayout4.xml"/></Relationships>
</file>

<file path=ppt/slides/_rels/slide99.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BF5351-FE30-4016-A278-CC0BA55BA470}"/>
              </a:ext>
            </a:extLst>
          </p:cNvPr>
          <p:cNvSpPr>
            <a:spLocks noGrp="1"/>
          </p:cNvSpPr>
          <p:nvPr>
            <p:ph type="ctrTitle"/>
          </p:nvPr>
        </p:nvSpPr>
        <p:spPr/>
        <p:txBody>
          <a:bodyPr anchor="ctr">
            <a:normAutofit/>
          </a:bodyPr>
          <a:lstStyle/>
          <a:p>
            <a:pPr algn="l"/>
            <a:r>
              <a:rPr lang="en-US" dirty="0"/>
              <a:t>Long-Term Care Rapid Survey Data Collection</a:t>
            </a:r>
          </a:p>
        </p:txBody>
      </p:sp>
    </p:spTree>
    <p:extLst>
      <p:ext uri="{BB962C8B-B14F-4D97-AF65-F5344CB8AC3E}">
        <p14:creationId xmlns:p14="http://schemas.microsoft.com/office/powerpoint/2010/main" val="174547517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FF8E75-A78A-4A22-A26A-B507BD143C1B}"/>
              </a:ext>
            </a:extLst>
          </p:cNvPr>
          <p:cNvSpPr>
            <a:spLocks noGrp="1"/>
          </p:cNvSpPr>
          <p:nvPr>
            <p:ph type="title"/>
          </p:nvPr>
        </p:nvSpPr>
        <p:spPr/>
        <p:txBody>
          <a:bodyPr>
            <a:normAutofit fontScale="90000"/>
          </a:bodyPr>
          <a:lstStyle/>
          <a:p>
            <a:r>
              <a:rPr lang="en-US" dirty="0"/>
              <a:t>Providers Perceive over 60% of Families are Somewhat or Very Satisfied with Visitation Policies</a:t>
            </a:r>
          </a:p>
        </p:txBody>
      </p:sp>
      <p:graphicFrame>
        <p:nvGraphicFramePr>
          <p:cNvPr id="6" name="Content Placeholder 5">
            <a:extLst>
              <a:ext uri="{FF2B5EF4-FFF2-40B4-BE49-F238E27FC236}">
                <a16:creationId xmlns:a16="http://schemas.microsoft.com/office/drawing/2014/main" id="{5EDD4F98-B63E-4926-A893-72F1EDB1466A}"/>
              </a:ext>
            </a:extLst>
          </p:cNvPr>
          <p:cNvGraphicFramePr>
            <a:graphicFrameLocks noGrp="1"/>
          </p:cNvGraphicFramePr>
          <p:nvPr>
            <p:ph idx="1"/>
            <p:extLst>
              <p:ext uri="{D42A27DB-BD31-4B8C-83A1-F6EECF244321}">
                <p14:modId xmlns:p14="http://schemas.microsoft.com/office/powerpoint/2010/main" val="3491388828"/>
              </p:ext>
            </p:extLst>
          </p:nvPr>
        </p:nvGraphicFramePr>
        <p:xfrm>
          <a:off x="838200" y="1825625"/>
          <a:ext cx="10515600" cy="4351338"/>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1889317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FF8E75-A78A-4A22-A26A-B507BD143C1B}"/>
              </a:ext>
            </a:extLst>
          </p:cNvPr>
          <p:cNvSpPr>
            <a:spLocks noGrp="1"/>
          </p:cNvSpPr>
          <p:nvPr>
            <p:ph type="title"/>
          </p:nvPr>
        </p:nvSpPr>
        <p:spPr>
          <a:xfrm>
            <a:off x="838200" y="136525"/>
            <a:ext cx="10515600" cy="1325563"/>
          </a:xfrm>
        </p:spPr>
        <p:txBody>
          <a:bodyPr>
            <a:noAutofit/>
          </a:bodyPr>
          <a:lstStyle/>
          <a:p>
            <a:r>
              <a:rPr lang="en-US" sz="2800" dirty="0"/>
              <a:t>Slight Difference in Perceived Family Satisfaction between Providers with “No In-person” Visitation and Providers with In-Person Visitation </a:t>
            </a:r>
          </a:p>
        </p:txBody>
      </p:sp>
      <p:graphicFrame>
        <p:nvGraphicFramePr>
          <p:cNvPr id="8" name="Content Placeholder 7">
            <a:extLst>
              <a:ext uri="{FF2B5EF4-FFF2-40B4-BE49-F238E27FC236}">
                <a16:creationId xmlns:a16="http://schemas.microsoft.com/office/drawing/2014/main" id="{0624E513-6989-4481-A4D2-D30F186D16CF}"/>
              </a:ext>
            </a:extLst>
          </p:cNvPr>
          <p:cNvGraphicFramePr>
            <a:graphicFrameLocks noGrp="1"/>
          </p:cNvGraphicFramePr>
          <p:nvPr>
            <p:ph idx="1"/>
            <p:extLst>
              <p:ext uri="{D42A27DB-BD31-4B8C-83A1-F6EECF244321}">
                <p14:modId xmlns:p14="http://schemas.microsoft.com/office/powerpoint/2010/main" val="1648472457"/>
              </p:ext>
            </p:extLst>
          </p:nvPr>
        </p:nvGraphicFramePr>
        <p:xfrm>
          <a:off x="838200" y="1825625"/>
          <a:ext cx="10515600" cy="4351338"/>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55940288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1394AA-1C59-4A35-A785-94BF4B8CBB93}"/>
              </a:ext>
            </a:extLst>
          </p:cNvPr>
          <p:cNvSpPr>
            <a:spLocks noGrp="1"/>
          </p:cNvSpPr>
          <p:nvPr>
            <p:ph type="title"/>
          </p:nvPr>
        </p:nvSpPr>
        <p:spPr/>
        <p:txBody>
          <a:bodyPr>
            <a:normAutofit fontScale="90000"/>
          </a:bodyPr>
          <a:lstStyle/>
          <a:p>
            <a:r>
              <a:rPr lang="en-US" dirty="0"/>
              <a:t>Nearly All Providers Are Offering Group Activities, as Permitted under Current MDH/CMS Guidance</a:t>
            </a:r>
          </a:p>
        </p:txBody>
      </p:sp>
      <p:graphicFrame>
        <p:nvGraphicFramePr>
          <p:cNvPr id="6" name="Content Placeholder 5">
            <a:extLst>
              <a:ext uri="{FF2B5EF4-FFF2-40B4-BE49-F238E27FC236}">
                <a16:creationId xmlns:a16="http://schemas.microsoft.com/office/drawing/2014/main" id="{66ED63EA-1500-409C-BB73-932147CAA942}"/>
              </a:ext>
            </a:extLst>
          </p:cNvPr>
          <p:cNvGraphicFramePr>
            <a:graphicFrameLocks noGrp="1"/>
          </p:cNvGraphicFramePr>
          <p:nvPr>
            <p:ph idx="1"/>
            <p:extLst>
              <p:ext uri="{D42A27DB-BD31-4B8C-83A1-F6EECF244321}">
                <p14:modId xmlns:p14="http://schemas.microsoft.com/office/powerpoint/2010/main" val="2554922327"/>
              </p:ext>
            </p:extLst>
          </p:nvPr>
        </p:nvGraphicFramePr>
        <p:xfrm>
          <a:off x="838200" y="1825625"/>
          <a:ext cx="10515600" cy="4351338"/>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46562577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1394AA-1C59-4A35-A785-94BF4B8CBB93}"/>
              </a:ext>
            </a:extLst>
          </p:cNvPr>
          <p:cNvSpPr>
            <a:spLocks noGrp="1"/>
          </p:cNvSpPr>
          <p:nvPr>
            <p:ph type="title"/>
          </p:nvPr>
        </p:nvSpPr>
        <p:spPr>
          <a:xfrm>
            <a:off x="838200" y="264541"/>
            <a:ext cx="10515600" cy="1325563"/>
          </a:xfrm>
        </p:spPr>
        <p:txBody>
          <a:bodyPr>
            <a:normAutofit fontScale="90000"/>
          </a:bodyPr>
          <a:lstStyle/>
          <a:p>
            <a:r>
              <a:rPr lang="en-US" dirty="0"/>
              <a:t>Communal Dining, as permitted under current MDH/CMS guidance, Available at Most Settings</a:t>
            </a:r>
          </a:p>
        </p:txBody>
      </p:sp>
      <p:graphicFrame>
        <p:nvGraphicFramePr>
          <p:cNvPr id="6" name="Content Placeholder 5">
            <a:extLst>
              <a:ext uri="{FF2B5EF4-FFF2-40B4-BE49-F238E27FC236}">
                <a16:creationId xmlns:a16="http://schemas.microsoft.com/office/drawing/2014/main" id="{66ED63EA-1500-409C-BB73-932147CAA942}"/>
              </a:ext>
            </a:extLst>
          </p:cNvPr>
          <p:cNvGraphicFramePr>
            <a:graphicFrameLocks noGrp="1"/>
          </p:cNvGraphicFramePr>
          <p:nvPr>
            <p:ph idx="1"/>
            <p:extLst>
              <p:ext uri="{D42A27DB-BD31-4B8C-83A1-F6EECF244321}">
                <p14:modId xmlns:p14="http://schemas.microsoft.com/office/powerpoint/2010/main" val="1823792157"/>
              </p:ext>
            </p:extLst>
          </p:nvPr>
        </p:nvGraphicFramePr>
        <p:xfrm>
          <a:off x="838200" y="1825625"/>
          <a:ext cx="10515600" cy="4351338"/>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28842323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4610834E-C5C8-4590-96CD-71CA15B1CA88}"/>
              </a:ext>
            </a:extLst>
          </p:cNvPr>
          <p:cNvSpPr>
            <a:spLocks noGrp="1"/>
          </p:cNvSpPr>
          <p:nvPr>
            <p:ph type="title"/>
          </p:nvPr>
        </p:nvSpPr>
        <p:spPr/>
        <p:txBody>
          <a:bodyPr/>
          <a:lstStyle/>
          <a:p>
            <a:r>
              <a:rPr lang="en-US" dirty="0"/>
              <a:t>Week of 12/21/2020- Nursing Assistants</a:t>
            </a:r>
          </a:p>
        </p:txBody>
      </p:sp>
      <p:sp>
        <p:nvSpPr>
          <p:cNvPr id="5" name="Content Placeholder 4">
            <a:extLst>
              <a:ext uri="{FF2B5EF4-FFF2-40B4-BE49-F238E27FC236}">
                <a16:creationId xmlns:a16="http://schemas.microsoft.com/office/drawing/2014/main" id="{206B8D59-9FBE-41A6-8D49-FF39D5977C05}"/>
              </a:ext>
            </a:extLst>
          </p:cNvPr>
          <p:cNvSpPr>
            <a:spLocks noGrp="1"/>
          </p:cNvSpPr>
          <p:nvPr>
            <p:ph sz="half" idx="1"/>
          </p:nvPr>
        </p:nvSpPr>
        <p:spPr/>
        <p:txBody>
          <a:bodyPr/>
          <a:lstStyle/>
          <a:p>
            <a:r>
              <a:rPr lang="en-US" dirty="0"/>
              <a:t>Survey emailed to nursing facilities on 12/21</a:t>
            </a:r>
          </a:p>
          <a:p>
            <a:r>
              <a:rPr lang="en-US" dirty="0"/>
              <a:t>Survey closed 12/22 at Noon</a:t>
            </a:r>
          </a:p>
          <a:p>
            <a:r>
              <a:rPr lang="en-US" dirty="0"/>
              <a:t>120 Nursing facility respondents</a:t>
            </a:r>
          </a:p>
          <a:p>
            <a:endParaRPr lang="en-US" dirty="0"/>
          </a:p>
        </p:txBody>
      </p:sp>
      <p:pic>
        <p:nvPicPr>
          <p:cNvPr id="8" name="Content Placeholder 7" descr="A screenshot of a cell phone&#10;&#10;Description automatically generated">
            <a:extLst>
              <a:ext uri="{FF2B5EF4-FFF2-40B4-BE49-F238E27FC236}">
                <a16:creationId xmlns:a16="http://schemas.microsoft.com/office/drawing/2014/main" id="{3B8A1DCA-2005-4C93-8870-F51602FB7C26}"/>
              </a:ext>
            </a:extLst>
          </p:cNvPr>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6777721" y="2263934"/>
            <a:ext cx="4576079" cy="1737360"/>
          </a:xfrm>
        </p:spPr>
      </p:pic>
    </p:spTree>
    <p:extLst>
      <p:ext uri="{BB962C8B-B14F-4D97-AF65-F5344CB8AC3E}">
        <p14:creationId xmlns:p14="http://schemas.microsoft.com/office/powerpoint/2010/main" val="333867455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EE382C-8456-4D09-B554-8DD57BD90346}"/>
              </a:ext>
            </a:extLst>
          </p:cNvPr>
          <p:cNvSpPr>
            <a:spLocks noGrp="1"/>
          </p:cNvSpPr>
          <p:nvPr>
            <p:ph type="title"/>
          </p:nvPr>
        </p:nvSpPr>
        <p:spPr>
          <a:xfrm>
            <a:off x="466725" y="136525"/>
            <a:ext cx="11258550" cy="1325563"/>
          </a:xfrm>
        </p:spPr>
        <p:txBody>
          <a:bodyPr>
            <a:noAutofit/>
          </a:bodyPr>
          <a:lstStyle/>
          <a:p>
            <a:r>
              <a:rPr lang="en-US" sz="2800" dirty="0"/>
              <a:t>Over 2,600 Unfilled Nursing Assistant Positions in Minnesota Nursing Facilities</a:t>
            </a:r>
            <a:br>
              <a:rPr lang="en-US" sz="2800" dirty="0"/>
            </a:br>
            <a:r>
              <a:rPr lang="en-US" sz="2400" i="1" dirty="0"/>
              <a:t>Unfilled NAR Positions in Unchanged since August</a:t>
            </a:r>
            <a:endParaRPr lang="en-US" sz="2800" i="1" dirty="0"/>
          </a:p>
        </p:txBody>
      </p:sp>
      <p:graphicFrame>
        <p:nvGraphicFramePr>
          <p:cNvPr id="7" name="Content Placeholder 6">
            <a:extLst>
              <a:ext uri="{FF2B5EF4-FFF2-40B4-BE49-F238E27FC236}">
                <a16:creationId xmlns:a16="http://schemas.microsoft.com/office/drawing/2014/main" id="{2C5D09D1-5E0B-4176-8A7E-22BDC6525388}"/>
              </a:ext>
            </a:extLst>
          </p:cNvPr>
          <p:cNvGraphicFramePr>
            <a:graphicFrameLocks noGrp="1"/>
          </p:cNvGraphicFramePr>
          <p:nvPr>
            <p:ph sz="half" idx="1"/>
            <p:extLst>
              <p:ext uri="{D42A27DB-BD31-4B8C-83A1-F6EECF244321}">
                <p14:modId xmlns:p14="http://schemas.microsoft.com/office/powerpoint/2010/main" val="675583004"/>
              </p:ext>
            </p:extLst>
          </p:nvPr>
        </p:nvGraphicFramePr>
        <p:xfrm>
          <a:off x="838200" y="1825625"/>
          <a:ext cx="5181600" cy="4351338"/>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0" name="Content Placeholder 9">
            <a:extLst>
              <a:ext uri="{FF2B5EF4-FFF2-40B4-BE49-F238E27FC236}">
                <a16:creationId xmlns:a16="http://schemas.microsoft.com/office/drawing/2014/main" id="{F4E78540-3A57-44B0-BD8E-7236981AEDE3}"/>
              </a:ext>
            </a:extLst>
          </p:cNvPr>
          <p:cNvGraphicFramePr>
            <a:graphicFrameLocks noGrp="1"/>
          </p:cNvGraphicFramePr>
          <p:nvPr>
            <p:ph sz="half" idx="2"/>
            <p:extLst>
              <p:ext uri="{D42A27DB-BD31-4B8C-83A1-F6EECF244321}">
                <p14:modId xmlns:p14="http://schemas.microsoft.com/office/powerpoint/2010/main" val="2701230636"/>
              </p:ext>
            </p:extLst>
          </p:nvPr>
        </p:nvGraphicFramePr>
        <p:xfrm>
          <a:off x="6172200" y="1825625"/>
          <a:ext cx="5181600" cy="4351338"/>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98255734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2" name="Rectangle 10">
            <a:extLst>
              <a:ext uri="{FF2B5EF4-FFF2-40B4-BE49-F238E27FC236}">
                <a16:creationId xmlns:a16="http://schemas.microsoft.com/office/drawing/2014/main" id="{B775CD93-9DF2-48CB-9F57-1BCA9A46C7F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6344" y="448055"/>
            <a:ext cx="3414370" cy="3801257"/>
          </a:xfrm>
          <a:prstGeom prst="rect">
            <a:avLst/>
          </a:prstGeom>
          <a:solidFill>
            <a:srgbClr val="595959"/>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endParaRPr>
          </a:p>
        </p:txBody>
      </p:sp>
      <p:sp>
        <p:nvSpPr>
          <p:cNvPr id="2" name="Title 1">
            <a:extLst>
              <a:ext uri="{FF2B5EF4-FFF2-40B4-BE49-F238E27FC236}">
                <a16:creationId xmlns:a16="http://schemas.microsoft.com/office/drawing/2014/main" id="{FCE0426D-A872-4962-B1C7-07381123A77D}"/>
              </a:ext>
            </a:extLst>
          </p:cNvPr>
          <p:cNvSpPr>
            <a:spLocks noGrp="1"/>
          </p:cNvSpPr>
          <p:nvPr>
            <p:ph type="title"/>
          </p:nvPr>
        </p:nvSpPr>
        <p:spPr>
          <a:xfrm>
            <a:off x="777240" y="731519"/>
            <a:ext cx="2845191" cy="3237579"/>
          </a:xfrm>
        </p:spPr>
        <p:txBody>
          <a:bodyPr>
            <a:normAutofit/>
          </a:bodyPr>
          <a:lstStyle/>
          <a:p>
            <a:r>
              <a:rPr lang="en-US" sz="3200" dirty="0">
                <a:solidFill>
                  <a:srgbClr val="FFFFFF"/>
                </a:solidFill>
              </a:rPr>
              <a:t>Nurse Aide Training Waiver Continues to be Integral to Nursing Facility Staffing</a:t>
            </a:r>
          </a:p>
        </p:txBody>
      </p:sp>
      <p:sp>
        <p:nvSpPr>
          <p:cNvPr id="33" name="Rectangle 12">
            <a:extLst>
              <a:ext uri="{FF2B5EF4-FFF2-40B4-BE49-F238E27FC236}">
                <a16:creationId xmlns:a16="http://schemas.microsoft.com/office/drawing/2014/main" id="{6166C6D1-23AC-49C4-BA07-238E4E9F8CE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6343" y="4419227"/>
            <a:ext cx="3414369" cy="1979852"/>
          </a:xfrm>
          <a:prstGeom prst="rect">
            <a:avLst/>
          </a:prstGeom>
          <a:solidFill>
            <a:schemeClr val="accent5">
              <a:alpha val="95000"/>
            </a:schemeClr>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endParaRPr>
          </a:p>
        </p:txBody>
      </p:sp>
      <p:sp>
        <p:nvSpPr>
          <p:cNvPr id="34" name="Rectangle 14">
            <a:extLst>
              <a:ext uri="{FF2B5EF4-FFF2-40B4-BE49-F238E27FC236}">
                <a16:creationId xmlns:a16="http://schemas.microsoft.com/office/drawing/2014/main" id="{1C091803-41C2-48E0-9228-5148460C747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044603" y="448055"/>
            <a:ext cx="7688475" cy="5952745"/>
          </a:xfrm>
          <a:prstGeom prst="rect">
            <a:avLst/>
          </a:prstGeom>
          <a:solidFill>
            <a:schemeClr val="tx1">
              <a:lumMod val="50000"/>
              <a:lumOff val="50000"/>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aphicFrame>
        <p:nvGraphicFramePr>
          <p:cNvPr id="6" name="Content Placeholder 5">
            <a:extLst>
              <a:ext uri="{FF2B5EF4-FFF2-40B4-BE49-F238E27FC236}">
                <a16:creationId xmlns:a16="http://schemas.microsoft.com/office/drawing/2014/main" id="{75FBBD63-A6CA-4502-9D0B-0621E0FBD783}"/>
              </a:ext>
            </a:extLst>
          </p:cNvPr>
          <p:cNvGraphicFramePr>
            <a:graphicFrameLocks noGrp="1"/>
          </p:cNvGraphicFramePr>
          <p:nvPr>
            <p:ph idx="1"/>
            <p:extLst>
              <p:ext uri="{D42A27DB-BD31-4B8C-83A1-F6EECF244321}">
                <p14:modId xmlns:p14="http://schemas.microsoft.com/office/powerpoint/2010/main" val="2287488377"/>
              </p:ext>
            </p:extLst>
          </p:nvPr>
        </p:nvGraphicFramePr>
        <p:xfrm>
          <a:off x="4379913" y="687388"/>
          <a:ext cx="7037387" cy="5475287"/>
        </p:xfrm>
        <a:graphic>
          <a:graphicData uri="http://schemas.openxmlformats.org/drawingml/2006/chart">
            <c:chart xmlns:c="http://schemas.openxmlformats.org/drawingml/2006/chart" xmlns:r="http://schemas.openxmlformats.org/officeDocument/2006/relationships" r:id="rId2"/>
          </a:graphicData>
        </a:graphic>
      </p:graphicFrame>
      <p:sp>
        <p:nvSpPr>
          <p:cNvPr id="3" name="TextBox 2">
            <a:extLst>
              <a:ext uri="{FF2B5EF4-FFF2-40B4-BE49-F238E27FC236}">
                <a16:creationId xmlns:a16="http://schemas.microsoft.com/office/drawing/2014/main" id="{88E515A9-E050-4EB7-AC25-7301C3B561F5}"/>
              </a:ext>
            </a:extLst>
          </p:cNvPr>
          <p:cNvSpPr txBox="1"/>
          <p:nvPr/>
        </p:nvSpPr>
        <p:spPr>
          <a:xfrm>
            <a:off x="777240" y="4632290"/>
            <a:ext cx="2845191" cy="923330"/>
          </a:xfrm>
          <a:prstGeom prst="rect">
            <a:avLst/>
          </a:prstGeom>
          <a:noFill/>
        </p:spPr>
        <p:txBody>
          <a:bodyPr wrap="square" rtlCol="0">
            <a:spAutoFit/>
          </a:bodyPr>
          <a:lstStyle/>
          <a:p>
            <a:r>
              <a:rPr lang="en-US" dirty="0"/>
              <a:t>Over 1,000 employees currently working under the Nurse Aide Training Waiver</a:t>
            </a:r>
          </a:p>
        </p:txBody>
      </p:sp>
    </p:spTree>
    <p:extLst>
      <p:ext uri="{BB962C8B-B14F-4D97-AF65-F5344CB8AC3E}">
        <p14:creationId xmlns:p14="http://schemas.microsoft.com/office/powerpoint/2010/main" val="361008809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4610834E-C5C8-4590-96CD-71CA15B1CA88}"/>
              </a:ext>
            </a:extLst>
          </p:cNvPr>
          <p:cNvSpPr>
            <a:spLocks noGrp="1"/>
          </p:cNvSpPr>
          <p:nvPr>
            <p:ph type="title"/>
          </p:nvPr>
        </p:nvSpPr>
        <p:spPr/>
        <p:txBody>
          <a:bodyPr/>
          <a:lstStyle/>
          <a:p>
            <a:r>
              <a:rPr lang="en-US" dirty="0"/>
              <a:t>Week of 12/7/2020- Labs and Testing</a:t>
            </a:r>
          </a:p>
        </p:txBody>
      </p:sp>
      <p:sp>
        <p:nvSpPr>
          <p:cNvPr id="5" name="Content Placeholder 4">
            <a:extLst>
              <a:ext uri="{FF2B5EF4-FFF2-40B4-BE49-F238E27FC236}">
                <a16:creationId xmlns:a16="http://schemas.microsoft.com/office/drawing/2014/main" id="{206B8D59-9FBE-41A6-8D49-FF39D5977C05}"/>
              </a:ext>
            </a:extLst>
          </p:cNvPr>
          <p:cNvSpPr>
            <a:spLocks noGrp="1"/>
          </p:cNvSpPr>
          <p:nvPr>
            <p:ph sz="half" idx="1"/>
          </p:nvPr>
        </p:nvSpPr>
        <p:spPr/>
        <p:txBody>
          <a:bodyPr/>
          <a:lstStyle/>
          <a:p>
            <a:r>
              <a:rPr lang="en-US" dirty="0"/>
              <a:t>Survey emailed to nursing facilities  and assisted living settings on 12/10</a:t>
            </a:r>
          </a:p>
          <a:p>
            <a:r>
              <a:rPr lang="en-US" dirty="0"/>
              <a:t>Survey closed 12/11 at Noon</a:t>
            </a:r>
          </a:p>
          <a:p>
            <a:r>
              <a:rPr lang="en-US" dirty="0"/>
              <a:t>143 Nursing facility respondents</a:t>
            </a:r>
          </a:p>
          <a:p>
            <a:r>
              <a:rPr lang="en-US" dirty="0"/>
              <a:t>152 Assisted Living respondents</a:t>
            </a:r>
          </a:p>
          <a:p>
            <a:endParaRPr lang="en-US" dirty="0"/>
          </a:p>
        </p:txBody>
      </p:sp>
      <p:pic>
        <p:nvPicPr>
          <p:cNvPr id="8" name="Content Placeholder 7" descr="A screenshot of a cell phone&#10;&#10;Description automatically generated">
            <a:extLst>
              <a:ext uri="{FF2B5EF4-FFF2-40B4-BE49-F238E27FC236}">
                <a16:creationId xmlns:a16="http://schemas.microsoft.com/office/drawing/2014/main" id="{3B8A1DCA-2005-4C93-8870-F51602FB7C26}"/>
              </a:ext>
            </a:extLst>
          </p:cNvPr>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6777721" y="2263934"/>
            <a:ext cx="4576079" cy="1737360"/>
          </a:xfrm>
        </p:spPr>
      </p:pic>
    </p:spTree>
    <p:extLst>
      <p:ext uri="{BB962C8B-B14F-4D97-AF65-F5344CB8AC3E}">
        <p14:creationId xmlns:p14="http://schemas.microsoft.com/office/powerpoint/2010/main" val="97172049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E7BE07D1-372C-472D-AF0D-EFAB186FEAC4}"/>
              </a:ext>
            </a:extLst>
          </p:cNvPr>
          <p:cNvSpPr>
            <a:spLocks noGrp="1"/>
          </p:cNvSpPr>
          <p:nvPr>
            <p:ph type="title"/>
          </p:nvPr>
        </p:nvSpPr>
        <p:spPr/>
        <p:txBody>
          <a:bodyPr/>
          <a:lstStyle/>
          <a:p>
            <a:r>
              <a:rPr lang="en-US" dirty="0"/>
              <a:t>Nursing Facilities Use and Type of Testing Higher than Assisted Living</a:t>
            </a:r>
          </a:p>
        </p:txBody>
      </p:sp>
      <p:graphicFrame>
        <p:nvGraphicFramePr>
          <p:cNvPr id="9" name="Content Placeholder 8">
            <a:extLst>
              <a:ext uri="{FF2B5EF4-FFF2-40B4-BE49-F238E27FC236}">
                <a16:creationId xmlns:a16="http://schemas.microsoft.com/office/drawing/2014/main" id="{4EB8C05B-2040-4117-BE77-05E75DC01BBD}"/>
              </a:ext>
            </a:extLst>
          </p:cNvPr>
          <p:cNvGraphicFramePr>
            <a:graphicFrameLocks noGrp="1"/>
          </p:cNvGraphicFramePr>
          <p:nvPr>
            <p:ph idx="1"/>
            <p:extLst>
              <p:ext uri="{D42A27DB-BD31-4B8C-83A1-F6EECF244321}">
                <p14:modId xmlns:p14="http://schemas.microsoft.com/office/powerpoint/2010/main" val="4247218578"/>
              </p:ext>
            </p:extLst>
          </p:nvPr>
        </p:nvGraphicFramePr>
        <p:xfrm>
          <a:off x="838200" y="1825625"/>
          <a:ext cx="10515600" cy="4351338"/>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410611533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cx1="http://schemas.microsoft.com/office/drawing/2015/9/8/chartex">
        <mc:Choice Requires="cx1">
          <p:graphicFrame>
            <p:nvGraphicFramePr>
              <p:cNvPr id="9" name="Content Placeholder 8">
                <a:extLst>
                  <a:ext uri="{FF2B5EF4-FFF2-40B4-BE49-F238E27FC236}">
                    <a16:creationId xmlns:a16="http://schemas.microsoft.com/office/drawing/2014/main" id="{C0FD3372-E77D-4C46-A7F4-3B7F4AD838EA}"/>
                  </a:ext>
                </a:extLst>
              </p:cNvPr>
              <p:cNvGraphicFramePr>
                <a:graphicFrameLocks noGrp="1"/>
              </p:cNvGraphicFramePr>
              <p:nvPr>
                <p:ph idx="1"/>
                <p:extLst>
                  <p:ext uri="{D42A27DB-BD31-4B8C-83A1-F6EECF244321}">
                    <p14:modId xmlns:p14="http://schemas.microsoft.com/office/powerpoint/2010/main" val="175829306"/>
                  </p:ext>
                </p:extLst>
              </p:nvPr>
            </p:nvGraphicFramePr>
            <p:xfrm>
              <a:off x="1133475" y="206375"/>
              <a:ext cx="10149840" cy="6035040"/>
            </p:xfrm>
            <a:graphic>
              <a:graphicData uri="http://schemas.microsoft.com/office/drawing/2014/chartex">
                <cx:chart xmlns:cx="http://schemas.microsoft.com/office/drawing/2014/chartex" xmlns:r="http://schemas.openxmlformats.org/officeDocument/2006/relationships" r:id="rId2"/>
              </a:graphicData>
            </a:graphic>
          </p:graphicFrame>
        </mc:Choice>
        <mc:Fallback xmlns="">
          <p:pic>
            <p:nvPicPr>
              <p:cNvPr id="9" name="Content Placeholder 8">
                <a:extLst>
                  <a:ext uri="{FF2B5EF4-FFF2-40B4-BE49-F238E27FC236}">
                    <a16:creationId xmlns:a16="http://schemas.microsoft.com/office/drawing/2014/main" id="{C0FD3372-E77D-4C46-A7F4-3B7F4AD838EA}"/>
                  </a:ext>
                </a:extLst>
              </p:cNvPr>
              <p:cNvPicPr>
                <a:picLocks noGrp="1" noRot="1" noChangeAspect="1" noMove="1" noResize="1" noEditPoints="1" noAdjustHandles="1" noChangeArrowheads="1" noChangeShapeType="1"/>
              </p:cNvPicPr>
              <p:nvPr/>
            </p:nvPicPr>
            <p:blipFill>
              <a:blip r:embed="rId3"/>
              <a:stretch>
                <a:fillRect/>
              </a:stretch>
            </p:blipFill>
            <p:spPr>
              <a:xfrm>
                <a:off x="1133475" y="206375"/>
                <a:ext cx="10149840" cy="6035040"/>
              </a:xfrm>
              <a:prstGeom prst="rect">
                <a:avLst/>
              </a:prstGeom>
            </p:spPr>
          </p:pic>
        </mc:Fallback>
      </mc:AlternateContent>
    </p:spTree>
    <p:extLst>
      <p:ext uri="{BB962C8B-B14F-4D97-AF65-F5344CB8AC3E}">
        <p14:creationId xmlns:p14="http://schemas.microsoft.com/office/powerpoint/2010/main" val="156935859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4610834E-C5C8-4590-96CD-71CA15B1CA88}"/>
              </a:ext>
            </a:extLst>
          </p:cNvPr>
          <p:cNvSpPr>
            <a:spLocks noGrp="1"/>
          </p:cNvSpPr>
          <p:nvPr>
            <p:ph type="title"/>
          </p:nvPr>
        </p:nvSpPr>
        <p:spPr/>
        <p:txBody>
          <a:bodyPr/>
          <a:lstStyle/>
          <a:p>
            <a:r>
              <a:rPr lang="en-US" dirty="0"/>
              <a:t>Week of 3/29/2021 – Employee Vaccination</a:t>
            </a:r>
          </a:p>
        </p:txBody>
      </p:sp>
      <p:sp>
        <p:nvSpPr>
          <p:cNvPr id="5" name="Content Placeholder 4">
            <a:extLst>
              <a:ext uri="{FF2B5EF4-FFF2-40B4-BE49-F238E27FC236}">
                <a16:creationId xmlns:a16="http://schemas.microsoft.com/office/drawing/2014/main" id="{206B8D59-9FBE-41A6-8D49-FF39D5977C05}"/>
              </a:ext>
            </a:extLst>
          </p:cNvPr>
          <p:cNvSpPr>
            <a:spLocks noGrp="1"/>
          </p:cNvSpPr>
          <p:nvPr>
            <p:ph sz="half" idx="1"/>
          </p:nvPr>
        </p:nvSpPr>
        <p:spPr/>
        <p:txBody>
          <a:bodyPr/>
          <a:lstStyle/>
          <a:p>
            <a:r>
              <a:rPr lang="en-US" dirty="0"/>
              <a:t>Survey emailed to nursing facilities on 3/30/2021</a:t>
            </a:r>
          </a:p>
          <a:p>
            <a:r>
              <a:rPr lang="en-US" dirty="0"/>
              <a:t>Survey closed 4/1/2021 at 11:00AM</a:t>
            </a:r>
          </a:p>
          <a:p>
            <a:r>
              <a:rPr lang="en-US" dirty="0"/>
              <a:t>145 Assisted Living Respondents</a:t>
            </a:r>
          </a:p>
          <a:p>
            <a:r>
              <a:rPr lang="en-US" dirty="0"/>
              <a:t>110 Nursing Facility respondents</a:t>
            </a:r>
          </a:p>
          <a:p>
            <a:endParaRPr lang="en-US" dirty="0"/>
          </a:p>
        </p:txBody>
      </p:sp>
      <p:pic>
        <p:nvPicPr>
          <p:cNvPr id="8" name="Content Placeholder 7" descr="A screenshot of a cell phone&#10;&#10;Description automatically generated">
            <a:extLst>
              <a:ext uri="{FF2B5EF4-FFF2-40B4-BE49-F238E27FC236}">
                <a16:creationId xmlns:a16="http://schemas.microsoft.com/office/drawing/2014/main" id="{3B8A1DCA-2005-4C93-8870-F51602FB7C26}"/>
              </a:ext>
            </a:extLst>
          </p:cNvPr>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6777721" y="2263934"/>
            <a:ext cx="4576079" cy="1737360"/>
          </a:xfrm>
        </p:spPr>
      </p:pic>
    </p:spTree>
    <p:extLst>
      <p:ext uri="{BB962C8B-B14F-4D97-AF65-F5344CB8AC3E}">
        <p14:creationId xmlns:p14="http://schemas.microsoft.com/office/powerpoint/2010/main" val="106813912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10">
            <a:extLst>
              <a:ext uri="{FF2B5EF4-FFF2-40B4-BE49-F238E27FC236}">
                <a16:creationId xmlns:a16="http://schemas.microsoft.com/office/drawing/2014/main" id="{08E89D5E-1885-4160-AC77-CC471DD1D0D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636008"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8A4C5064-862F-42B4-B6B1-8598C556718D}"/>
              </a:ext>
            </a:extLst>
          </p:cNvPr>
          <p:cNvSpPr>
            <a:spLocks noGrp="1"/>
          </p:cNvSpPr>
          <p:nvPr>
            <p:ph type="title"/>
          </p:nvPr>
        </p:nvSpPr>
        <p:spPr>
          <a:xfrm>
            <a:off x="585216" y="712269"/>
            <a:ext cx="3920103" cy="5502264"/>
          </a:xfrm>
        </p:spPr>
        <p:txBody>
          <a:bodyPr>
            <a:normAutofit fontScale="90000"/>
          </a:bodyPr>
          <a:lstStyle/>
          <a:p>
            <a:r>
              <a:rPr lang="en-US" b="1" dirty="0">
                <a:solidFill>
                  <a:srgbClr val="FFFFFF"/>
                </a:solidFill>
              </a:rPr>
              <a:t>Most Recent Round of Testing</a:t>
            </a:r>
            <a:br>
              <a:rPr lang="en-US" dirty="0">
                <a:solidFill>
                  <a:srgbClr val="FFFFFF"/>
                </a:solidFill>
              </a:rPr>
            </a:br>
            <a:br>
              <a:rPr lang="en-US" dirty="0">
                <a:solidFill>
                  <a:srgbClr val="FFFFFF"/>
                </a:solidFill>
              </a:rPr>
            </a:br>
            <a:r>
              <a:rPr lang="en-US" dirty="0">
                <a:solidFill>
                  <a:srgbClr val="FFFFFF"/>
                </a:solidFill>
              </a:rPr>
              <a:t>Upon the lab receiving the specimens, 80% of labs returned the results within 3-Days</a:t>
            </a:r>
          </a:p>
        </p:txBody>
      </p:sp>
      <p:cxnSp>
        <p:nvCxnSpPr>
          <p:cNvPr id="9" name="Straight Connector 12">
            <a:extLst>
              <a:ext uri="{FF2B5EF4-FFF2-40B4-BE49-F238E27FC236}">
                <a16:creationId xmlns:a16="http://schemas.microsoft.com/office/drawing/2014/main" id="{550D2BD1-98F9-412D-905B-3A843EF4078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585216" y="2971800"/>
            <a:ext cx="0" cy="914400"/>
          </a:xfrm>
          <a:prstGeom prst="line">
            <a:avLst/>
          </a:prstGeom>
          <a:ln w="19050">
            <a:solidFill>
              <a:srgbClr val="FFFFFF">
                <a:alpha val="80000"/>
              </a:srgbClr>
            </a:solidFill>
          </a:ln>
        </p:spPr>
        <p:style>
          <a:lnRef idx="1">
            <a:schemeClr val="accent1"/>
          </a:lnRef>
          <a:fillRef idx="0">
            <a:schemeClr val="accent1"/>
          </a:fillRef>
          <a:effectRef idx="0">
            <a:schemeClr val="accent1"/>
          </a:effectRef>
          <a:fontRef idx="minor">
            <a:schemeClr val="tx1"/>
          </a:fontRef>
        </p:style>
      </p:cxnSp>
      <p:graphicFrame>
        <p:nvGraphicFramePr>
          <p:cNvPr id="6" name="Content Placeholder 5">
            <a:extLst>
              <a:ext uri="{FF2B5EF4-FFF2-40B4-BE49-F238E27FC236}">
                <a16:creationId xmlns:a16="http://schemas.microsoft.com/office/drawing/2014/main" id="{609F392F-A6C2-49D7-B1D9-CE6E7449D67E}"/>
              </a:ext>
            </a:extLst>
          </p:cNvPr>
          <p:cNvGraphicFramePr>
            <a:graphicFrameLocks noGrp="1"/>
          </p:cNvGraphicFramePr>
          <p:nvPr>
            <p:ph idx="1"/>
            <p:extLst>
              <p:ext uri="{D42A27DB-BD31-4B8C-83A1-F6EECF244321}">
                <p14:modId xmlns:p14="http://schemas.microsoft.com/office/powerpoint/2010/main" val="3347260254"/>
              </p:ext>
            </p:extLst>
          </p:nvPr>
        </p:nvGraphicFramePr>
        <p:xfrm>
          <a:off x="4889500" y="414337"/>
          <a:ext cx="6949440" cy="576072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86297076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9B539C-3AA0-4D12-970D-3DE40AA0D233}"/>
              </a:ext>
            </a:extLst>
          </p:cNvPr>
          <p:cNvSpPr>
            <a:spLocks noGrp="1"/>
          </p:cNvSpPr>
          <p:nvPr>
            <p:ph type="title"/>
          </p:nvPr>
        </p:nvSpPr>
        <p:spPr>
          <a:xfrm>
            <a:off x="870204" y="606564"/>
            <a:ext cx="10451592" cy="1325563"/>
          </a:xfrm>
        </p:spPr>
        <p:txBody>
          <a:bodyPr anchor="ctr">
            <a:normAutofit/>
          </a:bodyPr>
          <a:lstStyle/>
          <a:p>
            <a:r>
              <a:rPr lang="en-US" dirty="0"/>
              <a:t>Most Recent Round of Testing</a:t>
            </a:r>
            <a:br>
              <a:rPr lang="en-US" dirty="0"/>
            </a:br>
            <a:r>
              <a:rPr lang="en-US" dirty="0"/>
              <a:t>Mayo Medical Laboratory Lags Slightly</a:t>
            </a:r>
          </a:p>
        </p:txBody>
      </p:sp>
      <p:sp>
        <p:nvSpPr>
          <p:cNvPr id="11" name="Rectangle 10">
            <a:extLst>
              <a:ext uri="{FF2B5EF4-FFF2-40B4-BE49-F238E27FC236}">
                <a16:creationId xmlns:a16="http://schemas.microsoft.com/office/drawing/2014/main" id="{A5711A0E-A428-4ED1-96CB-33D69FD842E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00874" y="2043803"/>
            <a:ext cx="10190252" cy="80683"/>
          </a:xfrm>
          <a:prstGeom prst="rect">
            <a:avLst/>
          </a:prstGeom>
          <a:solidFill>
            <a:schemeClr val="tx1">
              <a:lumMod val="50000"/>
              <a:lumOff val="50000"/>
              <a:alpha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graphicFrame>
        <p:nvGraphicFramePr>
          <p:cNvPr id="6" name="Content Placeholder 5">
            <a:extLst>
              <a:ext uri="{FF2B5EF4-FFF2-40B4-BE49-F238E27FC236}">
                <a16:creationId xmlns:a16="http://schemas.microsoft.com/office/drawing/2014/main" id="{BA7BA7DD-7A3E-4372-9BDD-1762979409B2}"/>
              </a:ext>
            </a:extLst>
          </p:cNvPr>
          <p:cNvGraphicFramePr>
            <a:graphicFrameLocks noGrp="1"/>
          </p:cNvGraphicFramePr>
          <p:nvPr>
            <p:ph idx="1"/>
            <p:extLst>
              <p:ext uri="{D42A27DB-BD31-4B8C-83A1-F6EECF244321}">
                <p14:modId xmlns:p14="http://schemas.microsoft.com/office/powerpoint/2010/main" val="2573578224"/>
              </p:ext>
            </p:extLst>
          </p:nvPr>
        </p:nvGraphicFramePr>
        <p:xfrm>
          <a:off x="1000874" y="2385390"/>
          <a:ext cx="10190252" cy="3617845"/>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85176312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08E89D5E-1885-4160-AC77-CC471DD1D0D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555992" y="0"/>
            <a:ext cx="4636008"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57FE0882-9576-422B-B8A1-B21FA838C2C4}"/>
              </a:ext>
            </a:extLst>
          </p:cNvPr>
          <p:cNvSpPr>
            <a:spLocks noGrp="1"/>
          </p:cNvSpPr>
          <p:nvPr>
            <p:ph type="title"/>
          </p:nvPr>
        </p:nvSpPr>
        <p:spPr>
          <a:xfrm>
            <a:off x="8450470" y="712269"/>
            <a:ext cx="3188114" cy="5502264"/>
          </a:xfrm>
        </p:spPr>
        <p:txBody>
          <a:bodyPr>
            <a:normAutofit/>
          </a:bodyPr>
          <a:lstStyle/>
          <a:p>
            <a:r>
              <a:rPr lang="en-US" dirty="0">
                <a:solidFill>
                  <a:srgbClr val="FFFFFF"/>
                </a:solidFill>
              </a:rPr>
              <a:t>Very Few Providers Switched Labs in the Last Month</a:t>
            </a:r>
          </a:p>
        </p:txBody>
      </p:sp>
      <p:cxnSp>
        <p:nvCxnSpPr>
          <p:cNvPr id="13" name="Straight Connector 12">
            <a:extLst>
              <a:ext uri="{FF2B5EF4-FFF2-40B4-BE49-F238E27FC236}">
                <a16:creationId xmlns:a16="http://schemas.microsoft.com/office/drawing/2014/main" id="{A1C84EA8-E182-43E1-B83C-CF2E8B01B49F}"/>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124300" y="2395983"/>
            <a:ext cx="0" cy="2228850"/>
          </a:xfrm>
          <a:prstGeom prst="line">
            <a:avLst/>
          </a:prstGeom>
          <a:ln w="19050">
            <a:solidFill>
              <a:schemeClr val="bg1">
                <a:alpha val="60000"/>
              </a:schemeClr>
            </a:solidFill>
          </a:ln>
        </p:spPr>
        <p:style>
          <a:lnRef idx="1">
            <a:schemeClr val="accent1"/>
          </a:lnRef>
          <a:fillRef idx="0">
            <a:schemeClr val="accent1"/>
          </a:fillRef>
          <a:effectRef idx="0">
            <a:schemeClr val="accent1"/>
          </a:effectRef>
          <a:fontRef idx="minor">
            <a:schemeClr val="tx1"/>
          </a:fontRef>
        </p:style>
      </p:cxnSp>
      <p:graphicFrame>
        <p:nvGraphicFramePr>
          <p:cNvPr id="6" name="Content Placeholder 5">
            <a:extLst>
              <a:ext uri="{FF2B5EF4-FFF2-40B4-BE49-F238E27FC236}">
                <a16:creationId xmlns:a16="http://schemas.microsoft.com/office/drawing/2014/main" id="{48AB21F6-B967-4BCC-93CA-C85D46489155}"/>
              </a:ext>
            </a:extLst>
          </p:cNvPr>
          <p:cNvGraphicFramePr>
            <a:graphicFrameLocks noGrp="1"/>
          </p:cNvGraphicFramePr>
          <p:nvPr>
            <p:ph idx="1"/>
            <p:extLst>
              <p:ext uri="{D42A27DB-BD31-4B8C-83A1-F6EECF244321}">
                <p14:modId xmlns:p14="http://schemas.microsoft.com/office/powerpoint/2010/main" val="2675382167"/>
              </p:ext>
            </p:extLst>
          </p:nvPr>
        </p:nvGraphicFramePr>
        <p:xfrm>
          <a:off x="553416" y="642938"/>
          <a:ext cx="6269038" cy="5572125"/>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24155570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9" name="Rectangle 24">
            <a:extLst>
              <a:ext uri="{FF2B5EF4-FFF2-40B4-BE49-F238E27FC236}">
                <a16:creationId xmlns:a16="http://schemas.microsoft.com/office/drawing/2014/main" id="{08E89D5E-1885-4160-AC77-CC471DD1D0D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636008"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650B423B-5B43-4012-B0E1-52F20F514BFF}"/>
              </a:ext>
            </a:extLst>
          </p:cNvPr>
          <p:cNvSpPr>
            <a:spLocks noGrp="1"/>
          </p:cNvSpPr>
          <p:nvPr>
            <p:ph type="title"/>
          </p:nvPr>
        </p:nvSpPr>
        <p:spPr>
          <a:xfrm>
            <a:off x="943277" y="712269"/>
            <a:ext cx="3370998" cy="5502264"/>
          </a:xfrm>
        </p:spPr>
        <p:txBody>
          <a:bodyPr>
            <a:normAutofit/>
          </a:bodyPr>
          <a:lstStyle/>
          <a:p>
            <a:r>
              <a:rPr lang="en-US" dirty="0">
                <a:solidFill>
                  <a:srgbClr val="FFFFFF"/>
                </a:solidFill>
              </a:rPr>
              <a:t>Nursing Facilities More Likely to Utilize Antigen Tests</a:t>
            </a:r>
          </a:p>
        </p:txBody>
      </p:sp>
      <p:cxnSp>
        <p:nvCxnSpPr>
          <p:cNvPr id="30" name="Straight Connector 26">
            <a:extLst>
              <a:ext uri="{FF2B5EF4-FFF2-40B4-BE49-F238E27FC236}">
                <a16:creationId xmlns:a16="http://schemas.microsoft.com/office/drawing/2014/main" id="{550D2BD1-98F9-412D-905B-3A843EF4078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585216" y="2971800"/>
            <a:ext cx="0" cy="914400"/>
          </a:xfrm>
          <a:prstGeom prst="line">
            <a:avLst/>
          </a:prstGeom>
          <a:ln w="19050">
            <a:solidFill>
              <a:srgbClr val="FFFFFF">
                <a:alpha val="80000"/>
              </a:srgbClr>
            </a:solidFill>
          </a:ln>
        </p:spPr>
        <p:style>
          <a:lnRef idx="1">
            <a:schemeClr val="accent1"/>
          </a:lnRef>
          <a:fillRef idx="0">
            <a:schemeClr val="accent1"/>
          </a:fillRef>
          <a:effectRef idx="0">
            <a:schemeClr val="accent1"/>
          </a:effectRef>
          <a:fontRef idx="minor">
            <a:schemeClr val="tx1"/>
          </a:fontRef>
        </p:style>
      </p:cxnSp>
      <p:graphicFrame>
        <p:nvGraphicFramePr>
          <p:cNvPr id="6" name="Content Placeholder 5">
            <a:extLst>
              <a:ext uri="{FF2B5EF4-FFF2-40B4-BE49-F238E27FC236}">
                <a16:creationId xmlns:a16="http://schemas.microsoft.com/office/drawing/2014/main" id="{1F30E026-B4B3-4CD4-AA9E-93B49BC4C92C}"/>
              </a:ext>
            </a:extLst>
          </p:cNvPr>
          <p:cNvGraphicFramePr>
            <a:graphicFrameLocks noGrp="1"/>
          </p:cNvGraphicFramePr>
          <p:nvPr>
            <p:ph idx="1"/>
            <p:extLst>
              <p:ext uri="{D42A27DB-BD31-4B8C-83A1-F6EECF244321}">
                <p14:modId xmlns:p14="http://schemas.microsoft.com/office/powerpoint/2010/main" val="372146123"/>
              </p:ext>
            </p:extLst>
          </p:nvPr>
        </p:nvGraphicFramePr>
        <p:xfrm>
          <a:off x="5280025" y="642938"/>
          <a:ext cx="6269038" cy="5572125"/>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0952378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4610834E-C5C8-4590-96CD-71CA15B1CA88}"/>
              </a:ext>
            </a:extLst>
          </p:cNvPr>
          <p:cNvSpPr>
            <a:spLocks noGrp="1"/>
          </p:cNvSpPr>
          <p:nvPr>
            <p:ph type="title"/>
          </p:nvPr>
        </p:nvSpPr>
        <p:spPr/>
        <p:txBody>
          <a:bodyPr/>
          <a:lstStyle/>
          <a:p>
            <a:r>
              <a:rPr lang="en-US" dirty="0"/>
              <a:t>Week of 11/30/2020- Essential Caregivers and Visitation Policies</a:t>
            </a:r>
          </a:p>
        </p:txBody>
      </p:sp>
      <p:sp>
        <p:nvSpPr>
          <p:cNvPr id="5" name="Content Placeholder 4">
            <a:extLst>
              <a:ext uri="{FF2B5EF4-FFF2-40B4-BE49-F238E27FC236}">
                <a16:creationId xmlns:a16="http://schemas.microsoft.com/office/drawing/2014/main" id="{206B8D59-9FBE-41A6-8D49-FF39D5977C05}"/>
              </a:ext>
            </a:extLst>
          </p:cNvPr>
          <p:cNvSpPr>
            <a:spLocks noGrp="1"/>
          </p:cNvSpPr>
          <p:nvPr>
            <p:ph sz="half" idx="1"/>
          </p:nvPr>
        </p:nvSpPr>
        <p:spPr/>
        <p:txBody>
          <a:bodyPr/>
          <a:lstStyle/>
          <a:p>
            <a:r>
              <a:rPr lang="en-US" dirty="0"/>
              <a:t>Survey emailed to nursing facilities  and assisted living settings on 12/1</a:t>
            </a:r>
          </a:p>
          <a:p>
            <a:r>
              <a:rPr lang="en-US" dirty="0"/>
              <a:t>Survey closed 12/2 at Noon</a:t>
            </a:r>
          </a:p>
          <a:p>
            <a:r>
              <a:rPr lang="en-US" dirty="0"/>
              <a:t>154 Nursing facility respondents</a:t>
            </a:r>
          </a:p>
          <a:p>
            <a:r>
              <a:rPr lang="en-US" dirty="0"/>
              <a:t>171 Assisted Living respondents</a:t>
            </a:r>
          </a:p>
          <a:p>
            <a:endParaRPr lang="en-US" dirty="0"/>
          </a:p>
        </p:txBody>
      </p:sp>
      <p:pic>
        <p:nvPicPr>
          <p:cNvPr id="8" name="Content Placeholder 7" descr="A screenshot of a cell phone&#10;&#10;Description automatically generated">
            <a:extLst>
              <a:ext uri="{FF2B5EF4-FFF2-40B4-BE49-F238E27FC236}">
                <a16:creationId xmlns:a16="http://schemas.microsoft.com/office/drawing/2014/main" id="{3B8A1DCA-2005-4C93-8870-F51602FB7C26}"/>
              </a:ext>
            </a:extLst>
          </p:cNvPr>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6777721" y="2263934"/>
            <a:ext cx="4576079" cy="1737360"/>
          </a:xfrm>
        </p:spPr>
      </p:pic>
    </p:spTree>
    <p:extLst>
      <p:ext uri="{BB962C8B-B14F-4D97-AF65-F5344CB8AC3E}">
        <p14:creationId xmlns:p14="http://schemas.microsoft.com/office/powerpoint/2010/main" val="345106345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3A5B4632-C963-4296-86F0-79AA9EA5AE9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338328" y="303591"/>
            <a:ext cx="4335327" cy="5896743"/>
          </a:xfrm>
          <a:prstGeom prst="rect">
            <a:avLst/>
          </a:prstGeom>
          <a:solidFill>
            <a:schemeClr val="tx1">
              <a:alpha val="15000"/>
            </a:schemeClr>
          </a:solidFill>
          <a:ln w="127000" cap="sq" cmpd="thinThick">
            <a:solidFill>
              <a:schemeClr val="tx1">
                <a:alpha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Title 4">
            <a:extLst>
              <a:ext uri="{FF2B5EF4-FFF2-40B4-BE49-F238E27FC236}">
                <a16:creationId xmlns:a16="http://schemas.microsoft.com/office/drawing/2014/main" id="{101FC9EA-E299-4800-A0DC-4E8B390AA52A}"/>
              </a:ext>
            </a:extLst>
          </p:cNvPr>
          <p:cNvSpPr>
            <a:spLocks noGrp="1"/>
          </p:cNvSpPr>
          <p:nvPr>
            <p:ph type="title"/>
          </p:nvPr>
        </p:nvSpPr>
        <p:spPr>
          <a:xfrm>
            <a:off x="594360" y="637125"/>
            <a:ext cx="3802276" cy="5256371"/>
          </a:xfrm>
        </p:spPr>
        <p:txBody>
          <a:bodyPr>
            <a:normAutofit/>
          </a:bodyPr>
          <a:lstStyle/>
          <a:p>
            <a:r>
              <a:rPr lang="en-US" sz="3700" dirty="0"/>
              <a:t>Since November 1, 2020…..</a:t>
            </a:r>
            <a:br>
              <a:rPr lang="en-US" sz="3700" dirty="0"/>
            </a:br>
            <a:r>
              <a:rPr lang="en-US" sz="3700" dirty="0"/>
              <a:t>Nearly All Nursing Facilities and Most Assisted Living Settings Have Had Resident Or Employee Test Positive</a:t>
            </a:r>
          </a:p>
        </p:txBody>
      </p:sp>
      <p:graphicFrame>
        <p:nvGraphicFramePr>
          <p:cNvPr id="9" name="Content Placeholder 8">
            <a:extLst>
              <a:ext uri="{FF2B5EF4-FFF2-40B4-BE49-F238E27FC236}">
                <a16:creationId xmlns:a16="http://schemas.microsoft.com/office/drawing/2014/main" id="{E00D55CA-07FB-48CA-92C2-85C93E6AE5FF}"/>
              </a:ext>
            </a:extLst>
          </p:cNvPr>
          <p:cNvGraphicFramePr>
            <a:graphicFrameLocks noGrp="1"/>
          </p:cNvGraphicFramePr>
          <p:nvPr>
            <p:ph idx="1"/>
            <p:extLst>
              <p:ext uri="{D42A27DB-BD31-4B8C-83A1-F6EECF244321}">
                <p14:modId xmlns:p14="http://schemas.microsoft.com/office/powerpoint/2010/main" val="3060877211"/>
              </p:ext>
            </p:extLst>
          </p:nvPr>
        </p:nvGraphicFramePr>
        <p:xfrm>
          <a:off x="5166985" y="303591"/>
          <a:ext cx="6588691" cy="5896743"/>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71730090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65FC3613-729B-4129-A4A8-304EDF16F8C4}"/>
              </a:ext>
            </a:extLst>
          </p:cNvPr>
          <p:cNvSpPr>
            <a:spLocks noGrp="1"/>
          </p:cNvSpPr>
          <p:nvPr>
            <p:ph type="title"/>
          </p:nvPr>
        </p:nvSpPr>
        <p:spPr/>
        <p:txBody>
          <a:bodyPr/>
          <a:lstStyle/>
          <a:p>
            <a:r>
              <a:rPr lang="en-US" dirty="0"/>
              <a:t>Few Residents Left Over Thanksgiving Weekend- More of an Issue in Assisted Living </a:t>
            </a:r>
          </a:p>
        </p:txBody>
      </p:sp>
      <p:sp>
        <p:nvSpPr>
          <p:cNvPr id="7" name="Text Placeholder 6">
            <a:extLst>
              <a:ext uri="{FF2B5EF4-FFF2-40B4-BE49-F238E27FC236}">
                <a16:creationId xmlns:a16="http://schemas.microsoft.com/office/drawing/2014/main" id="{E171757C-1075-4D1B-B823-ABD9BA240218}"/>
              </a:ext>
            </a:extLst>
          </p:cNvPr>
          <p:cNvSpPr>
            <a:spLocks noGrp="1"/>
          </p:cNvSpPr>
          <p:nvPr>
            <p:ph type="body" idx="1"/>
          </p:nvPr>
        </p:nvSpPr>
        <p:spPr/>
        <p:txBody>
          <a:bodyPr/>
          <a:lstStyle/>
          <a:p>
            <a:r>
              <a:rPr lang="en-US" dirty="0"/>
              <a:t>Percent of Residents that Left Building during Thanksgiving Weekend</a:t>
            </a:r>
          </a:p>
        </p:txBody>
      </p:sp>
      <p:graphicFrame>
        <p:nvGraphicFramePr>
          <p:cNvPr id="13" name="Content Placeholder 12">
            <a:extLst>
              <a:ext uri="{FF2B5EF4-FFF2-40B4-BE49-F238E27FC236}">
                <a16:creationId xmlns:a16="http://schemas.microsoft.com/office/drawing/2014/main" id="{170839D9-541B-4BCE-9803-DF550BC9C058}"/>
              </a:ext>
            </a:extLst>
          </p:cNvPr>
          <p:cNvGraphicFramePr>
            <a:graphicFrameLocks noGrp="1"/>
          </p:cNvGraphicFramePr>
          <p:nvPr>
            <p:ph sz="half" idx="2"/>
            <p:extLst>
              <p:ext uri="{D42A27DB-BD31-4B8C-83A1-F6EECF244321}">
                <p14:modId xmlns:p14="http://schemas.microsoft.com/office/powerpoint/2010/main" val="1762427345"/>
              </p:ext>
            </p:extLst>
          </p:nvPr>
        </p:nvGraphicFramePr>
        <p:xfrm>
          <a:off x="839788" y="2505075"/>
          <a:ext cx="5157787" cy="3684588"/>
        </p:xfrm>
        <a:graphic>
          <a:graphicData uri="http://schemas.openxmlformats.org/drawingml/2006/chart">
            <c:chart xmlns:c="http://schemas.openxmlformats.org/drawingml/2006/chart" xmlns:r="http://schemas.openxmlformats.org/officeDocument/2006/relationships" r:id="rId2"/>
          </a:graphicData>
        </a:graphic>
      </p:graphicFrame>
      <p:sp>
        <p:nvSpPr>
          <p:cNvPr id="9" name="Text Placeholder 8">
            <a:extLst>
              <a:ext uri="{FF2B5EF4-FFF2-40B4-BE49-F238E27FC236}">
                <a16:creationId xmlns:a16="http://schemas.microsoft.com/office/drawing/2014/main" id="{7BD3CE7A-250B-4473-A817-D8BBD9775FE3}"/>
              </a:ext>
            </a:extLst>
          </p:cNvPr>
          <p:cNvSpPr>
            <a:spLocks noGrp="1"/>
          </p:cNvSpPr>
          <p:nvPr>
            <p:ph type="body" sz="quarter" idx="3"/>
          </p:nvPr>
        </p:nvSpPr>
        <p:spPr/>
        <p:txBody>
          <a:bodyPr/>
          <a:lstStyle/>
          <a:p>
            <a:r>
              <a:rPr lang="en-US" dirty="0"/>
              <a:t>Number of Respondents Where at Least One Resident Who Left </a:t>
            </a:r>
          </a:p>
        </p:txBody>
      </p:sp>
      <p:graphicFrame>
        <p:nvGraphicFramePr>
          <p:cNvPr id="16" name="Content Placeholder 15">
            <a:extLst>
              <a:ext uri="{FF2B5EF4-FFF2-40B4-BE49-F238E27FC236}">
                <a16:creationId xmlns:a16="http://schemas.microsoft.com/office/drawing/2014/main" id="{1E9BEA5E-0862-4735-9025-AE8E252CF1D9}"/>
              </a:ext>
            </a:extLst>
          </p:cNvPr>
          <p:cNvGraphicFramePr>
            <a:graphicFrameLocks noGrp="1"/>
          </p:cNvGraphicFramePr>
          <p:nvPr>
            <p:ph sz="quarter" idx="4"/>
            <p:extLst>
              <p:ext uri="{D42A27DB-BD31-4B8C-83A1-F6EECF244321}">
                <p14:modId xmlns:p14="http://schemas.microsoft.com/office/powerpoint/2010/main" val="1230325705"/>
              </p:ext>
            </p:extLst>
          </p:nvPr>
        </p:nvGraphicFramePr>
        <p:xfrm>
          <a:off x="6172200" y="2505075"/>
          <a:ext cx="5183188" cy="3684588"/>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23332335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C956DD67-54B9-486C-98E4-B5FEA1708798}"/>
              </a:ext>
            </a:extLst>
          </p:cNvPr>
          <p:cNvSpPr>
            <a:spLocks noGrp="1"/>
          </p:cNvSpPr>
          <p:nvPr>
            <p:ph type="title"/>
          </p:nvPr>
        </p:nvSpPr>
        <p:spPr/>
        <p:txBody>
          <a:bodyPr/>
          <a:lstStyle/>
          <a:p>
            <a:r>
              <a:rPr lang="en-US" dirty="0"/>
              <a:t>Some Providers Continuing Outdoor Visits</a:t>
            </a:r>
          </a:p>
        </p:txBody>
      </p:sp>
      <p:graphicFrame>
        <p:nvGraphicFramePr>
          <p:cNvPr id="11" name="Content Placeholder 10">
            <a:extLst>
              <a:ext uri="{FF2B5EF4-FFF2-40B4-BE49-F238E27FC236}">
                <a16:creationId xmlns:a16="http://schemas.microsoft.com/office/drawing/2014/main" id="{3548640B-6D2E-4AC7-9731-99B6DB752127}"/>
              </a:ext>
            </a:extLst>
          </p:cNvPr>
          <p:cNvGraphicFramePr>
            <a:graphicFrameLocks noGrp="1"/>
          </p:cNvGraphicFramePr>
          <p:nvPr>
            <p:ph idx="1"/>
            <p:extLst>
              <p:ext uri="{D42A27DB-BD31-4B8C-83A1-F6EECF244321}">
                <p14:modId xmlns:p14="http://schemas.microsoft.com/office/powerpoint/2010/main" val="2738956985"/>
              </p:ext>
            </p:extLst>
          </p:nvPr>
        </p:nvGraphicFramePr>
        <p:xfrm>
          <a:off x="838200" y="1825625"/>
          <a:ext cx="10515600" cy="4351338"/>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83415049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FC8A97-2D8B-4C29-AF53-EA42C1D966BD}"/>
              </a:ext>
            </a:extLst>
          </p:cNvPr>
          <p:cNvSpPr>
            <a:spLocks noGrp="1"/>
          </p:cNvSpPr>
          <p:nvPr>
            <p:ph type="title"/>
          </p:nvPr>
        </p:nvSpPr>
        <p:spPr/>
        <p:txBody>
          <a:bodyPr/>
          <a:lstStyle/>
          <a:p>
            <a:pPr algn="ctr"/>
            <a:r>
              <a:rPr lang="en-US" dirty="0"/>
              <a:t>Colder Weather Means Fewer Providers Hosting Outdoor Visits</a:t>
            </a:r>
          </a:p>
        </p:txBody>
      </p:sp>
      <p:graphicFrame>
        <p:nvGraphicFramePr>
          <p:cNvPr id="6" name="Content Placeholder 5">
            <a:extLst>
              <a:ext uri="{FF2B5EF4-FFF2-40B4-BE49-F238E27FC236}">
                <a16:creationId xmlns:a16="http://schemas.microsoft.com/office/drawing/2014/main" id="{980258D3-847B-4607-9E4A-79FF6E260BD3}"/>
              </a:ext>
            </a:extLst>
          </p:cNvPr>
          <p:cNvGraphicFramePr>
            <a:graphicFrameLocks noGrp="1"/>
          </p:cNvGraphicFramePr>
          <p:nvPr>
            <p:ph idx="1"/>
            <p:extLst>
              <p:ext uri="{D42A27DB-BD31-4B8C-83A1-F6EECF244321}">
                <p14:modId xmlns:p14="http://schemas.microsoft.com/office/powerpoint/2010/main" val="242183107"/>
              </p:ext>
            </p:extLst>
          </p:nvPr>
        </p:nvGraphicFramePr>
        <p:xfrm>
          <a:off x="838200" y="1825625"/>
          <a:ext cx="10515600" cy="4351338"/>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13456434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DD0DA4F8-C919-48D5-B2C0-D90E579377DB}"/>
              </a:ext>
            </a:extLst>
          </p:cNvPr>
          <p:cNvSpPr>
            <a:spLocks noGrp="1"/>
          </p:cNvSpPr>
          <p:nvPr>
            <p:ph type="title"/>
          </p:nvPr>
        </p:nvSpPr>
        <p:spPr>
          <a:xfrm>
            <a:off x="838199" y="365125"/>
            <a:ext cx="10905781" cy="1325563"/>
          </a:xfrm>
        </p:spPr>
        <p:txBody>
          <a:bodyPr>
            <a:noAutofit/>
          </a:bodyPr>
          <a:lstStyle/>
          <a:p>
            <a:r>
              <a:rPr lang="en-US" sz="3600" dirty="0"/>
              <a:t>Essential Caregiver Programs Adopted at Same Rate by Assisted Living Settings and Nursing Facilities:</a:t>
            </a:r>
            <a:br>
              <a:rPr lang="en-US" sz="3600" dirty="0"/>
            </a:br>
            <a:r>
              <a:rPr lang="en-US" sz="3600" dirty="0"/>
              <a:t>40% of NF and 25% of AL Programs Currently Suspended </a:t>
            </a:r>
          </a:p>
        </p:txBody>
      </p:sp>
      <p:graphicFrame>
        <p:nvGraphicFramePr>
          <p:cNvPr id="7" name="Content Placeholder 6">
            <a:extLst>
              <a:ext uri="{FF2B5EF4-FFF2-40B4-BE49-F238E27FC236}">
                <a16:creationId xmlns:a16="http://schemas.microsoft.com/office/drawing/2014/main" id="{993ABF72-62F0-4320-8E71-DAD26681B51A}"/>
              </a:ext>
            </a:extLst>
          </p:cNvPr>
          <p:cNvGraphicFramePr>
            <a:graphicFrameLocks noGrp="1"/>
          </p:cNvGraphicFramePr>
          <p:nvPr>
            <p:ph idx="1"/>
            <p:extLst>
              <p:ext uri="{D42A27DB-BD31-4B8C-83A1-F6EECF244321}">
                <p14:modId xmlns:p14="http://schemas.microsoft.com/office/powerpoint/2010/main" val="3150740013"/>
              </p:ext>
            </p:extLst>
          </p:nvPr>
        </p:nvGraphicFramePr>
        <p:xfrm>
          <a:off x="838200" y="1825625"/>
          <a:ext cx="10515600" cy="4351338"/>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08223230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4562ACED-798D-4613-8324-D9EF67693D32}"/>
              </a:ext>
            </a:extLst>
          </p:cNvPr>
          <p:cNvSpPr>
            <a:spLocks noGrp="1"/>
          </p:cNvSpPr>
          <p:nvPr>
            <p:ph type="title"/>
          </p:nvPr>
        </p:nvSpPr>
        <p:spPr/>
        <p:txBody>
          <a:bodyPr/>
          <a:lstStyle/>
          <a:p>
            <a:r>
              <a:rPr lang="en-US" dirty="0"/>
              <a:t>Percent of Employees Vaccinated Is Roughly the Same by Setting</a:t>
            </a:r>
          </a:p>
        </p:txBody>
      </p:sp>
      <p:graphicFrame>
        <p:nvGraphicFramePr>
          <p:cNvPr id="9" name="Content Placeholder 8">
            <a:extLst>
              <a:ext uri="{FF2B5EF4-FFF2-40B4-BE49-F238E27FC236}">
                <a16:creationId xmlns:a16="http://schemas.microsoft.com/office/drawing/2014/main" id="{2023B467-1004-494C-8455-553B99C7192A}"/>
              </a:ext>
            </a:extLst>
          </p:cNvPr>
          <p:cNvGraphicFramePr>
            <a:graphicFrameLocks noGrp="1"/>
          </p:cNvGraphicFramePr>
          <p:nvPr>
            <p:ph idx="1"/>
            <p:extLst>
              <p:ext uri="{D42A27DB-BD31-4B8C-83A1-F6EECF244321}">
                <p14:modId xmlns:p14="http://schemas.microsoft.com/office/powerpoint/2010/main" val="1521799755"/>
              </p:ext>
            </p:extLst>
          </p:nvPr>
        </p:nvGraphicFramePr>
        <p:xfrm>
          <a:off x="838200" y="1825625"/>
          <a:ext cx="10515600" cy="4351338"/>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79174301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1D9DAD-1154-411A-BC99-1B38F030AD6C}"/>
              </a:ext>
            </a:extLst>
          </p:cNvPr>
          <p:cNvSpPr>
            <a:spLocks noGrp="1"/>
          </p:cNvSpPr>
          <p:nvPr>
            <p:ph type="title"/>
          </p:nvPr>
        </p:nvSpPr>
        <p:spPr/>
        <p:txBody>
          <a:bodyPr>
            <a:noAutofit/>
          </a:bodyPr>
          <a:lstStyle/>
          <a:p>
            <a:r>
              <a:rPr lang="en-US" sz="3600" dirty="0"/>
              <a:t>Percent of Residents with Essential Caregiver Plateaus</a:t>
            </a:r>
          </a:p>
        </p:txBody>
      </p:sp>
      <p:graphicFrame>
        <p:nvGraphicFramePr>
          <p:cNvPr id="11" name="Content Placeholder 10">
            <a:extLst>
              <a:ext uri="{FF2B5EF4-FFF2-40B4-BE49-F238E27FC236}">
                <a16:creationId xmlns:a16="http://schemas.microsoft.com/office/drawing/2014/main" id="{6D1B5552-0057-452B-BD46-F65C4571F4F3}"/>
              </a:ext>
            </a:extLst>
          </p:cNvPr>
          <p:cNvGraphicFramePr>
            <a:graphicFrameLocks noGrp="1"/>
          </p:cNvGraphicFramePr>
          <p:nvPr>
            <p:ph idx="1"/>
            <p:extLst>
              <p:ext uri="{D42A27DB-BD31-4B8C-83A1-F6EECF244321}">
                <p14:modId xmlns:p14="http://schemas.microsoft.com/office/powerpoint/2010/main" val="3360765514"/>
              </p:ext>
            </p:extLst>
          </p:nvPr>
        </p:nvGraphicFramePr>
        <p:xfrm>
          <a:off x="838200" y="1443210"/>
          <a:ext cx="10515600" cy="4733753"/>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97171380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4C10CBC8-7837-4750-8EE9-B4C3D50488F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Freeform: Shape 12">
            <a:extLst>
              <a:ext uri="{FF2B5EF4-FFF2-40B4-BE49-F238E27FC236}">
                <a16:creationId xmlns:a16="http://schemas.microsoft.com/office/drawing/2014/main" id="{69014793-11D4-4A17-9261-1A2E683ADF7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V="1">
            <a:off x="5104482" y="-5104482"/>
            <a:ext cx="1983037" cy="12192001"/>
          </a:xfrm>
          <a:custGeom>
            <a:avLst/>
            <a:gdLst>
              <a:gd name="connsiteX0" fmla="*/ 0 w 1983037"/>
              <a:gd name="connsiteY0" fmla="*/ 0 h 12192001"/>
              <a:gd name="connsiteX1" fmla="*/ 0 w 1983037"/>
              <a:gd name="connsiteY1" fmla="*/ 12192001 h 12192001"/>
              <a:gd name="connsiteX2" fmla="*/ 1945626 w 1983037"/>
              <a:gd name="connsiteY2" fmla="*/ 12192001 h 12192001"/>
              <a:gd name="connsiteX3" fmla="*/ 1914883 w 1983037"/>
              <a:gd name="connsiteY3" fmla="*/ 11926947 h 12192001"/>
              <a:gd name="connsiteX4" fmla="*/ 1887405 w 1983037"/>
              <a:gd name="connsiteY4" fmla="*/ 10882179 h 12192001"/>
              <a:gd name="connsiteX5" fmla="*/ 1955094 w 1983037"/>
              <a:gd name="connsiteY5" fmla="*/ 9717835 h 12192001"/>
              <a:gd name="connsiteX6" fmla="*/ 1955094 w 1983037"/>
              <a:gd name="connsiteY6" fmla="*/ 9338013 h 12192001"/>
              <a:gd name="connsiteX7" fmla="*/ 1947423 w 1983037"/>
              <a:gd name="connsiteY7" fmla="*/ 8936699 h 12192001"/>
              <a:gd name="connsiteX8" fmla="*/ 1949002 w 1983037"/>
              <a:gd name="connsiteY8" fmla="*/ 7709920 h 12192001"/>
              <a:gd name="connsiteX9" fmla="*/ 1930276 w 1983037"/>
              <a:gd name="connsiteY9" fmla="*/ 6277504 h 12192001"/>
              <a:gd name="connsiteX10" fmla="*/ 1954643 w 1983037"/>
              <a:gd name="connsiteY10" fmla="*/ 5307481 h 12192001"/>
              <a:gd name="connsiteX11" fmla="*/ 1944941 w 1983037"/>
              <a:gd name="connsiteY11" fmla="*/ 4949831 h 12192001"/>
              <a:gd name="connsiteX12" fmla="*/ 1961187 w 1983037"/>
              <a:gd name="connsiteY12" fmla="*/ 4137481 h 12192001"/>
              <a:gd name="connsiteX13" fmla="*/ 1964118 w 1983037"/>
              <a:gd name="connsiteY13" fmla="*/ 3194148 h 12192001"/>
              <a:gd name="connsiteX14" fmla="*/ 1914708 w 1983037"/>
              <a:gd name="connsiteY14" fmla="*/ 1979808 h 12192001"/>
              <a:gd name="connsiteX15" fmla="*/ 1949679 w 1983037"/>
              <a:gd name="connsiteY15" fmla="*/ 1443897 h 12192001"/>
              <a:gd name="connsiteX16" fmla="*/ 1942685 w 1983037"/>
              <a:gd name="connsiteY16" fmla="*/ 749860 h 12192001"/>
              <a:gd name="connsiteX17" fmla="*/ 1933706 w 1983037"/>
              <a:gd name="connsiteY17" fmla="*/ 168558 h 12192001"/>
              <a:gd name="connsiteX18" fmla="*/ 1950785 w 1983037"/>
              <a:gd name="connsiteY18" fmla="*/ 0 h 12192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983037" h="12192001">
                <a:moveTo>
                  <a:pt x="0" y="0"/>
                </a:moveTo>
                <a:lnTo>
                  <a:pt x="0" y="12192001"/>
                </a:lnTo>
                <a:lnTo>
                  <a:pt x="1945626" y="12192001"/>
                </a:lnTo>
                <a:lnTo>
                  <a:pt x="1914883" y="11926947"/>
                </a:lnTo>
                <a:cubicBezTo>
                  <a:pt x="1884529" y="11579709"/>
                  <a:pt x="1881652" y="11231009"/>
                  <a:pt x="1887405" y="10882179"/>
                </a:cubicBezTo>
                <a:cubicBezTo>
                  <a:pt x="1893725" y="10493309"/>
                  <a:pt x="1911547" y="10104667"/>
                  <a:pt x="1955094" y="9717835"/>
                </a:cubicBezTo>
                <a:cubicBezTo>
                  <a:pt x="1966715" y="9591491"/>
                  <a:pt x="1966715" y="9464357"/>
                  <a:pt x="1955094" y="9338013"/>
                </a:cubicBezTo>
                <a:cubicBezTo>
                  <a:pt x="1945663" y="9204453"/>
                  <a:pt x="1943091" y="9070511"/>
                  <a:pt x="1947423" y="8936699"/>
                </a:cubicBezTo>
                <a:cubicBezTo>
                  <a:pt x="1960283" y="8527701"/>
                  <a:pt x="1930726" y="8118470"/>
                  <a:pt x="1949002" y="7709920"/>
                </a:cubicBezTo>
                <a:cubicBezTo>
                  <a:pt x="1970436" y="7231918"/>
                  <a:pt x="1945393" y="6755049"/>
                  <a:pt x="1930276" y="6277504"/>
                </a:cubicBezTo>
                <a:cubicBezTo>
                  <a:pt x="1920123" y="5954014"/>
                  <a:pt x="1913803" y="5630292"/>
                  <a:pt x="1954643" y="5307481"/>
                </a:cubicBezTo>
                <a:cubicBezTo>
                  <a:pt x="1969761" y="5188718"/>
                  <a:pt x="1956899" y="5068596"/>
                  <a:pt x="1944941" y="4949831"/>
                </a:cubicBezTo>
                <a:cubicBezTo>
                  <a:pt x="1917866" y="4678139"/>
                  <a:pt x="1932758" y="4407584"/>
                  <a:pt x="1961187" y="4137481"/>
                </a:cubicBezTo>
                <a:cubicBezTo>
                  <a:pt x="1994579" y="3823035"/>
                  <a:pt x="1984877" y="3508818"/>
                  <a:pt x="1964118" y="3194148"/>
                </a:cubicBezTo>
                <a:cubicBezTo>
                  <a:pt x="1937270" y="2789895"/>
                  <a:pt x="1903424" y="2387003"/>
                  <a:pt x="1914708" y="1979808"/>
                </a:cubicBezTo>
                <a:cubicBezTo>
                  <a:pt x="1919446" y="1800868"/>
                  <a:pt x="1935466" y="1622384"/>
                  <a:pt x="1949679" y="1443897"/>
                </a:cubicBezTo>
                <a:cubicBezTo>
                  <a:pt x="1964278" y="1212701"/>
                  <a:pt x="1961931" y="980722"/>
                  <a:pt x="1942685" y="749860"/>
                </a:cubicBezTo>
                <a:cubicBezTo>
                  <a:pt x="1929825" y="555933"/>
                  <a:pt x="1921533" y="362007"/>
                  <a:pt x="1933706" y="168558"/>
                </a:cubicBezTo>
                <a:lnTo>
                  <a:pt x="1950785" y="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 name="Title 1">
            <a:extLst>
              <a:ext uri="{FF2B5EF4-FFF2-40B4-BE49-F238E27FC236}">
                <a16:creationId xmlns:a16="http://schemas.microsoft.com/office/drawing/2014/main" id="{D6461A04-0979-45BF-938C-AA0BE4247687}"/>
              </a:ext>
            </a:extLst>
          </p:cNvPr>
          <p:cNvSpPr>
            <a:spLocks noGrp="1"/>
          </p:cNvSpPr>
          <p:nvPr>
            <p:ph type="title"/>
          </p:nvPr>
        </p:nvSpPr>
        <p:spPr>
          <a:xfrm>
            <a:off x="838200" y="365125"/>
            <a:ext cx="10515600" cy="1325563"/>
          </a:xfrm>
        </p:spPr>
        <p:txBody>
          <a:bodyPr>
            <a:normAutofit fontScale="90000"/>
          </a:bodyPr>
          <a:lstStyle/>
          <a:p>
            <a:r>
              <a:rPr lang="en-US" sz="3000" dirty="0">
                <a:solidFill>
                  <a:srgbClr val="FFFFFF"/>
                </a:solidFill>
              </a:rPr>
              <a:t>Some Nursing Facilities and Assisted Living Settings with Essential Caregiver Programs Have Changed Program Since November 1-</a:t>
            </a:r>
            <a:br>
              <a:rPr lang="en-US" sz="3000" dirty="0">
                <a:solidFill>
                  <a:srgbClr val="FFFFFF"/>
                </a:solidFill>
              </a:rPr>
            </a:br>
            <a:r>
              <a:rPr lang="en-US" sz="3000" dirty="0">
                <a:solidFill>
                  <a:srgbClr val="FFFFFF"/>
                </a:solidFill>
              </a:rPr>
              <a:t>More than half have suspended program or imposed limits</a:t>
            </a:r>
          </a:p>
        </p:txBody>
      </p:sp>
      <p:graphicFrame>
        <p:nvGraphicFramePr>
          <p:cNvPr id="6" name="Content Placeholder 5">
            <a:extLst>
              <a:ext uri="{FF2B5EF4-FFF2-40B4-BE49-F238E27FC236}">
                <a16:creationId xmlns:a16="http://schemas.microsoft.com/office/drawing/2014/main" id="{E537075F-6591-42E9-8CFC-26C811FD5DC2}"/>
              </a:ext>
            </a:extLst>
          </p:cNvPr>
          <p:cNvGraphicFramePr>
            <a:graphicFrameLocks noGrp="1"/>
          </p:cNvGraphicFramePr>
          <p:nvPr>
            <p:ph idx="1"/>
            <p:extLst>
              <p:ext uri="{D42A27DB-BD31-4B8C-83A1-F6EECF244321}">
                <p14:modId xmlns:p14="http://schemas.microsoft.com/office/powerpoint/2010/main" val="1098869443"/>
              </p:ext>
            </p:extLst>
          </p:nvPr>
        </p:nvGraphicFramePr>
        <p:xfrm>
          <a:off x="838200" y="2348161"/>
          <a:ext cx="10515600" cy="3828801"/>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65086946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4610834E-C5C8-4590-96CD-71CA15B1CA88}"/>
              </a:ext>
            </a:extLst>
          </p:cNvPr>
          <p:cNvSpPr>
            <a:spLocks noGrp="1"/>
          </p:cNvSpPr>
          <p:nvPr>
            <p:ph type="title"/>
          </p:nvPr>
        </p:nvSpPr>
        <p:spPr/>
        <p:txBody>
          <a:bodyPr/>
          <a:lstStyle/>
          <a:p>
            <a:r>
              <a:rPr lang="en-US" dirty="0"/>
              <a:t>Week of 11/9/2020- Fingerprint Background Checks</a:t>
            </a:r>
          </a:p>
        </p:txBody>
      </p:sp>
      <p:sp>
        <p:nvSpPr>
          <p:cNvPr id="5" name="Content Placeholder 4">
            <a:extLst>
              <a:ext uri="{FF2B5EF4-FFF2-40B4-BE49-F238E27FC236}">
                <a16:creationId xmlns:a16="http://schemas.microsoft.com/office/drawing/2014/main" id="{206B8D59-9FBE-41A6-8D49-FF39D5977C05}"/>
              </a:ext>
            </a:extLst>
          </p:cNvPr>
          <p:cNvSpPr>
            <a:spLocks noGrp="1"/>
          </p:cNvSpPr>
          <p:nvPr>
            <p:ph sz="half" idx="1"/>
          </p:nvPr>
        </p:nvSpPr>
        <p:spPr/>
        <p:txBody>
          <a:bodyPr/>
          <a:lstStyle/>
          <a:p>
            <a:r>
              <a:rPr lang="en-US" dirty="0"/>
              <a:t>Survey emailed to nursing facilities  and assisted living settings on 11/10</a:t>
            </a:r>
          </a:p>
          <a:p>
            <a:r>
              <a:rPr lang="en-US" dirty="0"/>
              <a:t>Survey closed 11/12 at 9:00AM</a:t>
            </a:r>
          </a:p>
          <a:p>
            <a:r>
              <a:rPr lang="en-US" dirty="0"/>
              <a:t>119 Nursing facility respondents</a:t>
            </a:r>
          </a:p>
          <a:p>
            <a:r>
              <a:rPr lang="en-US" dirty="0"/>
              <a:t>124 Assisted Living respondents</a:t>
            </a:r>
          </a:p>
          <a:p>
            <a:endParaRPr lang="en-US" dirty="0"/>
          </a:p>
        </p:txBody>
      </p:sp>
      <p:pic>
        <p:nvPicPr>
          <p:cNvPr id="8" name="Content Placeholder 7" descr="A screenshot of a cell phone&#10;&#10;Description automatically generated">
            <a:extLst>
              <a:ext uri="{FF2B5EF4-FFF2-40B4-BE49-F238E27FC236}">
                <a16:creationId xmlns:a16="http://schemas.microsoft.com/office/drawing/2014/main" id="{3B8A1DCA-2005-4C93-8870-F51602FB7C26}"/>
              </a:ext>
            </a:extLst>
          </p:cNvPr>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6777721" y="2263934"/>
            <a:ext cx="4576079" cy="1737360"/>
          </a:xfrm>
        </p:spPr>
      </p:pic>
    </p:spTree>
    <p:extLst>
      <p:ext uri="{BB962C8B-B14F-4D97-AF65-F5344CB8AC3E}">
        <p14:creationId xmlns:p14="http://schemas.microsoft.com/office/powerpoint/2010/main" val="426286295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804ADAE8-8238-40EA-9BAD-13F8CCA4CB22}"/>
              </a:ext>
            </a:extLst>
          </p:cNvPr>
          <p:cNvSpPr>
            <a:spLocks noGrp="1"/>
          </p:cNvSpPr>
          <p:nvPr>
            <p:ph type="title"/>
          </p:nvPr>
        </p:nvSpPr>
        <p:spPr>
          <a:xfrm>
            <a:off x="1151709" y="295457"/>
            <a:ext cx="10515600" cy="1325563"/>
          </a:xfrm>
        </p:spPr>
        <p:txBody>
          <a:bodyPr>
            <a:normAutofit fontScale="90000"/>
          </a:bodyPr>
          <a:lstStyle/>
          <a:p>
            <a:pPr algn="ctr"/>
            <a:r>
              <a:rPr lang="en-US" sz="4000" b="1" dirty="0"/>
              <a:t>Number of Road Miles of Travel to a Fingerprinting Site</a:t>
            </a:r>
            <a:br>
              <a:rPr lang="en-US" b="1" dirty="0"/>
            </a:br>
            <a:r>
              <a:rPr lang="en-US" sz="3100" b="1" dirty="0"/>
              <a:t>More than a third have to go more than 30 miles</a:t>
            </a:r>
          </a:p>
        </p:txBody>
      </p:sp>
      <p:graphicFrame>
        <p:nvGraphicFramePr>
          <p:cNvPr id="9" name="Content Placeholder 8">
            <a:extLst>
              <a:ext uri="{FF2B5EF4-FFF2-40B4-BE49-F238E27FC236}">
                <a16:creationId xmlns:a16="http://schemas.microsoft.com/office/drawing/2014/main" id="{F4E2546A-A126-460B-9C21-1B10115FEE02}"/>
              </a:ext>
            </a:extLst>
          </p:cNvPr>
          <p:cNvGraphicFramePr>
            <a:graphicFrameLocks noGrp="1"/>
          </p:cNvGraphicFramePr>
          <p:nvPr>
            <p:ph idx="1"/>
          </p:nvPr>
        </p:nvGraphicFramePr>
        <p:xfrm>
          <a:off x="838200" y="1825625"/>
          <a:ext cx="10515600" cy="4351338"/>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26681712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804ADAE8-8238-40EA-9BAD-13F8CCA4CB22}"/>
              </a:ext>
            </a:extLst>
          </p:cNvPr>
          <p:cNvSpPr>
            <a:spLocks noGrp="1"/>
          </p:cNvSpPr>
          <p:nvPr>
            <p:ph type="title"/>
          </p:nvPr>
        </p:nvSpPr>
        <p:spPr>
          <a:xfrm>
            <a:off x="1151709" y="295457"/>
            <a:ext cx="10515600" cy="1325563"/>
          </a:xfrm>
        </p:spPr>
        <p:txBody>
          <a:bodyPr>
            <a:normAutofit fontScale="90000"/>
          </a:bodyPr>
          <a:lstStyle/>
          <a:p>
            <a:pPr algn="ctr"/>
            <a:r>
              <a:rPr lang="en-US" b="1" dirty="0"/>
              <a:t>Providers who Report that Background Studies are a Barrier to Onboarding new Employees</a:t>
            </a:r>
            <a:br>
              <a:rPr lang="en-US" b="1" dirty="0"/>
            </a:br>
            <a:r>
              <a:rPr lang="en-US" sz="3100" b="1" dirty="0"/>
              <a:t>About a third who have needed background studies report issues</a:t>
            </a:r>
          </a:p>
        </p:txBody>
      </p:sp>
      <p:graphicFrame>
        <p:nvGraphicFramePr>
          <p:cNvPr id="9" name="Content Placeholder 8">
            <a:extLst>
              <a:ext uri="{FF2B5EF4-FFF2-40B4-BE49-F238E27FC236}">
                <a16:creationId xmlns:a16="http://schemas.microsoft.com/office/drawing/2014/main" id="{F4E2546A-A126-460B-9C21-1B10115FEE02}"/>
              </a:ext>
            </a:extLst>
          </p:cNvPr>
          <p:cNvGraphicFramePr>
            <a:graphicFrameLocks noGrp="1"/>
          </p:cNvGraphicFramePr>
          <p:nvPr>
            <p:ph idx="1"/>
          </p:nvPr>
        </p:nvGraphicFramePr>
        <p:xfrm>
          <a:off x="838200" y="1825625"/>
          <a:ext cx="10515600" cy="4351338"/>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401012461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804ADAE8-8238-40EA-9BAD-13F8CCA4CB22}"/>
              </a:ext>
            </a:extLst>
          </p:cNvPr>
          <p:cNvSpPr>
            <a:spLocks noGrp="1"/>
          </p:cNvSpPr>
          <p:nvPr>
            <p:ph type="title"/>
          </p:nvPr>
        </p:nvSpPr>
        <p:spPr>
          <a:xfrm>
            <a:off x="1151709" y="295457"/>
            <a:ext cx="10515600" cy="1325563"/>
          </a:xfrm>
        </p:spPr>
        <p:txBody>
          <a:bodyPr>
            <a:normAutofit fontScale="90000"/>
          </a:bodyPr>
          <a:lstStyle/>
          <a:p>
            <a:pPr algn="ctr"/>
            <a:r>
              <a:rPr lang="en-US" b="1" dirty="0"/>
              <a:t>Have New Employees or those on Emergency Studies Experienced Delays or Barriers</a:t>
            </a:r>
            <a:br>
              <a:rPr lang="en-US" b="1" dirty="0"/>
            </a:br>
            <a:r>
              <a:rPr lang="en-US" sz="3100" b="1" dirty="0"/>
              <a:t>Almost 40% have had issues</a:t>
            </a:r>
          </a:p>
        </p:txBody>
      </p:sp>
      <p:graphicFrame>
        <p:nvGraphicFramePr>
          <p:cNvPr id="9" name="Content Placeholder 8">
            <a:extLst>
              <a:ext uri="{FF2B5EF4-FFF2-40B4-BE49-F238E27FC236}">
                <a16:creationId xmlns:a16="http://schemas.microsoft.com/office/drawing/2014/main" id="{F4E2546A-A126-460B-9C21-1B10115FEE02}"/>
              </a:ext>
            </a:extLst>
          </p:cNvPr>
          <p:cNvGraphicFramePr>
            <a:graphicFrameLocks noGrp="1"/>
          </p:cNvGraphicFramePr>
          <p:nvPr>
            <p:ph idx="1"/>
          </p:nvPr>
        </p:nvGraphicFramePr>
        <p:xfrm>
          <a:off x="838200" y="1825625"/>
          <a:ext cx="10515600" cy="4351338"/>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70222505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804ADAE8-8238-40EA-9BAD-13F8CCA4CB22}"/>
              </a:ext>
            </a:extLst>
          </p:cNvPr>
          <p:cNvSpPr>
            <a:spLocks noGrp="1"/>
          </p:cNvSpPr>
          <p:nvPr>
            <p:ph type="title"/>
          </p:nvPr>
        </p:nvSpPr>
        <p:spPr>
          <a:xfrm>
            <a:off x="1151709" y="295457"/>
            <a:ext cx="10515600" cy="1325563"/>
          </a:xfrm>
        </p:spPr>
        <p:txBody>
          <a:bodyPr>
            <a:normAutofit fontScale="90000"/>
          </a:bodyPr>
          <a:lstStyle/>
          <a:p>
            <a:pPr algn="ctr"/>
            <a:r>
              <a:rPr lang="en-US" b="1" dirty="0"/>
              <a:t>More than a Quarter of Providers Have Issues with Timeliness of Fingerprint Background Studies</a:t>
            </a:r>
            <a:br>
              <a:rPr lang="en-US" b="1" dirty="0"/>
            </a:br>
            <a:endParaRPr lang="en-US" sz="3100" b="1" dirty="0"/>
          </a:p>
        </p:txBody>
      </p:sp>
      <p:graphicFrame>
        <p:nvGraphicFramePr>
          <p:cNvPr id="9" name="Content Placeholder 8">
            <a:extLst>
              <a:ext uri="{FF2B5EF4-FFF2-40B4-BE49-F238E27FC236}">
                <a16:creationId xmlns:a16="http://schemas.microsoft.com/office/drawing/2014/main" id="{F4E2546A-A126-460B-9C21-1B10115FEE02}"/>
              </a:ext>
            </a:extLst>
          </p:cNvPr>
          <p:cNvGraphicFramePr>
            <a:graphicFrameLocks noGrp="1"/>
          </p:cNvGraphicFramePr>
          <p:nvPr>
            <p:ph idx="1"/>
          </p:nvPr>
        </p:nvGraphicFramePr>
        <p:xfrm>
          <a:off x="838200" y="1825625"/>
          <a:ext cx="4996992" cy="4351338"/>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4" name="Content Placeholder 8">
            <a:extLst>
              <a:ext uri="{FF2B5EF4-FFF2-40B4-BE49-F238E27FC236}">
                <a16:creationId xmlns:a16="http://schemas.microsoft.com/office/drawing/2014/main" id="{4893B0CA-49AA-45CF-A6DC-C3D843403811}"/>
              </a:ext>
            </a:extLst>
          </p:cNvPr>
          <p:cNvGraphicFramePr>
            <a:graphicFrameLocks/>
          </p:cNvGraphicFramePr>
          <p:nvPr/>
        </p:nvGraphicFramePr>
        <p:xfrm>
          <a:off x="6288465" y="1621020"/>
          <a:ext cx="4996992" cy="4555943"/>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338169812"/>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804ADAE8-8238-40EA-9BAD-13F8CCA4CB22}"/>
              </a:ext>
            </a:extLst>
          </p:cNvPr>
          <p:cNvSpPr>
            <a:spLocks noGrp="1"/>
          </p:cNvSpPr>
          <p:nvPr>
            <p:ph type="title"/>
          </p:nvPr>
        </p:nvSpPr>
        <p:spPr>
          <a:xfrm>
            <a:off x="838200" y="295457"/>
            <a:ext cx="11353800" cy="1325563"/>
          </a:xfrm>
        </p:spPr>
        <p:txBody>
          <a:bodyPr>
            <a:normAutofit fontScale="90000"/>
          </a:bodyPr>
          <a:lstStyle/>
          <a:p>
            <a:pPr algn="ctr"/>
            <a:r>
              <a:rPr lang="en-US" b="1" dirty="0"/>
              <a:t>How Many Prospective Candidates Have Declined to Follow Through due to Fingerprint Requirement</a:t>
            </a:r>
            <a:br>
              <a:rPr lang="en-US" b="1" dirty="0"/>
            </a:br>
            <a:r>
              <a:rPr lang="en-US" sz="3100" b="1" dirty="0"/>
              <a:t>More than 10% of Providers have had at least One</a:t>
            </a:r>
          </a:p>
        </p:txBody>
      </p:sp>
      <p:graphicFrame>
        <p:nvGraphicFramePr>
          <p:cNvPr id="9" name="Content Placeholder 8">
            <a:extLst>
              <a:ext uri="{FF2B5EF4-FFF2-40B4-BE49-F238E27FC236}">
                <a16:creationId xmlns:a16="http://schemas.microsoft.com/office/drawing/2014/main" id="{F4E2546A-A126-460B-9C21-1B10115FEE02}"/>
              </a:ext>
            </a:extLst>
          </p:cNvPr>
          <p:cNvGraphicFramePr>
            <a:graphicFrameLocks noGrp="1"/>
          </p:cNvGraphicFramePr>
          <p:nvPr>
            <p:ph idx="1"/>
          </p:nvPr>
        </p:nvGraphicFramePr>
        <p:xfrm>
          <a:off x="838200" y="1825625"/>
          <a:ext cx="10515600" cy="4351338"/>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020887014"/>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4">
            <a:extLst>
              <a:ext uri="{FF2B5EF4-FFF2-40B4-BE49-F238E27FC236}">
                <a16:creationId xmlns:a16="http://schemas.microsoft.com/office/drawing/2014/main" id="{D499162B-D509-43CD-986C-18302F8254E8}"/>
              </a:ext>
            </a:extLst>
          </p:cNvPr>
          <p:cNvSpPr>
            <a:spLocks noGrp="1"/>
          </p:cNvSpPr>
          <p:nvPr>
            <p:ph type="title"/>
          </p:nvPr>
        </p:nvSpPr>
        <p:spPr>
          <a:xfrm>
            <a:off x="838200" y="365126"/>
            <a:ext cx="10515600" cy="825500"/>
          </a:xfrm>
        </p:spPr>
        <p:txBody>
          <a:bodyPr>
            <a:normAutofit fontScale="90000"/>
          </a:bodyPr>
          <a:lstStyle/>
          <a:p>
            <a:pPr algn="ctr"/>
            <a:r>
              <a:rPr lang="en-US" b="1" dirty="0"/>
              <a:t>Fingerprint Background Study Issues Exist Statewide- Most Significant in Northern MN</a:t>
            </a:r>
            <a:br>
              <a:rPr lang="en-US" b="1" dirty="0"/>
            </a:br>
            <a:endParaRPr lang="en-US" sz="3100" b="1" dirty="0"/>
          </a:p>
        </p:txBody>
      </p:sp>
      <p:pic>
        <p:nvPicPr>
          <p:cNvPr id="7" name="Content Placeholder 6">
            <a:extLst>
              <a:ext uri="{FF2B5EF4-FFF2-40B4-BE49-F238E27FC236}">
                <a16:creationId xmlns:a16="http://schemas.microsoft.com/office/drawing/2014/main" id="{D7CBBA61-A000-4A70-BF9C-5E5446FB0D83}"/>
              </a:ext>
            </a:extLst>
          </p:cNvPr>
          <p:cNvPicPr>
            <a:picLocks noGrp="1" noChangeAspect="1"/>
          </p:cNvPicPr>
          <p:nvPr>
            <p:ph sz="half" idx="1"/>
          </p:nvPr>
        </p:nvPicPr>
        <p:blipFill>
          <a:blip r:embed="rId2"/>
          <a:stretch>
            <a:fillRect/>
          </a:stretch>
        </p:blipFill>
        <p:spPr>
          <a:xfrm>
            <a:off x="1441502" y="1190626"/>
            <a:ext cx="4051197" cy="4937760"/>
          </a:xfrm>
          <a:prstGeom prst="rect">
            <a:avLst/>
          </a:prstGeom>
        </p:spPr>
      </p:pic>
      <p:pic>
        <p:nvPicPr>
          <p:cNvPr id="11" name="Content Placeholder 10">
            <a:extLst>
              <a:ext uri="{FF2B5EF4-FFF2-40B4-BE49-F238E27FC236}">
                <a16:creationId xmlns:a16="http://schemas.microsoft.com/office/drawing/2014/main" id="{27588002-EABE-4AFA-8029-3271AB107CEF}"/>
              </a:ext>
            </a:extLst>
          </p:cNvPr>
          <p:cNvPicPr>
            <a:picLocks noGrp="1" noChangeAspect="1"/>
          </p:cNvPicPr>
          <p:nvPr>
            <p:ph sz="half" idx="2"/>
          </p:nvPr>
        </p:nvPicPr>
        <p:blipFill>
          <a:blip r:embed="rId3"/>
          <a:stretch>
            <a:fillRect/>
          </a:stretch>
        </p:blipFill>
        <p:spPr>
          <a:xfrm>
            <a:off x="6096000" y="1190626"/>
            <a:ext cx="5181600" cy="2398549"/>
          </a:xfrm>
          <a:prstGeom prst="rect">
            <a:avLst/>
          </a:prstGeom>
        </p:spPr>
      </p:pic>
    </p:spTree>
    <p:extLst>
      <p:ext uri="{BB962C8B-B14F-4D97-AF65-F5344CB8AC3E}">
        <p14:creationId xmlns:p14="http://schemas.microsoft.com/office/powerpoint/2010/main" val="967360974"/>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4610834E-C5C8-4590-96CD-71CA15B1CA88}"/>
              </a:ext>
            </a:extLst>
          </p:cNvPr>
          <p:cNvSpPr>
            <a:spLocks noGrp="1"/>
          </p:cNvSpPr>
          <p:nvPr>
            <p:ph type="title"/>
          </p:nvPr>
        </p:nvSpPr>
        <p:spPr/>
        <p:txBody>
          <a:bodyPr/>
          <a:lstStyle/>
          <a:p>
            <a:r>
              <a:rPr lang="en-US" dirty="0"/>
              <a:t>Week of 10/19/2020- Testing and Labs</a:t>
            </a:r>
          </a:p>
        </p:txBody>
      </p:sp>
      <p:sp>
        <p:nvSpPr>
          <p:cNvPr id="5" name="Content Placeholder 4">
            <a:extLst>
              <a:ext uri="{FF2B5EF4-FFF2-40B4-BE49-F238E27FC236}">
                <a16:creationId xmlns:a16="http://schemas.microsoft.com/office/drawing/2014/main" id="{206B8D59-9FBE-41A6-8D49-FF39D5977C05}"/>
              </a:ext>
            </a:extLst>
          </p:cNvPr>
          <p:cNvSpPr>
            <a:spLocks noGrp="1"/>
          </p:cNvSpPr>
          <p:nvPr>
            <p:ph sz="half" idx="1"/>
          </p:nvPr>
        </p:nvSpPr>
        <p:spPr/>
        <p:txBody>
          <a:bodyPr/>
          <a:lstStyle/>
          <a:p>
            <a:r>
              <a:rPr lang="en-US" dirty="0"/>
              <a:t>Survey emailed to nursing facilities  and assisted living settings on 10/21</a:t>
            </a:r>
          </a:p>
          <a:p>
            <a:r>
              <a:rPr lang="en-US" dirty="0"/>
              <a:t>Survey closed 10/27 at 8:00AM</a:t>
            </a:r>
          </a:p>
          <a:p>
            <a:r>
              <a:rPr lang="en-US" dirty="0"/>
              <a:t>224 Nursing facility respondents</a:t>
            </a:r>
          </a:p>
          <a:p>
            <a:r>
              <a:rPr lang="en-US" dirty="0"/>
              <a:t>171 Assisted Living respondents</a:t>
            </a:r>
          </a:p>
          <a:p>
            <a:endParaRPr lang="en-US" dirty="0"/>
          </a:p>
        </p:txBody>
      </p:sp>
      <p:pic>
        <p:nvPicPr>
          <p:cNvPr id="8" name="Content Placeholder 7" descr="A screenshot of a cell phone&#10;&#10;Description automatically generated">
            <a:extLst>
              <a:ext uri="{FF2B5EF4-FFF2-40B4-BE49-F238E27FC236}">
                <a16:creationId xmlns:a16="http://schemas.microsoft.com/office/drawing/2014/main" id="{3B8A1DCA-2005-4C93-8870-F51602FB7C26}"/>
              </a:ext>
            </a:extLst>
          </p:cNvPr>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6777721" y="2263934"/>
            <a:ext cx="4576079" cy="1737360"/>
          </a:xfrm>
        </p:spPr>
      </p:pic>
    </p:spTree>
    <p:extLst>
      <p:ext uri="{BB962C8B-B14F-4D97-AF65-F5344CB8AC3E}">
        <p14:creationId xmlns:p14="http://schemas.microsoft.com/office/powerpoint/2010/main" val="55351404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4562ACED-798D-4613-8324-D9EF67693D32}"/>
              </a:ext>
            </a:extLst>
          </p:cNvPr>
          <p:cNvSpPr>
            <a:spLocks noGrp="1"/>
          </p:cNvSpPr>
          <p:nvPr>
            <p:ph type="title"/>
          </p:nvPr>
        </p:nvSpPr>
        <p:spPr/>
        <p:txBody>
          <a:bodyPr>
            <a:normAutofit fontScale="90000"/>
          </a:bodyPr>
          <a:lstStyle/>
          <a:p>
            <a:r>
              <a:rPr lang="en-US" dirty="0"/>
              <a:t>Very Small Percentage Are Using Financial Incentives to Encourage Employee Vaccinations</a:t>
            </a:r>
          </a:p>
        </p:txBody>
      </p:sp>
      <p:graphicFrame>
        <p:nvGraphicFramePr>
          <p:cNvPr id="9" name="Content Placeholder 8">
            <a:extLst>
              <a:ext uri="{FF2B5EF4-FFF2-40B4-BE49-F238E27FC236}">
                <a16:creationId xmlns:a16="http://schemas.microsoft.com/office/drawing/2014/main" id="{2023B467-1004-494C-8455-553B99C7192A}"/>
              </a:ext>
            </a:extLst>
          </p:cNvPr>
          <p:cNvGraphicFramePr>
            <a:graphicFrameLocks noGrp="1"/>
          </p:cNvGraphicFramePr>
          <p:nvPr>
            <p:ph sz="half" idx="1"/>
            <p:extLst>
              <p:ext uri="{D42A27DB-BD31-4B8C-83A1-F6EECF244321}">
                <p14:modId xmlns:p14="http://schemas.microsoft.com/office/powerpoint/2010/main" val="1298228389"/>
              </p:ext>
            </p:extLst>
          </p:nvPr>
        </p:nvGraphicFramePr>
        <p:xfrm>
          <a:off x="838200" y="1825625"/>
          <a:ext cx="5181600" cy="4351338"/>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6" name="Content Placeholder 8">
            <a:extLst>
              <a:ext uri="{FF2B5EF4-FFF2-40B4-BE49-F238E27FC236}">
                <a16:creationId xmlns:a16="http://schemas.microsoft.com/office/drawing/2014/main" id="{7BD63A0A-BF15-41D8-8EF0-F1D20EC8163C}"/>
              </a:ext>
            </a:extLst>
          </p:cNvPr>
          <p:cNvGraphicFramePr>
            <a:graphicFrameLocks noGrp="1"/>
          </p:cNvGraphicFramePr>
          <p:nvPr>
            <p:ph sz="half" idx="2"/>
            <p:extLst>
              <p:ext uri="{D42A27DB-BD31-4B8C-83A1-F6EECF244321}">
                <p14:modId xmlns:p14="http://schemas.microsoft.com/office/powerpoint/2010/main" val="1134416545"/>
              </p:ext>
            </p:extLst>
          </p:nvPr>
        </p:nvGraphicFramePr>
        <p:xfrm>
          <a:off x="6172200" y="1825625"/>
          <a:ext cx="5181600" cy="4351338"/>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580090290"/>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804ADAE8-8238-40EA-9BAD-13F8CCA4CB22}"/>
              </a:ext>
            </a:extLst>
          </p:cNvPr>
          <p:cNvSpPr>
            <a:spLocks noGrp="1"/>
          </p:cNvSpPr>
          <p:nvPr>
            <p:ph type="title"/>
          </p:nvPr>
        </p:nvSpPr>
        <p:spPr/>
        <p:txBody>
          <a:bodyPr/>
          <a:lstStyle/>
          <a:p>
            <a:r>
              <a:rPr lang="en-US" dirty="0"/>
              <a:t>Surveillance testing not common in AL</a:t>
            </a:r>
          </a:p>
        </p:txBody>
      </p:sp>
      <p:graphicFrame>
        <p:nvGraphicFramePr>
          <p:cNvPr id="9" name="Content Placeholder 8">
            <a:extLst>
              <a:ext uri="{FF2B5EF4-FFF2-40B4-BE49-F238E27FC236}">
                <a16:creationId xmlns:a16="http://schemas.microsoft.com/office/drawing/2014/main" id="{F4E2546A-A126-460B-9C21-1B10115FEE02}"/>
              </a:ext>
            </a:extLst>
          </p:cNvPr>
          <p:cNvGraphicFramePr>
            <a:graphicFrameLocks noGrp="1"/>
          </p:cNvGraphicFramePr>
          <p:nvPr>
            <p:ph idx="1"/>
            <p:extLst>
              <p:ext uri="{D42A27DB-BD31-4B8C-83A1-F6EECF244321}">
                <p14:modId xmlns:p14="http://schemas.microsoft.com/office/powerpoint/2010/main" val="3071166337"/>
              </p:ext>
            </p:extLst>
          </p:nvPr>
        </p:nvGraphicFramePr>
        <p:xfrm>
          <a:off x="838200" y="1825625"/>
          <a:ext cx="10515600" cy="4351338"/>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65666499"/>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6BB92C-AF68-4629-8220-138134FBA58F}"/>
              </a:ext>
            </a:extLst>
          </p:cNvPr>
          <p:cNvSpPr>
            <a:spLocks noGrp="1"/>
          </p:cNvSpPr>
          <p:nvPr>
            <p:ph type="title"/>
          </p:nvPr>
        </p:nvSpPr>
        <p:spPr/>
        <p:txBody>
          <a:bodyPr/>
          <a:lstStyle/>
          <a:p>
            <a:r>
              <a:rPr lang="en-US" dirty="0"/>
              <a:t>Use of Point of Care antigen testing equipment- large share are not using</a:t>
            </a:r>
          </a:p>
        </p:txBody>
      </p:sp>
      <p:graphicFrame>
        <p:nvGraphicFramePr>
          <p:cNvPr id="6" name="Content Placeholder 5">
            <a:extLst>
              <a:ext uri="{FF2B5EF4-FFF2-40B4-BE49-F238E27FC236}">
                <a16:creationId xmlns:a16="http://schemas.microsoft.com/office/drawing/2014/main" id="{3515981E-6832-4D2C-BD9B-4B54274BC972}"/>
              </a:ext>
            </a:extLst>
          </p:cNvPr>
          <p:cNvGraphicFramePr>
            <a:graphicFrameLocks noGrp="1"/>
          </p:cNvGraphicFramePr>
          <p:nvPr>
            <p:ph idx="1"/>
            <p:extLst>
              <p:ext uri="{D42A27DB-BD31-4B8C-83A1-F6EECF244321}">
                <p14:modId xmlns:p14="http://schemas.microsoft.com/office/powerpoint/2010/main" val="2938578674"/>
              </p:ext>
            </p:extLst>
          </p:nvPr>
        </p:nvGraphicFramePr>
        <p:xfrm>
          <a:off x="838200" y="1825625"/>
          <a:ext cx="10515600" cy="4351338"/>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566832841"/>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DF22C4-3E0B-4C36-B040-E19199372F0A}"/>
              </a:ext>
            </a:extLst>
          </p:cNvPr>
          <p:cNvSpPr>
            <a:spLocks noGrp="1"/>
          </p:cNvSpPr>
          <p:nvPr>
            <p:ph type="title"/>
          </p:nvPr>
        </p:nvSpPr>
        <p:spPr/>
        <p:txBody>
          <a:bodyPr/>
          <a:lstStyle/>
          <a:p>
            <a:r>
              <a:rPr lang="en-US" dirty="0"/>
              <a:t>Point of Care testing equipment</a:t>
            </a:r>
          </a:p>
        </p:txBody>
      </p:sp>
      <p:graphicFrame>
        <p:nvGraphicFramePr>
          <p:cNvPr id="6" name="Content Placeholder 5">
            <a:extLst>
              <a:ext uri="{FF2B5EF4-FFF2-40B4-BE49-F238E27FC236}">
                <a16:creationId xmlns:a16="http://schemas.microsoft.com/office/drawing/2014/main" id="{C7BF7C91-651D-4365-8601-45B29B60EA14}"/>
              </a:ext>
            </a:extLst>
          </p:cNvPr>
          <p:cNvGraphicFramePr>
            <a:graphicFrameLocks noGrp="1"/>
          </p:cNvGraphicFramePr>
          <p:nvPr>
            <p:ph idx="1"/>
            <p:extLst>
              <p:ext uri="{D42A27DB-BD31-4B8C-83A1-F6EECF244321}">
                <p14:modId xmlns:p14="http://schemas.microsoft.com/office/powerpoint/2010/main" val="1564992044"/>
              </p:ext>
            </p:extLst>
          </p:nvPr>
        </p:nvGraphicFramePr>
        <p:xfrm>
          <a:off x="838200" y="1825625"/>
          <a:ext cx="10515600" cy="4351338"/>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510479950"/>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7801EB-FEB8-4E93-B344-026C4B802EB8}"/>
              </a:ext>
            </a:extLst>
          </p:cNvPr>
          <p:cNvSpPr>
            <a:spLocks noGrp="1"/>
          </p:cNvSpPr>
          <p:nvPr>
            <p:ph type="title"/>
          </p:nvPr>
        </p:nvSpPr>
        <p:spPr>
          <a:xfrm>
            <a:off x="838200" y="129455"/>
            <a:ext cx="10515600" cy="1325563"/>
          </a:xfrm>
        </p:spPr>
        <p:txBody>
          <a:bodyPr>
            <a:normAutofit/>
          </a:bodyPr>
          <a:lstStyle/>
          <a:p>
            <a:r>
              <a:rPr lang="en-US" dirty="0"/>
              <a:t>Existing relationship with Labs to conduct PCR tests exists for most providers</a:t>
            </a:r>
          </a:p>
        </p:txBody>
      </p:sp>
      <p:graphicFrame>
        <p:nvGraphicFramePr>
          <p:cNvPr id="6" name="Content Placeholder 5">
            <a:extLst>
              <a:ext uri="{FF2B5EF4-FFF2-40B4-BE49-F238E27FC236}">
                <a16:creationId xmlns:a16="http://schemas.microsoft.com/office/drawing/2014/main" id="{061E27D7-1389-444C-A775-4E61CF90FCAA}"/>
              </a:ext>
            </a:extLst>
          </p:cNvPr>
          <p:cNvGraphicFramePr>
            <a:graphicFrameLocks noGrp="1" noChangeAspect="1"/>
          </p:cNvGraphicFramePr>
          <p:nvPr>
            <p:ph idx="1"/>
            <p:extLst>
              <p:ext uri="{D42A27DB-BD31-4B8C-83A1-F6EECF244321}">
                <p14:modId xmlns:p14="http://schemas.microsoft.com/office/powerpoint/2010/main" val="2920432912"/>
              </p:ext>
            </p:extLst>
          </p:nvPr>
        </p:nvGraphicFramePr>
        <p:xfrm>
          <a:off x="461082" y="1571102"/>
          <a:ext cx="11269836" cy="466344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486454289"/>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itle 13">
            <a:extLst>
              <a:ext uri="{FF2B5EF4-FFF2-40B4-BE49-F238E27FC236}">
                <a16:creationId xmlns:a16="http://schemas.microsoft.com/office/drawing/2014/main" id="{2DA69D74-53D9-458E-BF76-AE6A3E7ABD28}"/>
              </a:ext>
            </a:extLst>
          </p:cNvPr>
          <p:cNvSpPr>
            <a:spLocks noGrp="1"/>
          </p:cNvSpPr>
          <p:nvPr>
            <p:ph type="title"/>
          </p:nvPr>
        </p:nvSpPr>
        <p:spPr>
          <a:xfrm>
            <a:off x="838200" y="365125"/>
            <a:ext cx="10744200" cy="1325563"/>
          </a:xfrm>
        </p:spPr>
        <p:txBody>
          <a:bodyPr>
            <a:normAutofit/>
          </a:bodyPr>
          <a:lstStyle/>
          <a:p>
            <a:r>
              <a:rPr lang="en-US" dirty="0"/>
              <a:t>Mayo Medical Laboratory performing majority of tests- several other labs have a share</a:t>
            </a:r>
          </a:p>
        </p:txBody>
      </p:sp>
      <p:graphicFrame>
        <p:nvGraphicFramePr>
          <p:cNvPr id="18" name="Content Placeholder 17">
            <a:extLst>
              <a:ext uri="{FF2B5EF4-FFF2-40B4-BE49-F238E27FC236}">
                <a16:creationId xmlns:a16="http://schemas.microsoft.com/office/drawing/2014/main" id="{B1B38EAB-C7DF-4791-A4F5-91098FE18D9A}"/>
              </a:ext>
            </a:extLst>
          </p:cNvPr>
          <p:cNvGraphicFramePr>
            <a:graphicFrameLocks noGrp="1"/>
          </p:cNvGraphicFramePr>
          <p:nvPr>
            <p:ph idx="1"/>
            <p:extLst>
              <p:ext uri="{D42A27DB-BD31-4B8C-83A1-F6EECF244321}">
                <p14:modId xmlns:p14="http://schemas.microsoft.com/office/powerpoint/2010/main" val="2693736311"/>
              </p:ext>
            </p:extLst>
          </p:nvPr>
        </p:nvGraphicFramePr>
        <p:xfrm>
          <a:off x="838200" y="1825625"/>
          <a:ext cx="10515600" cy="4351338"/>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839422540"/>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FA46A9D3-C8B4-4D12-9ED1-2ECFA133DAD1}"/>
              </a:ext>
            </a:extLst>
          </p:cNvPr>
          <p:cNvSpPr>
            <a:spLocks noGrp="1"/>
          </p:cNvSpPr>
          <p:nvPr>
            <p:ph type="title"/>
          </p:nvPr>
        </p:nvSpPr>
        <p:spPr>
          <a:xfrm>
            <a:off x="839788" y="113123"/>
            <a:ext cx="10515600" cy="1577566"/>
          </a:xfrm>
        </p:spPr>
        <p:txBody>
          <a:bodyPr>
            <a:noAutofit/>
          </a:bodyPr>
          <a:lstStyle/>
          <a:p>
            <a:r>
              <a:rPr lang="en-US" sz="3200" dirty="0"/>
              <a:t>Nursing facilities and Assisted Living Report Similar Experiences</a:t>
            </a:r>
            <a:br>
              <a:rPr lang="en-US" sz="3200" dirty="0"/>
            </a:br>
            <a:r>
              <a:rPr lang="en-US" sz="3200" dirty="0"/>
              <a:t>Number of days to receive test results improving, but still short of 48-hour standard in most cases</a:t>
            </a:r>
            <a:br>
              <a:rPr lang="en-US" sz="3200" dirty="0"/>
            </a:br>
            <a:r>
              <a:rPr lang="en-US" sz="1800" dirty="0"/>
              <a:t>“For your most recent round of testing, upon the lab receiving the specimens, how many days did the lab take to return the majority of the results?”</a:t>
            </a:r>
          </a:p>
        </p:txBody>
      </p:sp>
      <p:sp>
        <p:nvSpPr>
          <p:cNvPr id="13" name="Text Placeholder 12">
            <a:extLst>
              <a:ext uri="{FF2B5EF4-FFF2-40B4-BE49-F238E27FC236}">
                <a16:creationId xmlns:a16="http://schemas.microsoft.com/office/drawing/2014/main" id="{7EDCB5B4-1208-47C5-A789-49540CEA4CB4}"/>
              </a:ext>
            </a:extLst>
          </p:cNvPr>
          <p:cNvSpPr>
            <a:spLocks noGrp="1"/>
          </p:cNvSpPr>
          <p:nvPr>
            <p:ph type="body" idx="1"/>
          </p:nvPr>
        </p:nvSpPr>
        <p:spPr/>
        <p:txBody>
          <a:bodyPr/>
          <a:lstStyle/>
          <a:p>
            <a:pPr algn="ctr"/>
            <a:r>
              <a:rPr lang="en-US" dirty="0"/>
              <a:t>Nursing Facilities</a:t>
            </a:r>
          </a:p>
        </p:txBody>
      </p:sp>
      <p:graphicFrame>
        <p:nvGraphicFramePr>
          <p:cNvPr id="9" name="Content Placeholder 8">
            <a:extLst>
              <a:ext uri="{FF2B5EF4-FFF2-40B4-BE49-F238E27FC236}">
                <a16:creationId xmlns:a16="http://schemas.microsoft.com/office/drawing/2014/main" id="{ED38E56D-4080-4C22-947A-BD52E74B641D}"/>
              </a:ext>
            </a:extLst>
          </p:cNvPr>
          <p:cNvGraphicFramePr>
            <a:graphicFrameLocks noGrp="1"/>
          </p:cNvGraphicFramePr>
          <p:nvPr>
            <p:ph sz="half" idx="2"/>
            <p:extLst>
              <p:ext uri="{D42A27DB-BD31-4B8C-83A1-F6EECF244321}">
                <p14:modId xmlns:p14="http://schemas.microsoft.com/office/powerpoint/2010/main" val="233310252"/>
              </p:ext>
            </p:extLst>
          </p:nvPr>
        </p:nvGraphicFramePr>
        <p:xfrm>
          <a:off x="839788" y="2505075"/>
          <a:ext cx="5157787" cy="3684588"/>
        </p:xfrm>
        <a:graphic>
          <a:graphicData uri="http://schemas.openxmlformats.org/drawingml/2006/chart">
            <c:chart xmlns:c="http://schemas.openxmlformats.org/drawingml/2006/chart" xmlns:r="http://schemas.openxmlformats.org/officeDocument/2006/relationships" r:id="rId2"/>
          </a:graphicData>
        </a:graphic>
      </p:graphicFrame>
      <p:sp>
        <p:nvSpPr>
          <p:cNvPr id="14" name="Text Placeholder 13">
            <a:extLst>
              <a:ext uri="{FF2B5EF4-FFF2-40B4-BE49-F238E27FC236}">
                <a16:creationId xmlns:a16="http://schemas.microsoft.com/office/drawing/2014/main" id="{4F8B1CB2-405D-4560-8BB8-1F59E27634A2}"/>
              </a:ext>
            </a:extLst>
          </p:cNvPr>
          <p:cNvSpPr>
            <a:spLocks noGrp="1"/>
          </p:cNvSpPr>
          <p:nvPr>
            <p:ph type="body" sz="quarter" idx="3"/>
          </p:nvPr>
        </p:nvSpPr>
        <p:spPr/>
        <p:txBody>
          <a:bodyPr/>
          <a:lstStyle/>
          <a:p>
            <a:pPr algn="ctr"/>
            <a:r>
              <a:rPr lang="en-US" dirty="0"/>
              <a:t>Assisted Living</a:t>
            </a:r>
          </a:p>
        </p:txBody>
      </p:sp>
      <p:graphicFrame>
        <p:nvGraphicFramePr>
          <p:cNvPr id="12" name="Content Placeholder 11">
            <a:extLst>
              <a:ext uri="{FF2B5EF4-FFF2-40B4-BE49-F238E27FC236}">
                <a16:creationId xmlns:a16="http://schemas.microsoft.com/office/drawing/2014/main" id="{A9D2AC48-6BB2-49ED-B25F-0961A994EA12}"/>
              </a:ext>
            </a:extLst>
          </p:cNvPr>
          <p:cNvGraphicFramePr>
            <a:graphicFrameLocks noGrp="1"/>
          </p:cNvGraphicFramePr>
          <p:nvPr>
            <p:ph sz="quarter" idx="4"/>
            <p:extLst>
              <p:ext uri="{D42A27DB-BD31-4B8C-83A1-F6EECF244321}">
                <p14:modId xmlns:p14="http://schemas.microsoft.com/office/powerpoint/2010/main" val="4262039146"/>
              </p:ext>
            </p:extLst>
          </p:nvPr>
        </p:nvGraphicFramePr>
        <p:xfrm>
          <a:off x="6172200" y="2505075"/>
          <a:ext cx="5183188" cy="3684588"/>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474035598"/>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624D1E52-E32F-4900-A5F5-09ED912D24A0}"/>
              </a:ext>
            </a:extLst>
          </p:cNvPr>
          <p:cNvSpPr>
            <a:spLocks noGrp="1"/>
          </p:cNvSpPr>
          <p:nvPr>
            <p:ph type="title"/>
          </p:nvPr>
        </p:nvSpPr>
        <p:spPr/>
        <p:txBody>
          <a:bodyPr>
            <a:normAutofit fontScale="90000"/>
          </a:bodyPr>
          <a:lstStyle/>
          <a:p>
            <a:r>
              <a:rPr lang="en-US" dirty="0"/>
              <a:t>Significant minority of providers have concerns about PCR labs, most not investigating saliva testing as an alternative</a:t>
            </a:r>
          </a:p>
        </p:txBody>
      </p:sp>
      <p:graphicFrame>
        <p:nvGraphicFramePr>
          <p:cNvPr id="11" name="Content Placeholder 10">
            <a:extLst>
              <a:ext uri="{FF2B5EF4-FFF2-40B4-BE49-F238E27FC236}">
                <a16:creationId xmlns:a16="http://schemas.microsoft.com/office/drawing/2014/main" id="{9716E473-A3A6-4DB0-920A-6B0FD739AE08}"/>
              </a:ext>
            </a:extLst>
          </p:cNvPr>
          <p:cNvGraphicFramePr>
            <a:graphicFrameLocks noGrp="1"/>
          </p:cNvGraphicFramePr>
          <p:nvPr>
            <p:ph idx="1"/>
            <p:extLst>
              <p:ext uri="{D42A27DB-BD31-4B8C-83A1-F6EECF244321}">
                <p14:modId xmlns:p14="http://schemas.microsoft.com/office/powerpoint/2010/main" val="791869592"/>
              </p:ext>
            </p:extLst>
          </p:nvPr>
        </p:nvGraphicFramePr>
        <p:xfrm>
          <a:off x="838200" y="1825625"/>
          <a:ext cx="10515600" cy="4351338"/>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819001016"/>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4610834E-C5C8-4590-96CD-71CA15B1CA88}"/>
              </a:ext>
            </a:extLst>
          </p:cNvPr>
          <p:cNvSpPr>
            <a:spLocks noGrp="1"/>
          </p:cNvSpPr>
          <p:nvPr>
            <p:ph type="title"/>
          </p:nvPr>
        </p:nvSpPr>
        <p:spPr/>
        <p:txBody>
          <a:bodyPr/>
          <a:lstStyle/>
          <a:p>
            <a:r>
              <a:rPr lang="en-US" dirty="0"/>
              <a:t>Week of 10/12/2020- Visitation Policies</a:t>
            </a:r>
          </a:p>
        </p:txBody>
      </p:sp>
      <p:sp>
        <p:nvSpPr>
          <p:cNvPr id="5" name="Content Placeholder 4">
            <a:extLst>
              <a:ext uri="{FF2B5EF4-FFF2-40B4-BE49-F238E27FC236}">
                <a16:creationId xmlns:a16="http://schemas.microsoft.com/office/drawing/2014/main" id="{206B8D59-9FBE-41A6-8D49-FF39D5977C05}"/>
              </a:ext>
            </a:extLst>
          </p:cNvPr>
          <p:cNvSpPr>
            <a:spLocks noGrp="1"/>
          </p:cNvSpPr>
          <p:nvPr>
            <p:ph sz="half" idx="1"/>
          </p:nvPr>
        </p:nvSpPr>
        <p:spPr/>
        <p:txBody>
          <a:bodyPr/>
          <a:lstStyle/>
          <a:p>
            <a:r>
              <a:rPr lang="en-US" dirty="0"/>
              <a:t>Survey emailed to nursing facilities  and assisted living on 10/12</a:t>
            </a:r>
          </a:p>
          <a:p>
            <a:r>
              <a:rPr lang="en-US" dirty="0"/>
              <a:t>Survey closed 10/13 at 10:00AM</a:t>
            </a:r>
          </a:p>
          <a:p>
            <a:r>
              <a:rPr lang="en-US" dirty="0"/>
              <a:t>145 Nursing facility respondents</a:t>
            </a:r>
          </a:p>
          <a:p>
            <a:r>
              <a:rPr lang="en-US" dirty="0"/>
              <a:t>150 Assisted Living respondents</a:t>
            </a:r>
          </a:p>
          <a:p>
            <a:endParaRPr lang="en-US" dirty="0"/>
          </a:p>
        </p:txBody>
      </p:sp>
      <p:pic>
        <p:nvPicPr>
          <p:cNvPr id="8" name="Content Placeholder 7" descr="A screenshot of a cell phone&#10;&#10;Description automatically generated">
            <a:extLst>
              <a:ext uri="{FF2B5EF4-FFF2-40B4-BE49-F238E27FC236}">
                <a16:creationId xmlns:a16="http://schemas.microsoft.com/office/drawing/2014/main" id="{3B8A1DCA-2005-4C93-8870-F51602FB7C26}"/>
              </a:ext>
            </a:extLst>
          </p:cNvPr>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6777721" y="2263934"/>
            <a:ext cx="4576079" cy="1737360"/>
          </a:xfrm>
        </p:spPr>
      </p:pic>
    </p:spTree>
    <p:extLst>
      <p:ext uri="{BB962C8B-B14F-4D97-AF65-F5344CB8AC3E}">
        <p14:creationId xmlns:p14="http://schemas.microsoft.com/office/powerpoint/2010/main" val="4112918810"/>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9" name="Rectangle 14">
            <a:extLst>
              <a:ext uri="{FF2B5EF4-FFF2-40B4-BE49-F238E27FC236}">
                <a16:creationId xmlns:a16="http://schemas.microsoft.com/office/drawing/2014/main" id="{08E89D5E-1885-4160-AC77-CC471DD1D0D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636008"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A81D9DAD-1154-411A-BC99-1B38F030AD6C}"/>
              </a:ext>
            </a:extLst>
          </p:cNvPr>
          <p:cNvSpPr>
            <a:spLocks noGrp="1"/>
          </p:cNvSpPr>
          <p:nvPr>
            <p:ph type="title"/>
          </p:nvPr>
        </p:nvSpPr>
        <p:spPr>
          <a:xfrm>
            <a:off x="943277" y="712269"/>
            <a:ext cx="3370998" cy="5502264"/>
          </a:xfrm>
        </p:spPr>
        <p:txBody>
          <a:bodyPr>
            <a:normAutofit/>
          </a:bodyPr>
          <a:lstStyle/>
          <a:p>
            <a:r>
              <a:rPr lang="en-US" sz="3700" dirty="0">
                <a:solidFill>
                  <a:srgbClr val="FFFFFF"/>
                </a:solidFill>
              </a:rPr>
              <a:t>More Assisted Living Settings and Nursing Facilities are Developing a Dedicated Location / Visitation “Center” to Host Indoor Visits</a:t>
            </a:r>
          </a:p>
        </p:txBody>
      </p:sp>
      <p:cxnSp>
        <p:nvCxnSpPr>
          <p:cNvPr id="20" name="Straight Connector 16">
            <a:extLst>
              <a:ext uri="{FF2B5EF4-FFF2-40B4-BE49-F238E27FC236}">
                <a16:creationId xmlns:a16="http://schemas.microsoft.com/office/drawing/2014/main" id="{550D2BD1-98F9-412D-905B-3A843EF4078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585216" y="2971800"/>
            <a:ext cx="0" cy="914400"/>
          </a:xfrm>
          <a:prstGeom prst="line">
            <a:avLst/>
          </a:prstGeom>
          <a:ln w="19050">
            <a:solidFill>
              <a:srgbClr val="FFFFFF">
                <a:alpha val="80000"/>
              </a:srgbClr>
            </a:solidFill>
          </a:ln>
        </p:spPr>
        <p:style>
          <a:lnRef idx="1">
            <a:schemeClr val="accent1"/>
          </a:lnRef>
          <a:fillRef idx="0">
            <a:schemeClr val="accent1"/>
          </a:fillRef>
          <a:effectRef idx="0">
            <a:schemeClr val="accent1"/>
          </a:effectRef>
          <a:fontRef idx="minor">
            <a:schemeClr val="tx1"/>
          </a:fontRef>
        </p:style>
      </p:cxnSp>
      <p:graphicFrame>
        <p:nvGraphicFramePr>
          <p:cNvPr id="10" name="Content Placeholder 9">
            <a:extLst>
              <a:ext uri="{FF2B5EF4-FFF2-40B4-BE49-F238E27FC236}">
                <a16:creationId xmlns:a16="http://schemas.microsoft.com/office/drawing/2014/main" id="{B2587734-006A-4834-A10D-310D8A86946C}"/>
              </a:ext>
            </a:extLst>
          </p:cNvPr>
          <p:cNvGraphicFramePr>
            <a:graphicFrameLocks noGrp="1"/>
          </p:cNvGraphicFramePr>
          <p:nvPr>
            <p:ph idx="1"/>
            <p:extLst>
              <p:ext uri="{D42A27DB-BD31-4B8C-83A1-F6EECF244321}">
                <p14:modId xmlns:p14="http://schemas.microsoft.com/office/powerpoint/2010/main" val="3866295751"/>
              </p:ext>
            </p:extLst>
          </p:nvPr>
        </p:nvGraphicFramePr>
        <p:xfrm>
          <a:off x="5280025" y="642938"/>
          <a:ext cx="6269038" cy="5572125"/>
        </p:xfrm>
        <a:graphic>
          <a:graphicData uri="http://schemas.openxmlformats.org/drawingml/2006/chart">
            <c:chart xmlns:c="http://schemas.openxmlformats.org/drawingml/2006/chart" xmlns:r="http://schemas.openxmlformats.org/officeDocument/2006/relationships" r:id="rId2"/>
          </a:graphicData>
        </a:graphic>
      </p:graphicFrame>
      <p:sp>
        <p:nvSpPr>
          <p:cNvPr id="11" name="TextBox 10">
            <a:extLst>
              <a:ext uri="{FF2B5EF4-FFF2-40B4-BE49-F238E27FC236}">
                <a16:creationId xmlns:a16="http://schemas.microsoft.com/office/drawing/2014/main" id="{3F9504AC-7F03-4424-8DB4-5ED269BE3F71}"/>
              </a:ext>
            </a:extLst>
          </p:cNvPr>
          <p:cNvSpPr txBox="1"/>
          <p:nvPr/>
        </p:nvSpPr>
        <p:spPr>
          <a:xfrm>
            <a:off x="8249467" y="342937"/>
            <a:ext cx="3534037" cy="738664"/>
          </a:xfrm>
          <a:prstGeom prst="rect">
            <a:avLst/>
          </a:prstGeom>
          <a:noFill/>
        </p:spPr>
        <p:txBody>
          <a:bodyPr wrap="square" rtlCol="0">
            <a:spAutoFit/>
          </a:bodyPr>
          <a:lstStyle/>
          <a:p>
            <a:r>
              <a:rPr lang="en-US" sz="1400" dirty="0">
                <a:solidFill>
                  <a:srgbClr val="0070C0"/>
                </a:solidFill>
              </a:rPr>
              <a:t>60% of ALs and 75% of NFs will use the dedicated location/visitation “center” as a  substitute for visits in resident rooms</a:t>
            </a:r>
          </a:p>
        </p:txBody>
      </p:sp>
    </p:spTree>
    <p:extLst>
      <p:ext uri="{BB962C8B-B14F-4D97-AF65-F5344CB8AC3E}">
        <p14:creationId xmlns:p14="http://schemas.microsoft.com/office/powerpoint/2010/main" val="563902957"/>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DD0DA4F8-C919-48D5-B2C0-D90E579377DB}"/>
              </a:ext>
            </a:extLst>
          </p:cNvPr>
          <p:cNvSpPr>
            <a:spLocks noGrp="1"/>
          </p:cNvSpPr>
          <p:nvPr>
            <p:ph type="title"/>
          </p:nvPr>
        </p:nvSpPr>
        <p:spPr/>
        <p:txBody>
          <a:bodyPr>
            <a:normAutofit/>
          </a:bodyPr>
          <a:lstStyle/>
          <a:p>
            <a:r>
              <a:rPr lang="en-US" dirty="0"/>
              <a:t>Essential Caregiver Program Use Increases for Assisted Living Settings and Nursing Facilities</a:t>
            </a:r>
          </a:p>
        </p:txBody>
      </p:sp>
      <p:graphicFrame>
        <p:nvGraphicFramePr>
          <p:cNvPr id="7" name="Content Placeholder 6">
            <a:extLst>
              <a:ext uri="{FF2B5EF4-FFF2-40B4-BE49-F238E27FC236}">
                <a16:creationId xmlns:a16="http://schemas.microsoft.com/office/drawing/2014/main" id="{993ABF72-62F0-4320-8E71-DAD26681B51A}"/>
              </a:ext>
            </a:extLst>
          </p:cNvPr>
          <p:cNvGraphicFramePr>
            <a:graphicFrameLocks noGrp="1"/>
          </p:cNvGraphicFramePr>
          <p:nvPr>
            <p:ph idx="1"/>
            <p:extLst>
              <p:ext uri="{D42A27DB-BD31-4B8C-83A1-F6EECF244321}">
                <p14:modId xmlns:p14="http://schemas.microsoft.com/office/powerpoint/2010/main" val="1209116060"/>
              </p:ext>
            </p:extLst>
          </p:nvPr>
        </p:nvGraphicFramePr>
        <p:xfrm>
          <a:off x="838200" y="1825625"/>
          <a:ext cx="10515600" cy="4351338"/>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17561154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950D2750-0835-4BD9-8688-38B5450D7CBD}"/>
              </a:ext>
            </a:extLst>
          </p:cNvPr>
          <p:cNvSpPr>
            <a:spLocks noGrp="1" noChangeAspect="1"/>
          </p:cNvSpPr>
          <p:nvPr>
            <p:ph type="title"/>
          </p:nvPr>
        </p:nvSpPr>
        <p:spPr>
          <a:xfrm>
            <a:off x="838200" y="166016"/>
            <a:ext cx="10515600" cy="936920"/>
          </a:xfrm>
        </p:spPr>
        <p:txBody>
          <a:bodyPr>
            <a:noAutofit/>
          </a:bodyPr>
          <a:lstStyle/>
          <a:p>
            <a:r>
              <a:rPr lang="en-US" sz="2800" dirty="0"/>
              <a:t>One on One Counseling the Most Utilized  Strategy/Incentive (including non-financial incentives) for Employee COVID-19 vaccination</a:t>
            </a:r>
          </a:p>
        </p:txBody>
      </p:sp>
      <mc:AlternateContent xmlns:mc="http://schemas.openxmlformats.org/markup-compatibility/2006" xmlns:cx1="http://schemas.microsoft.com/office/drawing/2015/9/8/chartex">
        <mc:Choice Requires="cx1">
          <p:graphicFrame>
            <p:nvGraphicFramePr>
              <p:cNvPr id="9" name="Content Placeholder 8">
                <a:extLst>
                  <a:ext uri="{FF2B5EF4-FFF2-40B4-BE49-F238E27FC236}">
                    <a16:creationId xmlns:a16="http://schemas.microsoft.com/office/drawing/2014/main" id="{BA7549E3-B3D7-4F5F-9759-59F2E35EB8C4}"/>
                  </a:ext>
                </a:extLst>
              </p:cNvPr>
              <p:cNvGraphicFramePr>
                <a:graphicFrameLocks noGrp="1"/>
              </p:cNvGraphicFramePr>
              <p:nvPr>
                <p:ph idx="1"/>
                <p:extLst>
                  <p:ext uri="{D42A27DB-BD31-4B8C-83A1-F6EECF244321}">
                    <p14:modId xmlns:p14="http://schemas.microsoft.com/office/powerpoint/2010/main" val="2392323761"/>
                  </p:ext>
                </p:extLst>
              </p:nvPr>
            </p:nvGraphicFramePr>
            <p:xfrm>
              <a:off x="289560" y="1297725"/>
              <a:ext cx="11064240" cy="4846320"/>
            </p:xfrm>
            <a:graphic>
              <a:graphicData uri="http://schemas.microsoft.com/office/drawing/2014/chartex">
                <cx:chart xmlns:cx="http://schemas.microsoft.com/office/drawing/2014/chartex" xmlns:r="http://schemas.openxmlformats.org/officeDocument/2006/relationships" r:id="rId2"/>
              </a:graphicData>
            </a:graphic>
          </p:graphicFrame>
        </mc:Choice>
        <mc:Fallback xmlns="">
          <p:pic>
            <p:nvPicPr>
              <p:cNvPr id="9" name="Content Placeholder 8">
                <a:extLst>
                  <a:ext uri="{FF2B5EF4-FFF2-40B4-BE49-F238E27FC236}">
                    <a16:creationId xmlns:a16="http://schemas.microsoft.com/office/drawing/2014/main" id="{BA7549E3-B3D7-4F5F-9759-59F2E35EB8C4}"/>
                  </a:ext>
                </a:extLst>
              </p:cNvPr>
              <p:cNvPicPr>
                <a:picLocks noGrp="1" noRot="1" noChangeAspect="1" noMove="1" noResize="1" noEditPoints="1" noAdjustHandles="1" noChangeArrowheads="1" noChangeShapeType="1"/>
              </p:cNvPicPr>
              <p:nvPr/>
            </p:nvPicPr>
            <p:blipFill>
              <a:blip r:embed="rId3"/>
              <a:stretch>
                <a:fillRect/>
              </a:stretch>
            </p:blipFill>
            <p:spPr>
              <a:xfrm>
                <a:off x="289560" y="1297725"/>
                <a:ext cx="11064240" cy="4846320"/>
              </a:xfrm>
              <a:prstGeom prst="rect">
                <a:avLst/>
              </a:prstGeom>
            </p:spPr>
          </p:pic>
        </mc:Fallback>
      </mc:AlternateContent>
    </p:spTree>
    <p:extLst>
      <p:ext uri="{BB962C8B-B14F-4D97-AF65-F5344CB8AC3E}">
        <p14:creationId xmlns:p14="http://schemas.microsoft.com/office/powerpoint/2010/main" val="1717516946"/>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1D9DAD-1154-411A-BC99-1B38F030AD6C}"/>
              </a:ext>
            </a:extLst>
          </p:cNvPr>
          <p:cNvSpPr>
            <a:spLocks noGrp="1"/>
          </p:cNvSpPr>
          <p:nvPr>
            <p:ph type="title"/>
          </p:nvPr>
        </p:nvSpPr>
        <p:spPr/>
        <p:txBody>
          <a:bodyPr>
            <a:noAutofit/>
          </a:bodyPr>
          <a:lstStyle/>
          <a:p>
            <a:r>
              <a:rPr lang="en-US" sz="3600" dirty="0"/>
              <a:t>Number of Assisted Living Clients with an Essential Caregiver Increases between August 31 and October 12</a:t>
            </a:r>
          </a:p>
        </p:txBody>
      </p:sp>
      <p:graphicFrame>
        <p:nvGraphicFramePr>
          <p:cNvPr id="14" name="Content Placeholder 13">
            <a:extLst>
              <a:ext uri="{FF2B5EF4-FFF2-40B4-BE49-F238E27FC236}">
                <a16:creationId xmlns:a16="http://schemas.microsoft.com/office/drawing/2014/main" id="{E1445687-1C21-4742-B154-FBDFAF18D226}"/>
              </a:ext>
            </a:extLst>
          </p:cNvPr>
          <p:cNvGraphicFramePr>
            <a:graphicFrameLocks noGrp="1"/>
          </p:cNvGraphicFramePr>
          <p:nvPr>
            <p:ph sz="half" idx="2"/>
            <p:extLst>
              <p:ext uri="{D42A27DB-BD31-4B8C-83A1-F6EECF244321}">
                <p14:modId xmlns:p14="http://schemas.microsoft.com/office/powerpoint/2010/main" val="1907920348"/>
              </p:ext>
            </p:extLst>
          </p:nvPr>
        </p:nvGraphicFramePr>
        <p:xfrm>
          <a:off x="6172200" y="1825625"/>
          <a:ext cx="5181600" cy="4351338"/>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1" name="Content Placeholder 10">
            <a:extLst>
              <a:ext uri="{FF2B5EF4-FFF2-40B4-BE49-F238E27FC236}">
                <a16:creationId xmlns:a16="http://schemas.microsoft.com/office/drawing/2014/main" id="{6D1B5552-0057-452B-BD46-F65C4571F4F3}"/>
              </a:ext>
            </a:extLst>
          </p:cNvPr>
          <p:cNvGraphicFramePr>
            <a:graphicFrameLocks noGrp="1"/>
          </p:cNvGraphicFramePr>
          <p:nvPr>
            <p:ph sz="half" idx="1"/>
            <p:extLst>
              <p:ext uri="{D42A27DB-BD31-4B8C-83A1-F6EECF244321}">
                <p14:modId xmlns:p14="http://schemas.microsoft.com/office/powerpoint/2010/main" val="1231536720"/>
              </p:ext>
            </p:extLst>
          </p:nvPr>
        </p:nvGraphicFramePr>
        <p:xfrm>
          <a:off x="838200" y="1825625"/>
          <a:ext cx="5181600" cy="4351338"/>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251735866"/>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34F117-FE63-4721-8870-18A86047052E}"/>
              </a:ext>
            </a:extLst>
          </p:cNvPr>
          <p:cNvSpPr>
            <a:spLocks noGrp="1"/>
          </p:cNvSpPr>
          <p:nvPr>
            <p:ph type="title"/>
          </p:nvPr>
        </p:nvSpPr>
        <p:spPr/>
        <p:txBody>
          <a:bodyPr/>
          <a:lstStyle/>
          <a:p>
            <a:r>
              <a:rPr lang="en-US" dirty="0"/>
              <a:t>Of those Settings with Essential Caregiver Programs……</a:t>
            </a:r>
          </a:p>
        </p:txBody>
      </p:sp>
      <p:graphicFrame>
        <p:nvGraphicFramePr>
          <p:cNvPr id="7" name="Content Placeholder 6">
            <a:extLst>
              <a:ext uri="{FF2B5EF4-FFF2-40B4-BE49-F238E27FC236}">
                <a16:creationId xmlns:a16="http://schemas.microsoft.com/office/drawing/2014/main" id="{C6875E7C-7696-430C-A73B-BA0707CB253A}"/>
              </a:ext>
            </a:extLst>
          </p:cNvPr>
          <p:cNvGraphicFramePr>
            <a:graphicFrameLocks noGrp="1"/>
          </p:cNvGraphicFramePr>
          <p:nvPr>
            <p:ph sz="half" idx="1"/>
            <p:extLst>
              <p:ext uri="{D42A27DB-BD31-4B8C-83A1-F6EECF244321}">
                <p14:modId xmlns:p14="http://schemas.microsoft.com/office/powerpoint/2010/main" val="875939500"/>
              </p:ext>
            </p:extLst>
          </p:nvPr>
        </p:nvGraphicFramePr>
        <p:xfrm>
          <a:off x="838200" y="1825625"/>
          <a:ext cx="5181600" cy="4351338"/>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0" name="Content Placeholder 9">
            <a:extLst>
              <a:ext uri="{FF2B5EF4-FFF2-40B4-BE49-F238E27FC236}">
                <a16:creationId xmlns:a16="http://schemas.microsoft.com/office/drawing/2014/main" id="{60D7890E-BEF0-4F02-AA46-F9D3CC37F244}"/>
              </a:ext>
            </a:extLst>
          </p:cNvPr>
          <p:cNvGraphicFramePr>
            <a:graphicFrameLocks noGrp="1"/>
          </p:cNvGraphicFramePr>
          <p:nvPr>
            <p:ph sz="half" idx="2"/>
            <p:extLst>
              <p:ext uri="{D42A27DB-BD31-4B8C-83A1-F6EECF244321}">
                <p14:modId xmlns:p14="http://schemas.microsoft.com/office/powerpoint/2010/main" val="29515007"/>
              </p:ext>
            </p:extLst>
          </p:nvPr>
        </p:nvGraphicFramePr>
        <p:xfrm>
          <a:off x="6172200" y="1825625"/>
          <a:ext cx="5181600" cy="4351338"/>
        </p:xfrm>
        <a:graphic>
          <a:graphicData uri="http://schemas.openxmlformats.org/drawingml/2006/chart">
            <c:chart xmlns:c="http://schemas.openxmlformats.org/drawingml/2006/chart" xmlns:r="http://schemas.openxmlformats.org/officeDocument/2006/relationships" r:id="rId3"/>
          </a:graphicData>
        </a:graphic>
      </p:graphicFrame>
      <p:sp>
        <p:nvSpPr>
          <p:cNvPr id="11" name="TextBox 10">
            <a:extLst>
              <a:ext uri="{FF2B5EF4-FFF2-40B4-BE49-F238E27FC236}">
                <a16:creationId xmlns:a16="http://schemas.microsoft.com/office/drawing/2014/main" id="{E1B6666D-DC64-4BC2-8EBF-4002D6E44016}"/>
              </a:ext>
            </a:extLst>
          </p:cNvPr>
          <p:cNvSpPr txBox="1"/>
          <p:nvPr/>
        </p:nvSpPr>
        <p:spPr>
          <a:xfrm>
            <a:off x="10295165" y="2820525"/>
            <a:ext cx="1567544" cy="1015663"/>
          </a:xfrm>
          <a:prstGeom prst="rect">
            <a:avLst/>
          </a:prstGeom>
          <a:noFill/>
        </p:spPr>
        <p:txBody>
          <a:bodyPr wrap="square" rtlCol="0">
            <a:spAutoFit/>
          </a:bodyPr>
          <a:lstStyle/>
          <a:p>
            <a:r>
              <a:rPr lang="en-US" sz="1200" dirty="0"/>
              <a:t>Nearly all of the nursing facilities requiring the testing of essential caregivers conduct the tests.</a:t>
            </a:r>
          </a:p>
        </p:txBody>
      </p:sp>
    </p:spTree>
    <p:extLst>
      <p:ext uri="{BB962C8B-B14F-4D97-AF65-F5344CB8AC3E}">
        <p14:creationId xmlns:p14="http://schemas.microsoft.com/office/powerpoint/2010/main" val="3478822513"/>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121DF3BB-695B-4BF0-89B1-5DAE65315724}"/>
              </a:ext>
            </a:extLst>
          </p:cNvPr>
          <p:cNvSpPr>
            <a:spLocks noGrp="1"/>
          </p:cNvSpPr>
          <p:nvPr>
            <p:ph type="title"/>
          </p:nvPr>
        </p:nvSpPr>
        <p:spPr/>
        <p:txBody>
          <a:bodyPr/>
          <a:lstStyle/>
          <a:p>
            <a:r>
              <a:rPr lang="en-US" dirty="0"/>
              <a:t>A Majority of Respondents Provide Essential Caregivers with PPE</a:t>
            </a:r>
          </a:p>
        </p:txBody>
      </p:sp>
      <p:graphicFrame>
        <p:nvGraphicFramePr>
          <p:cNvPr id="9" name="Content Placeholder 8">
            <a:extLst>
              <a:ext uri="{FF2B5EF4-FFF2-40B4-BE49-F238E27FC236}">
                <a16:creationId xmlns:a16="http://schemas.microsoft.com/office/drawing/2014/main" id="{AC1580D8-73E8-49F1-A96D-59ED7DCA8E0F}"/>
              </a:ext>
            </a:extLst>
          </p:cNvPr>
          <p:cNvGraphicFramePr>
            <a:graphicFrameLocks noGrp="1"/>
          </p:cNvGraphicFramePr>
          <p:nvPr>
            <p:ph idx="1"/>
            <p:extLst>
              <p:ext uri="{D42A27DB-BD31-4B8C-83A1-F6EECF244321}">
                <p14:modId xmlns:p14="http://schemas.microsoft.com/office/powerpoint/2010/main" val="4040836725"/>
              </p:ext>
            </p:extLst>
          </p:nvPr>
        </p:nvGraphicFramePr>
        <p:xfrm>
          <a:off x="838200" y="1825625"/>
          <a:ext cx="10515600" cy="4351338"/>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47916709"/>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4610834E-C5C8-4590-96CD-71CA15B1CA88}"/>
              </a:ext>
            </a:extLst>
          </p:cNvPr>
          <p:cNvSpPr>
            <a:spLocks noGrp="1"/>
          </p:cNvSpPr>
          <p:nvPr>
            <p:ph type="title"/>
          </p:nvPr>
        </p:nvSpPr>
        <p:spPr/>
        <p:txBody>
          <a:bodyPr/>
          <a:lstStyle/>
          <a:p>
            <a:r>
              <a:rPr lang="en-US" dirty="0"/>
              <a:t>Week of 10/5/2020- Background Checks</a:t>
            </a:r>
          </a:p>
        </p:txBody>
      </p:sp>
      <p:sp>
        <p:nvSpPr>
          <p:cNvPr id="5" name="Content Placeholder 4">
            <a:extLst>
              <a:ext uri="{FF2B5EF4-FFF2-40B4-BE49-F238E27FC236}">
                <a16:creationId xmlns:a16="http://schemas.microsoft.com/office/drawing/2014/main" id="{206B8D59-9FBE-41A6-8D49-FF39D5977C05}"/>
              </a:ext>
            </a:extLst>
          </p:cNvPr>
          <p:cNvSpPr>
            <a:spLocks noGrp="1"/>
          </p:cNvSpPr>
          <p:nvPr>
            <p:ph sz="half" idx="1"/>
          </p:nvPr>
        </p:nvSpPr>
        <p:spPr/>
        <p:txBody>
          <a:bodyPr/>
          <a:lstStyle/>
          <a:p>
            <a:r>
              <a:rPr lang="en-US" dirty="0"/>
              <a:t>Survey emailed to nursing facilities  and assisted living on 10/2</a:t>
            </a:r>
          </a:p>
          <a:p>
            <a:r>
              <a:rPr lang="en-US" dirty="0"/>
              <a:t>Survey closed 10/5 at 10:00AM</a:t>
            </a:r>
          </a:p>
          <a:p>
            <a:r>
              <a:rPr lang="en-US" dirty="0"/>
              <a:t>128 Nursing facility respondents</a:t>
            </a:r>
          </a:p>
          <a:p>
            <a:r>
              <a:rPr lang="en-US" dirty="0"/>
              <a:t>124 Assisted Living respondents</a:t>
            </a:r>
          </a:p>
          <a:p>
            <a:endParaRPr lang="en-US" dirty="0"/>
          </a:p>
        </p:txBody>
      </p:sp>
      <p:pic>
        <p:nvPicPr>
          <p:cNvPr id="8" name="Content Placeholder 7" descr="A screenshot of a cell phone&#10;&#10;Description automatically generated">
            <a:extLst>
              <a:ext uri="{FF2B5EF4-FFF2-40B4-BE49-F238E27FC236}">
                <a16:creationId xmlns:a16="http://schemas.microsoft.com/office/drawing/2014/main" id="{3B8A1DCA-2005-4C93-8870-F51602FB7C26}"/>
              </a:ext>
            </a:extLst>
          </p:cNvPr>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6777721" y="2263934"/>
            <a:ext cx="4576079" cy="1737360"/>
          </a:xfrm>
        </p:spPr>
      </p:pic>
    </p:spTree>
    <p:extLst>
      <p:ext uri="{BB962C8B-B14F-4D97-AF65-F5344CB8AC3E}">
        <p14:creationId xmlns:p14="http://schemas.microsoft.com/office/powerpoint/2010/main" val="897737276"/>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85E696-7977-4978-9C48-47E53047588D}"/>
              </a:ext>
            </a:extLst>
          </p:cNvPr>
          <p:cNvSpPr>
            <a:spLocks noGrp="1"/>
          </p:cNvSpPr>
          <p:nvPr>
            <p:ph type="title"/>
          </p:nvPr>
        </p:nvSpPr>
        <p:spPr>
          <a:xfrm>
            <a:off x="391378" y="320675"/>
            <a:ext cx="11407487" cy="1325563"/>
          </a:xfrm>
        </p:spPr>
        <p:txBody>
          <a:bodyPr>
            <a:normAutofit/>
          </a:bodyPr>
          <a:lstStyle/>
          <a:p>
            <a:pPr algn="ctr"/>
            <a:r>
              <a:rPr lang="en-US" sz="4200" dirty="0"/>
              <a:t>LTC Accounts for more than 5,000 new Hires Each Month</a:t>
            </a:r>
          </a:p>
        </p:txBody>
      </p:sp>
      <p:graphicFrame>
        <p:nvGraphicFramePr>
          <p:cNvPr id="6" name="Content Placeholder 5">
            <a:extLst>
              <a:ext uri="{FF2B5EF4-FFF2-40B4-BE49-F238E27FC236}">
                <a16:creationId xmlns:a16="http://schemas.microsoft.com/office/drawing/2014/main" id="{2334F91E-FAC1-4D99-AA2C-657D93A69532}"/>
              </a:ext>
            </a:extLst>
          </p:cNvPr>
          <p:cNvGraphicFramePr>
            <a:graphicFrameLocks noGrp="1"/>
          </p:cNvGraphicFramePr>
          <p:nvPr>
            <p:ph idx="1"/>
            <p:extLst>
              <p:ext uri="{D42A27DB-BD31-4B8C-83A1-F6EECF244321}">
                <p14:modId xmlns:p14="http://schemas.microsoft.com/office/powerpoint/2010/main" val="2121608043"/>
              </p:ext>
            </p:extLst>
          </p:nvPr>
        </p:nvGraphicFramePr>
        <p:xfrm>
          <a:off x="391377" y="1646238"/>
          <a:ext cx="11407487" cy="4351338"/>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424289448"/>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85E696-7977-4978-9C48-47E53047588D}"/>
              </a:ext>
            </a:extLst>
          </p:cNvPr>
          <p:cNvSpPr>
            <a:spLocks noGrp="1"/>
          </p:cNvSpPr>
          <p:nvPr>
            <p:ph type="title"/>
          </p:nvPr>
        </p:nvSpPr>
        <p:spPr>
          <a:xfrm>
            <a:off x="391378" y="320675"/>
            <a:ext cx="11407487" cy="1325563"/>
          </a:xfrm>
        </p:spPr>
        <p:txBody>
          <a:bodyPr>
            <a:normAutofit/>
          </a:bodyPr>
          <a:lstStyle/>
          <a:p>
            <a:pPr algn="ctr"/>
            <a:r>
              <a:rPr lang="en-US" sz="4200" dirty="0"/>
              <a:t>LTC has more than 23,000 Employees working on Emergency Background Checks</a:t>
            </a:r>
          </a:p>
        </p:txBody>
      </p:sp>
      <p:graphicFrame>
        <p:nvGraphicFramePr>
          <p:cNvPr id="6" name="Content Placeholder 5">
            <a:extLst>
              <a:ext uri="{FF2B5EF4-FFF2-40B4-BE49-F238E27FC236}">
                <a16:creationId xmlns:a16="http://schemas.microsoft.com/office/drawing/2014/main" id="{2334F91E-FAC1-4D99-AA2C-657D93A69532}"/>
              </a:ext>
            </a:extLst>
          </p:cNvPr>
          <p:cNvGraphicFramePr>
            <a:graphicFrameLocks noGrp="1"/>
          </p:cNvGraphicFramePr>
          <p:nvPr>
            <p:ph idx="1"/>
            <p:extLst>
              <p:ext uri="{D42A27DB-BD31-4B8C-83A1-F6EECF244321}">
                <p14:modId xmlns:p14="http://schemas.microsoft.com/office/powerpoint/2010/main" val="1720566004"/>
              </p:ext>
            </p:extLst>
          </p:nvPr>
        </p:nvGraphicFramePr>
        <p:xfrm>
          <a:off x="784513" y="1646238"/>
          <a:ext cx="11407487" cy="4351338"/>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030346068"/>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85E696-7977-4978-9C48-47E53047588D}"/>
              </a:ext>
            </a:extLst>
          </p:cNvPr>
          <p:cNvSpPr>
            <a:spLocks noGrp="1"/>
          </p:cNvSpPr>
          <p:nvPr>
            <p:ph type="title"/>
          </p:nvPr>
        </p:nvSpPr>
        <p:spPr>
          <a:xfrm>
            <a:off x="391378" y="320675"/>
            <a:ext cx="11407487" cy="1325563"/>
          </a:xfrm>
        </p:spPr>
        <p:txBody>
          <a:bodyPr>
            <a:normAutofit fontScale="90000"/>
          </a:bodyPr>
          <a:lstStyle/>
          <a:p>
            <a:pPr algn="ctr"/>
            <a:r>
              <a:rPr lang="en-US" sz="4200" dirty="0"/>
              <a:t>More than 15% of LTC Staff Have to Go More than 40 Miles Round Trip for Fingerprinting-</a:t>
            </a:r>
            <a:br>
              <a:rPr lang="en-US" sz="4200" dirty="0"/>
            </a:br>
            <a:r>
              <a:rPr lang="en-US" sz="4200" dirty="0"/>
              <a:t>Approximately 4,000 LTC Employees Impacted</a:t>
            </a:r>
          </a:p>
        </p:txBody>
      </p:sp>
      <p:graphicFrame>
        <p:nvGraphicFramePr>
          <p:cNvPr id="6" name="Content Placeholder 5">
            <a:extLst>
              <a:ext uri="{FF2B5EF4-FFF2-40B4-BE49-F238E27FC236}">
                <a16:creationId xmlns:a16="http://schemas.microsoft.com/office/drawing/2014/main" id="{2334F91E-FAC1-4D99-AA2C-657D93A69532}"/>
              </a:ext>
            </a:extLst>
          </p:cNvPr>
          <p:cNvGraphicFramePr>
            <a:graphicFrameLocks noGrp="1"/>
          </p:cNvGraphicFramePr>
          <p:nvPr>
            <p:ph idx="1"/>
            <p:extLst>
              <p:ext uri="{D42A27DB-BD31-4B8C-83A1-F6EECF244321}">
                <p14:modId xmlns:p14="http://schemas.microsoft.com/office/powerpoint/2010/main" val="2658085251"/>
              </p:ext>
            </p:extLst>
          </p:nvPr>
        </p:nvGraphicFramePr>
        <p:xfrm>
          <a:off x="391379" y="1825625"/>
          <a:ext cx="11407487" cy="4351338"/>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309917300"/>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4610834E-C5C8-4590-96CD-71CA15B1CA88}"/>
              </a:ext>
            </a:extLst>
          </p:cNvPr>
          <p:cNvSpPr>
            <a:spLocks noGrp="1"/>
          </p:cNvSpPr>
          <p:nvPr>
            <p:ph type="title"/>
          </p:nvPr>
        </p:nvSpPr>
        <p:spPr/>
        <p:txBody>
          <a:bodyPr/>
          <a:lstStyle/>
          <a:p>
            <a:r>
              <a:rPr lang="en-US" dirty="0"/>
              <a:t>Week of 9/28/2020- Admission Policies</a:t>
            </a:r>
          </a:p>
        </p:txBody>
      </p:sp>
      <p:sp>
        <p:nvSpPr>
          <p:cNvPr id="5" name="Content Placeholder 4">
            <a:extLst>
              <a:ext uri="{FF2B5EF4-FFF2-40B4-BE49-F238E27FC236}">
                <a16:creationId xmlns:a16="http://schemas.microsoft.com/office/drawing/2014/main" id="{206B8D59-9FBE-41A6-8D49-FF39D5977C05}"/>
              </a:ext>
            </a:extLst>
          </p:cNvPr>
          <p:cNvSpPr>
            <a:spLocks noGrp="1"/>
          </p:cNvSpPr>
          <p:nvPr>
            <p:ph sz="half" idx="1"/>
          </p:nvPr>
        </p:nvSpPr>
        <p:spPr/>
        <p:txBody>
          <a:bodyPr/>
          <a:lstStyle/>
          <a:p>
            <a:r>
              <a:rPr lang="en-US" dirty="0"/>
              <a:t>Survey emailed to nursing facilities on 9/28</a:t>
            </a:r>
          </a:p>
          <a:p>
            <a:r>
              <a:rPr lang="en-US" dirty="0"/>
              <a:t>Survey closed 9/29 at 11:00AM</a:t>
            </a:r>
          </a:p>
          <a:p>
            <a:r>
              <a:rPr lang="en-US" dirty="0"/>
              <a:t>164 Nursing facility respondents</a:t>
            </a:r>
          </a:p>
          <a:p>
            <a:endParaRPr lang="en-US" dirty="0"/>
          </a:p>
        </p:txBody>
      </p:sp>
      <p:pic>
        <p:nvPicPr>
          <p:cNvPr id="8" name="Content Placeholder 7" descr="A screenshot of a cell phone&#10;&#10;Description automatically generated">
            <a:extLst>
              <a:ext uri="{FF2B5EF4-FFF2-40B4-BE49-F238E27FC236}">
                <a16:creationId xmlns:a16="http://schemas.microsoft.com/office/drawing/2014/main" id="{3B8A1DCA-2005-4C93-8870-F51602FB7C26}"/>
              </a:ext>
            </a:extLst>
          </p:cNvPr>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6777721" y="2263934"/>
            <a:ext cx="4576079" cy="1737360"/>
          </a:xfrm>
        </p:spPr>
      </p:pic>
    </p:spTree>
    <p:extLst>
      <p:ext uri="{BB962C8B-B14F-4D97-AF65-F5344CB8AC3E}">
        <p14:creationId xmlns:p14="http://schemas.microsoft.com/office/powerpoint/2010/main" val="3250363631"/>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08E89D5E-1885-4160-AC77-CC471DD1D0D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636008"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Title 4">
            <a:extLst>
              <a:ext uri="{FF2B5EF4-FFF2-40B4-BE49-F238E27FC236}">
                <a16:creationId xmlns:a16="http://schemas.microsoft.com/office/drawing/2014/main" id="{496FEBCC-B21D-47E1-8F6A-8B951BCAC97C}"/>
              </a:ext>
            </a:extLst>
          </p:cNvPr>
          <p:cNvSpPr>
            <a:spLocks noGrp="1"/>
          </p:cNvSpPr>
          <p:nvPr>
            <p:ph type="title"/>
          </p:nvPr>
        </p:nvSpPr>
        <p:spPr>
          <a:xfrm>
            <a:off x="943277" y="712269"/>
            <a:ext cx="3370998" cy="5502264"/>
          </a:xfrm>
        </p:spPr>
        <p:txBody>
          <a:bodyPr>
            <a:normAutofit/>
          </a:bodyPr>
          <a:lstStyle/>
          <a:p>
            <a:r>
              <a:rPr lang="en-US" sz="3700" dirty="0">
                <a:solidFill>
                  <a:srgbClr val="FFFFFF"/>
                </a:solidFill>
              </a:rPr>
              <a:t>Nearly half of Minnesota’s nursing facilities have had to place a hold on all new admissions since the beginning of the pandemic</a:t>
            </a:r>
          </a:p>
        </p:txBody>
      </p:sp>
      <p:cxnSp>
        <p:nvCxnSpPr>
          <p:cNvPr id="16" name="Straight Connector 15">
            <a:extLst>
              <a:ext uri="{FF2B5EF4-FFF2-40B4-BE49-F238E27FC236}">
                <a16:creationId xmlns:a16="http://schemas.microsoft.com/office/drawing/2014/main" id="{550D2BD1-98F9-412D-905B-3A843EF4078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585216" y="2971800"/>
            <a:ext cx="0" cy="914400"/>
          </a:xfrm>
          <a:prstGeom prst="line">
            <a:avLst/>
          </a:prstGeom>
          <a:ln w="19050">
            <a:solidFill>
              <a:srgbClr val="FFFFFF">
                <a:alpha val="80000"/>
              </a:srgbClr>
            </a:solidFill>
          </a:ln>
        </p:spPr>
        <p:style>
          <a:lnRef idx="1">
            <a:schemeClr val="accent1"/>
          </a:lnRef>
          <a:fillRef idx="0">
            <a:schemeClr val="accent1"/>
          </a:fillRef>
          <a:effectRef idx="0">
            <a:schemeClr val="accent1"/>
          </a:effectRef>
          <a:fontRef idx="minor">
            <a:schemeClr val="tx1"/>
          </a:fontRef>
        </p:style>
      </p:cxnSp>
      <p:graphicFrame>
        <p:nvGraphicFramePr>
          <p:cNvPr id="9" name="Content Placeholder 8">
            <a:extLst>
              <a:ext uri="{FF2B5EF4-FFF2-40B4-BE49-F238E27FC236}">
                <a16:creationId xmlns:a16="http://schemas.microsoft.com/office/drawing/2014/main" id="{D816F9AD-EB48-4BF2-9D7F-37B04B7099DD}"/>
              </a:ext>
            </a:extLst>
          </p:cNvPr>
          <p:cNvGraphicFramePr>
            <a:graphicFrameLocks noGrp="1"/>
          </p:cNvGraphicFramePr>
          <p:nvPr>
            <p:ph idx="1"/>
            <p:extLst>
              <p:ext uri="{D42A27DB-BD31-4B8C-83A1-F6EECF244321}">
                <p14:modId xmlns:p14="http://schemas.microsoft.com/office/powerpoint/2010/main" val="2119035989"/>
              </p:ext>
            </p:extLst>
          </p:nvPr>
        </p:nvGraphicFramePr>
        <p:xfrm>
          <a:off x="5280025" y="642938"/>
          <a:ext cx="6269038" cy="5572125"/>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70408446"/>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 name="Rectangle 19">
            <a:extLst>
              <a:ext uri="{FF2B5EF4-FFF2-40B4-BE49-F238E27FC236}">
                <a16:creationId xmlns:a16="http://schemas.microsoft.com/office/drawing/2014/main" id="{A5711A0E-A428-4ED1-96CB-33D69FD842E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00874" y="2043803"/>
            <a:ext cx="10190252" cy="80683"/>
          </a:xfrm>
          <a:prstGeom prst="rect">
            <a:avLst/>
          </a:prstGeom>
          <a:solidFill>
            <a:schemeClr val="tx1">
              <a:lumMod val="50000"/>
              <a:lumOff val="50000"/>
              <a:alpha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B3C8C12C-C4A0-42C7-A29F-FC43684F5B77}"/>
              </a:ext>
            </a:extLst>
          </p:cNvPr>
          <p:cNvSpPr>
            <a:spLocks noGrp="1"/>
          </p:cNvSpPr>
          <p:nvPr>
            <p:ph type="title"/>
          </p:nvPr>
        </p:nvSpPr>
        <p:spPr>
          <a:xfrm>
            <a:off x="870204" y="606564"/>
            <a:ext cx="10451592" cy="1325563"/>
          </a:xfrm>
        </p:spPr>
        <p:txBody>
          <a:bodyPr vert="horz" lIns="91440" tIns="45720" rIns="91440" bIns="45720" rtlCol="0" anchor="ctr">
            <a:normAutofit fontScale="90000"/>
          </a:bodyPr>
          <a:lstStyle/>
          <a:p>
            <a:r>
              <a:rPr lang="en-US" sz="4000" b="1" kern="1200" dirty="0">
                <a:solidFill>
                  <a:schemeClr val="tx1"/>
                </a:solidFill>
                <a:latin typeface="+mj-lt"/>
                <a:ea typeface="+mj-ea"/>
                <a:cs typeface="+mj-cs"/>
              </a:rPr>
              <a:t>On 9/28/2020</a:t>
            </a:r>
            <a:br>
              <a:rPr lang="en-US" sz="2100" kern="1200" dirty="0">
                <a:solidFill>
                  <a:schemeClr val="tx1"/>
                </a:solidFill>
                <a:latin typeface="+mj-lt"/>
                <a:ea typeface="+mj-ea"/>
                <a:cs typeface="+mj-cs"/>
              </a:rPr>
            </a:br>
            <a:r>
              <a:rPr lang="en-US" sz="3100" kern="1200" dirty="0">
                <a:solidFill>
                  <a:schemeClr val="tx1"/>
                </a:solidFill>
                <a:latin typeface="+mj-lt"/>
                <a:ea typeface="+mj-ea"/>
                <a:cs typeface="+mj-cs"/>
              </a:rPr>
              <a:t>Only a very small portion of nursing facilities had a hold on admissions</a:t>
            </a:r>
            <a:br>
              <a:rPr lang="en-US" sz="3100" kern="1200" dirty="0">
                <a:solidFill>
                  <a:schemeClr val="tx1"/>
                </a:solidFill>
                <a:latin typeface="+mj-lt"/>
                <a:ea typeface="+mj-ea"/>
                <a:cs typeface="+mj-cs"/>
              </a:rPr>
            </a:br>
            <a:r>
              <a:rPr lang="en-US" sz="3100" kern="1200" dirty="0">
                <a:solidFill>
                  <a:schemeClr val="tx1"/>
                </a:solidFill>
                <a:latin typeface="+mj-lt"/>
                <a:ea typeface="+mj-ea"/>
                <a:cs typeface="+mj-cs"/>
              </a:rPr>
              <a:t>About one-third are maintaining a waiting list for new admissions</a:t>
            </a:r>
            <a:br>
              <a:rPr lang="en-US" sz="2100" kern="1200" dirty="0">
                <a:solidFill>
                  <a:schemeClr val="tx1"/>
                </a:solidFill>
                <a:latin typeface="+mj-lt"/>
                <a:ea typeface="+mj-ea"/>
                <a:cs typeface="+mj-cs"/>
              </a:rPr>
            </a:br>
            <a:endParaRPr lang="en-US" sz="2100" kern="1200" dirty="0">
              <a:solidFill>
                <a:schemeClr val="tx1"/>
              </a:solidFill>
              <a:latin typeface="+mj-lt"/>
              <a:ea typeface="+mj-ea"/>
              <a:cs typeface="+mj-cs"/>
            </a:endParaRPr>
          </a:p>
        </p:txBody>
      </p:sp>
      <p:graphicFrame>
        <p:nvGraphicFramePr>
          <p:cNvPr id="8" name="Content Placeholder 7">
            <a:extLst>
              <a:ext uri="{FF2B5EF4-FFF2-40B4-BE49-F238E27FC236}">
                <a16:creationId xmlns:a16="http://schemas.microsoft.com/office/drawing/2014/main" id="{65CF5A4D-5500-4123-AEED-19D3ECA1A025}"/>
              </a:ext>
            </a:extLst>
          </p:cNvPr>
          <p:cNvGraphicFramePr>
            <a:graphicFrameLocks noGrp="1"/>
          </p:cNvGraphicFramePr>
          <p:nvPr>
            <p:ph sz="half" idx="1"/>
            <p:extLst>
              <p:ext uri="{D42A27DB-BD31-4B8C-83A1-F6EECF244321}">
                <p14:modId xmlns:p14="http://schemas.microsoft.com/office/powerpoint/2010/main" val="3497098838"/>
              </p:ext>
            </p:extLst>
          </p:nvPr>
        </p:nvGraphicFramePr>
        <p:xfrm>
          <a:off x="990600" y="2374900"/>
          <a:ext cx="5054600" cy="360680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0" name="Content Placeholder 9">
            <a:extLst>
              <a:ext uri="{FF2B5EF4-FFF2-40B4-BE49-F238E27FC236}">
                <a16:creationId xmlns:a16="http://schemas.microsoft.com/office/drawing/2014/main" id="{9BADDA91-6304-48D3-B7E9-8DAB1B11D202}"/>
              </a:ext>
            </a:extLst>
          </p:cNvPr>
          <p:cNvGraphicFramePr>
            <a:graphicFrameLocks noGrp="1"/>
          </p:cNvGraphicFramePr>
          <p:nvPr>
            <p:ph sz="half" idx="2"/>
            <p:extLst>
              <p:ext uri="{D42A27DB-BD31-4B8C-83A1-F6EECF244321}">
                <p14:modId xmlns:p14="http://schemas.microsoft.com/office/powerpoint/2010/main" val="56643613"/>
              </p:ext>
            </p:extLst>
          </p:nvPr>
        </p:nvGraphicFramePr>
        <p:xfrm>
          <a:off x="6108700" y="2374900"/>
          <a:ext cx="5054600" cy="36068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45737336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950D2750-0835-4BD9-8688-38B5450D7CBD}"/>
              </a:ext>
            </a:extLst>
          </p:cNvPr>
          <p:cNvSpPr>
            <a:spLocks noGrp="1" noChangeAspect="1"/>
          </p:cNvSpPr>
          <p:nvPr>
            <p:ph type="title"/>
          </p:nvPr>
        </p:nvSpPr>
        <p:spPr>
          <a:xfrm>
            <a:off x="838200" y="166016"/>
            <a:ext cx="10515600" cy="936920"/>
          </a:xfrm>
        </p:spPr>
        <p:txBody>
          <a:bodyPr>
            <a:noAutofit/>
          </a:bodyPr>
          <a:lstStyle/>
          <a:p>
            <a:r>
              <a:rPr lang="en-US" sz="2800" dirty="0"/>
              <a:t>Monetary Incentives, Additional PTO, Gift Cards, and a Vaccination Mandate Thought to Be Best Strategies/Incentives</a:t>
            </a:r>
            <a:br>
              <a:rPr lang="en-US" sz="2800" dirty="0"/>
            </a:br>
            <a:r>
              <a:rPr lang="en-US" sz="2000" dirty="0"/>
              <a:t>Choose Up to Three Strategy/Incentives that you THINK will Increase Employee COVID-19 vaccination</a:t>
            </a:r>
            <a:endParaRPr lang="en-US" sz="2800" dirty="0"/>
          </a:p>
        </p:txBody>
      </p:sp>
      <mc:AlternateContent xmlns:mc="http://schemas.openxmlformats.org/markup-compatibility/2006" xmlns:cx1="http://schemas.microsoft.com/office/drawing/2015/9/8/chartex">
        <mc:Choice Requires="cx1">
          <p:graphicFrame>
            <p:nvGraphicFramePr>
              <p:cNvPr id="9" name="Content Placeholder 8">
                <a:extLst>
                  <a:ext uri="{FF2B5EF4-FFF2-40B4-BE49-F238E27FC236}">
                    <a16:creationId xmlns:a16="http://schemas.microsoft.com/office/drawing/2014/main" id="{BA7549E3-B3D7-4F5F-9759-59F2E35EB8C4}"/>
                  </a:ext>
                </a:extLst>
              </p:cNvPr>
              <p:cNvGraphicFramePr>
                <a:graphicFrameLocks noGrp="1"/>
              </p:cNvGraphicFramePr>
              <p:nvPr>
                <p:ph idx="1"/>
                <p:extLst>
                  <p:ext uri="{D42A27DB-BD31-4B8C-83A1-F6EECF244321}">
                    <p14:modId xmlns:p14="http://schemas.microsoft.com/office/powerpoint/2010/main" val="706771592"/>
                  </p:ext>
                </p:extLst>
              </p:nvPr>
            </p:nvGraphicFramePr>
            <p:xfrm>
              <a:off x="289560" y="1297725"/>
              <a:ext cx="11064240" cy="4846320"/>
            </p:xfrm>
            <a:graphic>
              <a:graphicData uri="http://schemas.microsoft.com/office/drawing/2014/chartex">
                <cx:chart xmlns:cx="http://schemas.microsoft.com/office/drawing/2014/chartex" xmlns:r="http://schemas.openxmlformats.org/officeDocument/2006/relationships" r:id="rId2"/>
              </a:graphicData>
            </a:graphic>
          </p:graphicFrame>
        </mc:Choice>
        <mc:Fallback xmlns="">
          <p:pic>
            <p:nvPicPr>
              <p:cNvPr id="9" name="Content Placeholder 8">
                <a:extLst>
                  <a:ext uri="{FF2B5EF4-FFF2-40B4-BE49-F238E27FC236}">
                    <a16:creationId xmlns:a16="http://schemas.microsoft.com/office/drawing/2014/main" id="{BA7549E3-B3D7-4F5F-9759-59F2E35EB8C4}"/>
                  </a:ext>
                </a:extLst>
              </p:cNvPr>
              <p:cNvPicPr>
                <a:picLocks noGrp="1" noRot="1" noChangeAspect="1" noMove="1" noResize="1" noEditPoints="1" noAdjustHandles="1" noChangeArrowheads="1" noChangeShapeType="1"/>
              </p:cNvPicPr>
              <p:nvPr/>
            </p:nvPicPr>
            <p:blipFill>
              <a:blip r:embed="rId3"/>
              <a:stretch>
                <a:fillRect/>
              </a:stretch>
            </p:blipFill>
            <p:spPr>
              <a:xfrm>
                <a:off x="289560" y="1297725"/>
                <a:ext cx="11064240" cy="4846320"/>
              </a:xfrm>
              <a:prstGeom prst="rect">
                <a:avLst/>
              </a:prstGeom>
            </p:spPr>
          </p:pic>
        </mc:Fallback>
      </mc:AlternateContent>
    </p:spTree>
    <p:extLst>
      <p:ext uri="{BB962C8B-B14F-4D97-AF65-F5344CB8AC3E}">
        <p14:creationId xmlns:p14="http://schemas.microsoft.com/office/powerpoint/2010/main" val="3811315859"/>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54758E-1C3E-4608-AC71-1970CDC8D8A8}"/>
              </a:ext>
            </a:extLst>
          </p:cNvPr>
          <p:cNvSpPr>
            <a:spLocks noGrp="1"/>
          </p:cNvSpPr>
          <p:nvPr>
            <p:ph type="title"/>
          </p:nvPr>
        </p:nvSpPr>
        <p:spPr/>
        <p:txBody>
          <a:bodyPr>
            <a:noAutofit/>
          </a:bodyPr>
          <a:lstStyle/>
          <a:p>
            <a:r>
              <a:rPr lang="en-US" sz="2800" dirty="0"/>
              <a:t>Nearly all nursing facilities are taking admissions from hospitals. </a:t>
            </a:r>
            <a:br>
              <a:rPr lang="en-US" sz="2800" dirty="0"/>
            </a:br>
            <a:r>
              <a:rPr lang="en-US" sz="2800" dirty="0"/>
              <a:t>But more hospital referrals are turned down due to admissions criteria when compared to pre-COVID-19 pandemic</a:t>
            </a:r>
            <a:endParaRPr lang="en-US" sz="2400" dirty="0"/>
          </a:p>
        </p:txBody>
      </p:sp>
      <p:graphicFrame>
        <p:nvGraphicFramePr>
          <p:cNvPr id="8" name="Content Placeholder 7">
            <a:extLst>
              <a:ext uri="{FF2B5EF4-FFF2-40B4-BE49-F238E27FC236}">
                <a16:creationId xmlns:a16="http://schemas.microsoft.com/office/drawing/2014/main" id="{FA708294-C650-4B1A-ABD6-0325543ADE79}"/>
              </a:ext>
            </a:extLst>
          </p:cNvPr>
          <p:cNvGraphicFramePr>
            <a:graphicFrameLocks noGrp="1"/>
          </p:cNvGraphicFramePr>
          <p:nvPr>
            <p:ph idx="1"/>
            <p:extLst>
              <p:ext uri="{D42A27DB-BD31-4B8C-83A1-F6EECF244321}">
                <p14:modId xmlns:p14="http://schemas.microsoft.com/office/powerpoint/2010/main" val="2261632414"/>
              </p:ext>
            </p:extLst>
          </p:nvPr>
        </p:nvGraphicFramePr>
        <p:xfrm>
          <a:off x="838200" y="1825625"/>
          <a:ext cx="10515600" cy="4351338"/>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846905296"/>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85E696-7977-4978-9C48-47E53047588D}"/>
              </a:ext>
            </a:extLst>
          </p:cNvPr>
          <p:cNvSpPr>
            <a:spLocks noGrp="1"/>
          </p:cNvSpPr>
          <p:nvPr>
            <p:ph type="title"/>
          </p:nvPr>
        </p:nvSpPr>
        <p:spPr>
          <a:xfrm>
            <a:off x="391378" y="320675"/>
            <a:ext cx="11407487" cy="1325563"/>
          </a:xfrm>
        </p:spPr>
        <p:txBody>
          <a:bodyPr>
            <a:normAutofit/>
          </a:bodyPr>
          <a:lstStyle/>
          <a:p>
            <a:r>
              <a:rPr lang="en-US" sz="4200" dirty="0"/>
              <a:t>Ability to meet specific needs, staffing, and room availability inform decisions to admit from hospital</a:t>
            </a:r>
          </a:p>
        </p:txBody>
      </p:sp>
      <p:graphicFrame>
        <p:nvGraphicFramePr>
          <p:cNvPr id="6" name="Content Placeholder 5">
            <a:extLst>
              <a:ext uri="{FF2B5EF4-FFF2-40B4-BE49-F238E27FC236}">
                <a16:creationId xmlns:a16="http://schemas.microsoft.com/office/drawing/2014/main" id="{2334F91E-FAC1-4D99-AA2C-657D93A69532}"/>
              </a:ext>
            </a:extLst>
          </p:cNvPr>
          <p:cNvGraphicFramePr>
            <a:graphicFrameLocks noGrp="1"/>
          </p:cNvGraphicFramePr>
          <p:nvPr>
            <p:ph idx="1"/>
            <p:extLst>
              <p:ext uri="{D42A27DB-BD31-4B8C-83A1-F6EECF244321}">
                <p14:modId xmlns:p14="http://schemas.microsoft.com/office/powerpoint/2010/main" val="2834327839"/>
              </p:ext>
            </p:extLst>
          </p:nvPr>
        </p:nvGraphicFramePr>
        <p:xfrm>
          <a:off x="391379" y="1825625"/>
          <a:ext cx="11407487" cy="4351338"/>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586974195"/>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4610834E-C5C8-4590-96CD-71CA15B1CA88}"/>
              </a:ext>
            </a:extLst>
          </p:cNvPr>
          <p:cNvSpPr>
            <a:spLocks noGrp="1"/>
          </p:cNvSpPr>
          <p:nvPr>
            <p:ph type="title"/>
          </p:nvPr>
        </p:nvSpPr>
        <p:spPr/>
        <p:txBody>
          <a:bodyPr/>
          <a:lstStyle/>
          <a:p>
            <a:r>
              <a:rPr lang="en-US" dirty="0"/>
              <a:t>Week of 9/21/2020- PPE Supplies</a:t>
            </a:r>
          </a:p>
        </p:txBody>
      </p:sp>
      <p:sp>
        <p:nvSpPr>
          <p:cNvPr id="5" name="Content Placeholder 4">
            <a:extLst>
              <a:ext uri="{FF2B5EF4-FFF2-40B4-BE49-F238E27FC236}">
                <a16:creationId xmlns:a16="http://schemas.microsoft.com/office/drawing/2014/main" id="{206B8D59-9FBE-41A6-8D49-FF39D5977C05}"/>
              </a:ext>
            </a:extLst>
          </p:cNvPr>
          <p:cNvSpPr>
            <a:spLocks noGrp="1"/>
          </p:cNvSpPr>
          <p:nvPr>
            <p:ph sz="half" idx="1"/>
          </p:nvPr>
        </p:nvSpPr>
        <p:spPr/>
        <p:txBody>
          <a:bodyPr/>
          <a:lstStyle/>
          <a:p>
            <a:r>
              <a:rPr lang="en-US" dirty="0"/>
              <a:t>Survey emailed to nursing facilities and assisted living/housing with services on 9/21</a:t>
            </a:r>
          </a:p>
          <a:p>
            <a:r>
              <a:rPr lang="en-US" dirty="0"/>
              <a:t>Survey closed 9/22 at 11:00AM</a:t>
            </a:r>
          </a:p>
          <a:p>
            <a:r>
              <a:rPr lang="en-US" dirty="0"/>
              <a:t>162 Nursing facility respondents</a:t>
            </a:r>
          </a:p>
          <a:p>
            <a:r>
              <a:rPr lang="en-US" dirty="0"/>
              <a:t>164 assisted living/housing with services  respondents</a:t>
            </a:r>
          </a:p>
          <a:p>
            <a:endParaRPr lang="en-US" dirty="0"/>
          </a:p>
        </p:txBody>
      </p:sp>
      <p:pic>
        <p:nvPicPr>
          <p:cNvPr id="8" name="Content Placeholder 7" descr="A screenshot of a cell phone&#10;&#10;Description automatically generated">
            <a:extLst>
              <a:ext uri="{FF2B5EF4-FFF2-40B4-BE49-F238E27FC236}">
                <a16:creationId xmlns:a16="http://schemas.microsoft.com/office/drawing/2014/main" id="{3B8A1DCA-2005-4C93-8870-F51602FB7C26}"/>
              </a:ext>
            </a:extLst>
          </p:cNvPr>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6777721" y="2263934"/>
            <a:ext cx="4576079" cy="1737360"/>
          </a:xfrm>
        </p:spPr>
      </p:pic>
    </p:spTree>
    <p:extLst>
      <p:ext uri="{BB962C8B-B14F-4D97-AF65-F5344CB8AC3E}">
        <p14:creationId xmlns:p14="http://schemas.microsoft.com/office/powerpoint/2010/main" val="3404331220"/>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A6B3D618-B985-4A76-AD62-60F57BDB40A1}"/>
              </a:ext>
            </a:extLst>
          </p:cNvPr>
          <p:cNvSpPr>
            <a:spLocks noGrp="1"/>
          </p:cNvSpPr>
          <p:nvPr>
            <p:ph type="title"/>
          </p:nvPr>
        </p:nvSpPr>
        <p:spPr/>
        <p:txBody>
          <a:bodyPr/>
          <a:lstStyle/>
          <a:p>
            <a:r>
              <a:rPr lang="en-US" dirty="0"/>
              <a:t>Nursing facility respondents more likely to have COVID-19 positive resident or employee</a:t>
            </a:r>
          </a:p>
        </p:txBody>
      </p:sp>
      <p:graphicFrame>
        <p:nvGraphicFramePr>
          <p:cNvPr id="9" name="Content Placeholder 8">
            <a:extLst>
              <a:ext uri="{FF2B5EF4-FFF2-40B4-BE49-F238E27FC236}">
                <a16:creationId xmlns:a16="http://schemas.microsoft.com/office/drawing/2014/main" id="{4F75A069-2B2B-4FFB-98B4-FA62D9D20E76}"/>
              </a:ext>
            </a:extLst>
          </p:cNvPr>
          <p:cNvGraphicFramePr>
            <a:graphicFrameLocks noGrp="1"/>
          </p:cNvGraphicFramePr>
          <p:nvPr>
            <p:ph idx="1"/>
            <p:extLst>
              <p:ext uri="{D42A27DB-BD31-4B8C-83A1-F6EECF244321}">
                <p14:modId xmlns:p14="http://schemas.microsoft.com/office/powerpoint/2010/main" val="1382173062"/>
              </p:ext>
            </p:extLst>
          </p:nvPr>
        </p:nvGraphicFramePr>
        <p:xfrm>
          <a:off x="838200" y="1825625"/>
          <a:ext cx="10515600" cy="4351338"/>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056394168"/>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A6B3D618-B985-4A76-AD62-60F57BDB40A1}"/>
              </a:ext>
            </a:extLst>
          </p:cNvPr>
          <p:cNvSpPr>
            <a:spLocks noGrp="1"/>
          </p:cNvSpPr>
          <p:nvPr>
            <p:ph type="title"/>
          </p:nvPr>
        </p:nvSpPr>
        <p:spPr/>
        <p:txBody>
          <a:bodyPr/>
          <a:lstStyle/>
          <a:p>
            <a:r>
              <a:rPr lang="en-US" dirty="0"/>
              <a:t>Overwhelming number of respondents have implemented PPE conservation strategies</a:t>
            </a:r>
          </a:p>
        </p:txBody>
      </p:sp>
      <p:graphicFrame>
        <p:nvGraphicFramePr>
          <p:cNvPr id="9" name="Content Placeholder 8">
            <a:extLst>
              <a:ext uri="{FF2B5EF4-FFF2-40B4-BE49-F238E27FC236}">
                <a16:creationId xmlns:a16="http://schemas.microsoft.com/office/drawing/2014/main" id="{4F75A069-2B2B-4FFB-98B4-FA62D9D20E76}"/>
              </a:ext>
            </a:extLst>
          </p:cNvPr>
          <p:cNvGraphicFramePr>
            <a:graphicFrameLocks noGrp="1"/>
          </p:cNvGraphicFramePr>
          <p:nvPr>
            <p:ph idx="1"/>
            <p:extLst>
              <p:ext uri="{D42A27DB-BD31-4B8C-83A1-F6EECF244321}">
                <p14:modId xmlns:p14="http://schemas.microsoft.com/office/powerpoint/2010/main" val="1479471554"/>
              </p:ext>
            </p:extLst>
          </p:nvPr>
        </p:nvGraphicFramePr>
        <p:xfrm>
          <a:off x="838200" y="1825625"/>
          <a:ext cx="10515600" cy="4351338"/>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4062738719"/>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A84A70-FA18-4886-95C6-654F342A3B23}"/>
              </a:ext>
            </a:extLst>
          </p:cNvPr>
          <p:cNvSpPr>
            <a:spLocks noGrp="1"/>
          </p:cNvSpPr>
          <p:nvPr>
            <p:ph type="title"/>
          </p:nvPr>
        </p:nvSpPr>
        <p:spPr/>
        <p:txBody>
          <a:bodyPr/>
          <a:lstStyle/>
          <a:p>
            <a:r>
              <a:rPr lang="en-US" dirty="0"/>
              <a:t>Of those settings conserving PPE, multiple strategies are often used</a:t>
            </a:r>
          </a:p>
        </p:txBody>
      </p:sp>
      <p:graphicFrame>
        <p:nvGraphicFramePr>
          <p:cNvPr id="6" name="Content Placeholder 5">
            <a:extLst>
              <a:ext uri="{FF2B5EF4-FFF2-40B4-BE49-F238E27FC236}">
                <a16:creationId xmlns:a16="http://schemas.microsoft.com/office/drawing/2014/main" id="{D1EC9960-4C32-45A6-9AED-D6E18FA41715}"/>
              </a:ext>
            </a:extLst>
          </p:cNvPr>
          <p:cNvGraphicFramePr>
            <a:graphicFrameLocks noGrp="1"/>
          </p:cNvGraphicFramePr>
          <p:nvPr>
            <p:ph idx="1"/>
            <p:extLst>
              <p:ext uri="{D42A27DB-BD31-4B8C-83A1-F6EECF244321}">
                <p14:modId xmlns:p14="http://schemas.microsoft.com/office/powerpoint/2010/main" val="1132426985"/>
              </p:ext>
            </p:extLst>
          </p:nvPr>
        </p:nvGraphicFramePr>
        <p:xfrm>
          <a:off x="838200" y="1825625"/>
          <a:ext cx="10515600" cy="4351338"/>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05117317"/>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D6886A-9A52-4A8F-8539-3052F04199D9}"/>
              </a:ext>
            </a:extLst>
          </p:cNvPr>
          <p:cNvSpPr>
            <a:spLocks noGrp="1"/>
          </p:cNvSpPr>
          <p:nvPr>
            <p:ph type="title"/>
          </p:nvPr>
        </p:nvSpPr>
        <p:spPr/>
        <p:txBody>
          <a:bodyPr>
            <a:normAutofit fontScale="90000"/>
          </a:bodyPr>
          <a:lstStyle/>
          <a:p>
            <a:r>
              <a:rPr lang="en-US" sz="4000" dirty="0"/>
              <a:t>Most Assisted Living without Covid-19 Positive in Building Report at Least 2-Weeks Supply of PPE, Except for Respirators</a:t>
            </a:r>
            <a:endParaRPr lang="en-US" dirty="0"/>
          </a:p>
        </p:txBody>
      </p:sp>
      <p:graphicFrame>
        <p:nvGraphicFramePr>
          <p:cNvPr id="8" name="Content Placeholder 7">
            <a:extLst>
              <a:ext uri="{FF2B5EF4-FFF2-40B4-BE49-F238E27FC236}">
                <a16:creationId xmlns:a16="http://schemas.microsoft.com/office/drawing/2014/main" id="{E0C6DFFD-A881-43BB-9435-68F606BC9C0E}"/>
              </a:ext>
            </a:extLst>
          </p:cNvPr>
          <p:cNvGraphicFramePr>
            <a:graphicFrameLocks noGrp="1"/>
          </p:cNvGraphicFramePr>
          <p:nvPr>
            <p:ph idx="1"/>
            <p:extLst>
              <p:ext uri="{D42A27DB-BD31-4B8C-83A1-F6EECF244321}">
                <p14:modId xmlns:p14="http://schemas.microsoft.com/office/powerpoint/2010/main" val="1198460557"/>
              </p:ext>
            </p:extLst>
          </p:nvPr>
        </p:nvGraphicFramePr>
        <p:xfrm>
          <a:off x="838200" y="1825625"/>
          <a:ext cx="10515600" cy="4351338"/>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860212479"/>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D6886A-9A52-4A8F-8539-3052F04199D9}"/>
              </a:ext>
            </a:extLst>
          </p:cNvPr>
          <p:cNvSpPr>
            <a:spLocks noGrp="1"/>
          </p:cNvSpPr>
          <p:nvPr>
            <p:ph type="title"/>
          </p:nvPr>
        </p:nvSpPr>
        <p:spPr/>
        <p:txBody>
          <a:bodyPr>
            <a:normAutofit/>
          </a:bodyPr>
          <a:lstStyle/>
          <a:p>
            <a:pPr algn="ctr"/>
            <a:r>
              <a:rPr lang="en-US" sz="4000" dirty="0"/>
              <a:t>Assisted Living with Covid-19 Positive, Most have adequate PPE Supply other than Respirators</a:t>
            </a:r>
            <a:endParaRPr lang="en-US" dirty="0"/>
          </a:p>
        </p:txBody>
      </p:sp>
      <p:graphicFrame>
        <p:nvGraphicFramePr>
          <p:cNvPr id="8" name="Content Placeholder 7">
            <a:extLst>
              <a:ext uri="{FF2B5EF4-FFF2-40B4-BE49-F238E27FC236}">
                <a16:creationId xmlns:a16="http://schemas.microsoft.com/office/drawing/2014/main" id="{E0C6DFFD-A881-43BB-9435-68F606BC9C0E}"/>
              </a:ext>
            </a:extLst>
          </p:cNvPr>
          <p:cNvGraphicFramePr>
            <a:graphicFrameLocks noGrp="1"/>
          </p:cNvGraphicFramePr>
          <p:nvPr>
            <p:ph idx="1"/>
            <p:extLst>
              <p:ext uri="{D42A27DB-BD31-4B8C-83A1-F6EECF244321}">
                <p14:modId xmlns:p14="http://schemas.microsoft.com/office/powerpoint/2010/main" val="3727835941"/>
              </p:ext>
            </p:extLst>
          </p:nvPr>
        </p:nvGraphicFramePr>
        <p:xfrm>
          <a:off x="838200" y="1825625"/>
          <a:ext cx="10515600" cy="4351338"/>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642829206"/>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D6886A-9A52-4A8F-8539-3052F04199D9}"/>
              </a:ext>
            </a:extLst>
          </p:cNvPr>
          <p:cNvSpPr>
            <a:spLocks noGrp="1"/>
          </p:cNvSpPr>
          <p:nvPr>
            <p:ph type="title"/>
          </p:nvPr>
        </p:nvSpPr>
        <p:spPr/>
        <p:txBody>
          <a:bodyPr>
            <a:normAutofit fontScale="90000"/>
          </a:bodyPr>
          <a:lstStyle/>
          <a:p>
            <a:pPr algn="ctr"/>
            <a:r>
              <a:rPr lang="en-US" sz="4000" dirty="0"/>
              <a:t>Most Nursing Facilities without Covid-19 Positive Report at Least 2-Weeks Supply of PPE, Respirators have Least Supply</a:t>
            </a:r>
            <a:endParaRPr lang="en-US" dirty="0"/>
          </a:p>
        </p:txBody>
      </p:sp>
      <p:graphicFrame>
        <p:nvGraphicFramePr>
          <p:cNvPr id="8" name="Content Placeholder 7">
            <a:extLst>
              <a:ext uri="{FF2B5EF4-FFF2-40B4-BE49-F238E27FC236}">
                <a16:creationId xmlns:a16="http://schemas.microsoft.com/office/drawing/2014/main" id="{E0C6DFFD-A881-43BB-9435-68F606BC9C0E}"/>
              </a:ext>
            </a:extLst>
          </p:cNvPr>
          <p:cNvGraphicFramePr>
            <a:graphicFrameLocks noGrp="1"/>
          </p:cNvGraphicFramePr>
          <p:nvPr>
            <p:ph idx="1"/>
            <p:extLst>
              <p:ext uri="{D42A27DB-BD31-4B8C-83A1-F6EECF244321}">
                <p14:modId xmlns:p14="http://schemas.microsoft.com/office/powerpoint/2010/main" val="671026512"/>
              </p:ext>
            </p:extLst>
          </p:nvPr>
        </p:nvGraphicFramePr>
        <p:xfrm>
          <a:off x="838200" y="1825625"/>
          <a:ext cx="10515600" cy="4351338"/>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34439413"/>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D6886A-9A52-4A8F-8539-3052F04199D9}"/>
              </a:ext>
            </a:extLst>
          </p:cNvPr>
          <p:cNvSpPr>
            <a:spLocks noGrp="1"/>
          </p:cNvSpPr>
          <p:nvPr>
            <p:ph type="title"/>
          </p:nvPr>
        </p:nvSpPr>
        <p:spPr/>
        <p:txBody>
          <a:bodyPr>
            <a:normAutofit fontScale="90000"/>
          </a:bodyPr>
          <a:lstStyle/>
          <a:p>
            <a:pPr algn="ctr"/>
            <a:r>
              <a:rPr lang="en-US" sz="4000" dirty="0"/>
              <a:t>Nursing Facilities with Covid-19 Positive, have Shorter PPE Supplies in General than Other Providers</a:t>
            </a:r>
            <a:endParaRPr lang="en-US" dirty="0"/>
          </a:p>
        </p:txBody>
      </p:sp>
      <p:graphicFrame>
        <p:nvGraphicFramePr>
          <p:cNvPr id="8" name="Content Placeholder 7">
            <a:extLst>
              <a:ext uri="{FF2B5EF4-FFF2-40B4-BE49-F238E27FC236}">
                <a16:creationId xmlns:a16="http://schemas.microsoft.com/office/drawing/2014/main" id="{E0C6DFFD-A881-43BB-9435-68F606BC9C0E}"/>
              </a:ext>
            </a:extLst>
          </p:cNvPr>
          <p:cNvGraphicFramePr>
            <a:graphicFrameLocks noGrp="1"/>
          </p:cNvGraphicFramePr>
          <p:nvPr>
            <p:ph idx="1"/>
            <p:extLst>
              <p:ext uri="{D42A27DB-BD31-4B8C-83A1-F6EECF244321}">
                <p14:modId xmlns:p14="http://schemas.microsoft.com/office/powerpoint/2010/main" val="483430125"/>
              </p:ext>
            </p:extLst>
          </p:nvPr>
        </p:nvGraphicFramePr>
        <p:xfrm>
          <a:off x="838200" y="1825625"/>
          <a:ext cx="10515600" cy="4351338"/>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20319964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4610834E-C5C8-4590-96CD-71CA15B1CA88}"/>
              </a:ext>
            </a:extLst>
          </p:cNvPr>
          <p:cNvSpPr>
            <a:spLocks noGrp="1"/>
          </p:cNvSpPr>
          <p:nvPr>
            <p:ph type="title"/>
          </p:nvPr>
        </p:nvSpPr>
        <p:spPr/>
        <p:txBody>
          <a:bodyPr/>
          <a:lstStyle/>
          <a:p>
            <a:r>
              <a:rPr lang="en-US" dirty="0"/>
              <a:t>Week of 3/1/2021 – Visitation Policies</a:t>
            </a:r>
          </a:p>
        </p:txBody>
      </p:sp>
      <p:sp>
        <p:nvSpPr>
          <p:cNvPr id="5" name="Content Placeholder 4">
            <a:extLst>
              <a:ext uri="{FF2B5EF4-FFF2-40B4-BE49-F238E27FC236}">
                <a16:creationId xmlns:a16="http://schemas.microsoft.com/office/drawing/2014/main" id="{206B8D59-9FBE-41A6-8D49-FF39D5977C05}"/>
              </a:ext>
            </a:extLst>
          </p:cNvPr>
          <p:cNvSpPr>
            <a:spLocks noGrp="1"/>
          </p:cNvSpPr>
          <p:nvPr>
            <p:ph sz="half" idx="1"/>
          </p:nvPr>
        </p:nvSpPr>
        <p:spPr/>
        <p:txBody>
          <a:bodyPr/>
          <a:lstStyle/>
          <a:p>
            <a:r>
              <a:rPr lang="en-US" dirty="0"/>
              <a:t>Survey emailed to nursing facilities on 3/3/2021</a:t>
            </a:r>
          </a:p>
          <a:p>
            <a:r>
              <a:rPr lang="en-US" dirty="0"/>
              <a:t>Survey closed 3/4/2021 at 11:00AM</a:t>
            </a:r>
          </a:p>
          <a:p>
            <a:r>
              <a:rPr lang="en-US" dirty="0"/>
              <a:t>223 Assisted Living Respondents</a:t>
            </a:r>
          </a:p>
          <a:p>
            <a:r>
              <a:rPr lang="en-US" dirty="0"/>
              <a:t>153 Nursing Facility respondents</a:t>
            </a:r>
          </a:p>
          <a:p>
            <a:endParaRPr lang="en-US" dirty="0"/>
          </a:p>
        </p:txBody>
      </p:sp>
      <p:pic>
        <p:nvPicPr>
          <p:cNvPr id="8" name="Content Placeholder 7" descr="A screenshot of a cell phone&#10;&#10;Description automatically generated">
            <a:extLst>
              <a:ext uri="{FF2B5EF4-FFF2-40B4-BE49-F238E27FC236}">
                <a16:creationId xmlns:a16="http://schemas.microsoft.com/office/drawing/2014/main" id="{3B8A1DCA-2005-4C93-8870-F51602FB7C26}"/>
              </a:ext>
            </a:extLst>
          </p:cNvPr>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6777721" y="2263934"/>
            <a:ext cx="4576079" cy="1737360"/>
          </a:xfrm>
        </p:spPr>
      </p:pic>
    </p:spTree>
    <p:extLst>
      <p:ext uri="{BB962C8B-B14F-4D97-AF65-F5344CB8AC3E}">
        <p14:creationId xmlns:p14="http://schemas.microsoft.com/office/powerpoint/2010/main" val="1368892380"/>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13A89A-193B-4794-B0D7-678D2F193D15}"/>
              </a:ext>
            </a:extLst>
          </p:cNvPr>
          <p:cNvSpPr>
            <a:spLocks noGrp="1"/>
          </p:cNvSpPr>
          <p:nvPr>
            <p:ph type="title"/>
          </p:nvPr>
        </p:nvSpPr>
        <p:spPr/>
        <p:txBody>
          <a:bodyPr>
            <a:noAutofit/>
          </a:bodyPr>
          <a:lstStyle/>
          <a:p>
            <a:pPr algn="ctr"/>
            <a:r>
              <a:rPr lang="en-US" sz="3600" dirty="0"/>
              <a:t>Percent of Providers without a reliable source of resupply by PPE-</a:t>
            </a:r>
            <a:br>
              <a:rPr lang="en-US" sz="3600" dirty="0"/>
            </a:br>
            <a:r>
              <a:rPr lang="en-US" sz="3600" dirty="0"/>
              <a:t>Respirators especially difficult to find</a:t>
            </a:r>
          </a:p>
        </p:txBody>
      </p:sp>
      <p:graphicFrame>
        <p:nvGraphicFramePr>
          <p:cNvPr id="6" name="Content Placeholder 5">
            <a:extLst>
              <a:ext uri="{FF2B5EF4-FFF2-40B4-BE49-F238E27FC236}">
                <a16:creationId xmlns:a16="http://schemas.microsoft.com/office/drawing/2014/main" id="{ECBA0BA4-60B0-4AF1-98C2-CD1D825DBBD7}"/>
              </a:ext>
            </a:extLst>
          </p:cNvPr>
          <p:cNvGraphicFramePr>
            <a:graphicFrameLocks noGrp="1"/>
          </p:cNvGraphicFramePr>
          <p:nvPr>
            <p:ph idx="1"/>
            <p:extLst>
              <p:ext uri="{D42A27DB-BD31-4B8C-83A1-F6EECF244321}">
                <p14:modId xmlns:p14="http://schemas.microsoft.com/office/powerpoint/2010/main" val="882551606"/>
              </p:ext>
            </p:extLst>
          </p:nvPr>
        </p:nvGraphicFramePr>
        <p:xfrm>
          <a:off x="838200" y="1825625"/>
          <a:ext cx="10515600" cy="4351338"/>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275374211"/>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4610834E-C5C8-4590-96CD-71CA15B1CA88}"/>
              </a:ext>
            </a:extLst>
          </p:cNvPr>
          <p:cNvSpPr>
            <a:spLocks noGrp="1"/>
          </p:cNvSpPr>
          <p:nvPr>
            <p:ph type="title"/>
          </p:nvPr>
        </p:nvSpPr>
        <p:spPr/>
        <p:txBody>
          <a:bodyPr/>
          <a:lstStyle/>
          <a:p>
            <a:r>
              <a:rPr lang="en-US" dirty="0"/>
              <a:t>Week of 9/14/2020- Antigen Testing</a:t>
            </a:r>
          </a:p>
        </p:txBody>
      </p:sp>
      <p:sp>
        <p:nvSpPr>
          <p:cNvPr id="5" name="Content Placeholder 4">
            <a:extLst>
              <a:ext uri="{FF2B5EF4-FFF2-40B4-BE49-F238E27FC236}">
                <a16:creationId xmlns:a16="http://schemas.microsoft.com/office/drawing/2014/main" id="{206B8D59-9FBE-41A6-8D49-FF39D5977C05}"/>
              </a:ext>
            </a:extLst>
          </p:cNvPr>
          <p:cNvSpPr>
            <a:spLocks noGrp="1"/>
          </p:cNvSpPr>
          <p:nvPr>
            <p:ph sz="half" idx="1"/>
          </p:nvPr>
        </p:nvSpPr>
        <p:spPr/>
        <p:txBody>
          <a:bodyPr/>
          <a:lstStyle/>
          <a:p>
            <a:r>
              <a:rPr lang="en-US" dirty="0"/>
              <a:t>Separate surveys emailed to nursing facilities on 9/14</a:t>
            </a:r>
          </a:p>
          <a:p>
            <a:r>
              <a:rPr lang="en-US" dirty="0"/>
              <a:t>Survey closed 9/15 at 11:00AM</a:t>
            </a:r>
          </a:p>
          <a:p>
            <a:r>
              <a:rPr lang="en-US" dirty="0"/>
              <a:t>168 Nursing facility respondents</a:t>
            </a:r>
          </a:p>
          <a:p>
            <a:endParaRPr lang="en-US" dirty="0"/>
          </a:p>
        </p:txBody>
      </p:sp>
      <p:pic>
        <p:nvPicPr>
          <p:cNvPr id="8" name="Content Placeholder 7" descr="A screenshot of a cell phone&#10;&#10;Description automatically generated">
            <a:extLst>
              <a:ext uri="{FF2B5EF4-FFF2-40B4-BE49-F238E27FC236}">
                <a16:creationId xmlns:a16="http://schemas.microsoft.com/office/drawing/2014/main" id="{3B8A1DCA-2005-4C93-8870-F51602FB7C26}"/>
              </a:ext>
            </a:extLst>
          </p:cNvPr>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6777721" y="2263934"/>
            <a:ext cx="4576079" cy="1737360"/>
          </a:xfrm>
        </p:spPr>
      </p:pic>
    </p:spTree>
    <p:extLst>
      <p:ext uri="{BB962C8B-B14F-4D97-AF65-F5344CB8AC3E}">
        <p14:creationId xmlns:p14="http://schemas.microsoft.com/office/powerpoint/2010/main" val="3454012754"/>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E45EF3-25D6-4C3E-A964-7FFD0B8EB985}"/>
              </a:ext>
            </a:extLst>
          </p:cNvPr>
          <p:cNvSpPr>
            <a:spLocks noGrp="1"/>
          </p:cNvSpPr>
          <p:nvPr>
            <p:ph type="title"/>
          </p:nvPr>
        </p:nvSpPr>
        <p:spPr>
          <a:xfrm>
            <a:off x="838200" y="332074"/>
            <a:ext cx="10515600" cy="1325563"/>
          </a:xfrm>
        </p:spPr>
        <p:txBody>
          <a:bodyPr>
            <a:noAutofit/>
          </a:bodyPr>
          <a:lstStyle/>
          <a:p>
            <a:r>
              <a:rPr lang="en-US" sz="3200" dirty="0"/>
              <a:t>Over 75% of nursing facilities have received a POC Device </a:t>
            </a:r>
            <a:br>
              <a:rPr lang="en-US" sz="3200" dirty="0"/>
            </a:br>
            <a:r>
              <a:rPr lang="en-US" sz="3200" dirty="0"/>
              <a:t>- Of these nearly all received the BD Veritor System </a:t>
            </a:r>
          </a:p>
        </p:txBody>
      </p:sp>
      <p:graphicFrame>
        <p:nvGraphicFramePr>
          <p:cNvPr id="7" name="Content Placeholder 6">
            <a:extLst>
              <a:ext uri="{FF2B5EF4-FFF2-40B4-BE49-F238E27FC236}">
                <a16:creationId xmlns:a16="http://schemas.microsoft.com/office/drawing/2014/main" id="{7F958750-A2A3-4882-B811-A7771E6F4385}"/>
              </a:ext>
            </a:extLst>
          </p:cNvPr>
          <p:cNvGraphicFramePr>
            <a:graphicFrameLocks noGrp="1"/>
          </p:cNvGraphicFramePr>
          <p:nvPr>
            <p:ph sz="half" idx="1"/>
            <p:extLst>
              <p:ext uri="{D42A27DB-BD31-4B8C-83A1-F6EECF244321}">
                <p14:modId xmlns:p14="http://schemas.microsoft.com/office/powerpoint/2010/main" val="1784524482"/>
              </p:ext>
            </p:extLst>
          </p:nvPr>
        </p:nvGraphicFramePr>
        <p:xfrm>
          <a:off x="838200" y="1825625"/>
          <a:ext cx="5181600" cy="4351338"/>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0" name="Content Placeholder 9">
            <a:extLst>
              <a:ext uri="{FF2B5EF4-FFF2-40B4-BE49-F238E27FC236}">
                <a16:creationId xmlns:a16="http://schemas.microsoft.com/office/drawing/2014/main" id="{E832D40B-FD0E-4B69-A2A1-68413F2E317A}"/>
              </a:ext>
            </a:extLst>
          </p:cNvPr>
          <p:cNvGraphicFramePr>
            <a:graphicFrameLocks noGrp="1"/>
          </p:cNvGraphicFramePr>
          <p:nvPr>
            <p:ph sz="half" idx="2"/>
            <p:extLst>
              <p:ext uri="{D42A27DB-BD31-4B8C-83A1-F6EECF244321}">
                <p14:modId xmlns:p14="http://schemas.microsoft.com/office/powerpoint/2010/main" val="779174972"/>
              </p:ext>
            </p:extLst>
          </p:nvPr>
        </p:nvGraphicFramePr>
        <p:xfrm>
          <a:off x="6172200" y="1825625"/>
          <a:ext cx="5181600" cy="4351338"/>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422097086"/>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C97B6A-D136-4FA5-AE3B-ECD7213CE6D9}"/>
              </a:ext>
            </a:extLst>
          </p:cNvPr>
          <p:cNvSpPr>
            <a:spLocks noGrp="1"/>
          </p:cNvSpPr>
          <p:nvPr>
            <p:ph type="title"/>
          </p:nvPr>
        </p:nvSpPr>
        <p:spPr/>
        <p:txBody>
          <a:bodyPr/>
          <a:lstStyle/>
          <a:p>
            <a:r>
              <a:rPr lang="en-US" dirty="0"/>
              <a:t>Over 75% of nursing facilities with a POC Device have not performed tests</a:t>
            </a:r>
          </a:p>
        </p:txBody>
      </p:sp>
      <p:graphicFrame>
        <p:nvGraphicFramePr>
          <p:cNvPr id="6" name="Content Placeholder 5">
            <a:extLst>
              <a:ext uri="{FF2B5EF4-FFF2-40B4-BE49-F238E27FC236}">
                <a16:creationId xmlns:a16="http://schemas.microsoft.com/office/drawing/2014/main" id="{A82ABBD3-8EBA-45CE-AE88-64F77900CD20}"/>
              </a:ext>
            </a:extLst>
          </p:cNvPr>
          <p:cNvGraphicFramePr>
            <a:graphicFrameLocks noGrp="1"/>
          </p:cNvGraphicFramePr>
          <p:nvPr>
            <p:ph idx="1"/>
            <p:extLst>
              <p:ext uri="{D42A27DB-BD31-4B8C-83A1-F6EECF244321}">
                <p14:modId xmlns:p14="http://schemas.microsoft.com/office/powerpoint/2010/main" val="1011184775"/>
              </p:ext>
            </p:extLst>
          </p:nvPr>
        </p:nvGraphicFramePr>
        <p:xfrm>
          <a:off x="838200" y="1825625"/>
          <a:ext cx="10515600" cy="4351338"/>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4874280"/>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A423DC-A01B-476B-9852-FF2DB2697CB8}"/>
              </a:ext>
            </a:extLst>
          </p:cNvPr>
          <p:cNvSpPr>
            <a:spLocks noGrp="1"/>
          </p:cNvSpPr>
          <p:nvPr>
            <p:ph type="title"/>
          </p:nvPr>
        </p:nvSpPr>
        <p:spPr/>
        <p:txBody>
          <a:bodyPr/>
          <a:lstStyle/>
          <a:p>
            <a:r>
              <a:rPr lang="en-US" dirty="0"/>
              <a:t>Many reasons why a nursing facility with a POC has not begun testing</a:t>
            </a:r>
          </a:p>
        </p:txBody>
      </p:sp>
      <p:graphicFrame>
        <p:nvGraphicFramePr>
          <p:cNvPr id="6" name="Content Placeholder 5">
            <a:extLst>
              <a:ext uri="{FF2B5EF4-FFF2-40B4-BE49-F238E27FC236}">
                <a16:creationId xmlns:a16="http://schemas.microsoft.com/office/drawing/2014/main" id="{E072E41C-88E2-46BB-897D-5CF1C1DB1727}"/>
              </a:ext>
            </a:extLst>
          </p:cNvPr>
          <p:cNvGraphicFramePr>
            <a:graphicFrameLocks noGrp="1"/>
          </p:cNvGraphicFramePr>
          <p:nvPr>
            <p:ph idx="1"/>
            <p:extLst>
              <p:ext uri="{D42A27DB-BD31-4B8C-83A1-F6EECF244321}">
                <p14:modId xmlns:p14="http://schemas.microsoft.com/office/powerpoint/2010/main" val="3812207145"/>
              </p:ext>
            </p:extLst>
          </p:nvPr>
        </p:nvGraphicFramePr>
        <p:xfrm>
          <a:off x="838200" y="1825625"/>
          <a:ext cx="10515600" cy="4351338"/>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642387557"/>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23D902F8-492F-4393-B127-53789F411B48}"/>
              </a:ext>
            </a:extLst>
          </p:cNvPr>
          <p:cNvSpPr>
            <a:spLocks noGrp="1"/>
          </p:cNvSpPr>
          <p:nvPr>
            <p:ph type="title"/>
          </p:nvPr>
        </p:nvSpPr>
        <p:spPr/>
        <p:txBody>
          <a:bodyPr/>
          <a:lstStyle/>
          <a:p>
            <a:r>
              <a:rPr lang="en-US" dirty="0"/>
              <a:t>It is not known if there will be enough supplies to operate POC devices</a:t>
            </a:r>
          </a:p>
        </p:txBody>
      </p:sp>
      <p:graphicFrame>
        <p:nvGraphicFramePr>
          <p:cNvPr id="9" name="Content Placeholder 8">
            <a:extLst>
              <a:ext uri="{FF2B5EF4-FFF2-40B4-BE49-F238E27FC236}">
                <a16:creationId xmlns:a16="http://schemas.microsoft.com/office/drawing/2014/main" id="{46469348-B3F6-4325-8602-C6C9ECDD9F40}"/>
              </a:ext>
            </a:extLst>
          </p:cNvPr>
          <p:cNvGraphicFramePr>
            <a:graphicFrameLocks noGrp="1"/>
          </p:cNvGraphicFramePr>
          <p:nvPr>
            <p:ph idx="1"/>
            <p:extLst>
              <p:ext uri="{D42A27DB-BD31-4B8C-83A1-F6EECF244321}">
                <p14:modId xmlns:p14="http://schemas.microsoft.com/office/powerpoint/2010/main" val="2680312200"/>
              </p:ext>
            </p:extLst>
          </p:nvPr>
        </p:nvGraphicFramePr>
        <p:xfrm>
          <a:off x="838200" y="1825625"/>
          <a:ext cx="10515600" cy="4351338"/>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098211233"/>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4610834E-C5C8-4590-96CD-71CA15B1CA88}"/>
              </a:ext>
            </a:extLst>
          </p:cNvPr>
          <p:cNvSpPr>
            <a:spLocks noGrp="1"/>
          </p:cNvSpPr>
          <p:nvPr>
            <p:ph type="title"/>
          </p:nvPr>
        </p:nvSpPr>
        <p:spPr/>
        <p:txBody>
          <a:bodyPr/>
          <a:lstStyle/>
          <a:p>
            <a:r>
              <a:rPr lang="en-US" dirty="0"/>
              <a:t>Week of 8/31/2020- Visitation Policy</a:t>
            </a:r>
          </a:p>
        </p:txBody>
      </p:sp>
      <p:sp>
        <p:nvSpPr>
          <p:cNvPr id="5" name="Content Placeholder 4">
            <a:extLst>
              <a:ext uri="{FF2B5EF4-FFF2-40B4-BE49-F238E27FC236}">
                <a16:creationId xmlns:a16="http://schemas.microsoft.com/office/drawing/2014/main" id="{206B8D59-9FBE-41A6-8D49-FF39D5977C05}"/>
              </a:ext>
            </a:extLst>
          </p:cNvPr>
          <p:cNvSpPr>
            <a:spLocks noGrp="1"/>
          </p:cNvSpPr>
          <p:nvPr>
            <p:ph sz="half" idx="1"/>
          </p:nvPr>
        </p:nvSpPr>
        <p:spPr/>
        <p:txBody>
          <a:bodyPr/>
          <a:lstStyle/>
          <a:p>
            <a:r>
              <a:rPr lang="en-US" dirty="0"/>
              <a:t>Separate surveys emailed to nursing facilities and HWS/AL settings on 8/31</a:t>
            </a:r>
          </a:p>
          <a:p>
            <a:r>
              <a:rPr lang="en-US" dirty="0"/>
              <a:t>Survey closed 9/1 at 11:00AM</a:t>
            </a:r>
          </a:p>
          <a:p>
            <a:r>
              <a:rPr lang="en-US" dirty="0"/>
              <a:t>164 Nursing facility respondents</a:t>
            </a:r>
          </a:p>
          <a:p>
            <a:r>
              <a:rPr lang="en-US" dirty="0"/>
              <a:t>224 HWS/AL respondents </a:t>
            </a:r>
          </a:p>
          <a:p>
            <a:endParaRPr lang="en-US" dirty="0"/>
          </a:p>
        </p:txBody>
      </p:sp>
      <p:pic>
        <p:nvPicPr>
          <p:cNvPr id="8" name="Content Placeholder 7" descr="A screenshot of a cell phone&#10;&#10;Description automatically generated">
            <a:extLst>
              <a:ext uri="{FF2B5EF4-FFF2-40B4-BE49-F238E27FC236}">
                <a16:creationId xmlns:a16="http://schemas.microsoft.com/office/drawing/2014/main" id="{3B8A1DCA-2005-4C93-8870-F51602FB7C26}"/>
              </a:ext>
            </a:extLst>
          </p:cNvPr>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6777721" y="2263934"/>
            <a:ext cx="4576079" cy="1737360"/>
          </a:xfrm>
        </p:spPr>
      </p:pic>
    </p:spTree>
    <p:extLst>
      <p:ext uri="{BB962C8B-B14F-4D97-AF65-F5344CB8AC3E}">
        <p14:creationId xmlns:p14="http://schemas.microsoft.com/office/powerpoint/2010/main" val="2723363096"/>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DD0DA4F8-C919-48D5-B2C0-D90E579377DB}"/>
              </a:ext>
            </a:extLst>
          </p:cNvPr>
          <p:cNvSpPr>
            <a:spLocks noGrp="1"/>
          </p:cNvSpPr>
          <p:nvPr>
            <p:ph type="title"/>
          </p:nvPr>
        </p:nvSpPr>
        <p:spPr/>
        <p:txBody>
          <a:bodyPr/>
          <a:lstStyle/>
          <a:p>
            <a:r>
              <a:rPr lang="en-US" dirty="0"/>
              <a:t>Assisted Living Settings and Nursing Facilities and Type of Visitation</a:t>
            </a:r>
          </a:p>
        </p:txBody>
      </p:sp>
      <p:graphicFrame>
        <p:nvGraphicFramePr>
          <p:cNvPr id="19" name="Content Placeholder 18">
            <a:extLst>
              <a:ext uri="{FF2B5EF4-FFF2-40B4-BE49-F238E27FC236}">
                <a16:creationId xmlns:a16="http://schemas.microsoft.com/office/drawing/2014/main" id="{12D3FDB1-5CA0-4EE7-B967-CF6FE30B9745}"/>
              </a:ext>
            </a:extLst>
          </p:cNvPr>
          <p:cNvGraphicFramePr>
            <a:graphicFrameLocks noGrp="1"/>
          </p:cNvGraphicFramePr>
          <p:nvPr>
            <p:ph idx="1"/>
            <p:extLst>
              <p:ext uri="{D42A27DB-BD31-4B8C-83A1-F6EECF244321}">
                <p14:modId xmlns:p14="http://schemas.microsoft.com/office/powerpoint/2010/main" val="776782211"/>
              </p:ext>
            </p:extLst>
          </p:nvPr>
        </p:nvGraphicFramePr>
        <p:xfrm>
          <a:off x="838200" y="1825625"/>
          <a:ext cx="10515600" cy="4351338"/>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956881530"/>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1D9DAD-1154-411A-BC99-1B38F030AD6C}"/>
              </a:ext>
            </a:extLst>
          </p:cNvPr>
          <p:cNvSpPr>
            <a:spLocks noGrp="1"/>
          </p:cNvSpPr>
          <p:nvPr>
            <p:ph type="title"/>
          </p:nvPr>
        </p:nvSpPr>
        <p:spPr/>
        <p:txBody>
          <a:bodyPr/>
          <a:lstStyle/>
          <a:p>
            <a:r>
              <a:rPr lang="en-US" dirty="0"/>
              <a:t>Outdoor Visits Since June 17, 2020</a:t>
            </a:r>
          </a:p>
        </p:txBody>
      </p:sp>
      <p:sp>
        <p:nvSpPr>
          <p:cNvPr id="4" name="Content Placeholder 3">
            <a:extLst>
              <a:ext uri="{FF2B5EF4-FFF2-40B4-BE49-F238E27FC236}">
                <a16:creationId xmlns:a16="http://schemas.microsoft.com/office/drawing/2014/main" id="{44CA4396-DD0C-4033-BF50-E7142285B99A}"/>
              </a:ext>
            </a:extLst>
          </p:cNvPr>
          <p:cNvSpPr>
            <a:spLocks noGrp="1"/>
          </p:cNvSpPr>
          <p:nvPr>
            <p:ph sz="half" idx="1"/>
          </p:nvPr>
        </p:nvSpPr>
        <p:spPr/>
        <p:txBody>
          <a:bodyPr/>
          <a:lstStyle/>
          <a:p>
            <a:r>
              <a:rPr lang="en-US" dirty="0"/>
              <a:t>Of those settings with outdoor visits</a:t>
            </a:r>
          </a:p>
          <a:p>
            <a:pPr lvl="1"/>
            <a:r>
              <a:rPr lang="en-US" dirty="0"/>
              <a:t>Nursing facilities have averaged 3.1 per resident</a:t>
            </a:r>
          </a:p>
          <a:p>
            <a:pPr lvl="1"/>
            <a:r>
              <a:rPr lang="en-US" dirty="0"/>
              <a:t>Assisted Living have averaged 2.45 per resident</a:t>
            </a:r>
          </a:p>
        </p:txBody>
      </p:sp>
      <p:graphicFrame>
        <p:nvGraphicFramePr>
          <p:cNvPr id="8" name="Content Placeholder 7">
            <a:extLst>
              <a:ext uri="{FF2B5EF4-FFF2-40B4-BE49-F238E27FC236}">
                <a16:creationId xmlns:a16="http://schemas.microsoft.com/office/drawing/2014/main" id="{114153F7-1C0C-401A-A218-CAEC008E911E}"/>
              </a:ext>
            </a:extLst>
          </p:cNvPr>
          <p:cNvGraphicFramePr>
            <a:graphicFrameLocks noGrp="1"/>
          </p:cNvGraphicFramePr>
          <p:nvPr>
            <p:ph sz="half" idx="2"/>
            <p:extLst>
              <p:ext uri="{D42A27DB-BD31-4B8C-83A1-F6EECF244321}">
                <p14:modId xmlns:p14="http://schemas.microsoft.com/office/powerpoint/2010/main" val="2058639131"/>
              </p:ext>
            </p:extLst>
          </p:nvPr>
        </p:nvGraphicFramePr>
        <p:xfrm>
          <a:off x="6172200" y="1825625"/>
          <a:ext cx="5181600" cy="4351338"/>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573136515"/>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1D9DAD-1154-411A-BC99-1B38F030AD6C}"/>
              </a:ext>
            </a:extLst>
          </p:cNvPr>
          <p:cNvSpPr>
            <a:spLocks noGrp="1"/>
          </p:cNvSpPr>
          <p:nvPr>
            <p:ph type="title"/>
          </p:nvPr>
        </p:nvSpPr>
        <p:spPr/>
        <p:txBody>
          <a:bodyPr/>
          <a:lstStyle/>
          <a:p>
            <a:r>
              <a:rPr lang="en-US" dirty="0"/>
              <a:t>Essential Caregivers </a:t>
            </a:r>
            <a:br>
              <a:rPr lang="en-US" dirty="0"/>
            </a:br>
            <a:r>
              <a:rPr lang="en-US" dirty="0"/>
              <a:t>Visits Since July 25, 2020</a:t>
            </a:r>
          </a:p>
        </p:txBody>
      </p:sp>
      <p:sp>
        <p:nvSpPr>
          <p:cNvPr id="4" name="Content Placeholder 3">
            <a:extLst>
              <a:ext uri="{FF2B5EF4-FFF2-40B4-BE49-F238E27FC236}">
                <a16:creationId xmlns:a16="http://schemas.microsoft.com/office/drawing/2014/main" id="{44CA4396-DD0C-4033-BF50-E7142285B99A}"/>
              </a:ext>
            </a:extLst>
          </p:cNvPr>
          <p:cNvSpPr>
            <a:spLocks noGrp="1"/>
          </p:cNvSpPr>
          <p:nvPr>
            <p:ph sz="half" idx="1"/>
          </p:nvPr>
        </p:nvSpPr>
        <p:spPr/>
        <p:txBody>
          <a:bodyPr/>
          <a:lstStyle/>
          <a:p>
            <a:r>
              <a:rPr lang="en-US" dirty="0"/>
              <a:t>Of those settings with Essential Caregivers</a:t>
            </a:r>
          </a:p>
          <a:p>
            <a:pPr lvl="1"/>
            <a:r>
              <a:rPr lang="en-US" dirty="0"/>
              <a:t>23.4% of nursing facility residents have an essential caregiver</a:t>
            </a:r>
          </a:p>
          <a:p>
            <a:pPr lvl="1"/>
            <a:r>
              <a:rPr lang="en-US" dirty="0"/>
              <a:t>28.4% of assisted living residents have an essential caregiver</a:t>
            </a:r>
          </a:p>
        </p:txBody>
      </p:sp>
      <p:graphicFrame>
        <p:nvGraphicFramePr>
          <p:cNvPr id="14" name="Content Placeholder 13">
            <a:extLst>
              <a:ext uri="{FF2B5EF4-FFF2-40B4-BE49-F238E27FC236}">
                <a16:creationId xmlns:a16="http://schemas.microsoft.com/office/drawing/2014/main" id="{E1445687-1C21-4742-B154-FBDFAF18D226}"/>
              </a:ext>
            </a:extLst>
          </p:cNvPr>
          <p:cNvGraphicFramePr>
            <a:graphicFrameLocks noGrp="1"/>
          </p:cNvGraphicFramePr>
          <p:nvPr>
            <p:ph sz="half" idx="2"/>
            <p:extLst>
              <p:ext uri="{D42A27DB-BD31-4B8C-83A1-F6EECF244321}">
                <p14:modId xmlns:p14="http://schemas.microsoft.com/office/powerpoint/2010/main" val="4004831358"/>
              </p:ext>
            </p:extLst>
          </p:nvPr>
        </p:nvGraphicFramePr>
        <p:xfrm>
          <a:off x="6172200" y="1825625"/>
          <a:ext cx="5181600" cy="4351338"/>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39903399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375008-91F7-48C3-8133-9376B07D1395}"/>
              </a:ext>
            </a:extLst>
          </p:cNvPr>
          <p:cNvSpPr>
            <a:spLocks noGrp="1"/>
          </p:cNvSpPr>
          <p:nvPr>
            <p:ph type="title"/>
          </p:nvPr>
        </p:nvSpPr>
        <p:spPr/>
        <p:txBody>
          <a:bodyPr/>
          <a:lstStyle/>
          <a:p>
            <a:r>
              <a:rPr lang="en-US" dirty="0"/>
              <a:t>4 out 5 Permitting  Indoor Visitation</a:t>
            </a:r>
            <a:br>
              <a:rPr lang="en-US" dirty="0"/>
            </a:br>
            <a:r>
              <a:rPr lang="en-US" dirty="0"/>
              <a:t>No Differentiation between Provider Type</a:t>
            </a:r>
          </a:p>
        </p:txBody>
      </p:sp>
      <p:graphicFrame>
        <p:nvGraphicFramePr>
          <p:cNvPr id="5" name="Content Placeholder 4">
            <a:extLst>
              <a:ext uri="{FF2B5EF4-FFF2-40B4-BE49-F238E27FC236}">
                <a16:creationId xmlns:a16="http://schemas.microsoft.com/office/drawing/2014/main" id="{DDA2F940-93A4-4841-87F2-AF106BA33164}"/>
              </a:ext>
            </a:extLst>
          </p:cNvPr>
          <p:cNvGraphicFramePr>
            <a:graphicFrameLocks noGrp="1"/>
          </p:cNvGraphicFramePr>
          <p:nvPr>
            <p:ph idx="1"/>
            <p:extLst>
              <p:ext uri="{D42A27DB-BD31-4B8C-83A1-F6EECF244321}">
                <p14:modId xmlns:p14="http://schemas.microsoft.com/office/powerpoint/2010/main" val="3680523149"/>
              </p:ext>
            </p:extLst>
          </p:nvPr>
        </p:nvGraphicFramePr>
        <p:xfrm>
          <a:off x="838200" y="1825625"/>
          <a:ext cx="10515600" cy="4351338"/>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721765138"/>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1">
            <a:extLst>
              <a:ext uri="{FF2B5EF4-FFF2-40B4-BE49-F238E27FC236}">
                <a16:creationId xmlns:a16="http://schemas.microsoft.com/office/drawing/2014/main" id="{9DBC8166-481C-4473-95F5-9A5B9073B7F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Freeform: Shape 13">
            <a:extLst>
              <a:ext uri="{FF2B5EF4-FFF2-40B4-BE49-F238E27FC236}">
                <a16:creationId xmlns:a16="http://schemas.microsoft.com/office/drawing/2014/main" id="{A5A5CE6E-90AF-4D43-A014-1F9EC83EB93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4512467" cy="6858000"/>
          </a:xfrm>
          <a:custGeom>
            <a:avLst/>
            <a:gdLst>
              <a:gd name="connsiteX0" fmla="*/ 0 w 4512467"/>
              <a:gd name="connsiteY0" fmla="*/ 0 h 6858000"/>
              <a:gd name="connsiteX1" fmla="*/ 2579526 w 4512467"/>
              <a:gd name="connsiteY1" fmla="*/ 0 h 6858000"/>
              <a:gd name="connsiteX2" fmla="*/ 2583267 w 4512467"/>
              <a:gd name="connsiteY2" fmla="*/ 2151 h 6858000"/>
              <a:gd name="connsiteX3" fmla="*/ 4512467 w 4512467"/>
              <a:gd name="connsiteY3" fmla="*/ 3429000 h 6858000"/>
              <a:gd name="connsiteX4" fmla="*/ 2583267 w 4512467"/>
              <a:gd name="connsiteY4" fmla="*/ 6855849 h 6858000"/>
              <a:gd name="connsiteX5" fmla="*/ 2579526 w 4512467"/>
              <a:gd name="connsiteY5" fmla="*/ 6858000 h 6858000"/>
              <a:gd name="connsiteX6" fmla="*/ 0 w 4512467"/>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512467" h="6858000">
                <a:moveTo>
                  <a:pt x="0" y="0"/>
                </a:moveTo>
                <a:lnTo>
                  <a:pt x="2579526" y="0"/>
                </a:lnTo>
                <a:lnTo>
                  <a:pt x="2583267" y="2151"/>
                </a:lnTo>
                <a:cubicBezTo>
                  <a:pt x="3739868" y="704919"/>
                  <a:pt x="4512467" y="1976735"/>
                  <a:pt x="4512467" y="3429000"/>
                </a:cubicBezTo>
                <a:cubicBezTo>
                  <a:pt x="4512467" y="4881266"/>
                  <a:pt x="3739868" y="6153081"/>
                  <a:pt x="2583267" y="6855849"/>
                </a:cubicBezTo>
                <a:lnTo>
                  <a:pt x="2579526" y="6858000"/>
                </a:lnTo>
                <a:lnTo>
                  <a:pt x="0" y="6858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bg1"/>
              </a:solidFill>
            </a:endParaRPr>
          </a:p>
        </p:txBody>
      </p:sp>
      <p:sp>
        <p:nvSpPr>
          <p:cNvPr id="2" name="Title 1">
            <a:extLst>
              <a:ext uri="{FF2B5EF4-FFF2-40B4-BE49-F238E27FC236}">
                <a16:creationId xmlns:a16="http://schemas.microsoft.com/office/drawing/2014/main" id="{0B4FE9B6-82CF-442A-90C2-5A84B9B9E90C}"/>
              </a:ext>
            </a:extLst>
          </p:cNvPr>
          <p:cNvSpPr>
            <a:spLocks noGrp="1"/>
          </p:cNvSpPr>
          <p:nvPr>
            <p:ph type="title"/>
          </p:nvPr>
        </p:nvSpPr>
        <p:spPr>
          <a:xfrm>
            <a:off x="838200" y="643467"/>
            <a:ext cx="2951205" cy="5571066"/>
          </a:xfrm>
        </p:spPr>
        <p:txBody>
          <a:bodyPr>
            <a:normAutofit/>
          </a:bodyPr>
          <a:lstStyle/>
          <a:p>
            <a:r>
              <a:rPr lang="en-US" dirty="0">
                <a:solidFill>
                  <a:srgbClr val="FFFFFF"/>
                </a:solidFill>
              </a:rPr>
              <a:t>Most Settings Do Not Intend to Move to </a:t>
            </a:r>
            <a:br>
              <a:rPr lang="en-US" dirty="0">
                <a:solidFill>
                  <a:srgbClr val="FFFFFF"/>
                </a:solidFill>
              </a:rPr>
            </a:br>
            <a:r>
              <a:rPr lang="en-US" dirty="0">
                <a:solidFill>
                  <a:srgbClr val="FFFFFF"/>
                </a:solidFill>
              </a:rPr>
              <a:t>Level 2 this Week</a:t>
            </a:r>
          </a:p>
        </p:txBody>
      </p:sp>
      <p:graphicFrame>
        <p:nvGraphicFramePr>
          <p:cNvPr id="7" name="Content Placeholder 6">
            <a:extLst>
              <a:ext uri="{FF2B5EF4-FFF2-40B4-BE49-F238E27FC236}">
                <a16:creationId xmlns:a16="http://schemas.microsoft.com/office/drawing/2014/main" id="{E0150DEC-36B8-42FD-8BEC-170398B88FA7}"/>
              </a:ext>
            </a:extLst>
          </p:cNvPr>
          <p:cNvGraphicFramePr>
            <a:graphicFrameLocks noGrp="1"/>
          </p:cNvGraphicFramePr>
          <p:nvPr>
            <p:ph idx="1"/>
            <p:extLst>
              <p:ext uri="{D42A27DB-BD31-4B8C-83A1-F6EECF244321}">
                <p14:modId xmlns:p14="http://schemas.microsoft.com/office/powerpoint/2010/main" val="1356244399"/>
              </p:ext>
            </p:extLst>
          </p:nvPr>
        </p:nvGraphicFramePr>
        <p:xfrm>
          <a:off x="5207640" y="643466"/>
          <a:ext cx="6291714" cy="5530735"/>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960827745"/>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4FE9B6-82CF-442A-90C2-5A84B9B9E90C}"/>
              </a:ext>
            </a:extLst>
          </p:cNvPr>
          <p:cNvSpPr>
            <a:spLocks noGrp="1"/>
          </p:cNvSpPr>
          <p:nvPr>
            <p:ph type="title"/>
          </p:nvPr>
        </p:nvSpPr>
        <p:spPr/>
        <p:txBody>
          <a:bodyPr>
            <a:normAutofit/>
          </a:bodyPr>
          <a:lstStyle/>
          <a:p>
            <a:r>
              <a:rPr lang="en-US" dirty="0"/>
              <a:t>Reasons for Settings Not Intending to Move to </a:t>
            </a:r>
            <a:br>
              <a:rPr lang="en-US" dirty="0"/>
            </a:br>
            <a:r>
              <a:rPr lang="en-US" dirty="0"/>
              <a:t>Level 2 this Week</a:t>
            </a:r>
          </a:p>
        </p:txBody>
      </p:sp>
      <p:graphicFrame>
        <p:nvGraphicFramePr>
          <p:cNvPr id="10" name="Content Placeholder 9">
            <a:extLst>
              <a:ext uri="{FF2B5EF4-FFF2-40B4-BE49-F238E27FC236}">
                <a16:creationId xmlns:a16="http://schemas.microsoft.com/office/drawing/2014/main" id="{FBE3EFFF-C4F0-456F-85A0-785D681B9F08}"/>
              </a:ext>
            </a:extLst>
          </p:cNvPr>
          <p:cNvGraphicFramePr>
            <a:graphicFrameLocks noGrp="1"/>
          </p:cNvGraphicFramePr>
          <p:nvPr>
            <p:ph idx="1"/>
            <p:extLst>
              <p:ext uri="{D42A27DB-BD31-4B8C-83A1-F6EECF244321}">
                <p14:modId xmlns:p14="http://schemas.microsoft.com/office/powerpoint/2010/main" val="3526743984"/>
              </p:ext>
            </p:extLst>
          </p:nvPr>
        </p:nvGraphicFramePr>
        <p:xfrm>
          <a:off x="838200" y="1854200"/>
          <a:ext cx="10515600" cy="4351338"/>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920827423"/>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4610834E-C5C8-4590-96CD-71CA15B1CA88}"/>
              </a:ext>
            </a:extLst>
          </p:cNvPr>
          <p:cNvSpPr>
            <a:spLocks noGrp="1"/>
          </p:cNvSpPr>
          <p:nvPr>
            <p:ph type="title"/>
          </p:nvPr>
        </p:nvSpPr>
        <p:spPr/>
        <p:txBody>
          <a:bodyPr/>
          <a:lstStyle/>
          <a:p>
            <a:r>
              <a:rPr lang="en-US" dirty="0"/>
              <a:t>Week of 8/24/2020- Testing Issues</a:t>
            </a:r>
          </a:p>
        </p:txBody>
      </p:sp>
      <p:sp>
        <p:nvSpPr>
          <p:cNvPr id="5" name="Content Placeholder 4">
            <a:extLst>
              <a:ext uri="{FF2B5EF4-FFF2-40B4-BE49-F238E27FC236}">
                <a16:creationId xmlns:a16="http://schemas.microsoft.com/office/drawing/2014/main" id="{206B8D59-9FBE-41A6-8D49-FF39D5977C05}"/>
              </a:ext>
            </a:extLst>
          </p:cNvPr>
          <p:cNvSpPr>
            <a:spLocks noGrp="1"/>
          </p:cNvSpPr>
          <p:nvPr>
            <p:ph sz="half" idx="1"/>
          </p:nvPr>
        </p:nvSpPr>
        <p:spPr/>
        <p:txBody>
          <a:bodyPr/>
          <a:lstStyle/>
          <a:p>
            <a:r>
              <a:rPr lang="en-US" dirty="0"/>
              <a:t>Separate surveys emailed to nursing facilities and HWS/AL settings on 8/24</a:t>
            </a:r>
          </a:p>
          <a:p>
            <a:r>
              <a:rPr lang="en-US" dirty="0"/>
              <a:t>Survey closed 8/25 at Noon</a:t>
            </a:r>
          </a:p>
          <a:p>
            <a:r>
              <a:rPr lang="en-US" dirty="0"/>
              <a:t>171 Nursing facility respondents</a:t>
            </a:r>
          </a:p>
          <a:p>
            <a:r>
              <a:rPr lang="en-US" dirty="0"/>
              <a:t>203 HWS/AL respondents </a:t>
            </a:r>
          </a:p>
          <a:p>
            <a:endParaRPr lang="en-US" dirty="0"/>
          </a:p>
        </p:txBody>
      </p:sp>
      <p:pic>
        <p:nvPicPr>
          <p:cNvPr id="8" name="Content Placeholder 7" descr="A screenshot of a cell phone&#10;&#10;Description automatically generated">
            <a:extLst>
              <a:ext uri="{FF2B5EF4-FFF2-40B4-BE49-F238E27FC236}">
                <a16:creationId xmlns:a16="http://schemas.microsoft.com/office/drawing/2014/main" id="{3B8A1DCA-2005-4C93-8870-F51602FB7C26}"/>
              </a:ext>
            </a:extLst>
          </p:cNvPr>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6777721" y="2263934"/>
            <a:ext cx="4576079" cy="1737360"/>
          </a:xfrm>
        </p:spPr>
      </p:pic>
    </p:spTree>
    <p:extLst>
      <p:ext uri="{BB962C8B-B14F-4D97-AF65-F5344CB8AC3E}">
        <p14:creationId xmlns:p14="http://schemas.microsoft.com/office/powerpoint/2010/main" val="2502978651"/>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a:extLst>
              <a:ext uri="{FF2B5EF4-FFF2-40B4-BE49-F238E27FC236}">
                <a16:creationId xmlns:a16="http://schemas.microsoft.com/office/drawing/2014/main" id="{1F0723D2-FFD5-4063-AD44-28040AE84A7F}"/>
              </a:ext>
            </a:extLst>
          </p:cNvPr>
          <p:cNvSpPr>
            <a:spLocks noGrp="1"/>
          </p:cNvSpPr>
          <p:nvPr>
            <p:ph type="title"/>
          </p:nvPr>
        </p:nvSpPr>
        <p:spPr/>
        <p:txBody>
          <a:bodyPr/>
          <a:lstStyle/>
          <a:p>
            <a:r>
              <a:rPr lang="en-US" dirty="0"/>
              <a:t>Nursing Facility Baseline Testing</a:t>
            </a:r>
          </a:p>
        </p:txBody>
      </p:sp>
      <p:graphicFrame>
        <p:nvGraphicFramePr>
          <p:cNvPr id="9" name="Content Placeholder 8">
            <a:extLst>
              <a:ext uri="{FF2B5EF4-FFF2-40B4-BE49-F238E27FC236}">
                <a16:creationId xmlns:a16="http://schemas.microsoft.com/office/drawing/2014/main" id="{8D6DB072-20A2-42FC-A814-7BC015F933F7}"/>
              </a:ext>
            </a:extLst>
          </p:cNvPr>
          <p:cNvGraphicFramePr>
            <a:graphicFrameLocks noGrp="1"/>
          </p:cNvGraphicFramePr>
          <p:nvPr>
            <p:ph sz="half" idx="1"/>
            <p:extLst>
              <p:ext uri="{D42A27DB-BD31-4B8C-83A1-F6EECF244321}">
                <p14:modId xmlns:p14="http://schemas.microsoft.com/office/powerpoint/2010/main" val="3034033227"/>
              </p:ext>
            </p:extLst>
          </p:nvPr>
        </p:nvGraphicFramePr>
        <p:xfrm>
          <a:off x="838200" y="1825625"/>
          <a:ext cx="5181600" cy="4351338"/>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4" name="Content Placeholder 13">
            <a:extLst>
              <a:ext uri="{FF2B5EF4-FFF2-40B4-BE49-F238E27FC236}">
                <a16:creationId xmlns:a16="http://schemas.microsoft.com/office/drawing/2014/main" id="{AABFDD08-86FB-462B-BD1F-8A5CDE3BCF37}"/>
              </a:ext>
            </a:extLst>
          </p:cNvPr>
          <p:cNvGraphicFramePr>
            <a:graphicFrameLocks noGrp="1"/>
          </p:cNvGraphicFramePr>
          <p:nvPr>
            <p:ph sz="half" idx="2"/>
            <p:extLst>
              <p:ext uri="{D42A27DB-BD31-4B8C-83A1-F6EECF244321}">
                <p14:modId xmlns:p14="http://schemas.microsoft.com/office/powerpoint/2010/main" val="3244088150"/>
              </p:ext>
            </p:extLst>
          </p:nvPr>
        </p:nvGraphicFramePr>
        <p:xfrm>
          <a:off x="6172200" y="1825625"/>
          <a:ext cx="5181600" cy="4351338"/>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4242916764"/>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a:extLst>
              <a:ext uri="{FF2B5EF4-FFF2-40B4-BE49-F238E27FC236}">
                <a16:creationId xmlns:a16="http://schemas.microsoft.com/office/drawing/2014/main" id="{1F0723D2-FFD5-4063-AD44-28040AE84A7F}"/>
              </a:ext>
            </a:extLst>
          </p:cNvPr>
          <p:cNvSpPr>
            <a:spLocks noGrp="1"/>
          </p:cNvSpPr>
          <p:nvPr>
            <p:ph type="title"/>
          </p:nvPr>
        </p:nvSpPr>
        <p:spPr/>
        <p:txBody>
          <a:bodyPr/>
          <a:lstStyle/>
          <a:p>
            <a:r>
              <a:rPr lang="en-US" dirty="0"/>
              <a:t>Assisted Living / Housing Baseline Testing</a:t>
            </a:r>
          </a:p>
        </p:txBody>
      </p:sp>
      <p:graphicFrame>
        <p:nvGraphicFramePr>
          <p:cNvPr id="9" name="Content Placeholder 8">
            <a:extLst>
              <a:ext uri="{FF2B5EF4-FFF2-40B4-BE49-F238E27FC236}">
                <a16:creationId xmlns:a16="http://schemas.microsoft.com/office/drawing/2014/main" id="{8D6DB072-20A2-42FC-A814-7BC015F933F7}"/>
              </a:ext>
            </a:extLst>
          </p:cNvPr>
          <p:cNvGraphicFramePr>
            <a:graphicFrameLocks noGrp="1"/>
          </p:cNvGraphicFramePr>
          <p:nvPr>
            <p:ph sz="half" idx="1"/>
            <p:extLst>
              <p:ext uri="{D42A27DB-BD31-4B8C-83A1-F6EECF244321}">
                <p14:modId xmlns:p14="http://schemas.microsoft.com/office/powerpoint/2010/main" val="366918433"/>
              </p:ext>
            </p:extLst>
          </p:nvPr>
        </p:nvGraphicFramePr>
        <p:xfrm>
          <a:off x="838200" y="1825625"/>
          <a:ext cx="5181600" cy="4351338"/>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4" name="Content Placeholder 13">
            <a:extLst>
              <a:ext uri="{FF2B5EF4-FFF2-40B4-BE49-F238E27FC236}">
                <a16:creationId xmlns:a16="http://schemas.microsoft.com/office/drawing/2014/main" id="{AABFDD08-86FB-462B-BD1F-8A5CDE3BCF37}"/>
              </a:ext>
            </a:extLst>
          </p:cNvPr>
          <p:cNvGraphicFramePr>
            <a:graphicFrameLocks noGrp="1"/>
          </p:cNvGraphicFramePr>
          <p:nvPr>
            <p:ph sz="half" idx="2"/>
            <p:extLst>
              <p:ext uri="{D42A27DB-BD31-4B8C-83A1-F6EECF244321}">
                <p14:modId xmlns:p14="http://schemas.microsoft.com/office/powerpoint/2010/main" val="2192089062"/>
              </p:ext>
            </p:extLst>
          </p:nvPr>
        </p:nvGraphicFramePr>
        <p:xfrm>
          <a:off x="6172200" y="1825625"/>
          <a:ext cx="5181600" cy="4351338"/>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739946924"/>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C1318F9C-FB29-4A24-AC5A-E51DA626D114}"/>
              </a:ext>
            </a:extLst>
          </p:cNvPr>
          <p:cNvSpPr>
            <a:spLocks noGrp="1"/>
          </p:cNvSpPr>
          <p:nvPr>
            <p:ph type="title"/>
          </p:nvPr>
        </p:nvSpPr>
        <p:spPr/>
        <p:txBody>
          <a:bodyPr/>
          <a:lstStyle/>
          <a:p>
            <a:r>
              <a:rPr lang="en-US" dirty="0"/>
              <a:t>How was the lab paid for conducting the employee testing?</a:t>
            </a:r>
          </a:p>
        </p:txBody>
      </p:sp>
      <p:graphicFrame>
        <p:nvGraphicFramePr>
          <p:cNvPr id="9" name="Content Placeholder 8">
            <a:extLst>
              <a:ext uri="{FF2B5EF4-FFF2-40B4-BE49-F238E27FC236}">
                <a16:creationId xmlns:a16="http://schemas.microsoft.com/office/drawing/2014/main" id="{6E1F588E-5315-4F99-A5F1-8E942A4AC18C}"/>
              </a:ext>
            </a:extLst>
          </p:cNvPr>
          <p:cNvGraphicFramePr>
            <a:graphicFrameLocks noGrp="1"/>
          </p:cNvGraphicFramePr>
          <p:nvPr>
            <p:ph idx="1"/>
            <p:extLst>
              <p:ext uri="{D42A27DB-BD31-4B8C-83A1-F6EECF244321}">
                <p14:modId xmlns:p14="http://schemas.microsoft.com/office/powerpoint/2010/main" val="3124434222"/>
              </p:ext>
            </p:extLst>
          </p:nvPr>
        </p:nvGraphicFramePr>
        <p:xfrm>
          <a:off x="838200" y="1825625"/>
          <a:ext cx="10515600" cy="4351338"/>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551501728"/>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E98A1E-BCC4-46E4-872F-F4C86934C715}"/>
              </a:ext>
            </a:extLst>
          </p:cNvPr>
          <p:cNvSpPr>
            <a:spLocks noGrp="1"/>
          </p:cNvSpPr>
          <p:nvPr>
            <p:ph type="title"/>
          </p:nvPr>
        </p:nvSpPr>
        <p:spPr/>
        <p:txBody>
          <a:bodyPr>
            <a:noAutofit/>
          </a:bodyPr>
          <a:lstStyle/>
          <a:p>
            <a:r>
              <a:rPr lang="en-US" sz="3600" dirty="0"/>
              <a:t>Nursing facilities, with Baseline Test, also conducting surveillance testing (choose all that apply)</a:t>
            </a:r>
          </a:p>
        </p:txBody>
      </p:sp>
      <p:graphicFrame>
        <p:nvGraphicFramePr>
          <p:cNvPr id="6" name="Content Placeholder 5">
            <a:extLst>
              <a:ext uri="{FF2B5EF4-FFF2-40B4-BE49-F238E27FC236}">
                <a16:creationId xmlns:a16="http://schemas.microsoft.com/office/drawing/2014/main" id="{3DB05F7F-0D77-4607-88EE-E317348BF5A8}"/>
              </a:ext>
            </a:extLst>
          </p:cNvPr>
          <p:cNvGraphicFramePr>
            <a:graphicFrameLocks noGrp="1"/>
          </p:cNvGraphicFramePr>
          <p:nvPr>
            <p:ph idx="1"/>
            <p:extLst>
              <p:ext uri="{D42A27DB-BD31-4B8C-83A1-F6EECF244321}">
                <p14:modId xmlns:p14="http://schemas.microsoft.com/office/powerpoint/2010/main" val="1675638991"/>
              </p:ext>
            </p:extLst>
          </p:nvPr>
        </p:nvGraphicFramePr>
        <p:xfrm>
          <a:off x="838200" y="1825625"/>
          <a:ext cx="10515600" cy="4351338"/>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929242743"/>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E98A1E-BCC4-46E4-872F-F4C86934C715}"/>
              </a:ext>
            </a:extLst>
          </p:cNvPr>
          <p:cNvSpPr>
            <a:spLocks noGrp="1"/>
          </p:cNvSpPr>
          <p:nvPr>
            <p:ph type="title"/>
          </p:nvPr>
        </p:nvSpPr>
        <p:spPr/>
        <p:txBody>
          <a:bodyPr>
            <a:noAutofit/>
          </a:bodyPr>
          <a:lstStyle/>
          <a:p>
            <a:r>
              <a:rPr lang="en-US" sz="3600" dirty="0"/>
              <a:t>Assisted Living, with Baseline Test, also conducting surveillance testing (choose all that apply)</a:t>
            </a:r>
          </a:p>
        </p:txBody>
      </p:sp>
      <p:graphicFrame>
        <p:nvGraphicFramePr>
          <p:cNvPr id="6" name="Content Placeholder 5">
            <a:extLst>
              <a:ext uri="{FF2B5EF4-FFF2-40B4-BE49-F238E27FC236}">
                <a16:creationId xmlns:a16="http://schemas.microsoft.com/office/drawing/2014/main" id="{3DB05F7F-0D77-4607-88EE-E317348BF5A8}"/>
              </a:ext>
            </a:extLst>
          </p:cNvPr>
          <p:cNvGraphicFramePr>
            <a:graphicFrameLocks noGrp="1"/>
          </p:cNvGraphicFramePr>
          <p:nvPr>
            <p:ph idx="1"/>
            <p:extLst>
              <p:ext uri="{D42A27DB-BD31-4B8C-83A1-F6EECF244321}">
                <p14:modId xmlns:p14="http://schemas.microsoft.com/office/powerpoint/2010/main" val="2642316906"/>
              </p:ext>
            </p:extLst>
          </p:nvPr>
        </p:nvGraphicFramePr>
        <p:xfrm>
          <a:off x="838200" y="1825625"/>
          <a:ext cx="10515600" cy="4351338"/>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782435881"/>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DEB073-26E7-4F51-85C8-9C45587898D7}"/>
              </a:ext>
            </a:extLst>
          </p:cNvPr>
          <p:cNvSpPr>
            <a:spLocks noGrp="1"/>
          </p:cNvSpPr>
          <p:nvPr>
            <p:ph type="title"/>
          </p:nvPr>
        </p:nvSpPr>
        <p:spPr/>
        <p:txBody>
          <a:bodyPr/>
          <a:lstStyle/>
          <a:p>
            <a:r>
              <a:rPr lang="en-US" dirty="0"/>
              <a:t>An average of 3-Days for nursing facility tests to return</a:t>
            </a:r>
          </a:p>
        </p:txBody>
      </p:sp>
      <p:graphicFrame>
        <p:nvGraphicFramePr>
          <p:cNvPr id="6" name="Content Placeholder 5">
            <a:extLst>
              <a:ext uri="{FF2B5EF4-FFF2-40B4-BE49-F238E27FC236}">
                <a16:creationId xmlns:a16="http://schemas.microsoft.com/office/drawing/2014/main" id="{B1280CE7-A833-415B-B537-A535F43A9A8E}"/>
              </a:ext>
            </a:extLst>
          </p:cNvPr>
          <p:cNvGraphicFramePr>
            <a:graphicFrameLocks noGrp="1"/>
          </p:cNvGraphicFramePr>
          <p:nvPr>
            <p:ph idx="1"/>
            <p:extLst>
              <p:ext uri="{D42A27DB-BD31-4B8C-83A1-F6EECF244321}">
                <p14:modId xmlns:p14="http://schemas.microsoft.com/office/powerpoint/2010/main" val="972879348"/>
              </p:ext>
            </p:extLst>
          </p:nvPr>
        </p:nvGraphicFramePr>
        <p:xfrm>
          <a:off x="838200" y="1825625"/>
          <a:ext cx="10515600" cy="4351338"/>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2821938"/>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F0E120-04A1-43CD-9597-D588DA222668}"/>
              </a:ext>
            </a:extLst>
          </p:cNvPr>
          <p:cNvSpPr>
            <a:spLocks noGrp="1"/>
          </p:cNvSpPr>
          <p:nvPr>
            <p:ph type="title"/>
          </p:nvPr>
        </p:nvSpPr>
        <p:spPr/>
        <p:txBody>
          <a:bodyPr/>
          <a:lstStyle/>
          <a:p>
            <a:r>
              <a:rPr lang="en-US" dirty="0"/>
              <a:t>Assisted Living and Nursing Facilities</a:t>
            </a:r>
            <a:br>
              <a:rPr lang="en-US" dirty="0"/>
            </a:br>
            <a:r>
              <a:rPr lang="en-US" dirty="0"/>
              <a:t>Days to Receive Lab Results</a:t>
            </a:r>
          </a:p>
        </p:txBody>
      </p:sp>
      <p:graphicFrame>
        <p:nvGraphicFramePr>
          <p:cNvPr id="6" name="Content Placeholder 5">
            <a:extLst>
              <a:ext uri="{FF2B5EF4-FFF2-40B4-BE49-F238E27FC236}">
                <a16:creationId xmlns:a16="http://schemas.microsoft.com/office/drawing/2014/main" id="{DDFD5299-4DB1-4061-A469-2C9B8C66650C}"/>
              </a:ext>
            </a:extLst>
          </p:cNvPr>
          <p:cNvGraphicFramePr>
            <a:graphicFrameLocks noGrp="1"/>
          </p:cNvGraphicFramePr>
          <p:nvPr>
            <p:ph idx="1"/>
            <p:extLst>
              <p:ext uri="{D42A27DB-BD31-4B8C-83A1-F6EECF244321}">
                <p14:modId xmlns:p14="http://schemas.microsoft.com/office/powerpoint/2010/main" val="1773162726"/>
              </p:ext>
            </p:extLst>
          </p:nvPr>
        </p:nvGraphicFramePr>
        <p:xfrm>
          <a:off x="838200" y="1825625"/>
          <a:ext cx="10515600" cy="4351338"/>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401042767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 name="Freeform: Shape 10">
            <a:extLst>
              <a:ext uri="{FF2B5EF4-FFF2-40B4-BE49-F238E27FC236}">
                <a16:creationId xmlns:a16="http://schemas.microsoft.com/office/drawing/2014/main" id="{42285737-90EE-47DC-AC80-8AE156B1196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1" y="-1"/>
            <a:ext cx="4403709" cy="6858001"/>
          </a:xfrm>
          <a:custGeom>
            <a:avLst/>
            <a:gdLst>
              <a:gd name="connsiteX0" fmla="*/ 3223890 w 4403709"/>
              <a:gd name="connsiteY0" fmla="*/ 6858001 h 6858001"/>
              <a:gd name="connsiteX1" fmla="*/ 4101908 w 4403709"/>
              <a:gd name="connsiteY1" fmla="*/ 6858001 h 6858001"/>
              <a:gd name="connsiteX2" fmla="*/ 3254950 w 4403709"/>
              <a:gd name="connsiteY2" fmla="*/ 1599356 h 6858001"/>
              <a:gd name="connsiteX3" fmla="*/ 3254950 w 4403709"/>
              <a:gd name="connsiteY3" fmla="*/ 1594062 h 6858001"/>
              <a:gd name="connsiteX4" fmla="*/ 4403709 w 4403709"/>
              <a:gd name="connsiteY4" fmla="*/ 0 h 6858001"/>
              <a:gd name="connsiteX5" fmla="*/ 3254950 w 4403709"/>
              <a:gd name="connsiteY5" fmla="*/ 0 h 6858001"/>
              <a:gd name="connsiteX6" fmla="*/ 2903520 w 4403709"/>
              <a:gd name="connsiteY6" fmla="*/ 0 h 6858001"/>
              <a:gd name="connsiteX7" fmla="*/ 0 w 4403709"/>
              <a:gd name="connsiteY7" fmla="*/ 0 h 6858001"/>
              <a:gd name="connsiteX8" fmla="*/ 0 w 4403709"/>
              <a:gd name="connsiteY8" fmla="*/ 6858000 h 6858001"/>
              <a:gd name="connsiteX9" fmla="*/ 3223890 w 4403709"/>
              <a:gd name="connsiteY9" fmla="*/ 6858000 h 6858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403709" h="6858001">
                <a:moveTo>
                  <a:pt x="3223890" y="6858001"/>
                </a:moveTo>
                <a:lnTo>
                  <a:pt x="4101908" y="6858001"/>
                </a:lnTo>
                <a:lnTo>
                  <a:pt x="3254950" y="1599356"/>
                </a:lnTo>
                <a:lnTo>
                  <a:pt x="3254950" y="1594062"/>
                </a:lnTo>
                <a:lnTo>
                  <a:pt x="4403709" y="0"/>
                </a:lnTo>
                <a:lnTo>
                  <a:pt x="3254950" y="0"/>
                </a:lnTo>
                <a:lnTo>
                  <a:pt x="2903520" y="0"/>
                </a:lnTo>
                <a:lnTo>
                  <a:pt x="0" y="0"/>
                </a:lnTo>
                <a:lnTo>
                  <a:pt x="0" y="6858000"/>
                </a:lnTo>
                <a:lnTo>
                  <a:pt x="3223890" y="6858000"/>
                </a:lnTo>
                <a:close/>
              </a:path>
            </a:pathLst>
          </a:custGeom>
          <a:ln>
            <a:noFill/>
          </a:ln>
        </p:spPr>
        <p:style>
          <a:lnRef idx="2">
            <a:schemeClr val="accent1">
              <a:shade val="50000"/>
            </a:schemeClr>
          </a:lnRef>
          <a:fillRef idx="1002">
            <a:schemeClr val="dk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grpSp>
        <p:nvGrpSpPr>
          <p:cNvPr id="21" name="Group 12">
            <a:extLst>
              <a:ext uri="{FF2B5EF4-FFF2-40B4-BE49-F238E27FC236}">
                <a16:creationId xmlns:a16="http://schemas.microsoft.com/office/drawing/2014/main" id="{B57BDC17-F1B3-455F-BBF1-680AA1F25C06}"/>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3315292" y="0"/>
            <a:ext cx="2436813" cy="6858001"/>
            <a:chOff x="1320800" y="0"/>
            <a:chExt cx="2436813" cy="6858001"/>
          </a:xfrm>
        </p:grpSpPr>
        <p:sp>
          <p:nvSpPr>
            <p:cNvPr id="14" name="Freeform 6">
              <a:extLst>
                <a:ext uri="{FF2B5EF4-FFF2-40B4-BE49-F238E27FC236}">
                  <a16:creationId xmlns:a16="http://schemas.microsoft.com/office/drawing/2014/main" id="{64E2FA9A-FEF7-4501-B0EB-5E45EDD2177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0"/>
              <a:ext cx="1122363" cy="5329238"/>
            </a:xfrm>
            <a:custGeom>
              <a:avLst/>
              <a:gdLst/>
              <a:ahLst/>
              <a:cxnLst/>
              <a:rect l="0" t="0" r="r" b="b"/>
              <a:pathLst>
                <a:path w="707" h="3357">
                  <a:moveTo>
                    <a:pt x="0" y="3330"/>
                  </a:moveTo>
                  <a:lnTo>
                    <a:pt x="156" y="3357"/>
                  </a:lnTo>
                  <a:lnTo>
                    <a:pt x="707" y="0"/>
                  </a:lnTo>
                  <a:lnTo>
                    <a:pt x="547" y="0"/>
                  </a:lnTo>
                  <a:lnTo>
                    <a:pt x="0" y="3330"/>
                  </a:lnTo>
                  <a:close/>
                </a:path>
              </a:pathLst>
            </a:custGeom>
            <a:solidFill>
              <a:schemeClr val="accent1"/>
            </a:solidFill>
            <a:ln>
              <a:noFill/>
            </a:ln>
          </p:spPr>
        </p:sp>
        <p:sp>
          <p:nvSpPr>
            <p:cNvPr id="22" name="Freeform 7">
              <a:extLst>
                <a:ext uri="{FF2B5EF4-FFF2-40B4-BE49-F238E27FC236}">
                  <a16:creationId xmlns:a16="http://schemas.microsoft.com/office/drawing/2014/main" id="{BC38192B-B4CB-47D4-A3B1-10010247F15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0"/>
              <a:ext cx="1117600" cy="5276850"/>
            </a:xfrm>
            <a:custGeom>
              <a:avLst/>
              <a:gdLst/>
              <a:ahLst/>
              <a:cxnLst/>
              <a:rect l="0" t="0" r="r" b="b"/>
              <a:pathLst>
                <a:path w="704" h="3324">
                  <a:moveTo>
                    <a:pt x="704" y="0"/>
                  </a:moveTo>
                  <a:lnTo>
                    <a:pt x="545" y="0"/>
                  </a:lnTo>
                  <a:lnTo>
                    <a:pt x="0" y="3300"/>
                  </a:lnTo>
                  <a:lnTo>
                    <a:pt x="157" y="3324"/>
                  </a:lnTo>
                  <a:lnTo>
                    <a:pt x="704" y="0"/>
                  </a:lnTo>
                  <a:close/>
                </a:path>
              </a:pathLst>
            </a:custGeom>
            <a:solidFill>
              <a:srgbClr val="595959"/>
            </a:solidFill>
            <a:ln>
              <a:noFill/>
            </a:ln>
          </p:spPr>
        </p:sp>
        <p:sp>
          <p:nvSpPr>
            <p:cNvPr id="16" name="Freeform 8">
              <a:extLst>
                <a:ext uri="{FF2B5EF4-FFF2-40B4-BE49-F238E27FC236}">
                  <a16:creationId xmlns:a16="http://schemas.microsoft.com/office/drawing/2014/main" id="{96330E33-E171-4B0F-82B5-AF7230399B5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5238750"/>
              <a:ext cx="1228725" cy="1619250"/>
            </a:xfrm>
            <a:custGeom>
              <a:avLst/>
              <a:gdLst/>
              <a:ahLst/>
              <a:cxnLst/>
              <a:rect l="0" t="0" r="r" b="b"/>
              <a:pathLst>
                <a:path w="774" h="1020">
                  <a:moveTo>
                    <a:pt x="0" y="0"/>
                  </a:moveTo>
                  <a:lnTo>
                    <a:pt x="740" y="1020"/>
                  </a:lnTo>
                  <a:lnTo>
                    <a:pt x="774" y="1020"/>
                  </a:lnTo>
                  <a:lnTo>
                    <a:pt x="0" y="0"/>
                  </a:lnTo>
                  <a:close/>
                </a:path>
              </a:pathLst>
            </a:custGeom>
            <a:solidFill>
              <a:srgbClr val="262626"/>
            </a:solidFill>
            <a:ln>
              <a:noFill/>
            </a:ln>
          </p:spPr>
        </p:sp>
        <p:sp>
          <p:nvSpPr>
            <p:cNvPr id="17" name="Freeform 9">
              <a:extLst>
                <a:ext uri="{FF2B5EF4-FFF2-40B4-BE49-F238E27FC236}">
                  <a16:creationId xmlns:a16="http://schemas.microsoft.com/office/drawing/2014/main" id="{332B1723-69BF-42D7-B757-0FA059E1525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5291138"/>
              <a:ext cx="1495425" cy="1566863"/>
            </a:xfrm>
            <a:custGeom>
              <a:avLst/>
              <a:gdLst/>
              <a:ahLst/>
              <a:cxnLst/>
              <a:rect l="0" t="0" r="r" b="b"/>
              <a:pathLst>
                <a:path w="942" h="987">
                  <a:moveTo>
                    <a:pt x="0" y="0"/>
                  </a:moveTo>
                  <a:lnTo>
                    <a:pt x="909" y="987"/>
                  </a:lnTo>
                  <a:lnTo>
                    <a:pt x="942" y="987"/>
                  </a:lnTo>
                  <a:lnTo>
                    <a:pt x="0" y="0"/>
                  </a:lnTo>
                  <a:close/>
                </a:path>
              </a:pathLst>
            </a:custGeom>
            <a:solidFill>
              <a:schemeClr val="accent1">
                <a:lumMod val="50000"/>
              </a:schemeClr>
            </a:solidFill>
            <a:ln>
              <a:noFill/>
            </a:ln>
          </p:spPr>
        </p:sp>
        <p:sp>
          <p:nvSpPr>
            <p:cNvPr id="18" name="Freeform 10">
              <a:extLst>
                <a:ext uri="{FF2B5EF4-FFF2-40B4-BE49-F238E27FC236}">
                  <a16:creationId xmlns:a16="http://schemas.microsoft.com/office/drawing/2014/main" id="{F115D62D-1E96-48D1-A78D-D370A0BFB9B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5286375"/>
              <a:ext cx="2130425" cy="1571625"/>
            </a:xfrm>
            <a:custGeom>
              <a:avLst/>
              <a:gdLst/>
              <a:ahLst/>
              <a:cxnLst/>
              <a:rect l="0" t="0" r="r" b="b"/>
              <a:pathLst>
                <a:path w="1342" h="990">
                  <a:moveTo>
                    <a:pt x="0" y="3"/>
                  </a:moveTo>
                  <a:lnTo>
                    <a:pt x="942" y="990"/>
                  </a:lnTo>
                  <a:lnTo>
                    <a:pt x="1342" y="990"/>
                  </a:lnTo>
                  <a:lnTo>
                    <a:pt x="156" y="27"/>
                  </a:lnTo>
                  <a:lnTo>
                    <a:pt x="0" y="0"/>
                  </a:lnTo>
                  <a:lnTo>
                    <a:pt x="0" y="3"/>
                  </a:lnTo>
                  <a:close/>
                </a:path>
              </a:pathLst>
            </a:custGeom>
            <a:solidFill>
              <a:schemeClr val="accent1">
                <a:lumMod val="75000"/>
              </a:schemeClr>
            </a:solidFill>
            <a:ln>
              <a:noFill/>
            </a:ln>
          </p:spPr>
        </p:sp>
        <p:sp>
          <p:nvSpPr>
            <p:cNvPr id="19" name="Freeform 11">
              <a:extLst>
                <a:ext uri="{FF2B5EF4-FFF2-40B4-BE49-F238E27FC236}">
                  <a16:creationId xmlns:a16="http://schemas.microsoft.com/office/drawing/2014/main" id="{91C2876A-169D-4822-A766-C00578C88B4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5238750"/>
              <a:ext cx="1695450" cy="1619250"/>
            </a:xfrm>
            <a:custGeom>
              <a:avLst/>
              <a:gdLst/>
              <a:ahLst/>
              <a:cxnLst/>
              <a:rect l="0" t="0" r="r" b="b"/>
              <a:pathLst>
                <a:path w="1068" h="1020">
                  <a:moveTo>
                    <a:pt x="1068" y="1020"/>
                  </a:moveTo>
                  <a:lnTo>
                    <a:pt x="184" y="60"/>
                  </a:lnTo>
                  <a:lnTo>
                    <a:pt x="154" y="27"/>
                  </a:lnTo>
                  <a:lnTo>
                    <a:pt x="157" y="27"/>
                  </a:lnTo>
                  <a:lnTo>
                    <a:pt x="157" y="24"/>
                  </a:lnTo>
                  <a:lnTo>
                    <a:pt x="154" y="24"/>
                  </a:lnTo>
                  <a:lnTo>
                    <a:pt x="0" y="0"/>
                  </a:lnTo>
                  <a:lnTo>
                    <a:pt x="0" y="0"/>
                  </a:lnTo>
                  <a:lnTo>
                    <a:pt x="774" y="1020"/>
                  </a:lnTo>
                  <a:lnTo>
                    <a:pt x="1068" y="1020"/>
                  </a:lnTo>
                  <a:close/>
                </a:path>
              </a:pathLst>
            </a:custGeom>
            <a:solidFill>
              <a:srgbClr val="404040"/>
            </a:solidFill>
            <a:ln>
              <a:noFill/>
            </a:ln>
          </p:spPr>
        </p:sp>
      </p:grpSp>
      <p:sp>
        <p:nvSpPr>
          <p:cNvPr id="2" name="Title 1">
            <a:extLst>
              <a:ext uri="{FF2B5EF4-FFF2-40B4-BE49-F238E27FC236}">
                <a16:creationId xmlns:a16="http://schemas.microsoft.com/office/drawing/2014/main" id="{25CF4FED-1B01-4840-AFF8-7C165C092B4F}"/>
              </a:ext>
            </a:extLst>
          </p:cNvPr>
          <p:cNvSpPr>
            <a:spLocks noGrp="1"/>
          </p:cNvSpPr>
          <p:nvPr>
            <p:ph type="title"/>
          </p:nvPr>
        </p:nvSpPr>
        <p:spPr>
          <a:xfrm>
            <a:off x="535020" y="685800"/>
            <a:ext cx="2780271" cy="5105400"/>
          </a:xfrm>
        </p:spPr>
        <p:txBody>
          <a:bodyPr>
            <a:normAutofit/>
          </a:bodyPr>
          <a:lstStyle/>
          <a:p>
            <a:r>
              <a:rPr lang="en-US" sz="4000" dirty="0">
                <a:solidFill>
                  <a:srgbClr val="FFFFFF"/>
                </a:solidFill>
              </a:rPr>
              <a:t>Reasons Vary for Not Currently Permitting Indoor Visitation (multiple answers allowed) </a:t>
            </a:r>
          </a:p>
        </p:txBody>
      </p:sp>
      <p:graphicFrame>
        <p:nvGraphicFramePr>
          <p:cNvPr id="6" name="Content Placeholder 5">
            <a:extLst>
              <a:ext uri="{FF2B5EF4-FFF2-40B4-BE49-F238E27FC236}">
                <a16:creationId xmlns:a16="http://schemas.microsoft.com/office/drawing/2014/main" id="{3242EDD8-8213-481D-987B-8055B9AB4120}"/>
              </a:ext>
            </a:extLst>
          </p:cNvPr>
          <p:cNvGraphicFramePr>
            <a:graphicFrameLocks noGrp="1"/>
          </p:cNvGraphicFramePr>
          <p:nvPr>
            <p:ph idx="1"/>
            <p:extLst>
              <p:ext uri="{D42A27DB-BD31-4B8C-83A1-F6EECF244321}">
                <p14:modId xmlns:p14="http://schemas.microsoft.com/office/powerpoint/2010/main" val="1320724558"/>
              </p:ext>
            </p:extLst>
          </p:nvPr>
        </p:nvGraphicFramePr>
        <p:xfrm>
          <a:off x="5010150" y="685800"/>
          <a:ext cx="6492875" cy="510540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594377471"/>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5FAE4AB4-3F4C-4A24-9500-1983BEFAB7F8}"/>
              </a:ext>
            </a:extLst>
          </p:cNvPr>
          <p:cNvSpPr>
            <a:spLocks noGrp="1"/>
          </p:cNvSpPr>
          <p:nvPr>
            <p:ph type="title"/>
          </p:nvPr>
        </p:nvSpPr>
        <p:spPr/>
        <p:txBody>
          <a:bodyPr/>
          <a:lstStyle/>
          <a:p>
            <a:r>
              <a:rPr lang="en-US" dirty="0"/>
              <a:t>Requesting Testing via REDcap survey</a:t>
            </a:r>
          </a:p>
        </p:txBody>
      </p:sp>
      <p:graphicFrame>
        <p:nvGraphicFramePr>
          <p:cNvPr id="9" name="Content Placeholder 8">
            <a:extLst>
              <a:ext uri="{FF2B5EF4-FFF2-40B4-BE49-F238E27FC236}">
                <a16:creationId xmlns:a16="http://schemas.microsoft.com/office/drawing/2014/main" id="{7551D07A-5E91-4DF3-8808-66F00DCF394E}"/>
              </a:ext>
            </a:extLst>
          </p:cNvPr>
          <p:cNvGraphicFramePr>
            <a:graphicFrameLocks noGrp="1"/>
          </p:cNvGraphicFramePr>
          <p:nvPr>
            <p:ph sz="half" idx="1"/>
            <p:extLst>
              <p:ext uri="{D42A27DB-BD31-4B8C-83A1-F6EECF244321}">
                <p14:modId xmlns:p14="http://schemas.microsoft.com/office/powerpoint/2010/main" val="4262458008"/>
              </p:ext>
            </p:extLst>
          </p:nvPr>
        </p:nvGraphicFramePr>
        <p:xfrm>
          <a:off x="838200" y="1825625"/>
          <a:ext cx="5181600" cy="4351338"/>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2" name="Content Placeholder 11">
            <a:extLst>
              <a:ext uri="{FF2B5EF4-FFF2-40B4-BE49-F238E27FC236}">
                <a16:creationId xmlns:a16="http://schemas.microsoft.com/office/drawing/2014/main" id="{31600F92-0438-44D2-B739-8C8044905983}"/>
              </a:ext>
            </a:extLst>
          </p:cNvPr>
          <p:cNvGraphicFramePr>
            <a:graphicFrameLocks noGrp="1"/>
          </p:cNvGraphicFramePr>
          <p:nvPr>
            <p:ph sz="half" idx="2"/>
            <p:extLst>
              <p:ext uri="{D42A27DB-BD31-4B8C-83A1-F6EECF244321}">
                <p14:modId xmlns:p14="http://schemas.microsoft.com/office/powerpoint/2010/main" val="3183496212"/>
              </p:ext>
            </p:extLst>
          </p:nvPr>
        </p:nvGraphicFramePr>
        <p:xfrm>
          <a:off x="6172200" y="1825625"/>
          <a:ext cx="5181600" cy="4351338"/>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422555745"/>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FC35B7-F5C5-4907-B00C-7E30607DDA64}"/>
              </a:ext>
            </a:extLst>
          </p:cNvPr>
          <p:cNvSpPr>
            <a:spLocks noGrp="1"/>
          </p:cNvSpPr>
          <p:nvPr>
            <p:ph type="title"/>
          </p:nvPr>
        </p:nvSpPr>
        <p:spPr/>
        <p:txBody>
          <a:bodyPr>
            <a:normAutofit fontScale="90000"/>
          </a:bodyPr>
          <a:lstStyle/>
          <a:p>
            <a:r>
              <a:rPr lang="en-US" sz="4000" dirty="0"/>
              <a:t>Most Nursing Facilities Plan to Use Staff to Collect Specimens and Have an Existing Relationship with a Lab</a:t>
            </a:r>
            <a:br>
              <a:rPr lang="en-US" dirty="0"/>
            </a:br>
            <a:endParaRPr lang="en-US" dirty="0"/>
          </a:p>
        </p:txBody>
      </p:sp>
      <p:graphicFrame>
        <p:nvGraphicFramePr>
          <p:cNvPr id="7" name="Content Placeholder 6">
            <a:extLst>
              <a:ext uri="{FF2B5EF4-FFF2-40B4-BE49-F238E27FC236}">
                <a16:creationId xmlns:a16="http://schemas.microsoft.com/office/drawing/2014/main" id="{21699974-E7B4-46B5-9672-DA06295A8D58}"/>
              </a:ext>
            </a:extLst>
          </p:cNvPr>
          <p:cNvGraphicFramePr>
            <a:graphicFrameLocks noGrp="1"/>
          </p:cNvGraphicFramePr>
          <p:nvPr>
            <p:ph sz="half" idx="1"/>
            <p:extLst>
              <p:ext uri="{D42A27DB-BD31-4B8C-83A1-F6EECF244321}">
                <p14:modId xmlns:p14="http://schemas.microsoft.com/office/powerpoint/2010/main" val="2181310041"/>
              </p:ext>
            </p:extLst>
          </p:nvPr>
        </p:nvGraphicFramePr>
        <p:xfrm>
          <a:off x="838200" y="1825625"/>
          <a:ext cx="5181600" cy="4351338"/>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0" name="Content Placeholder 9">
            <a:extLst>
              <a:ext uri="{FF2B5EF4-FFF2-40B4-BE49-F238E27FC236}">
                <a16:creationId xmlns:a16="http://schemas.microsoft.com/office/drawing/2014/main" id="{1DFD5018-65C0-4C32-BE87-D4D8571B27D9}"/>
              </a:ext>
            </a:extLst>
          </p:cNvPr>
          <p:cNvGraphicFramePr>
            <a:graphicFrameLocks noGrp="1"/>
          </p:cNvGraphicFramePr>
          <p:nvPr>
            <p:ph sz="half" idx="2"/>
            <p:extLst>
              <p:ext uri="{D42A27DB-BD31-4B8C-83A1-F6EECF244321}">
                <p14:modId xmlns:p14="http://schemas.microsoft.com/office/powerpoint/2010/main" val="1420983619"/>
              </p:ext>
            </p:extLst>
          </p:nvPr>
        </p:nvGraphicFramePr>
        <p:xfrm>
          <a:off x="6172200" y="1825625"/>
          <a:ext cx="5181600" cy="4351338"/>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532031832"/>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cx1="http://schemas.microsoft.com/office/drawing/2015/9/8/chartex">
        <mc:Choice Requires="cx1">
          <p:graphicFrame>
            <p:nvGraphicFramePr>
              <p:cNvPr id="17" name="Content Placeholder 16">
                <a:extLst>
                  <a:ext uri="{FF2B5EF4-FFF2-40B4-BE49-F238E27FC236}">
                    <a16:creationId xmlns:a16="http://schemas.microsoft.com/office/drawing/2014/main" id="{C15F9CDB-32A9-49D9-844C-7EF61E7ADE96}"/>
                  </a:ext>
                </a:extLst>
              </p:cNvPr>
              <p:cNvGraphicFramePr>
                <a:graphicFrameLocks noGrp="1" noChangeAspect="1"/>
              </p:cNvGraphicFramePr>
              <p:nvPr>
                <p:ph idx="1"/>
                <p:extLst>
                  <p:ext uri="{D42A27DB-BD31-4B8C-83A1-F6EECF244321}">
                    <p14:modId xmlns:p14="http://schemas.microsoft.com/office/powerpoint/2010/main" val="2218095292"/>
                  </p:ext>
                </p:extLst>
              </p:nvPr>
            </p:nvGraphicFramePr>
            <p:xfrm>
              <a:off x="361947" y="228600"/>
              <a:ext cx="11711790" cy="4846320"/>
            </p:xfrm>
            <a:graphic>
              <a:graphicData uri="http://schemas.microsoft.com/office/drawing/2014/chartex">
                <cx:chart xmlns:cx="http://schemas.microsoft.com/office/drawing/2014/chartex" xmlns:r="http://schemas.openxmlformats.org/officeDocument/2006/relationships" r:id="rId2"/>
              </a:graphicData>
            </a:graphic>
          </p:graphicFrame>
        </mc:Choice>
        <mc:Fallback xmlns="">
          <p:pic>
            <p:nvPicPr>
              <p:cNvPr id="17" name="Content Placeholder 16">
                <a:extLst>
                  <a:ext uri="{FF2B5EF4-FFF2-40B4-BE49-F238E27FC236}">
                    <a16:creationId xmlns:a16="http://schemas.microsoft.com/office/drawing/2014/main" id="{C15F9CDB-32A9-49D9-844C-7EF61E7ADE96}"/>
                  </a:ext>
                </a:extLst>
              </p:cNvPr>
              <p:cNvPicPr>
                <a:picLocks noGrp="1" noRot="1" noChangeAspect="1" noMove="1" noResize="1" noEditPoints="1" noAdjustHandles="1" noChangeArrowheads="1" noChangeShapeType="1"/>
              </p:cNvPicPr>
              <p:nvPr/>
            </p:nvPicPr>
            <p:blipFill>
              <a:blip r:embed="rId3"/>
              <a:stretch>
                <a:fillRect/>
              </a:stretch>
            </p:blipFill>
            <p:spPr>
              <a:xfrm>
                <a:off x="361947" y="228600"/>
                <a:ext cx="11711790" cy="4846320"/>
              </a:xfrm>
              <a:prstGeom prst="rect">
                <a:avLst/>
              </a:prstGeom>
            </p:spPr>
          </p:pic>
        </mc:Fallback>
      </mc:AlternateContent>
    </p:spTree>
    <p:extLst>
      <p:ext uri="{BB962C8B-B14F-4D97-AF65-F5344CB8AC3E}">
        <p14:creationId xmlns:p14="http://schemas.microsoft.com/office/powerpoint/2010/main" val="1347853037"/>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3D081A-8795-4995-A62D-A1606296E3C7}"/>
              </a:ext>
            </a:extLst>
          </p:cNvPr>
          <p:cNvSpPr>
            <a:spLocks noGrp="1"/>
          </p:cNvSpPr>
          <p:nvPr>
            <p:ph type="title"/>
          </p:nvPr>
        </p:nvSpPr>
        <p:spPr/>
        <p:txBody>
          <a:bodyPr>
            <a:normAutofit fontScale="90000"/>
          </a:bodyPr>
          <a:lstStyle/>
          <a:p>
            <a:r>
              <a:rPr lang="en-US" dirty="0"/>
              <a:t>More than half of nursing facilities do not know if lab has enough supplies for weekly testing</a:t>
            </a:r>
          </a:p>
        </p:txBody>
      </p:sp>
      <p:graphicFrame>
        <p:nvGraphicFramePr>
          <p:cNvPr id="6" name="Content Placeholder 5">
            <a:extLst>
              <a:ext uri="{FF2B5EF4-FFF2-40B4-BE49-F238E27FC236}">
                <a16:creationId xmlns:a16="http://schemas.microsoft.com/office/drawing/2014/main" id="{B1F3DDE2-1442-4277-B0DA-190805F6C3C2}"/>
              </a:ext>
            </a:extLst>
          </p:cNvPr>
          <p:cNvGraphicFramePr>
            <a:graphicFrameLocks noGrp="1"/>
          </p:cNvGraphicFramePr>
          <p:nvPr>
            <p:ph idx="1"/>
            <p:extLst>
              <p:ext uri="{D42A27DB-BD31-4B8C-83A1-F6EECF244321}">
                <p14:modId xmlns:p14="http://schemas.microsoft.com/office/powerpoint/2010/main" val="1865899501"/>
              </p:ext>
            </p:extLst>
          </p:nvPr>
        </p:nvGraphicFramePr>
        <p:xfrm>
          <a:off x="838200" y="1825625"/>
          <a:ext cx="10515600" cy="4351338"/>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564099739"/>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4F9EEF-FCB7-438E-93F7-6776241B759E}"/>
              </a:ext>
            </a:extLst>
          </p:cNvPr>
          <p:cNvSpPr>
            <a:spLocks noGrp="1"/>
          </p:cNvSpPr>
          <p:nvPr>
            <p:ph type="title"/>
          </p:nvPr>
        </p:nvSpPr>
        <p:spPr/>
        <p:txBody>
          <a:bodyPr/>
          <a:lstStyle/>
          <a:p>
            <a:r>
              <a:rPr lang="en-US" dirty="0"/>
              <a:t>Point of Care Testing Information</a:t>
            </a:r>
          </a:p>
        </p:txBody>
      </p:sp>
      <p:sp>
        <p:nvSpPr>
          <p:cNvPr id="3" name="Content Placeholder 2">
            <a:extLst>
              <a:ext uri="{FF2B5EF4-FFF2-40B4-BE49-F238E27FC236}">
                <a16:creationId xmlns:a16="http://schemas.microsoft.com/office/drawing/2014/main" id="{F804C8A9-916F-4F0B-BAC8-B547B9C59131}"/>
              </a:ext>
            </a:extLst>
          </p:cNvPr>
          <p:cNvSpPr>
            <a:spLocks noGrp="1"/>
          </p:cNvSpPr>
          <p:nvPr>
            <p:ph idx="1"/>
          </p:nvPr>
        </p:nvSpPr>
        <p:spPr/>
        <p:txBody>
          <a:bodyPr/>
          <a:lstStyle/>
          <a:p>
            <a:r>
              <a:rPr lang="en-US" dirty="0"/>
              <a:t>14 nursing facilities have POC testing equipment</a:t>
            </a:r>
          </a:p>
          <a:p>
            <a:r>
              <a:rPr lang="en-US" dirty="0"/>
              <a:t>7 indicated they have either BD Veritor Plus or Abbott NOW models</a:t>
            </a:r>
          </a:p>
          <a:p>
            <a:r>
              <a:rPr lang="en-US" dirty="0"/>
              <a:t>7 indicated they have a plan for negative test results. </a:t>
            </a:r>
          </a:p>
          <a:p>
            <a:pPr lvl="1"/>
            <a:r>
              <a:rPr lang="en-US" dirty="0"/>
              <a:t>3 did not know</a:t>
            </a:r>
          </a:p>
          <a:p>
            <a:pPr lvl="1"/>
            <a:r>
              <a:rPr lang="en-US" dirty="0"/>
              <a:t>3 do not have a plan</a:t>
            </a:r>
          </a:p>
          <a:p>
            <a:endParaRPr lang="en-US" dirty="0"/>
          </a:p>
        </p:txBody>
      </p:sp>
    </p:spTree>
    <p:extLst>
      <p:ext uri="{BB962C8B-B14F-4D97-AF65-F5344CB8AC3E}">
        <p14:creationId xmlns:p14="http://schemas.microsoft.com/office/powerpoint/2010/main" val="3352657238"/>
      </p:ext>
    </p:ext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1641FB-C3A0-412D-832C-C63AF61FF5BC}"/>
              </a:ext>
            </a:extLst>
          </p:cNvPr>
          <p:cNvSpPr>
            <a:spLocks noGrp="1"/>
          </p:cNvSpPr>
          <p:nvPr>
            <p:ph type="title"/>
          </p:nvPr>
        </p:nvSpPr>
        <p:spPr/>
        <p:txBody>
          <a:bodyPr/>
          <a:lstStyle/>
          <a:p>
            <a:r>
              <a:rPr lang="en-US" dirty="0"/>
              <a:t>¾ of nursing facilities would use regional testing location for employees</a:t>
            </a:r>
          </a:p>
        </p:txBody>
      </p:sp>
      <p:graphicFrame>
        <p:nvGraphicFramePr>
          <p:cNvPr id="6" name="Content Placeholder 5">
            <a:extLst>
              <a:ext uri="{FF2B5EF4-FFF2-40B4-BE49-F238E27FC236}">
                <a16:creationId xmlns:a16="http://schemas.microsoft.com/office/drawing/2014/main" id="{F2DB051F-B538-4694-831F-B1A25DCB463D}"/>
              </a:ext>
            </a:extLst>
          </p:cNvPr>
          <p:cNvGraphicFramePr>
            <a:graphicFrameLocks noGrp="1"/>
          </p:cNvGraphicFramePr>
          <p:nvPr>
            <p:ph idx="1"/>
            <p:extLst>
              <p:ext uri="{D42A27DB-BD31-4B8C-83A1-F6EECF244321}">
                <p14:modId xmlns:p14="http://schemas.microsoft.com/office/powerpoint/2010/main" val="1158581199"/>
              </p:ext>
            </p:extLst>
          </p:nvPr>
        </p:nvGraphicFramePr>
        <p:xfrm>
          <a:off x="838200" y="1825625"/>
          <a:ext cx="10515600" cy="4351338"/>
        </p:xfrm>
        <a:graphic>
          <a:graphicData uri="http://schemas.openxmlformats.org/drawingml/2006/chart">
            <c:chart xmlns:c="http://schemas.openxmlformats.org/drawingml/2006/chart" xmlns:r="http://schemas.openxmlformats.org/officeDocument/2006/relationships" r:id="rId2"/>
          </a:graphicData>
        </a:graphic>
      </p:graphicFrame>
      <p:sp>
        <p:nvSpPr>
          <p:cNvPr id="3" name="TextBox 2">
            <a:extLst>
              <a:ext uri="{FF2B5EF4-FFF2-40B4-BE49-F238E27FC236}">
                <a16:creationId xmlns:a16="http://schemas.microsoft.com/office/drawing/2014/main" id="{0C9EB600-EAF1-433A-86EE-2E9104535543}"/>
              </a:ext>
            </a:extLst>
          </p:cNvPr>
          <p:cNvSpPr txBox="1"/>
          <p:nvPr/>
        </p:nvSpPr>
        <p:spPr>
          <a:xfrm>
            <a:off x="1828800" y="2400856"/>
            <a:ext cx="3581400" cy="1600438"/>
          </a:xfrm>
          <a:prstGeom prst="rect">
            <a:avLst/>
          </a:prstGeom>
          <a:noFill/>
          <a:ln w="3175">
            <a:solidFill>
              <a:schemeClr val="accent1"/>
            </a:solidFill>
          </a:ln>
        </p:spPr>
        <p:txBody>
          <a:bodyPr wrap="square" rtlCol="0">
            <a:spAutoFit/>
          </a:bodyPr>
          <a:lstStyle/>
          <a:p>
            <a:r>
              <a:rPr lang="en-US" sz="1400" dirty="0"/>
              <a:t>Reasons for answering “No” often mentioned </a:t>
            </a:r>
          </a:p>
          <a:p>
            <a:pPr marL="285750" indent="-285750">
              <a:buFont typeface="Arial" panose="020B0604020202020204" pitchFamily="34" charset="0"/>
              <a:buChar char="•"/>
            </a:pPr>
            <a:r>
              <a:rPr lang="en-US" sz="1400" dirty="0"/>
              <a:t>Staff dislike of travel</a:t>
            </a:r>
          </a:p>
          <a:p>
            <a:pPr marL="285750" indent="-285750">
              <a:buFont typeface="Arial" panose="020B0604020202020204" pitchFamily="34" charset="0"/>
              <a:buChar char="•"/>
            </a:pPr>
            <a:r>
              <a:rPr lang="en-US" sz="1400" dirty="0"/>
              <a:t>Cost of travel</a:t>
            </a:r>
          </a:p>
          <a:p>
            <a:pPr marL="285750" indent="-285750">
              <a:buFont typeface="Arial" panose="020B0604020202020204" pitchFamily="34" charset="0"/>
              <a:buChar char="•"/>
            </a:pPr>
            <a:r>
              <a:rPr lang="en-US" sz="1400" dirty="0"/>
              <a:t>Travel distance</a:t>
            </a:r>
          </a:p>
          <a:p>
            <a:pPr marL="285750" indent="-285750">
              <a:buFont typeface="Arial" panose="020B0604020202020204" pitchFamily="34" charset="0"/>
              <a:buChar char="•"/>
            </a:pPr>
            <a:r>
              <a:rPr lang="en-US" sz="1400" dirty="0"/>
              <a:t>Chance of exposure </a:t>
            </a:r>
          </a:p>
          <a:p>
            <a:pPr marL="285750" indent="-285750">
              <a:buFont typeface="Arial" panose="020B0604020202020204" pitchFamily="34" charset="0"/>
              <a:buChar char="•"/>
            </a:pPr>
            <a:r>
              <a:rPr lang="en-US" sz="1400" dirty="0"/>
              <a:t>Inefficient if employees socially distance and drive alone. </a:t>
            </a:r>
          </a:p>
        </p:txBody>
      </p:sp>
    </p:spTree>
    <p:extLst>
      <p:ext uri="{BB962C8B-B14F-4D97-AF65-F5344CB8AC3E}">
        <p14:creationId xmlns:p14="http://schemas.microsoft.com/office/powerpoint/2010/main" val="442602897"/>
      </p:ext>
    </p:extLst>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4610834E-C5C8-4590-96CD-71CA15B1CA88}"/>
              </a:ext>
            </a:extLst>
          </p:cNvPr>
          <p:cNvSpPr>
            <a:spLocks noGrp="1"/>
          </p:cNvSpPr>
          <p:nvPr>
            <p:ph type="title"/>
          </p:nvPr>
        </p:nvSpPr>
        <p:spPr/>
        <p:txBody>
          <a:bodyPr/>
          <a:lstStyle/>
          <a:p>
            <a:r>
              <a:rPr lang="en-US" dirty="0"/>
              <a:t>Week of 8/17/2020- Staffing Issues</a:t>
            </a:r>
          </a:p>
        </p:txBody>
      </p:sp>
      <p:sp>
        <p:nvSpPr>
          <p:cNvPr id="5" name="Content Placeholder 4">
            <a:extLst>
              <a:ext uri="{FF2B5EF4-FFF2-40B4-BE49-F238E27FC236}">
                <a16:creationId xmlns:a16="http://schemas.microsoft.com/office/drawing/2014/main" id="{206B8D59-9FBE-41A6-8D49-FF39D5977C05}"/>
              </a:ext>
            </a:extLst>
          </p:cNvPr>
          <p:cNvSpPr>
            <a:spLocks noGrp="1"/>
          </p:cNvSpPr>
          <p:nvPr>
            <p:ph sz="half" idx="1"/>
          </p:nvPr>
        </p:nvSpPr>
        <p:spPr/>
        <p:txBody>
          <a:bodyPr/>
          <a:lstStyle/>
          <a:p>
            <a:r>
              <a:rPr lang="en-US" dirty="0"/>
              <a:t>Separate surveys emailed to nursing facilities and HWS/AL settings on 8/17</a:t>
            </a:r>
          </a:p>
          <a:p>
            <a:r>
              <a:rPr lang="en-US" dirty="0"/>
              <a:t>Survey closed 8/18 at 10:15AM</a:t>
            </a:r>
          </a:p>
          <a:p>
            <a:r>
              <a:rPr lang="en-US" dirty="0"/>
              <a:t>144 Nursing facility respondents</a:t>
            </a:r>
          </a:p>
          <a:p>
            <a:r>
              <a:rPr lang="en-US" dirty="0"/>
              <a:t>207 HWS/AL respondents </a:t>
            </a:r>
          </a:p>
          <a:p>
            <a:endParaRPr lang="en-US" dirty="0"/>
          </a:p>
        </p:txBody>
      </p:sp>
      <p:pic>
        <p:nvPicPr>
          <p:cNvPr id="8" name="Content Placeholder 7" descr="A screenshot of a cell phone&#10;&#10;Description automatically generated">
            <a:extLst>
              <a:ext uri="{FF2B5EF4-FFF2-40B4-BE49-F238E27FC236}">
                <a16:creationId xmlns:a16="http://schemas.microsoft.com/office/drawing/2014/main" id="{3B8A1DCA-2005-4C93-8870-F51602FB7C26}"/>
              </a:ext>
            </a:extLst>
          </p:cNvPr>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6777721" y="2263934"/>
            <a:ext cx="4576079" cy="1737360"/>
          </a:xfrm>
        </p:spPr>
      </p:pic>
    </p:spTree>
    <p:extLst>
      <p:ext uri="{BB962C8B-B14F-4D97-AF65-F5344CB8AC3E}">
        <p14:creationId xmlns:p14="http://schemas.microsoft.com/office/powerpoint/2010/main" val="1094491712"/>
      </p:ext>
    </p:extLst>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EE382C-8456-4D09-B554-8DD57BD90346}"/>
              </a:ext>
            </a:extLst>
          </p:cNvPr>
          <p:cNvSpPr>
            <a:spLocks noGrp="1"/>
          </p:cNvSpPr>
          <p:nvPr>
            <p:ph type="title"/>
          </p:nvPr>
        </p:nvSpPr>
        <p:spPr>
          <a:xfrm>
            <a:off x="838200" y="136525"/>
            <a:ext cx="10515600" cy="1325563"/>
          </a:xfrm>
        </p:spPr>
        <p:txBody>
          <a:bodyPr>
            <a:normAutofit fontScale="90000"/>
          </a:bodyPr>
          <a:lstStyle/>
          <a:p>
            <a:r>
              <a:rPr lang="en-US" dirty="0"/>
              <a:t>Caregiver Positions Unfilled</a:t>
            </a:r>
            <a:br>
              <a:rPr lang="en-US" dirty="0"/>
            </a:br>
            <a:r>
              <a:rPr lang="en-US" sz="3600" dirty="0"/>
              <a:t>Similar for Nursing Facilities (NARs) and Assisted Living (ULP)</a:t>
            </a:r>
            <a:endParaRPr lang="en-US" dirty="0"/>
          </a:p>
        </p:txBody>
      </p:sp>
      <p:graphicFrame>
        <p:nvGraphicFramePr>
          <p:cNvPr id="7" name="Content Placeholder 6">
            <a:extLst>
              <a:ext uri="{FF2B5EF4-FFF2-40B4-BE49-F238E27FC236}">
                <a16:creationId xmlns:a16="http://schemas.microsoft.com/office/drawing/2014/main" id="{2C5D09D1-5E0B-4176-8A7E-22BDC6525388}"/>
              </a:ext>
            </a:extLst>
          </p:cNvPr>
          <p:cNvGraphicFramePr>
            <a:graphicFrameLocks noGrp="1"/>
          </p:cNvGraphicFramePr>
          <p:nvPr>
            <p:ph sz="half" idx="1"/>
            <p:extLst>
              <p:ext uri="{D42A27DB-BD31-4B8C-83A1-F6EECF244321}">
                <p14:modId xmlns:p14="http://schemas.microsoft.com/office/powerpoint/2010/main" val="3211484308"/>
              </p:ext>
            </p:extLst>
          </p:nvPr>
        </p:nvGraphicFramePr>
        <p:xfrm>
          <a:off x="838200" y="1825625"/>
          <a:ext cx="5181600" cy="4351338"/>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0" name="Content Placeholder 9">
            <a:extLst>
              <a:ext uri="{FF2B5EF4-FFF2-40B4-BE49-F238E27FC236}">
                <a16:creationId xmlns:a16="http://schemas.microsoft.com/office/drawing/2014/main" id="{F4E78540-3A57-44B0-BD8E-7236981AEDE3}"/>
              </a:ext>
            </a:extLst>
          </p:cNvPr>
          <p:cNvGraphicFramePr>
            <a:graphicFrameLocks noGrp="1"/>
          </p:cNvGraphicFramePr>
          <p:nvPr>
            <p:ph sz="half" idx="2"/>
            <p:extLst>
              <p:ext uri="{D42A27DB-BD31-4B8C-83A1-F6EECF244321}">
                <p14:modId xmlns:p14="http://schemas.microsoft.com/office/powerpoint/2010/main" val="2639483815"/>
              </p:ext>
            </p:extLst>
          </p:nvPr>
        </p:nvGraphicFramePr>
        <p:xfrm>
          <a:off x="6172200" y="1825625"/>
          <a:ext cx="5181600" cy="4351338"/>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481284833"/>
      </p:ext>
    </p:extLst>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9229D9-CDAC-4FDA-869A-1645045A5558}"/>
              </a:ext>
            </a:extLst>
          </p:cNvPr>
          <p:cNvSpPr>
            <a:spLocks noGrp="1"/>
          </p:cNvSpPr>
          <p:nvPr>
            <p:ph type="title"/>
          </p:nvPr>
        </p:nvSpPr>
        <p:spPr/>
        <p:txBody>
          <a:bodyPr/>
          <a:lstStyle/>
          <a:p>
            <a:r>
              <a:rPr lang="en-US" dirty="0"/>
              <a:t>Nurse Aide Training Waiver Integral to Nursing Facility Staffing</a:t>
            </a:r>
          </a:p>
        </p:txBody>
      </p:sp>
      <p:sp>
        <p:nvSpPr>
          <p:cNvPr id="6" name="Content Placeholder 5">
            <a:extLst>
              <a:ext uri="{FF2B5EF4-FFF2-40B4-BE49-F238E27FC236}">
                <a16:creationId xmlns:a16="http://schemas.microsoft.com/office/drawing/2014/main" id="{8B171715-493A-4176-9CE6-FECDD5A35B29}"/>
              </a:ext>
            </a:extLst>
          </p:cNvPr>
          <p:cNvSpPr>
            <a:spLocks noGrp="1"/>
          </p:cNvSpPr>
          <p:nvPr>
            <p:ph sz="half" idx="1"/>
          </p:nvPr>
        </p:nvSpPr>
        <p:spPr/>
        <p:txBody>
          <a:bodyPr>
            <a:normAutofit/>
          </a:bodyPr>
          <a:lstStyle/>
          <a:p>
            <a:r>
              <a:rPr lang="en-US" sz="3600" dirty="0"/>
              <a:t>7.3% of caregivers were hired under waiver and not currently on the registry</a:t>
            </a:r>
          </a:p>
          <a:p>
            <a:r>
              <a:rPr lang="en-US" sz="3600" dirty="0"/>
              <a:t>Nearly 1,200 estimated caregivers fall under waiver presently</a:t>
            </a:r>
          </a:p>
        </p:txBody>
      </p:sp>
      <p:graphicFrame>
        <p:nvGraphicFramePr>
          <p:cNvPr id="12" name="Content Placeholder 11">
            <a:extLst>
              <a:ext uri="{FF2B5EF4-FFF2-40B4-BE49-F238E27FC236}">
                <a16:creationId xmlns:a16="http://schemas.microsoft.com/office/drawing/2014/main" id="{5E1AB08C-8170-4456-B436-3AE1F76CBE9C}"/>
              </a:ext>
            </a:extLst>
          </p:cNvPr>
          <p:cNvGraphicFramePr>
            <a:graphicFrameLocks noGrp="1"/>
          </p:cNvGraphicFramePr>
          <p:nvPr>
            <p:ph sz="half" idx="2"/>
            <p:extLst>
              <p:ext uri="{D42A27DB-BD31-4B8C-83A1-F6EECF244321}">
                <p14:modId xmlns:p14="http://schemas.microsoft.com/office/powerpoint/2010/main" val="3326170550"/>
              </p:ext>
            </p:extLst>
          </p:nvPr>
        </p:nvGraphicFramePr>
        <p:xfrm>
          <a:off x="6172200" y="1825625"/>
          <a:ext cx="5181600" cy="4351338"/>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335807436"/>
      </p:ext>
    </p:extLst>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1C2CB667-C027-4568-AB9B-A117D5420C02}"/>
              </a:ext>
            </a:extLst>
          </p:cNvPr>
          <p:cNvSpPr>
            <a:spLocks noGrp="1"/>
          </p:cNvSpPr>
          <p:nvPr>
            <p:ph type="title"/>
          </p:nvPr>
        </p:nvSpPr>
        <p:spPr>
          <a:xfrm>
            <a:off x="838200" y="107950"/>
            <a:ext cx="10515600" cy="1325563"/>
          </a:xfrm>
        </p:spPr>
        <p:txBody>
          <a:bodyPr/>
          <a:lstStyle/>
          <a:p>
            <a:r>
              <a:rPr lang="en-US" dirty="0"/>
              <a:t>Nearly 10,000 Unfilled Caregiver Positions</a:t>
            </a:r>
          </a:p>
        </p:txBody>
      </p:sp>
      <p:graphicFrame>
        <p:nvGraphicFramePr>
          <p:cNvPr id="7" name="Content Placeholder 6">
            <a:extLst>
              <a:ext uri="{FF2B5EF4-FFF2-40B4-BE49-F238E27FC236}">
                <a16:creationId xmlns:a16="http://schemas.microsoft.com/office/drawing/2014/main" id="{39CBD3E9-8EF3-4786-92FC-C2FF702C5C2E}"/>
              </a:ext>
            </a:extLst>
          </p:cNvPr>
          <p:cNvGraphicFramePr>
            <a:graphicFrameLocks noGrp="1"/>
          </p:cNvGraphicFramePr>
          <p:nvPr>
            <p:ph idx="1"/>
            <p:extLst>
              <p:ext uri="{D42A27DB-BD31-4B8C-83A1-F6EECF244321}">
                <p14:modId xmlns:p14="http://schemas.microsoft.com/office/powerpoint/2010/main" val="159601017"/>
              </p:ext>
            </p:extLst>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77111959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7AD4D6EC54A2C342A8EDB8E3617A2A32" ma:contentTypeVersion="12" ma:contentTypeDescription="Create a new document." ma:contentTypeScope="" ma:versionID="1c4c1592083f3ffcbfd0666f28a09f0b">
  <xsd:schema xmlns:xsd="http://www.w3.org/2001/XMLSchema" xmlns:xs="http://www.w3.org/2001/XMLSchema" xmlns:p="http://schemas.microsoft.com/office/2006/metadata/properties" xmlns:ns2="ed2b67e5-11bb-4b47-b61a-396de9ea4ad8" xmlns:ns3="aac8676a-f598-4fa5-bd74-062eff41aa03" targetNamespace="http://schemas.microsoft.com/office/2006/metadata/properties" ma:root="true" ma:fieldsID="1ff674e3521dbd21c7e4bdffecdb72d3" ns2:_="" ns3:_="">
    <xsd:import namespace="ed2b67e5-11bb-4b47-b61a-396de9ea4ad8"/>
    <xsd:import namespace="aac8676a-f598-4fa5-bd74-062eff41aa03"/>
    <xsd:element name="properties">
      <xsd:complexType>
        <xsd:sequence>
          <xsd:element name="documentManagement">
            <xsd:complexType>
              <xsd:all>
                <xsd:element ref="ns2:SharedWithUsers" minOccurs="0"/>
                <xsd:element ref="ns2:SharedWithDetails" minOccurs="0"/>
                <xsd:element ref="ns3:MediaServiceMetadata" minOccurs="0"/>
                <xsd:element ref="ns3:MediaServiceFastMetadata" minOccurs="0"/>
                <xsd:element ref="ns3:MediaServiceAutoTags" minOccurs="0"/>
                <xsd:element ref="ns3:MediaServiceOCR" minOccurs="0"/>
                <xsd:element ref="ns3:MediaServiceDateTaken" minOccurs="0"/>
                <xsd:element ref="ns3:MediaServiceEventHashCode" minOccurs="0"/>
                <xsd:element ref="ns3:MediaServiceGenerationTime" minOccurs="0"/>
                <xsd:element ref="ns3:MediaServiceLocation" minOccurs="0"/>
                <xsd:element ref="ns3:MediaServiceAutoKeyPoints" minOccurs="0"/>
                <xsd:element ref="ns3: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ed2b67e5-11bb-4b47-b61a-396de9ea4ad8" elementFormDefault="qualified">
    <xsd:import namespace="http://schemas.microsoft.com/office/2006/documentManagement/types"/>
    <xsd:import namespace="http://schemas.microsoft.com/office/infopath/2007/PartnerControls"/>
    <xsd:element name="SharedWithUsers" ma:index="8"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description=""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aac8676a-f598-4fa5-bd74-062eff41aa03" elementFormDefault="qualified">
    <xsd:import namespace="http://schemas.microsoft.com/office/2006/documentManagement/types"/>
    <xsd:import namespace="http://schemas.microsoft.com/office/infopath/2007/PartnerControls"/>
    <xsd:element name="MediaServiceMetadata" ma:index="10" nillable="true" ma:displayName="MediaServiceMetadata" ma:description="" ma:hidden="true" ma:internalName="MediaServiceMetadata" ma:readOnly="true">
      <xsd:simpleType>
        <xsd:restriction base="dms:Note"/>
      </xsd:simpleType>
    </xsd:element>
    <xsd:element name="MediaServiceFastMetadata" ma:index="11" nillable="true" ma:displayName="MediaServiceFastMetadata" ma:description="" ma:hidden="true" ma:internalName="MediaServiceFastMetadata" ma:readOnly="true">
      <xsd:simpleType>
        <xsd:restriction base="dms:Note"/>
      </xsd:simpleType>
    </xsd:element>
    <xsd:element name="MediaServiceAutoTags" ma:index="12" nillable="true" ma:displayName="MediaServiceAutoTags" ma:internalName="MediaServiceAutoTags" ma:readOnly="true">
      <xsd:simpleType>
        <xsd:restriction base="dms:Text"/>
      </xsd:simpleType>
    </xsd:element>
    <xsd:element name="MediaServiceOCR" ma:index="13" nillable="true" ma:displayName="MediaServiceOCR" ma:internalName="MediaServiceOCR" ma:readOnly="true">
      <xsd:simpleType>
        <xsd:restriction base="dms:Note">
          <xsd:maxLength value="255"/>
        </xsd:restriction>
      </xsd:simpleType>
    </xsd:element>
    <xsd:element name="MediaServiceDateTaken" ma:index="14" nillable="true" ma:displayName="MediaServiceDateTaken" ma:hidden="true" ma:internalName="MediaServiceDateTaken"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Location" ma:index="17" nillable="true" ma:displayName="Location" ma:internalName="MediaServiceLocation" ma:readOnly="true">
      <xsd:simpleType>
        <xsd:restriction base="dms:Text"/>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C9914643-CBD4-42FE-AF87-7072A7D90F5E}">
  <ds:schemaRefs>
    <ds:schemaRef ds:uri="http://schemas.microsoft.com/sharepoint/v3/contenttype/forms"/>
  </ds:schemaRefs>
</ds:datastoreItem>
</file>

<file path=customXml/itemProps2.xml><?xml version="1.0" encoding="utf-8"?>
<ds:datastoreItem xmlns:ds="http://schemas.openxmlformats.org/officeDocument/2006/customXml" ds:itemID="{D9C6F8A2-F2B9-4C7C-8164-219981E63B25}">
  <ds:schemaRefs>
    <ds:schemaRef ds:uri="http://purl.org/dc/dcmitype/"/>
    <ds:schemaRef ds:uri="http://purl.org/dc/terms/"/>
    <ds:schemaRef ds:uri="http://schemas.openxmlformats.org/package/2006/metadata/core-properties"/>
    <ds:schemaRef ds:uri="http://www.w3.org/XML/1998/namespace"/>
    <ds:schemaRef ds:uri="http://schemas.microsoft.com/office/infopath/2007/PartnerControls"/>
    <ds:schemaRef ds:uri="http://schemas.microsoft.com/office/2006/documentManagement/types"/>
    <ds:schemaRef ds:uri="http://purl.org/dc/elements/1.1/"/>
    <ds:schemaRef ds:uri="aac8676a-f598-4fa5-bd74-062eff41aa03"/>
    <ds:schemaRef ds:uri="ed2b67e5-11bb-4b47-b61a-396de9ea4ad8"/>
    <ds:schemaRef ds:uri="http://schemas.microsoft.com/office/2006/metadata/properties"/>
  </ds:schemaRefs>
</ds:datastoreItem>
</file>

<file path=customXml/itemProps3.xml><?xml version="1.0" encoding="utf-8"?>
<ds:datastoreItem xmlns:ds="http://schemas.openxmlformats.org/officeDocument/2006/customXml" ds:itemID="{0ABAD346-818F-4560-9EA6-17A5C69B9438}">
  <ds:schemaRefs>
    <ds:schemaRef ds:uri="aac8676a-f598-4fa5-bd74-062eff41aa03"/>
    <ds:schemaRef ds:uri="ed2b67e5-11bb-4b47-b61a-396de9ea4ad8"/>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docProps/app.xml><?xml version="1.0" encoding="utf-8"?>
<Properties xmlns="http://schemas.openxmlformats.org/officeDocument/2006/extended-properties" xmlns:vt="http://schemas.openxmlformats.org/officeDocument/2006/docPropsVTypes">
  <TotalTime>225</TotalTime>
  <Words>2275</Words>
  <Application>Microsoft Office PowerPoint</Application>
  <PresentationFormat>Widescreen</PresentationFormat>
  <Paragraphs>238</Paragraphs>
  <Slides>99</Slides>
  <Notes>2</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99</vt:i4>
      </vt:variant>
    </vt:vector>
  </HeadingPairs>
  <TitlesOfParts>
    <vt:vector size="103" baseType="lpstr">
      <vt:lpstr>Arial</vt:lpstr>
      <vt:lpstr>Calibri</vt:lpstr>
      <vt:lpstr>Calibri Light</vt:lpstr>
      <vt:lpstr>Office Theme</vt:lpstr>
      <vt:lpstr>Long-Term Care Rapid Survey Data Collection</vt:lpstr>
      <vt:lpstr>Week of 3/29/2021 – Employee Vaccination</vt:lpstr>
      <vt:lpstr>Percent of Employees Vaccinated Is Roughly the Same by Setting</vt:lpstr>
      <vt:lpstr>Very Small Percentage Are Using Financial Incentives to Encourage Employee Vaccinations</vt:lpstr>
      <vt:lpstr>One on One Counseling the Most Utilized  Strategy/Incentive (including non-financial incentives) for Employee COVID-19 vaccination</vt:lpstr>
      <vt:lpstr>Monetary Incentives, Additional PTO, Gift Cards, and a Vaccination Mandate Thought to Be Best Strategies/Incentives Choose Up to Three Strategy/Incentives that you THINK will Increase Employee COVID-19 vaccination</vt:lpstr>
      <vt:lpstr>Week of 3/1/2021 – Visitation Policies</vt:lpstr>
      <vt:lpstr>4 out 5 Permitting  Indoor Visitation No Differentiation between Provider Type</vt:lpstr>
      <vt:lpstr>Reasons Vary for Not Currently Permitting Indoor Visitation (multiple answers allowed) </vt:lpstr>
      <vt:lpstr>Providers Perceive over 60% of Families are Somewhat or Very Satisfied with Visitation Policies</vt:lpstr>
      <vt:lpstr>Slight Difference in Perceived Family Satisfaction between Providers with “No In-person” Visitation and Providers with In-Person Visitation </vt:lpstr>
      <vt:lpstr>Nearly All Providers Are Offering Group Activities, as Permitted under Current MDH/CMS Guidance</vt:lpstr>
      <vt:lpstr>Communal Dining, as permitted under current MDH/CMS guidance, Available at Most Settings</vt:lpstr>
      <vt:lpstr>Week of 12/21/2020- Nursing Assistants</vt:lpstr>
      <vt:lpstr>Over 2,600 Unfilled Nursing Assistant Positions in Minnesota Nursing Facilities Unfilled NAR Positions in Unchanged since August</vt:lpstr>
      <vt:lpstr>Nurse Aide Training Waiver Continues to be Integral to Nursing Facility Staffing</vt:lpstr>
      <vt:lpstr>Week of 12/7/2020- Labs and Testing</vt:lpstr>
      <vt:lpstr>Nursing Facilities Use and Type of Testing Higher than Assisted Living</vt:lpstr>
      <vt:lpstr>PowerPoint Presentation</vt:lpstr>
      <vt:lpstr>Most Recent Round of Testing  Upon the lab receiving the specimens, 80% of labs returned the results within 3-Days</vt:lpstr>
      <vt:lpstr>Most Recent Round of Testing Mayo Medical Laboratory Lags Slightly</vt:lpstr>
      <vt:lpstr>Very Few Providers Switched Labs in the Last Month</vt:lpstr>
      <vt:lpstr>Nursing Facilities More Likely to Utilize Antigen Tests</vt:lpstr>
      <vt:lpstr>Week of 11/30/2020- Essential Caregivers and Visitation Policies</vt:lpstr>
      <vt:lpstr>Since November 1, 2020….. Nearly All Nursing Facilities and Most Assisted Living Settings Have Had Resident Or Employee Test Positive</vt:lpstr>
      <vt:lpstr>Few Residents Left Over Thanksgiving Weekend- More of an Issue in Assisted Living </vt:lpstr>
      <vt:lpstr>Some Providers Continuing Outdoor Visits</vt:lpstr>
      <vt:lpstr>Colder Weather Means Fewer Providers Hosting Outdoor Visits</vt:lpstr>
      <vt:lpstr>Essential Caregiver Programs Adopted at Same Rate by Assisted Living Settings and Nursing Facilities: 40% of NF and 25% of AL Programs Currently Suspended </vt:lpstr>
      <vt:lpstr>Percent of Residents with Essential Caregiver Plateaus</vt:lpstr>
      <vt:lpstr>Some Nursing Facilities and Assisted Living Settings with Essential Caregiver Programs Have Changed Program Since November 1- More than half have suspended program or imposed limits</vt:lpstr>
      <vt:lpstr>Week of 11/9/2020- Fingerprint Background Checks</vt:lpstr>
      <vt:lpstr>Number of Road Miles of Travel to a Fingerprinting Site More than a third have to go more than 30 miles</vt:lpstr>
      <vt:lpstr>Providers who Report that Background Studies are a Barrier to Onboarding new Employees About a third who have needed background studies report issues</vt:lpstr>
      <vt:lpstr>Have New Employees or those on Emergency Studies Experienced Delays or Barriers Almost 40% have had issues</vt:lpstr>
      <vt:lpstr>More than a Quarter of Providers Have Issues with Timeliness of Fingerprint Background Studies </vt:lpstr>
      <vt:lpstr>How Many Prospective Candidates Have Declined to Follow Through due to Fingerprint Requirement More than 10% of Providers have had at least One</vt:lpstr>
      <vt:lpstr>Fingerprint Background Study Issues Exist Statewide- Most Significant in Northern MN </vt:lpstr>
      <vt:lpstr>Week of 10/19/2020- Testing and Labs</vt:lpstr>
      <vt:lpstr>Surveillance testing not common in AL</vt:lpstr>
      <vt:lpstr>Use of Point of Care antigen testing equipment- large share are not using</vt:lpstr>
      <vt:lpstr>Point of Care testing equipment</vt:lpstr>
      <vt:lpstr>Existing relationship with Labs to conduct PCR tests exists for most providers</vt:lpstr>
      <vt:lpstr>Mayo Medical Laboratory performing majority of tests- several other labs have a share</vt:lpstr>
      <vt:lpstr>Nursing facilities and Assisted Living Report Similar Experiences Number of days to receive test results improving, but still short of 48-hour standard in most cases “For your most recent round of testing, upon the lab receiving the specimens, how many days did the lab take to return the majority of the results?”</vt:lpstr>
      <vt:lpstr>Significant minority of providers have concerns about PCR labs, most not investigating saliva testing as an alternative</vt:lpstr>
      <vt:lpstr>Week of 10/12/2020- Visitation Policies</vt:lpstr>
      <vt:lpstr>More Assisted Living Settings and Nursing Facilities are Developing a Dedicated Location / Visitation “Center” to Host Indoor Visits</vt:lpstr>
      <vt:lpstr>Essential Caregiver Program Use Increases for Assisted Living Settings and Nursing Facilities</vt:lpstr>
      <vt:lpstr>Number of Assisted Living Clients with an Essential Caregiver Increases between August 31 and October 12</vt:lpstr>
      <vt:lpstr>Of those Settings with Essential Caregiver Programs……</vt:lpstr>
      <vt:lpstr>A Majority of Respondents Provide Essential Caregivers with PPE</vt:lpstr>
      <vt:lpstr>Week of 10/5/2020- Background Checks</vt:lpstr>
      <vt:lpstr>LTC Accounts for more than 5,000 new Hires Each Month</vt:lpstr>
      <vt:lpstr>LTC has more than 23,000 Employees working on Emergency Background Checks</vt:lpstr>
      <vt:lpstr>More than 15% of LTC Staff Have to Go More than 40 Miles Round Trip for Fingerprinting- Approximately 4,000 LTC Employees Impacted</vt:lpstr>
      <vt:lpstr>Week of 9/28/2020- Admission Policies</vt:lpstr>
      <vt:lpstr>Nearly half of Minnesota’s nursing facilities have had to place a hold on all new admissions since the beginning of the pandemic</vt:lpstr>
      <vt:lpstr>On 9/28/2020 Only a very small portion of nursing facilities had a hold on admissions About one-third are maintaining a waiting list for new admissions </vt:lpstr>
      <vt:lpstr>Nearly all nursing facilities are taking admissions from hospitals.  But more hospital referrals are turned down due to admissions criteria when compared to pre-COVID-19 pandemic</vt:lpstr>
      <vt:lpstr>Ability to meet specific needs, staffing, and room availability inform decisions to admit from hospital</vt:lpstr>
      <vt:lpstr>Week of 9/21/2020- PPE Supplies</vt:lpstr>
      <vt:lpstr>Nursing facility respondents more likely to have COVID-19 positive resident or employee</vt:lpstr>
      <vt:lpstr>Overwhelming number of respondents have implemented PPE conservation strategies</vt:lpstr>
      <vt:lpstr>Of those settings conserving PPE, multiple strategies are often used</vt:lpstr>
      <vt:lpstr>Most Assisted Living without Covid-19 Positive in Building Report at Least 2-Weeks Supply of PPE, Except for Respirators</vt:lpstr>
      <vt:lpstr>Assisted Living with Covid-19 Positive, Most have adequate PPE Supply other than Respirators</vt:lpstr>
      <vt:lpstr>Most Nursing Facilities without Covid-19 Positive Report at Least 2-Weeks Supply of PPE, Respirators have Least Supply</vt:lpstr>
      <vt:lpstr>Nursing Facilities with Covid-19 Positive, have Shorter PPE Supplies in General than Other Providers</vt:lpstr>
      <vt:lpstr>Percent of Providers without a reliable source of resupply by PPE- Respirators especially difficult to find</vt:lpstr>
      <vt:lpstr>Week of 9/14/2020- Antigen Testing</vt:lpstr>
      <vt:lpstr>Over 75% of nursing facilities have received a POC Device  - Of these nearly all received the BD Veritor System </vt:lpstr>
      <vt:lpstr>Over 75% of nursing facilities with a POC Device have not performed tests</vt:lpstr>
      <vt:lpstr>Many reasons why a nursing facility with a POC has not begun testing</vt:lpstr>
      <vt:lpstr>It is not known if there will be enough supplies to operate POC devices</vt:lpstr>
      <vt:lpstr>Week of 8/31/2020- Visitation Policy</vt:lpstr>
      <vt:lpstr>Assisted Living Settings and Nursing Facilities and Type of Visitation</vt:lpstr>
      <vt:lpstr>Outdoor Visits Since June 17, 2020</vt:lpstr>
      <vt:lpstr>Essential Caregivers  Visits Since July 25, 2020</vt:lpstr>
      <vt:lpstr>Most Settings Do Not Intend to Move to  Level 2 this Week</vt:lpstr>
      <vt:lpstr>Reasons for Settings Not Intending to Move to  Level 2 this Week</vt:lpstr>
      <vt:lpstr>Week of 8/24/2020- Testing Issues</vt:lpstr>
      <vt:lpstr>Nursing Facility Baseline Testing</vt:lpstr>
      <vt:lpstr>Assisted Living / Housing Baseline Testing</vt:lpstr>
      <vt:lpstr>How was the lab paid for conducting the employee testing?</vt:lpstr>
      <vt:lpstr>Nursing facilities, with Baseline Test, also conducting surveillance testing (choose all that apply)</vt:lpstr>
      <vt:lpstr>Assisted Living, with Baseline Test, also conducting surveillance testing (choose all that apply)</vt:lpstr>
      <vt:lpstr>An average of 3-Days for nursing facility tests to return</vt:lpstr>
      <vt:lpstr>Assisted Living and Nursing Facilities Days to Receive Lab Results</vt:lpstr>
      <vt:lpstr>Requesting Testing via REDcap survey</vt:lpstr>
      <vt:lpstr>Most Nursing Facilities Plan to Use Staff to Collect Specimens and Have an Existing Relationship with a Lab </vt:lpstr>
      <vt:lpstr>PowerPoint Presentation</vt:lpstr>
      <vt:lpstr>More than half of nursing facilities do not know if lab has enough supplies for weekly testing</vt:lpstr>
      <vt:lpstr>Point of Care Testing Information</vt:lpstr>
      <vt:lpstr>¾ of nursing facilities would use regional testing location for employees</vt:lpstr>
      <vt:lpstr>Week of 8/17/2020- Staffing Issues</vt:lpstr>
      <vt:lpstr>Caregiver Positions Unfilled Similar for Nursing Facilities (NARs) and Assisted Living (ULP)</vt:lpstr>
      <vt:lpstr>Nurse Aide Training Waiver Integral to Nursing Facility Staffing</vt:lpstr>
      <vt:lpstr>Nearly 10,000 Unfilled Caregiver Positions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Long-Term Care Rapid Survey Data Collection</dc:title>
  <dc:creator>Todd Bergstrom</dc:creator>
  <cp:lastModifiedBy>Jeff Bostic</cp:lastModifiedBy>
  <cp:revision>6</cp:revision>
  <dcterms:created xsi:type="dcterms:W3CDTF">2020-12-14T19:41:18Z</dcterms:created>
  <dcterms:modified xsi:type="dcterms:W3CDTF">2021-04-01T19:15:27Z</dcterms:modified>
</cp:coreProperties>
</file>