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56" r:id="rId5"/>
    <p:sldId id="257" r:id="rId6"/>
    <p:sldId id="373" r:id="rId7"/>
    <p:sldId id="392" r:id="rId8"/>
    <p:sldId id="393" r:id="rId9"/>
    <p:sldId id="381" r:id="rId10"/>
    <p:sldId id="376" r:id="rId11"/>
    <p:sldId id="377" r:id="rId12"/>
    <p:sldId id="375" r:id="rId13"/>
    <p:sldId id="378" r:id="rId14"/>
    <p:sldId id="379" r:id="rId15"/>
    <p:sldId id="380" r:id="rId16"/>
    <p:sldId id="391" r:id="rId17"/>
    <p:sldId id="395" r:id="rId18"/>
    <p:sldId id="386" r:id="rId19"/>
    <p:sldId id="387" r:id="rId20"/>
    <p:sldId id="39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86358" autoAdjust="0"/>
  </p:normalViewPr>
  <p:slideViewPr>
    <p:cSldViewPr snapToGrid="0">
      <p:cViewPr varScale="1">
        <p:scale>
          <a:sx n="95" d="100"/>
          <a:sy n="95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NARs/ULPs</c:v>
                </c:pt>
                <c:pt idx="1">
                  <c:v>LPNs</c:v>
                </c:pt>
                <c:pt idx="2">
                  <c:v>RNs</c:v>
                </c:pt>
                <c:pt idx="3">
                  <c:v>Dietary, Housekeeping, and Laundry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10354.248704663212</c:v>
                </c:pt>
                <c:pt idx="1">
                  <c:v>803.91709844559591</c:v>
                </c:pt>
                <c:pt idx="2">
                  <c:v>926.03108808290153</c:v>
                </c:pt>
                <c:pt idx="3">
                  <c:v>2610.1865284974097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6-4F2E-AD2A-F12E7733E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NARs/ULPs</c:v>
                </c:pt>
                <c:pt idx="1">
                  <c:v>LPNs</c:v>
                </c:pt>
                <c:pt idx="2">
                  <c:v>RNs</c:v>
                </c:pt>
                <c:pt idx="3">
                  <c:v>Dietary, Housekeeping, and Laundry</c:v>
                </c:pt>
              </c:strCache>
            </c:strRef>
          </c:cat>
          <c:val>
            <c:numRef>
              <c:f>Sheet1!$C$2:$C$5</c:f>
              <c:numCache>
                <c:formatCode>#,##0</c:formatCode>
                <c:ptCount val="4"/>
                <c:pt idx="0">
                  <c:v>4640.5161290322585</c:v>
                </c:pt>
                <c:pt idx="1">
                  <c:v>1049.516129032258</c:v>
                </c:pt>
                <c:pt idx="2">
                  <c:v>952.68292682926835</c:v>
                </c:pt>
                <c:pt idx="3">
                  <c:v>1710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76-4F2E-AD2A-F12E7733E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9640112"/>
        <c:axId val="789650928"/>
      </c:barChart>
      <c:catAx>
        <c:axId val="789640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650928"/>
        <c:crosses val="autoZero"/>
        <c:auto val="1"/>
        <c:lblAlgn val="ctr"/>
        <c:lblOffset val="100"/>
        <c:noMultiLvlLbl val="0"/>
      </c:catAx>
      <c:valAx>
        <c:axId val="789650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9640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Not Using SNSA</c:v>
                </c:pt>
                <c:pt idx="1">
                  <c:v>Not using SNSA but would if available</c:v>
                </c:pt>
                <c:pt idx="2">
                  <c:v>Use SNSA and have enough staffing</c:v>
                </c:pt>
                <c:pt idx="3">
                  <c:v>Use SNSA and would use more if they could provide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0.74099999999999999</c:v>
                </c:pt>
                <c:pt idx="1">
                  <c:v>6.7000000000000004E-2</c:v>
                </c:pt>
                <c:pt idx="2">
                  <c:v>5.1999999999999998E-2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C7-4E7B-B461-2E29B59682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Not Using SNSA</c:v>
                </c:pt>
                <c:pt idx="1">
                  <c:v>Not using SNSA but would if available</c:v>
                </c:pt>
                <c:pt idx="2">
                  <c:v>Use SNSA and have enough staffing</c:v>
                </c:pt>
                <c:pt idx="3">
                  <c:v>Use SNSA and would use more if they could provide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0.36299999999999999</c:v>
                </c:pt>
                <c:pt idx="1">
                  <c:v>6.5000000000000002E-2</c:v>
                </c:pt>
                <c:pt idx="2">
                  <c:v>5.6000000000000001E-2</c:v>
                </c:pt>
                <c:pt idx="3">
                  <c:v>0.51600000000000001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C7-4E7B-B461-2E29B5968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5803616"/>
        <c:axId val="2135816096"/>
      </c:barChart>
      <c:catAx>
        <c:axId val="213580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816096"/>
        <c:crosses val="autoZero"/>
        <c:auto val="1"/>
        <c:lblAlgn val="ctr"/>
        <c:lblOffset val="100"/>
        <c:noMultiLvlLbl val="0"/>
      </c:catAx>
      <c:valAx>
        <c:axId val="2135816096"/>
        <c:scaling>
          <c:orientation val="minMax"/>
          <c:max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80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Currently Limiting Census</c:v>
                </c:pt>
              </c:strCache>
            </c:strRef>
          </c:cat>
          <c:val>
            <c:numRef>
              <c:f>Sheet1!$B$2</c:f>
              <c:numCache>
                <c:formatCode>0.0%</c:formatCode>
                <c:ptCount val="1"/>
                <c:pt idx="0">
                  <c:v>0.28499999999999998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C7-4E7B-B461-2E29B59682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Percent Currently Limiting Census</c:v>
                </c:pt>
              </c:strCache>
            </c:strRef>
          </c:cat>
          <c:val>
            <c:numRef>
              <c:f>Sheet1!$C$2</c:f>
              <c:numCache>
                <c:formatCode>0.0%</c:formatCode>
                <c:ptCount val="1"/>
                <c:pt idx="0">
                  <c:v>0.69399999999999995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C7-4E7B-B461-2E29B5968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5803616"/>
        <c:axId val="2135816096"/>
      </c:barChart>
      <c:catAx>
        <c:axId val="213580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816096"/>
        <c:crosses val="autoZero"/>
        <c:auto val="1"/>
        <c:lblAlgn val="ctr"/>
        <c:lblOffset val="100"/>
        <c:noMultiLvlLbl val="0"/>
      </c:catAx>
      <c:valAx>
        <c:axId val="21358160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80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Hold on all new admissions</c:v>
                </c:pt>
                <c:pt idx="1">
                  <c:v>Currently admitting but have held admissions since July 1</c:v>
                </c:pt>
                <c:pt idx="2">
                  <c:v>Currently not admitting from hospitals but am from the community</c:v>
                </c:pt>
                <c:pt idx="3">
                  <c:v>Turning away more hospital admissions compared to pre-pandemic</c:v>
                </c:pt>
                <c:pt idx="4">
                  <c:v>Maintaining Waiting List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9.2999999999999999E-2</c:v>
                </c:pt>
                <c:pt idx="1">
                  <c:v>0</c:v>
                </c:pt>
                <c:pt idx="2">
                  <c:v>5.1999999999999998E-2</c:v>
                </c:pt>
                <c:pt idx="3">
                  <c:v>0.11899999999999999</c:v>
                </c:pt>
                <c:pt idx="4">
                  <c:v>0.52300000000000002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C7-4E7B-B461-2E29B59682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Hold on all new admissions</c:v>
                </c:pt>
                <c:pt idx="1">
                  <c:v>Currently admitting but have held admissions since July 1</c:v>
                </c:pt>
                <c:pt idx="2">
                  <c:v>Currently not admitting from hospitals but am from the community</c:v>
                </c:pt>
                <c:pt idx="3">
                  <c:v>Turning away more hospital admissions compared to pre-pandemic</c:v>
                </c:pt>
                <c:pt idx="4">
                  <c:v>Maintaining Waiting List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0.27400000000000002</c:v>
                </c:pt>
                <c:pt idx="1">
                  <c:v>2.4E-2</c:v>
                </c:pt>
                <c:pt idx="2">
                  <c:v>0.04</c:v>
                </c:pt>
                <c:pt idx="3">
                  <c:v>0.44400000000000001</c:v>
                </c:pt>
                <c:pt idx="4">
                  <c:v>0.27400000000000002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C7-4E7B-B461-2E29B5968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5803616"/>
        <c:axId val="2135816096"/>
      </c:barChart>
      <c:catAx>
        <c:axId val="213580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816096"/>
        <c:crosses val="autoZero"/>
        <c:auto val="1"/>
        <c:lblAlgn val="ctr"/>
        <c:lblOffset val="100"/>
        <c:noMultiLvlLbl val="0"/>
      </c:catAx>
      <c:valAx>
        <c:axId val="2135816096"/>
        <c:scaling>
          <c:orientation val="minMax"/>
          <c:max val="0.7000000000000000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80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NARs/ULPs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Over 23,000 Unfilled Positions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14994.76483369547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91-4ABE-B5C8-88BC439340C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LPNs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Over 23,000 Unfilled Positions</c:v>
                </c:pt>
              </c:strCache>
            </c:strRef>
          </c:cat>
          <c:val>
            <c:numRef>
              <c:f>Sheet1!$B$3</c:f>
              <c:numCache>
                <c:formatCode>#,##0</c:formatCode>
                <c:ptCount val="1"/>
                <c:pt idx="0">
                  <c:v>1853.433227477854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F91-4ABE-B5C8-88BC439340C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RNs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Over 23,000 Unfilled Positions</c:v>
                </c:pt>
              </c:strCache>
            </c:strRef>
          </c:cat>
          <c:val>
            <c:numRef>
              <c:f>Sheet1!$B$4</c:f>
              <c:numCache>
                <c:formatCode>#,##0</c:formatCode>
                <c:ptCount val="1"/>
                <c:pt idx="0">
                  <c:v>1878.7140149121699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F91-4ABE-B5C8-88BC439340C6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Dietary, Housekeeping, and Laundry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Over 23,000 Unfilled Positions</c:v>
                </c:pt>
              </c:strCache>
            </c:strRef>
          </c:cat>
          <c:val>
            <c:numRef>
              <c:f>Sheet1!$B$5</c:f>
              <c:numCache>
                <c:formatCode>#,##0</c:formatCode>
                <c:ptCount val="1"/>
                <c:pt idx="0">
                  <c:v>4320.1865284974101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F91-4ABE-B5C8-88BC439340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0240384"/>
        <c:axId val="70242048"/>
      </c:barChart>
      <c:catAx>
        <c:axId val="7024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7030A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42048"/>
        <c:crosses val="autoZero"/>
        <c:auto val="1"/>
        <c:lblAlgn val="ctr"/>
        <c:lblOffset val="100"/>
        <c:noMultiLvlLbl val="0"/>
      </c:catAx>
      <c:valAx>
        <c:axId val="7024204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7024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East central</c:v>
                </c:pt>
                <c:pt idx="1">
                  <c:v>Northeast</c:v>
                </c:pt>
                <c:pt idx="2">
                  <c:v>Northwest</c:v>
                </c:pt>
                <c:pt idx="3">
                  <c:v>Southeast</c:v>
                </c:pt>
                <c:pt idx="4">
                  <c:v>Southwest</c:v>
                </c:pt>
                <c:pt idx="5">
                  <c:v>Twin cities metro</c:v>
                </c:pt>
                <c:pt idx="6">
                  <c:v>West central</c:v>
                </c:pt>
                <c:pt idx="7">
                  <c:v>Statewide</c:v>
                </c:pt>
              </c:strCache>
            </c:strRef>
          </c:cat>
          <c:val>
            <c:numRef>
              <c:f>Sheet1!$B$2:$B$9</c:f>
              <c:numCache>
                <c:formatCode>0.0%</c:formatCode>
                <c:ptCount val="8"/>
                <c:pt idx="0">
                  <c:v>0.21978021978021978</c:v>
                </c:pt>
                <c:pt idx="1">
                  <c:v>0.42857142857142855</c:v>
                </c:pt>
                <c:pt idx="2">
                  <c:v>0.1111111111111111</c:v>
                </c:pt>
                <c:pt idx="3">
                  <c:v>0.18367346938775511</c:v>
                </c:pt>
                <c:pt idx="4">
                  <c:v>7.1428571428571425E-2</c:v>
                </c:pt>
                <c:pt idx="5">
                  <c:v>0.3188405797101449</c:v>
                </c:pt>
                <c:pt idx="6">
                  <c:v>0.31034482758620691</c:v>
                </c:pt>
                <c:pt idx="7">
                  <c:v>0.25525040387722131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E3-42DD-8C4E-D2CC3ABDD3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East central</c:v>
                </c:pt>
                <c:pt idx="1">
                  <c:v>Northeast</c:v>
                </c:pt>
                <c:pt idx="2">
                  <c:v>Northwest</c:v>
                </c:pt>
                <c:pt idx="3">
                  <c:v>Southeast</c:v>
                </c:pt>
                <c:pt idx="4">
                  <c:v>Southwest</c:v>
                </c:pt>
                <c:pt idx="5">
                  <c:v>Twin cities metro</c:v>
                </c:pt>
                <c:pt idx="6">
                  <c:v>West central</c:v>
                </c:pt>
                <c:pt idx="7">
                  <c:v>Statewide</c:v>
                </c:pt>
              </c:strCache>
            </c:strRef>
          </c:cat>
          <c:val>
            <c:numRef>
              <c:f>Sheet1!$C$2:$C$9</c:f>
              <c:numCache>
                <c:formatCode>0.0%</c:formatCode>
                <c:ptCount val="8"/>
                <c:pt idx="0">
                  <c:v>0.29347826086956524</c:v>
                </c:pt>
                <c:pt idx="1">
                  <c:v>0.2356020942408377</c:v>
                </c:pt>
                <c:pt idx="2">
                  <c:v>0.19205298013245034</c:v>
                </c:pt>
                <c:pt idx="3">
                  <c:v>0.27007299270072993</c:v>
                </c:pt>
                <c:pt idx="4">
                  <c:v>0.28052805280528054</c:v>
                </c:pt>
                <c:pt idx="5">
                  <c:v>0.22741433021806853</c:v>
                </c:pt>
                <c:pt idx="6">
                  <c:v>0.21164021164021163</c:v>
                </c:pt>
                <c:pt idx="7">
                  <c:v>0.24853901684427637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E3-42DD-8C4E-D2CC3ABDD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479600"/>
        <c:axId val="85487088"/>
      </c:barChart>
      <c:catAx>
        <c:axId val="8547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87088"/>
        <c:crosses val="autoZero"/>
        <c:auto val="1"/>
        <c:lblAlgn val="ctr"/>
        <c:lblOffset val="100"/>
        <c:noMultiLvlLbl val="0"/>
      </c:catAx>
      <c:valAx>
        <c:axId val="85487088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7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East central</c:v>
                </c:pt>
                <c:pt idx="1">
                  <c:v>Northeast</c:v>
                </c:pt>
                <c:pt idx="2">
                  <c:v>Northwest</c:v>
                </c:pt>
                <c:pt idx="3">
                  <c:v>Southeast</c:v>
                </c:pt>
                <c:pt idx="4">
                  <c:v>Southwest</c:v>
                </c:pt>
                <c:pt idx="5">
                  <c:v>Twin cities metro</c:v>
                </c:pt>
                <c:pt idx="6">
                  <c:v>West central</c:v>
                </c:pt>
                <c:pt idx="7">
                  <c:v>Statewide</c:v>
                </c:pt>
              </c:strCache>
            </c:strRef>
          </c:cat>
          <c:val>
            <c:numRef>
              <c:f>Sheet1!$B$2:$B$9</c:f>
              <c:numCache>
                <c:formatCode>0.0%</c:formatCode>
                <c:ptCount val="8"/>
                <c:pt idx="0">
                  <c:v>0.22058823529411764</c:v>
                </c:pt>
                <c:pt idx="1">
                  <c:v>6.6445182724252483E-2</c:v>
                </c:pt>
                <c:pt idx="2">
                  <c:v>0.18181818181818182</c:v>
                </c:pt>
                <c:pt idx="3">
                  <c:v>0.18699186991869918</c:v>
                </c:pt>
                <c:pt idx="4">
                  <c:v>0.17073170731707318</c:v>
                </c:pt>
                <c:pt idx="5">
                  <c:v>0.23026315789473684</c:v>
                </c:pt>
                <c:pt idx="6">
                  <c:v>0.11764705882352941</c:v>
                </c:pt>
                <c:pt idx="7">
                  <c:v>0.18895348837209303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E3-42DD-8C4E-D2CC3ABDD3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East central</c:v>
                </c:pt>
                <c:pt idx="1">
                  <c:v>Northeast</c:v>
                </c:pt>
                <c:pt idx="2">
                  <c:v>Northwest</c:v>
                </c:pt>
                <c:pt idx="3">
                  <c:v>Southeast</c:v>
                </c:pt>
                <c:pt idx="4">
                  <c:v>Southwest</c:v>
                </c:pt>
                <c:pt idx="5">
                  <c:v>Twin cities metro</c:v>
                </c:pt>
                <c:pt idx="6">
                  <c:v>West central</c:v>
                </c:pt>
                <c:pt idx="7">
                  <c:v>Statewide</c:v>
                </c:pt>
              </c:strCache>
            </c:strRef>
          </c:cat>
          <c:val>
            <c:numRef>
              <c:f>Sheet1!$C$2:$C$9</c:f>
              <c:numCache>
                <c:formatCode>0.0%</c:formatCode>
                <c:ptCount val="8"/>
                <c:pt idx="0">
                  <c:v>0.13407821229050279</c:v>
                </c:pt>
                <c:pt idx="1">
                  <c:v>0.17171717171717171</c:v>
                </c:pt>
                <c:pt idx="2">
                  <c:v>0.15492957746478872</c:v>
                </c:pt>
                <c:pt idx="3">
                  <c:v>0.22650231124807396</c:v>
                </c:pt>
                <c:pt idx="4">
                  <c:v>0.22580645161290322</c:v>
                </c:pt>
                <c:pt idx="5">
                  <c:v>0.23694779116465864</c:v>
                </c:pt>
                <c:pt idx="6">
                  <c:v>0.14556962025316456</c:v>
                </c:pt>
                <c:pt idx="7">
                  <c:v>0.20161040569835861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E3-42DD-8C4E-D2CC3ABDD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479600"/>
        <c:axId val="85487088"/>
      </c:barChart>
      <c:catAx>
        <c:axId val="8547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87088"/>
        <c:crosses val="autoZero"/>
        <c:auto val="1"/>
        <c:lblAlgn val="ctr"/>
        <c:lblOffset val="100"/>
        <c:noMultiLvlLbl val="0"/>
      </c:catAx>
      <c:valAx>
        <c:axId val="8548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7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East central</c:v>
                </c:pt>
                <c:pt idx="1">
                  <c:v>Northeast</c:v>
                </c:pt>
                <c:pt idx="2">
                  <c:v>Northwest</c:v>
                </c:pt>
                <c:pt idx="3">
                  <c:v>Southeast</c:v>
                </c:pt>
                <c:pt idx="4">
                  <c:v>Southwest</c:v>
                </c:pt>
                <c:pt idx="5">
                  <c:v>Twin cities metro</c:v>
                </c:pt>
                <c:pt idx="6">
                  <c:v>West central</c:v>
                </c:pt>
                <c:pt idx="7">
                  <c:v>Statewide</c:v>
                </c:pt>
              </c:strCache>
            </c:strRef>
          </c:cat>
          <c:val>
            <c:numRef>
              <c:f>Sheet1!$B$2:$B$9</c:f>
              <c:numCache>
                <c:formatCode>0.0%</c:formatCode>
                <c:ptCount val="8"/>
                <c:pt idx="0">
                  <c:v>0.19036697247706422</c:v>
                </c:pt>
                <c:pt idx="1">
                  <c:v>0.2131782945736434</c:v>
                </c:pt>
                <c:pt idx="2">
                  <c:v>0.3125</c:v>
                </c:pt>
                <c:pt idx="3">
                  <c:v>0.21457905544147843</c:v>
                </c:pt>
                <c:pt idx="4">
                  <c:v>0.1310344827586207</c:v>
                </c:pt>
                <c:pt idx="5">
                  <c:v>0.21355111917725347</c:v>
                </c:pt>
                <c:pt idx="6">
                  <c:v>0.21780604133545309</c:v>
                </c:pt>
                <c:pt idx="7">
                  <c:v>0.2072934705103392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E3-42DD-8C4E-D2CC3ABDD3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East central</c:v>
                </c:pt>
                <c:pt idx="1">
                  <c:v>Northeast</c:v>
                </c:pt>
                <c:pt idx="2">
                  <c:v>Northwest</c:v>
                </c:pt>
                <c:pt idx="3">
                  <c:v>Southeast</c:v>
                </c:pt>
                <c:pt idx="4">
                  <c:v>Southwest</c:v>
                </c:pt>
                <c:pt idx="5">
                  <c:v>Twin cities metro</c:v>
                </c:pt>
                <c:pt idx="6">
                  <c:v>West central</c:v>
                </c:pt>
                <c:pt idx="7">
                  <c:v>Statewide</c:v>
                </c:pt>
              </c:strCache>
            </c:strRef>
          </c:cat>
          <c:val>
            <c:numRef>
              <c:f>Sheet1!$C$2:$C$9</c:f>
              <c:numCache>
                <c:formatCode>0.0%</c:formatCode>
                <c:ptCount val="8"/>
                <c:pt idx="0">
                  <c:v>0.23448275862068965</c:v>
                </c:pt>
                <c:pt idx="1">
                  <c:v>0.20698924731182797</c:v>
                </c:pt>
                <c:pt idx="2">
                  <c:v>0.16720257234726688</c:v>
                </c:pt>
                <c:pt idx="3">
                  <c:v>0.25018024513338138</c:v>
                </c:pt>
                <c:pt idx="4">
                  <c:v>0.1953125</c:v>
                </c:pt>
                <c:pt idx="5">
                  <c:v>0.24820143884892087</c:v>
                </c:pt>
                <c:pt idx="6">
                  <c:v>0.21229698375870071</c:v>
                </c:pt>
                <c:pt idx="7">
                  <c:v>0.22784160561051403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E3-42DD-8C4E-D2CC3ABDD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479600"/>
        <c:axId val="85487088"/>
      </c:barChart>
      <c:catAx>
        <c:axId val="8547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87088"/>
        <c:crosses val="autoZero"/>
        <c:auto val="1"/>
        <c:lblAlgn val="ctr"/>
        <c:lblOffset val="100"/>
        <c:noMultiLvlLbl val="0"/>
      </c:catAx>
      <c:valAx>
        <c:axId val="8548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7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East central</c:v>
                </c:pt>
                <c:pt idx="1">
                  <c:v>Northeast</c:v>
                </c:pt>
                <c:pt idx="2">
                  <c:v>Northwest</c:v>
                </c:pt>
                <c:pt idx="3">
                  <c:v>Southeast</c:v>
                </c:pt>
                <c:pt idx="4">
                  <c:v>Southwest</c:v>
                </c:pt>
                <c:pt idx="5">
                  <c:v>Twin cities metro</c:v>
                </c:pt>
                <c:pt idx="6">
                  <c:v>West central</c:v>
                </c:pt>
                <c:pt idx="7">
                  <c:v>Statewide</c:v>
                </c:pt>
              </c:strCache>
            </c:strRef>
          </c:cat>
          <c:val>
            <c:numRef>
              <c:f>Sheet1!$B$2:$B$9</c:f>
              <c:numCache>
                <c:formatCode>0.0%</c:formatCode>
                <c:ptCount val="8"/>
                <c:pt idx="0">
                  <c:v>0.18316831683168316</c:v>
                </c:pt>
                <c:pt idx="1">
                  <c:v>0.25531914893617019</c:v>
                </c:pt>
                <c:pt idx="2">
                  <c:v>0.29411764705882354</c:v>
                </c:pt>
                <c:pt idx="3">
                  <c:v>0.22144522144522144</c:v>
                </c:pt>
                <c:pt idx="4">
                  <c:v>0.18095238095238095</c:v>
                </c:pt>
                <c:pt idx="5">
                  <c:v>0.21052631578947367</c:v>
                </c:pt>
                <c:pt idx="6">
                  <c:v>0.20618556701030927</c:v>
                </c:pt>
                <c:pt idx="7">
                  <c:v>0.20794487231455208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E3-42DD-8C4E-D2CC3ABDD3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East central</c:v>
                </c:pt>
                <c:pt idx="1">
                  <c:v>Northeast</c:v>
                </c:pt>
                <c:pt idx="2">
                  <c:v>Northwest</c:v>
                </c:pt>
                <c:pt idx="3">
                  <c:v>Southeast</c:v>
                </c:pt>
                <c:pt idx="4">
                  <c:v>Southwest</c:v>
                </c:pt>
                <c:pt idx="5">
                  <c:v>Twin cities metro</c:v>
                </c:pt>
                <c:pt idx="6">
                  <c:v>West central</c:v>
                </c:pt>
                <c:pt idx="7">
                  <c:v>Statewide</c:v>
                </c:pt>
              </c:strCache>
            </c:strRef>
          </c:cat>
          <c:val>
            <c:numRef>
              <c:f>Sheet1!$C$2:$C$9</c:f>
              <c:numCache>
                <c:formatCode>0.0%</c:formatCode>
                <c:ptCount val="8"/>
                <c:pt idx="0">
                  <c:v>0.21848739495798319</c:v>
                </c:pt>
                <c:pt idx="1">
                  <c:v>0.15686274509803921</c:v>
                </c:pt>
                <c:pt idx="2">
                  <c:v>0.13793103448275862</c:v>
                </c:pt>
                <c:pt idx="3">
                  <c:v>0.18463611859838275</c:v>
                </c:pt>
                <c:pt idx="4">
                  <c:v>0.12621359223300971</c:v>
                </c:pt>
                <c:pt idx="5">
                  <c:v>0.18653421633554085</c:v>
                </c:pt>
                <c:pt idx="6">
                  <c:v>0.10555555555555556</c:v>
                </c:pt>
                <c:pt idx="7">
                  <c:v>0.16823764638674665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E3-42DD-8C4E-D2CC3ABDD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479600"/>
        <c:axId val="85487088"/>
      </c:barChart>
      <c:catAx>
        <c:axId val="8547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87088"/>
        <c:crosses val="autoZero"/>
        <c:auto val="1"/>
        <c:lblAlgn val="ctr"/>
        <c:lblOffset val="100"/>
        <c:noMultiLvlLbl val="0"/>
      </c:catAx>
      <c:valAx>
        <c:axId val="8548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7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Estimated August 2021 Employee Resignations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91304347826087"/>
                      <c:h val="0.2101422596911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1372-4CBE-9EAC-79195DCB6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eparator>
</c:separator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Sheet1!$B$2</c:f>
              <c:numCache>
                <c:formatCode>#,##0</c:formatCode>
                <c:ptCount val="1"/>
                <c:pt idx="0">
                  <c:v>7974.7818819989971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72-4CBE-9EAC-79195DCB6C3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Estimated August 2021 New Employee Hires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391304347826086"/>
                      <c:h val="0.21014225969115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1372-4CBE-9EAC-79195DCB6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Sheet1!$B$3</c:f>
              <c:numCache>
                <c:formatCode>#,##0</c:formatCode>
                <c:ptCount val="1"/>
                <c:pt idx="0">
                  <c:v>5883.4862109309715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372-4CBE-9EAC-79195DCB6C3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Difference Between Resignations and New Hires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295180493741743E-3"/>
                  <c:y val="0.104113033738128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869565217391303"/>
                      <c:h val="0.168113807752925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1372-4CBE-9EAC-79195DCB6C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Sheet1!$B$4</c:f>
              <c:numCache>
                <c:formatCode>#,##0</c:formatCode>
                <c:ptCount val="1"/>
                <c:pt idx="0">
                  <c:v>-2091.2956710680255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372-4CBE-9EAC-79195DCB6C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-50"/>
        <c:axId val="70242464"/>
        <c:axId val="70239968"/>
      </c:barChart>
      <c:catAx>
        <c:axId val="702424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0239968"/>
        <c:crosses val="autoZero"/>
        <c:auto val="1"/>
        <c:lblAlgn val="ctr"/>
        <c:lblOffset val="100"/>
        <c:noMultiLvlLbl val="0"/>
      </c:catAx>
      <c:valAx>
        <c:axId val="70239968"/>
        <c:scaling>
          <c:orientation val="minMax"/>
          <c:min val="-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4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East central</c:v>
                </c:pt>
                <c:pt idx="1">
                  <c:v>Northeast</c:v>
                </c:pt>
                <c:pt idx="2">
                  <c:v>Northwest</c:v>
                </c:pt>
                <c:pt idx="3">
                  <c:v>Southeast</c:v>
                </c:pt>
                <c:pt idx="4">
                  <c:v>Southwest</c:v>
                </c:pt>
                <c:pt idx="5">
                  <c:v>Twin cities metro</c:v>
                </c:pt>
                <c:pt idx="6">
                  <c:v>West central</c:v>
                </c:pt>
                <c:pt idx="7">
                  <c:v>Statewide</c:v>
                </c:pt>
              </c:strCache>
            </c:strRef>
          </c:cat>
          <c:val>
            <c:numRef>
              <c:f>Sheet1!$B$2:$B$9</c:f>
              <c:numCache>
                <c:formatCode>0.0%</c:formatCode>
                <c:ptCount val="8"/>
                <c:pt idx="0">
                  <c:v>0.151</c:v>
                </c:pt>
                <c:pt idx="1">
                  <c:v>0.17799999999999999</c:v>
                </c:pt>
                <c:pt idx="2">
                  <c:v>0.11600000000000001</c:v>
                </c:pt>
                <c:pt idx="3">
                  <c:v>0.216</c:v>
                </c:pt>
                <c:pt idx="4">
                  <c:v>0.161</c:v>
                </c:pt>
                <c:pt idx="5">
                  <c:v>0.216</c:v>
                </c:pt>
                <c:pt idx="6">
                  <c:v>0.20699999999999999</c:v>
                </c:pt>
                <c:pt idx="7">
                  <c:v>0.19400000000000001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E3-42DD-8C4E-D2CC3ABDD3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East central</c:v>
                </c:pt>
                <c:pt idx="1">
                  <c:v>Northeast</c:v>
                </c:pt>
                <c:pt idx="2">
                  <c:v>Northwest</c:v>
                </c:pt>
                <c:pt idx="3">
                  <c:v>Southeast</c:v>
                </c:pt>
                <c:pt idx="4">
                  <c:v>Southwest</c:v>
                </c:pt>
                <c:pt idx="5">
                  <c:v>Twin cities metro</c:v>
                </c:pt>
                <c:pt idx="6">
                  <c:v>West central</c:v>
                </c:pt>
                <c:pt idx="7">
                  <c:v>Statewide</c:v>
                </c:pt>
              </c:strCache>
            </c:strRef>
          </c:cat>
          <c:val>
            <c:numRef>
              <c:f>Sheet1!$C$2:$C$9</c:f>
              <c:numCache>
                <c:formatCode>0.0%</c:formatCode>
                <c:ptCount val="8"/>
                <c:pt idx="0">
                  <c:v>0.21</c:v>
                </c:pt>
                <c:pt idx="1">
                  <c:v>0.26400000000000001</c:v>
                </c:pt>
                <c:pt idx="2">
                  <c:v>0.09</c:v>
                </c:pt>
                <c:pt idx="3">
                  <c:v>0.20399999999999999</c:v>
                </c:pt>
                <c:pt idx="4">
                  <c:v>0.21299999999999999</c:v>
                </c:pt>
                <c:pt idx="5">
                  <c:v>0.23400000000000001</c:v>
                </c:pt>
                <c:pt idx="6">
                  <c:v>0.14399999999999999</c:v>
                </c:pt>
                <c:pt idx="7">
                  <c:v>0.216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E3-42DD-8C4E-D2CC3ABDD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479600"/>
        <c:axId val="85487088"/>
      </c:barChart>
      <c:catAx>
        <c:axId val="85479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87088"/>
        <c:crosses val="autoZero"/>
        <c:auto val="1"/>
        <c:lblAlgn val="ctr"/>
        <c:lblOffset val="100"/>
        <c:noMultiLvlLbl val="0"/>
      </c:catAx>
      <c:valAx>
        <c:axId val="8548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79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Assisted living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Using more OT and double shifts</c:v>
                </c:pt>
                <c:pt idx="1">
                  <c:v>Use the same amount of OT and double shifts</c:v>
                </c:pt>
                <c:pt idx="2">
                  <c:v>Use less OT and double shifts</c:v>
                </c:pt>
                <c:pt idx="3">
                  <c:v>Did not use OT or double shifts in either year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0.69399999999999995</c:v>
                </c:pt>
                <c:pt idx="1">
                  <c:v>0.20200000000000001</c:v>
                </c:pt>
                <c:pt idx="2">
                  <c:v>2.5999999999999999E-2</c:v>
                </c:pt>
                <c:pt idx="3">
                  <c:v>7.8E-2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C7-4E7B-B461-2E29B59682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Nursing facility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Using more OT and double shifts</c:v>
                </c:pt>
                <c:pt idx="1">
                  <c:v>Use the same amount of OT and double shifts</c:v>
                </c:pt>
                <c:pt idx="2">
                  <c:v>Use less OT and double shifts</c:v>
                </c:pt>
                <c:pt idx="3">
                  <c:v>Did not use OT or double shifts in either year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0.81499999999999995</c:v>
                </c:pt>
                <c:pt idx="1">
                  <c:v>0.17699999999999999</c:v>
                </c:pt>
                <c:pt idx="2">
                  <c:v>8.0000000000000002E-3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C7-4E7B-B461-2E29B5968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5803616"/>
        <c:axId val="2135816096"/>
      </c:barChart>
      <c:catAx>
        <c:axId val="213580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816096"/>
        <c:crosses val="autoZero"/>
        <c:auto val="1"/>
        <c:lblAlgn val="ctr"/>
        <c:lblOffset val="100"/>
        <c:noMultiLvlLbl val="0"/>
      </c:catAx>
      <c:valAx>
        <c:axId val="2135816096"/>
        <c:scaling>
          <c:orientation val="minMax"/>
          <c:max val="0.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580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8D18F1-9531-44A4-A9F3-B337BDD009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71785B-19ED-465C-B7AA-F2EEF8BA4008}">
      <dgm:prSet/>
      <dgm:spPr/>
      <dgm:t>
        <a:bodyPr/>
        <a:lstStyle/>
        <a:p>
          <a:r>
            <a:rPr lang="en-US" dirty="0"/>
            <a:t>Survey emailed to nursing facilities  and assisted living settings on 9/7</a:t>
          </a:r>
        </a:p>
      </dgm:t>
    </dgm:pt>
    <dgm:pt modelId="{89F3B4B5-015B-4674-8AFA-51F7634C0285}" type="parTrans" cxnId="{20C5BBEF-8A40-4023-9409-87B7AA122AA6}">
      <dgm:prSet/>
      <dgm:spPr/>
      <dgm:t>
        <a:bodyPr/>
        <a:lstStyle/>
        <a:p>
          <a:endParaRPr lang="en-US"/>
        </a:p>
      </dgm:t>
    </dgm:pt>
    <dgm:pt modelId="{F56A4DC8-5411-4481-97BA-02AF0DC37832}" type="sibTrans" cxnId="{20C5BBEF-8A40-4023-9409-87B7AA122AA6}">
      <dgm:prSet/>
      <dgm:spPr/>
      <dgm:t>
        <a:bodyPr/>
        <a:lstStyle/>
        <a:p>
          <a:endParaRPr lang="en-US"/>
        </a:p>
      </dgm:t>
    </dgm:pt>
    <dgm:pt modelId="{708719EC-883D-473C-8623-C7214A9A221A}">
      <dgm:prSet/>
      <dgm:spPr/>
      <dgm:t>
        <a:bodyPr/>
        <a:lstStyle/>
        <a:p>
          <a:r>
            <a:rPr lang="en-US" dirty="0"/>
            <a:t>Survey closed 9/13 at 10:00AM</a:t>
          </a:r>
        </a:p>
      </dgm:t>
    </dgm:pt>
    <dgm:pt modelId="{16375756-5582-4C0E-907C-592DBAC9DFA2}" type="parTrans" cxnId="{47584470-D98D-47E0-B88F-9B2F7EFAAC95}">
      <dgm:prSet/>
      <dgm:spPr/>
      <dgm:t>
        <a:bodyPr/>
        <a:lstStyle/>
        <a:p>
          <a:endParaRPr lang="en-US"/>
        </a:p>
      </dgm:t>
    </dgm:pt>
    <dgm:pt modelId="{FD42EE01-8270-482D-8C6D-A999C3901045}" type="sibTrans" cxnId="{47584470-D98D-47E0-B88F-9B2F7EFAAC95}">
      <dgm:prSet/>
      <dgm:spPr/>
      <dgm:t>
        <a:bodyPr/>
        <a:lstStyle/>
        <a:p>
          <a:endParaRPr lang="en-US"/>
        </a:p>
      </dgm:t>
    </dgm:pt>
    <dgm:pt modelId="{1B658331-DA0B-4007-8D41-1C1017A49AA4}">
      <dgm:prSet/>
      <dgm:spPr/>
      <dgm:t>
        <a:bodyPr/>
        <a:lstStyle/>
        <a:p>
          <a:r>
            <a:rPr lang="en-US" dirty="0"/>
            <a:t>124 Nursing facility respondents</a:t>
          </a:r>
        </a:p>
      </dgm:t>
    </dgm:pt>
    <dgm:pt modelId="{92B24427-F4D8-49EF-9BD0-75EE2FAC0A90}" type="parTrans" cxnId="{8D7B1CF5-5B58-4277-858E-7C85A26FD377}">
      <dgm:prSet/>
      <dgm:spPr/>
      <dgm:t>
        <a:bodyPr/>
        <a:lstStyle/>
        <a:p>
          <a:endParaRPr lang="en-US"/>
        </a:p>
      </dgm:t>
    </dgm:pt>
    <dgm:pt modelId="{64E042AF-446C-45B6-BAD7-BB207DEB0BCB}" type="sibTrans" cxnId="{8D7B1CF5-5B58-4277-858E-7C85A26FD377}">
      <dgm:prSet/>
      <dgm:spPr/>
      <dgm:t>
        <a:bodyPr/>
        <a:lstStyle/>
        <a:p>
          <a:endParaRPr lang="en-US"/>
        </a:p>
      </dgm:t>
    </dgm:pt>
    <dgm:pt modelId="{D9D0ACE2-3AF6-40D4-95F2-44DF4F47869B}">
      <dgm:prSet/>
      <dgm:spPr/>
      <dgm:t>
        <a:bodyPr/>
        <a:lstStyle/>
        <a:p>
          <a:r>
            <a:rPr lang="en-US" dirty="0"/>
            <a:t>193 Assisted Living respondents</a:t>
          </a:r>
        </a:p>
      </dgm:t>
    </dgm:pt>
    <dgm:pt modelId="{68665F66-CA3B-4B13-BE5A-A83EE0685CA8}" type="parTrans" cxnId="{94E3EA78-F3DF-441D-9D1C-125902A5878B}">
      <dgm:prSet/>
      <dgm:spPr/>
      <dgm:t>
        <a:bodyPr/>
        <a:lstStyle/>
        <a:p>
          <a:endParaRPr lang="en-US"/>
        </a:p>
      </dgm:t>
    </dgm:pt>
    <dgm:pt modelId="{A6284580-D3E8-43BF-A017-0A16589E5A65}" type="sibTrans" cxnId="{94E3EA78-F3DF-441D-9D1C-125902A5878B}">
      <dgm:prSet/>
      <dgm:spPr/>
      <dgm:t>
        <a:bodyPr/>
        <a:lstStyle/>
        <a:p>
          <a:endParaRPr lang="en-US"/>
        </a:p>
      </dgm:t>
    </dgm:pt>
    <dgm:pt modelId="{4D8DEC78-6564-47AB-B34A-5CF5E2FE1938}" type="pres">
      <dgm:prSet presAssocID="{7E8D18F1-9531-44A4-A9F3-B337BDD00914}" presName="linear" presStyleCnt="0">
        <dgm:presLayoutVars>
          <dgm:animLvl val="lvl"/>
          <dgm:resizeHandles val="exact"/>
        </dgm:presLayoutVars>
      </dgm:prSet>
      <dgm:spPr/>
    </dgm:pt>
    <dgm:pt modelId="{12385676-7726-46E7-9423-6394C46C7B57}" type="pres">
      <dgm:prSet presAssocID="{A971785B-19ED-465C-B7AA-F2EEF8BA400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0C8415E-D8E8-4D70-8285-5B8E81648A76}" type="pres">
      <dgm:prSet presAssocID="{F56A4DC8-5411-4481-97BA-02AF0DC37832}" presName="spacer" presStyleCnt="0"/>
      <dgm:spPr/>
    </dgm:pt>
    <dgm:pt modelId="{ECEDC436-95CC-42BB-8787-06B515D8FF1F}" type="pres">
      <dgm:prSet presAssocID="{708719EC-883D-473C-8623-C7214A9A221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853C4E7-5BF4-489D-B162-D2FDFCA95829}" type="pres">
      <dgm:prSet presAssocID="{FD42EE01-8270-482D-8C6D-A999C3901045}" presName="spacer" presStyleCnt="0"/>
      <dgm:spPr/>
    </dgm:pt>
    <dgm:pt modelId="{07192732-C6CF-412B-8887-AB1EE11876C8}" type="pres">
      <dgm:prSet presAssocID="{1B658331-DA0B-4007-8D41-1C1017A49AA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43233BD-F444-4A96-9458-FB855EAF21EC}" type="pres">
      <dgm:prSet presAssocID="{64E042AF-446C-45B6-BAD7-BB207DEB0BCB}" presName="spacer" presStyleCnt="0"/>
      <dgm:spPr/>
    </dgm:pt>
    <dgm:pt modelId="{58110439-78F1-4389-9713-5EDACD39F626}" type="pres">
      <dgm:prSet presAssocID="{D9D0ACE2-3AF6-40D4-95F2-44DF4F47869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9C0592B-ECDF-4805-A23D-A1B31E047EB7}" type="presOf" srcId="{7E8D18F1-9531-44A4-A9F3-B337BDD00914}" destId="{4D8DEC78-6564-47AB-B34A-5CF5E2FE1938}" srcOrd="0" destOrd="0" presId="urn:microsoft.com/office/officeart/2005/8/layout/vList2"/>
    <dgm:cxn modelId="{76D4C231-52AA-4F74-BB8E-4B1ED031DC4A}" type="presOf" srcId="{D9D0ACE2-3AF6-40D4-95F2-44DF4F47869B}" destId="{58110439-78F1-4389-9713-5EDACD39F626}" srcOrd="0" destOrd="0" presId="urn:microsoft.com/office/officeart/2005/8/layout/vList2"/>
    <dgm:cxn modelId="{D8B84265-F073-423E-BFF9-4B1045D9FA7B}" type="presOf" srcId="{1B658331-DA0B-4007-8D41-1C1017A49AA4}" destId="{07192732-C6CF-412B-8887-AB1EE11876C8}" srcOrd="0" destOrd="0" presId="urn:microsoft.com/office/officeart/2005/8/layout/vList2"/>
    <dgm:cxn modelId="{47584470-D98D-47E0-B88F-9B2F7EFAAC95}" srcId="{7E8D18F1-9531-44A4-A9F3-B337BDD00914}" destId="{708719EC-883D-473C-8623-C7214A9A221A}" srcOrd="1" destOrd="0" parTransId="{16375756-5582-4C0E-907C-592DBAC9DFA2}" sibTransId="{FD42EE01-8270-482D-8C6D-A999C3901045}"/>
    <dgm:cxn modelId="{94E3EA78-F3DF-441D-9D1C-125902A5878B}" srcId="{7E8D18F1-9531-44A4-A9F3-B337BDD00914}" destId="{D9D0ACE2-3AF6-40D4-95F2-44DF4F47869B}" srcOrd="3" destOrd="0" parTransId="{68665F66-CA3B-4B13-BE5A-A83EE0685CA8}" sibTransId="{A6284580-D3E8-43BF-A017-0A16589E5A65}"/>
    <dgm:cxn modelId="{BBE09A87-EEBA-41B4-B32B-CE8FD7AE6FF2}" type="presOf" srcId="{708719EC-883D-473C-8623-C7214A9A221A}" destId="{ECEDC436-95CC-42BB-8787-06B515D8FF1F}" srcOrd="0" destOrd="0" presId="urn:microsoft.com/office/officeart/2005/8/layout/vList2"/>
    <dgm:cxn modelId="{1B1625C2-E2BD-4CFA-A9FC-65A3BC3C72C2}" type="presOf" srcId="{A971785B-19ED-465C-B7AA-F2EEF8BA4008}" destId="{12385676-7726-46E7-9423-6394C46C7B57}" srcOrd="0" destOrd="0" presId="urn:microsoft.com/office/officeart/2005/8/layout/vList2"/>
    <dgm:cxn modelId="{20C5BBEF-8A40-4023-9409-87B7AA122AA6}" srcId="{7E8D18F1-9531-44A4-A9F3-B337BDD00914}" destId="{A971785B-19ED-465C-B7AA-F2EEF8BA4008}" srcOrd="0" destOrd="0" parTransId="{89F3B4B5-015B-4674-8AFA-51F7634C0285}" sibTransId="{F56A4DC8-5411-4481-97BA-02AF0DC37832}"/>
    <dgm:cxn modelId="{8D7B1CF5-5B58-4277-858E-7C85A26FD377}" srcId="{7E8D18F1-9531-44A4-A9F3-B337BDD00914}" destId="{1B658331-DA0B-4007-8D41-1C1017A49AA4}" srcOrd="2" destOrd="0" parTransId="{92B24427-F4D8-49EF-9BD0-75EE2FAC0A90}" sibTransId="{64E042AF-446C-45B6-BAD7-BB207DEB0BCB}"/>
    <dgm:cxn modelId="{C4E93032-F457-4146-B405-5778906A15A8}" type="presParOf" srcId="{4D8DEC78-6564-47AB-B34A-5CF5E2FE1938}" destId="{12385676-7726-46E7-9423-6394C46C7B57}" srcOrd="0" destOrd="0" presId="urn:microsoft.com/office/officeart/2005/8/layout/vList2"/>
    <dgm:cxn modelId="{22DAB33E-A55E-490D-A2BF-6A2CA5AFAC66}" type="presParOf" srcId="{4D8DEC78-6564-47AB-B34A-5CF5E2FE1938}" destId="{C0C8415E-D8E8-4D70-8285-5B8E81648A76}" srcOrd="1" destOrd="0" presId="urn:microsoft.com/office/officeart/2005/8/layout/vList2"/>
    <dgm:cxn modelId="{AF4F6CE7-E0A7-40FE-A5DF-C88BEB10CD5A}" type="presParOf" srcId="{4D8DEC78-6564-47AB-B34A-5CF5E2FE1938}" destId="{ECEDC436-95CC-42BB-8787-06B515D8FF1F}" srcOrd="2" destOrd="0" presId="urn:microsoft.com/office/officeart/2005/8/layout/vList2"/>
    <dgm:cxn modelId="{5A4A974D-0063-4931-859E-EDDDC2B85795}" type="presParOf" srcId="{4D8DEC78-6564-47AB-B34A-5CF5E2FE1938}" destId="{5853C4E7-5BF4-489D-B162-D2FDFCA95829}" srcOrd="3" destOrd="0" presId="urn:microsoft.com/office/officeart/2005/8/layout/vList2"/>
    <dgm:cxn modelId="{F8C20129-00D5-41F4-8859-E599FDC4B91B}" type="presParOf" srcId="{4D8DEC78-6564-47AB-B34A-5CF5E2FE1938}" destId="{07192732-C6CF-412B-8887-AB1EE11876C8}" srcOrd="4" destOrd="0" presId="urn:microsoft.com/office/officeart/2005/8/layout/vList2"/>
    <dgm:cxn modelId="{A59064CB-3801-47F4-93A4-A43239DE6E64}" type="presParOf" srcId="{4D8DEC78-6564-47AB-B34A-5CF5E2FE1938}" destId="{A43233BD-F444-4A96-9458-FB855EAF21EC}" srcOrd="5" destOrd="0" presId="urn:microsoft.com/office/officeart/2005/8/layout/vList2"/>
    <dgm:cxn modelId="{CABE5611-2CF1-4170-BCF9-CA2F99D356D7}" type="presParOf" srcId="{4D8DEC78-6564-47AB-B34A-5CF5E2FE1938}" destId="{58110439-78F1-4389-9713-5EDACD39F62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385676-7726-46E7-9423-6394C46C7B57}">
      <dsp:nvSpPr>
        <dsp:cNvPr id="0" name=""/>
        <dsp:cNvSpPr/>
      </dsp:nvSpPr>
      <dsp:spPr>
        <a:xfrm>
          <a:off x="0" y="78669"/>
          <a:ext cx="518160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Survey emailed to nursing facilities  and assisted living settings on 9/7</a:t>
          </a:r>
        </a:p>
      </dsp:txBody>
      <dsp:txXfrm>
        <a:off x="48547" y="127216"/>
        <a:ext cx="5084506" cy="897406"/>
      </dsp:txXfrm>
    </dsp:sp>
    <dsp:sp modelId="{ECEDC436-95CC-42BB-8787-06B515D8FF1F}">
      <dsp:nvSpPr>
        <dsp:cNvPr id="0" name=""/>
        <dsp:cNvSpPr/>
      </dsp:nvSpPr>
      <dsp:spPr>
        <a:xfrm>
          <a:off x="0" y="1145169"/>
          <a:ext cx="518160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Survey closed 9/13 at 10:00AM</a:t>
          </a:r>
        </a:p>
      </dsp:txBody>
      <dsp:txXfrm>
        <a:off x="48547" y="1193716"/>
        <a:ext cx="5084506" cy="897406"/>
      </dsp:txXfrm>
    </dsp:sp>
    <dsp:sp modelId="{07192732-C6CF-412B-8887-AB1EE11876C8}">
      <dsp:nvSpPr>
        <dsp:cNvPr id="0" name=""/>
        <dsp:cNvSpPr/>
      </dsp:nvSpPr>
      <dsp:spPr>
        <a:xfrm>
          <a:off x="0" y="2211669"/>
          <a:ext cx="518160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124 Nursing facility respondents</a:t>
          </a:r>
        </a:p>
      </dsp:txBody>
      <dsp:txXfrm>
        <a:off x="48547" y="2260216"/>
        <a:ext cx="5084506" cy="897406"/>
      </dsp:txXfrm>
    </dsp:sp>
    <dsp:sp modelId="{58110439-78F1-4389-9713-5EDACD39F626}">
      <dsp:nvSpPr>
        <dsp:cNvPr id="0" name=""/>
        <dsp:cNvSpPr/>
      </dsp:nvSpPr>
      <dsp:spPr>
        <a:xfrm>
          <a:off x="0" y="3278169"/>
          <a:ext cx="5181600" cy="994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193 Assisted Living respondents</a:t>
          </a:r>
        </a:p>
      </dsp:txBody>
      <dsp:txXfrm>
        <a:off x="48547" y="3326716"/>
        <a:ext cx="5084506" cy="897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98A24-A06F-47A3-BC7E-2F576761F715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45EAB-0483-4951-ACED-E5C00E617D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7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5EAB-0483-4951-ACED-E5C00E617D6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9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5EAB-0483-4951-ACED-E5C00E617D6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20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5EAB-0483-4951-ACED-E5C00E617D6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880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5EAB-0483-4951-ACED-E5C00E617D6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20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5EAB-0483-4951-ACED-E5C00E617D6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622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5EAB-0483-4951-ACED-E5C00E617D6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42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5EAB-0483-4951-ACED-E5C00E617D6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55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5EAB-0483-4951-ACED-E5C00E617D6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246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D45EAB-0483-4951-ACED-E5C00E617D6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116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4297-C43B-49B9-AB6D-A7B42543D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892BF-9530-4D79-A916-9894D2876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4C7B3-C680-4DB9-8CBF-3D9E7447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9D2A6-EC17-444D-BC18-42EAAE72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0114-FAD1-4914-8842-FBF37446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95B0E-D37A-442B-9CBC-1D203F90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366A0-8DFE-46FF-8253-588EAB6FC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2471D-5178-42D9-A66C-1877ED4E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F17C-1503-4EA6-AC73-73DC8A7E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3704D-6A6D-4284-9794-4D90C870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4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F56C48-B3F1-4F19-9329-067F3A4F4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3CC508-BC00-4C9D-9E46-7CE6FE4A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D033-3128-41EB-AA36-73115EE6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E064-4A86-414E-9A0B-B2E89FC9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14731-851B-43B3-96CC-015110214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9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CFB3-012B-486D-A8CE-F582E3C2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1621-1860-4E82-8B11-23DDCAB9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17895-0B19-4260-AE0E-D83BABF6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5D9A8-C38E-42E8-B05E-B06FB65E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B31F4-1712-4934-9445-BE49FC5B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B02D-CB14-4228-B461-D8A4CEF0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DA209-7572-44C4-8923-352494CD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4536A-5FF4-4723-90A7-5CC45C605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1971-06BA-4CEA-B77F-3EB0ED7E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03854-29FC-4F8A-839F-5ADEAB46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0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23-B6A7-4E89-AC51-9F6CB09E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E8716-8F61-4B52-909A-0614E8826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9A343-C614-4F45-A068-8789456AD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66BF8-28EC-497C-B972-93B11BAE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2E977-A158-45FA-862C-4816E7AC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29BF5-8D3F-4E40-BE57-BCFC4BD58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2B79-3975-414E-AA57-61A6C0F5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8C2B4-D52C-4DE2-938B-CB0AB37B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998C7-76AC-4711-937E-E1CFF96D5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1E87B-E19B-422C-A163-B8C61345B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FE54C2-9818-48F5-BC90-39C90D29E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F7B35D-7264-489E-8FA9-8895C5D9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A1620-9AF4-4515-9120-59AF70E1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C58BC-7ACF-4EE7-B6A3-67068486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29E4-52EB-4F2F-BF75-10CBEDF3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4DDDD-D41B-4FDB-8630-D30923B6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A1B68-9C40-45BE-A79B-EB4CBF0D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9CA33-4E32-44C7-83E5-A0A4818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6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8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C9B5-2A63-4406-9B19-1087EF74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B286B-2D75-48BA-86F5-1E96269C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63CEB-75CC-41AE-BA33-7E1C14EFC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25A5C-3654-4A82-BE24-9BE81BDF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228F9-F833-4A61-87DC-1583CC96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3E8D4-C2F7-4916-A9A5-4BB790E2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5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F410-1D7C-484C-B2DA-9147D7412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9763E-EA69-42CB-B45D-19E9DD5FD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B122F-B1D8-4393-85E8-32CBF46C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72747-2798-4829-BF31-AB8586A5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8EA75-8BBA-4AE7-82F6-3BB83EFA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6E890-3E2E-4B6E-8A54-56F0C18A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7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FBC36-34B5-4AA7-B1B2-0B55ED58F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54B29-B1B9-4D68-92C7-C7E1A0CEB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4F5AB-BEE0-4016-B282-4CECFC541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6ECC-AB41-4E3C-A94E-23B61BE48137}" type="datetimeFigureOut">
              <a:rPr lang="en-US" smtClean="0"/>
              <a:t>10/6/2021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22DD-3B9C-4D11-AFB1-1152F8FDA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8C42A-4C5B-4DCE-BD07-33F5105AB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D7796F-EA7F-4C35-B087-12988FB269B7}"/>
              </a:ext>
            </a:extLst>
          </p:cNvPr>
          <p:cNvCxnSpPr/>
          <p:nvPr userDrawn="1"/>
        </p:nvCxnSpPr>
        <p:spPr>
          <a:xfrm>
            <a:off x="838200" y="6257925"/>
            <a:ext cx="10515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6CCFE5E0-90F1-404A-ACFB-AEA92497C23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906" y="6338888"/>
            <a:ext cx="1246908" cy="457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53D5FBF-8500-47F7-B4EF-66647458CC3F}"/>
              </a:ext>
            </a:extLst>
          </p:cNvPr>
          <p:cNvSpPr/>
          <p:nvPr userDrawn="1"/>
        </p:nvSpPr>
        <p:spPr>
          <a:xfrm>
            <a:off x="76200" y="0"/>
            <a:ext cx="104775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2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F5351-FE30-4016-A278-CC0BA55BA4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Autofit/>
          </a:bodyPr>
          <a:lstStyle/>
          <a:p>
            <a:pPr algn="l"/>
            <a:r>
              <a:rPr lang="en-US" sz="4800" dirty="0"/>
              <a:t>Long-Term Care Workforce Survey</a:t>
            </a:r>
            <a:br>
              <a:rPr lang="en-US" sz="4800" dirty="0"/>
            </a:br>
            <a:r>
              <a:rPr lang="en-US" sz="3600" dirty="0"/>
              <a:t>Assisted Living Facilities and Nursing Facilities</a:t>
            </a:r>
            <a:br>
              <a:rPr lang="en-US" sz="4800" dirty="0"/>
            </a:br>
            <a:r>
              <a:rPr lang="en-US" sz="3200" dirty="0"/>
              <a:t>September 2021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45475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7A25-7E2C-4B3E-A43B-1DBF02CE1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Nearly 20% of Dietary, Housekeeping and Laundry Positions Unfilled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5CFAA34-19DA-4885-A536-EEC6394CE01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3280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EFA87-21C2-42C0-950E-A821DD818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11511"/>
            <a:ext cx="10515600" cy="18022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000" dirty="0"/>
              <a:t>Losing Ground: Employee Resignations Exceeded New Hires by Over 2,000 in August 2021</a:t>
            </a:r>
            <a:br>
              <a:rPr lang="en-US" sz="4000" dirty="0"/>
            </a:br>
            <a:r>
              <a:rPr lang="en-US" sz="3600" i="1" dirty="0"/>
              <a:t>Assisted Living and Nursing Facilities</a:t>
            </a:r>
            <a:endParaRPr lang="en-US" i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082BAE2-8FC7-41AD-9536-03EECA65DE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863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8555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7A25-7E2C-4B3E-A43B-1DBF02CE1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20% of Shifts Filled with Overtime and Temporary Staff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5CFAA34-19DA-4885-A536-EEC6394CE0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1753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782CB59-AB5C-42F8-9F4E-4B98A3843D53}"/>
              </a:ext>
            </a:extLst>
          </p:cNvPr>
          <p:cNvSpPr txBox="1"/>
          <p:nvPr/>
        </p:nvSpPr>
        <p:spPr>
          <a:xfrm>
            <a:off x="3500247" y="2295144"/>
            <a:ext cx="51915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% of Daily Shifts Unfilled Prior to Overtime and SNSAs</a:t>
            </a:r>
          </a:p>
        </p:txBody>
      </p:sp>
    </p:spTree>
    <p:extLst>
      <p:ext uri="{BB962C8B-B14F-4D97-AF65-F5344CB8AC3E}">
        <p14:creationId xmlns:p14="http://schemas.microsoft.com/office/powerpoint/2010/main" val="544771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C8C7CE-C700-4300-A56F-A419BE0D4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724" y="270532"/>
            <a:ext cx="11056883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Almost All Providers Using more OT and Double Shifts this Year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5C9835F-B6C9-4124-ADC9-6D3B3AD419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1945" y="1825625"/>
          <a:ext cx="1117249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11F67ED-E01C-45EF-B4B1-F6191E2D0E5D}"/>
              </a:ext>
            </a:extLst>
          </p:cNvPr>
          <p:cNvSpPr/>
          <p:nvPr/>
        </p:nvSpPr>
        <p:spPr>
          <a:xfrm>
            <a:off x="4732774" y="2863780"/>
            <a:ext cx="4049485" cy="1024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Percent of Providers who Increased OT and Double Shift  use in 2021 compared to 2020</a:t>
            </a:r>
          </a:p>
        </p:txBody>
      </p:sp>
    </p:spTree>
    <p:extLst>
      <p:ext uri="{BB962C8B-B14F-4D97-AF65-F5344CB8AC3E}">
        <p14:creationId xmlns:p14="http://schemas.microsoft.com/office/powerpoint/2010/main" val="1393621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C8C7CE-C700-4300-A56F-A419BE0D4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45" y="365125"/>
            <a:ext cx="11056883" cy="1325563"/>
          </a:xfrm>
        </p:spPr>
        <p:txBody>
          <a:bodyPr>
            <a:normAutofit/>
          </a:bodyPr>
          <a:lstStyle/>
          <a:p>
            <a:r>
              <a:rPr lang="en-US" dirty="0"/>
              <a:t>Most Nursing Facilities are using Temporary Staff and Would Use More if Available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5C9835F-B6C9-4124-ADC9-6D3B3AD419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1945" y="1825625"/>
          <a:ext cx="1117249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659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C8C7CE-C700-4300-A56F-A419BE0D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Increasing Number of Providers Limiting Census Due to Staffing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5C9835F-B6C9-4124-ADC9-6D3B3AD419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1945" y="1825625"/>
          <a:ext cx="1117249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4DE50EB-82A6-4FB2-AF94-9EFB797AE105}"/>
              </a:ext>
            </a:extLst>
          </p:cNvPr>
          <p:cNvSpPr/>
          <p:nvPr/>
        </p:nvSpPr>
        <p:spPr>
          <a:xfrm>
            <a:off x="9459310" y="2701159"/>
            <a:ext cx="1912883" cy="133481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Up from 41% in July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D1FB771-3A9C-4CF5-9730-785DAE1A6AF1}"/>
              </a:ext>
            </a:extLst>
          </p:cNvPr>
          <p:cNvCxnSpPr/>
          <p:nvPr/>
        </p:nvCxnSpPr>
        <p:spPr>
          <a:xfrm flipH="1">
            <a:off x="8198069" y="2963917"/>
            <a:ext cx="1261241" cy="31531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763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C8C7CE-C700-4300-A56F-A419BE0D4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745" y="365125"/>
            <a:ext cx="11056883" cy="1325563"/>
          </a:xfrm>
        </p:spPr>
        <p:txBody>
          <a:bodyPr>
            <a:normAutofit/>
          </a:bodyPr>
          <a:lstStyle/>
          <a:p>
            <a:r>
              <a:rPr lang="en-US" dirty="0"/>
              <a:t>More than 25% of Nursing Facilities Have Hold on All New Admissions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5C9835F-B6C9-4124-ADC9-6D3B3AD4197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1945" y="1825625"/>
          <a:ext cx="1117249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1329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E6B9C55-1CD7-4879-A67C-33E4AD587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Workforce Solutions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E207B5E-9BBF-40F7-AF39-461916806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646" y="2354090"/>
            <a:ext cx="9853974" cy="370352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Immediate Action</a:t>
            </a:r>
          </a:p>
          <a:p>
            <a:pPr lvl="1"/>
            <a:r>
              <a:rPr lang="en-US" sz="2000" dirty="0"/>
              <a:t>Use American Rescue Plan Funds for Strike Teams and Staff Respite to help providers in Staffing Crisis</a:t>
            </a:r>
          </a:p>
          <a:p>
            <a:pPr marL="0" indent="0">
              <a:buNone/>
            </a:pPr>
            <a:r>
              <a:rPr lang="en-US" sz="2400" b="1" dirty="0"/>
              <a:t>Near-Term Action</a:t>
            </a:r>
          </a:p>
          <a:p>
            <a:pPr lvl="1"/>
            <a:r>
              <a:rPr lang="en-US" sz="2000" dirty="0"/>
              <a:t>In a special session this year, ask legislators to appropriate money to allow upfront investment in caregiver wage increases to bolster recruitment and retention</a:t>
            </a:r>
          </a:p>
          <a:p>
            <a:pPr marL="0" lvl="0" indent="0">
              <a:buNone/>
            </a:pPr>
            <a:r>
              <a:rPr lang="en-US" sz="2400" b="1" dirty="0"/>
              <a:t>Longer-Term Action</a:t>
            </a:r>
          </a:p>
          <a:p>
            <a:pPr lvl="1"/>
            <a:r>
              <a:rPr lang="en-US" sz="2000" dirty="0"/>
              <a:t>In the 2022 legislative session, adjust payment systems for both nursing facilities and Elderly Waiver providers to better reflect the ongoing need for workforce investments and responsiveness to market conditions. 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680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AB5C-1778-405C-9E45-114BF721D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Workforce Survey Background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A3C2F628-8FB9-4126-9673-7D6FB8FE6035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5" descr="Text&#10;&#10;Description automatically generated">
            <a:extLst>
              <a:ext uri="{FF2B5EF4-FFF2-40B4-BE49-F238E27FC236}">
                <a16:creationId xmlns:a16="http://schemas.microsoft.com/office/drawing/2014/main" id="{B6DE2C02-68A4-420D-8543-9F0FFF8D259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48146"/>
            <a:ext cx="5181600" cy="1906295"/>
          </a:xfrm>
        </p:spPr>
      </p:pic>
    </p:spTree>
    <p:extLst>
      <p:ext uri="{BB962C8B-B14F-4D97-AF65-F5344CB8AC3E}">
        <p14:creationId xmlns:p14="http://schemas.microsoft.com/office/powerpoint/2010/main" val="356352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>
            <a:extLst>
              <a:ext uri="{FF2B5EF4-FFF2-40B4-BE49-F238E27FC236}">
                <a16:creationId xmlns:a16="http://schemas.microsoft.com/office/drawing/2014/main" id="{D499162B-D509-43CD-986C-18302F825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5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Responses by Region</a:t>
            </a:r>
            <a:br>
              <a:rPr lang="en-US" b="1" dirty="0"/>
            </a:br>
            <a:endParaRPr lang="en-US" sz="3100" b="1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7CBBA61-A000-4A70-BF9C-5E5446FB0D8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41502" y="1190626"/>
            <a:ext cx="4051197" cy="4937760"/>
          </a:xfrm>
          <a:prstGeom prst="rect">
            <a:avLst/>
          </a:prstGeom>
        </p:spPr>
      </p:pic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4885078-F7FB-4EED-B47C-9DF513134ED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799907" y="1647757"/>
          <a:ext cx="5799015" cy="2601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4370">
                  <a:extLst>
                    <a:ext uri="{9D8B030D-6E8A-4147-A177-3AD203B41FA5}">
                      <a16:colId xmlns:a16="http://schemas.microsoft.com/office/drawing/2014/main" val="1572717720"/>
                    </a:ext>
                  </a:extLst>
                </a:gridCol>
                <a:gridCol w="1548215">
                  <a:extLst>
                    <a:ext uri="{9D8B030D-6E8A-4147-A177-3AD203B41FA5}">
                      <a16:colId xmlns:a16="http://schemas.microsoft.com/office/drawing/2014/main" val="1331247989"/>
                    </a:ext>
                  </a:extLst>
                </a:gridCol>
                <a:gridCol w="1548215">
                  <a:extLst>
                    <a:ext uri="{9D8B030D-6E8A-4147-A177-3AD203B41FA5}">
                      <a16:colId xmlns:a16="http://schemas.microsoft.com/office/drawing/2014/main" val="9598240"/>
                    </a:ext>
                  </a:extLst>
                </a:gridCol>
                <a:gridCol w="1548215">
                  <a:extLst>
                    <a:ext uri="{9D8B030D-6E8A-4147-A177-3AD203B41FA5}">
                      <a16:colId xmlns:a16="http://schemas.microsoft.com/office/drawing/2014/main" val="991067830"/>
                    </a:ext>
                  </a:extLst>
                </a:gridCol>
              </a:tblGrid>
              <a:tr h="669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Region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Assisted Living</a:t>
                      </a: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Nursing Facility</a:t>
                      </a: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All Responses</a:t>
                      </a:r>
                    </a:p>
                  </a:txBody>
                  <a:tcPr marL="9871" marR="9871" marT="987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8089371"/>
                  </a:ext>
                </a:extLst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East central</a:t>
                      </a:r>
                      <a:endParaRPr lang="en-US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497155"/>
                  </a:ext>
                </a:extLst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Northeast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077000"/>
                  </a:ext>
                </a:extLst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Northwest</a:t>
                      </a:r>
                      <a:endParaRPr lang="en-US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6175954"/>
                  </a:ext>
                </a:extLst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Southeast</a:t>
                      </a:r>
                      <a:endParaRPr lang="en-US" sz="12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462228"/>
                  </a:ext>
                </a:extLst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Southwest</a:t>
                      </a:r>
                      <a:endParaRPr lang="en-US" sz="12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1758117"/>
                  </a:ext>
                </a:extLst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accent2"/>
                          </a:solidFill>
                          <a:effectLst/>
                        </a:rPr>
                        <a:t>Twin cities metro</a:t>
                      </a:r>
                      <a:endParaRPr lang="en-US" sz="1200" b="1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113571"/>
                  </a:ext>
                </a:extLst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West central</a:t>
                      </a:r>
                      <a:endParaRPr lang="en-US" sz="12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238115"/>
                  </a:ext>
                </a:extLst>
              </a:tr>
              <a:tr h="21460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226781"/>
                  </a:ext>
                </a:extLst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Statewide</a:t>
                      </a:r>
                      <a:endParaRPr lang="en-US" sz="12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871" marR="9871" marT="987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3507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182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E6B9C55-1CD7-4879-A67C-33E4AD587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Key Learnings from the Data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E207B5E-9BBF-40F7-AF39-461916806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646" y="2354090"/>
            <a:ext cx="9853974" cy="3703520"/>
          </a:xfrm>
        </p:spPr>
        <p:txBody>
          <a:bodyPr anchor="ctr">
            <a:normAutofit fontScale="92500" lnSpcReduction="10000"/>
          </a:bodyPr>
          <a:lstStyle/>
          <a:p>
            <a:r>
              <a:rPr lang="en-US" sz="2000" b="1" dirty="0"/>
              <a:t>Minnesota has a crisis in caregiving. We are facing unprecedented, record-level workforce shortages in assisted living and nursing homes across our state.</a:t>
            </a:r>
          </a:p>
          <a:p>
            <a:pPr lvl="1"/>
            <a:r>
              <a:rPr lang="en-US" sz="2000" dirty="0"/>
              <a:t>We learned that there are 23,000 unfilled positions in these senior care settings, up from 8,000 unfilled positions reported in survey conducted in June. </a:t>
            </a:r>
          </a:p>
          <a:p>
            <a:pPr lvl="1"/>
            <a:r>
              <a:rPr lang="en-US" sz="2000" dirty="0"/>
              <a:t>The crisis is not limited to one part of the state or one type of care. All regions of the state are impacted.</a:t>
            </a:r>
          </a:p>
          <a:p>
            <a:pPr lvl="1"/>
            <a:r>
              <a:rPr lang="en-US" sz="2000" dirty="0"/>
              <a:t>We are losing ground– in August we experienced 1.5 resignations per hire.</a:t>
            </a:r>
          </a:p>
          <a:p>
            <a:r>
              <a:rPr lang="en-US" sz="2000" b="1" dirty="0"/>
              <a:t>Staffing shortages are throughout care settings</a:t>
            </a:r>
          </a:p>
          <a:p>
            <a:pPr lvl="1"/>
            <a:r>
              <a:rPr lang="en-US" sz="2000" dirty="0"/>
              <a:t>25% of all LPN positions are unfilled</a:t>
            </a:r>
          </a:p>
          <a:p>
            <a:pPr lvl="1"/>
            <a:r>
              <a:rPr lang="en-US" sz="2000" dirty="0"/>
              <a:t>20% of RN positions are unfilled</a:t>
            </a:r>
          </a:p>
          <a:p>
            <a:pPr lvl="1"/>
            <a:r>
              <a:rPr lang="en-US" sz="2000" dirty="0"/>
              <a:t>20% of home health aides and CNA positions unfilled</a:t>
            </a:r>
          </a:p>
          <a:p>
            <a:pPr lvl="1"/>
            <a:r>
              <a:rPr lang="en-US" sz="2000" dirty="0"/>
              <a:t>20% of dietary, laundry and housekeeping positions unfilled</a:t>
            </a:r>
          </a:p>
          <a:p>
            <a:pPr lvl="0"/>
            <a:endParaRPr lang="en-US" sz="17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742510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239B3B-CB2F-4C2C-9C64-8DDF722EF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Key Learnings from the Data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35846-5512-4A4D-A986-C236CC057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000" b="1" dirty="0"/>
              <a:t>Providers are meeting current resident needs with expanded use of overtime and temporary staff</a:t>
            </a:r>
          </a:p>
          <a:p>
            <a:pPr lvl="1"/>
            <a:r>
              <a:rPr lang="en-US" sz="2000" dirty="0"/>
              <a:t>40% of nursing homes are using temporary staff.  Far more would use it if they could find temporary staff.</a:t>
            </a:r>
          </a:p>
          <a:p>
            <a:pPr lvl="1"/>
            <a:r>
              <a:rPr lang="en-US" sz="2000" dirty="0"/>
              <a:t>Almost all providers are using more overtime and double shifts to compensate for staffing shortages</a:t>
            </a:r>
          </a:p>
          <a:p>
            <a:r>
              <a:rPr lang="en-US" sz="2000" b="1" dirty="0"/>
              <a:t>Shortages of staff are impacting access to care across the continuum. </a:t>
            </a:r>
          </a:p>
          <a:p>
            <a:pPr lvl="1"/>
            <a:r>
              <a:rPr lang="en-US" sz="2000" dirty="0"/>
              <a:t>70% of nursing homes are limiting admissions due to lack of staff to care for additional residents.  That’s up from 41% in July</a:t>
            </a:r>
          </a:p>
          <a:p>
            <a:pPr lvl="1"/>
            <a:r>
              <a:rPr lang="en-US" sz="2000" dirty="0"/>
              <a:t>More than 25% of nursing homes have reported a hold on all new admissions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825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3431F-2B42-4C84-8664-C7DE4E4CE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 23,000 Nursing Assistant, LPN, RN, Dietary, Housekeeping, and Laundry Positions Unfilled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D0D7E158-8B33-43A2-8F74-92459B205C7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73016481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5DB524B8-5D53-4AB7-B160-E39A25EBBF3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9381752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6668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7A25-7E2C-4B3E-A43B-1DBF02CE1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25% of LPN Positions are Unfilled throughout MN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5CFAA34-19DA-4885-A536-EEC6394CE01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1222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7A25-7E2C-4B3E-A43B-1DBF02CE1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20% of RN Positions Unfilled Throughout MN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5CFAA34-19DA-4885-A536-EEC6394CE01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3429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C7A25-7E2C-4B3E-A43B-1DBF02CE1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More than 20% of Nursing Assistant and Home Health Aide Positions Unfilled</a:t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5CFAA34-19DA-4885-A536-EEC6394CE01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473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4D6EC54A2C342A8EDB8E3617A2A32" ma:contentTypeVersion="13" ma:contentTypeDescription="Create a new document." ma:contentTypeScope="" ma:versionID="82b32bfb013fad6f01c6cabbf171925b">
  <xsd:schema xmlns:xsd="http://www.w3.org/2001/XMLSchema" xmlns:xs="http://www.w3.org/2001/XMLSchema" xmlns:p="http://schemas.microsoft.com/office/2006/metadata/properties" xmlns:ns2="ed2b67e5-11bb-4b47-b61a-396de9ea4ad8" xmlns:ns3="aac8676a-f598-4fa5-bd74-062eff41aa03" targetNamespace="http://schemas.microsoft.com/office/2006/metadata/properties" ma:root="true" ma:fieldsID="b3234c1bdf4392a532b2b4ecc301c089" ns2:_="" ns3:_="">
    <xsd:import namespace="ed2b67e5-11bb-4b47-b61a-396de9ea4ad8"/>
    <xsd:import namespace="aac8676a-f598-4fa5-bd74-062eff41aa0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2b67e5-11bb-4b47-b61a-396de9ea4a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8676a-f598-4fa5-bd74-062eff41aa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9C45C6-A1BC-4C66-8986-E183B5492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2b67e5-11bb-4b47-b61a-396de9ea4ad8"/>
    <ds:schemaRef ds:uri="aac8676a-f598-4fa5-bd74-062eff41aa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C6F8A2-F2B9-4C7C-8164-219981E63B25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aac8676a-f598-4fa5-bd74-062eff41aa03"/>
    <ds:schemaRef ds:uri="ed2b67e5-11bb-4b47-b61a-396de9ea4ad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9914643-CBD4-42FE-AF87-7072A7D90F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592</Words>
  <Application>Microsoft Office PowerPoint</Application>
  <PresentationFormat>Widescreen</PresentationFormat>
  <Paragraphs>90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Long-Term Care Workforce Survey Assisted Living Facilities and Nursing Facilities September 2021</vt:lpstr>
      <vt:lpstr>2021 Workforce Survey Background</vt:lpstr>
      <vt:lpstr>Responses by Region </vt:lpstr>
      <vt:lpstr>Key Learnings from the Data</vt:lpstr>
      <vt:lpstr>Key Learnings from the Data</vt:lpstr>
      <vt:lpstr>Over 23,000 Nursing Assistant, LPN, RN, Dietary, Housekeeping, and Laundry Positions Unfilled</vt:lpstr>
      <vt:lpstr>25% of LPN Positions are Unfilled throughout MN</vt:lpstr>
      <vt:lpstr>20% of RN Positions Unfilled Throughout MN</vt:lpstr>
      <vt:lpstr>More than 20% of Nursing Assistant and Home Health Aide Positions Unfilled </vt:lpstr>
      <vt:lpstr>Nearly 20% of Dietary, Housekeeping and Laundry Positions Unfilled</vt:lpstr>
      <vt:lpstr> Losing Ground: Employee Resignations Exceeded New Hires by Over 2,000 in August 2021 Assisted Living and Nursing Facilities</vt:lpstr>
      <vt:lpstr>20% of Shifts Filled with Overtime and Temporary Staff</vt:lpstr>
      <vt:lpstr>Almost All Providers Using more OT and Double Shifts this Year</vt:lpstr>
      <vt:lpstr>Most Nursing Facilities are using Temporary Staff and Would Use More if Available</vt:lpstr>
      <vt:lpstr>Increasing Number of Providers Limiting Census Due to Staffing</vt:lpstr>
      <vt:lpstr>More than 25% of Nursing Facilities Have Hold on All New Admissions</vt:lpstr>
      <vt:lpstr>Workforce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Care Rapid Survey Data Collection</dc:title>
  <dc:creator>Todd Bergstrom</dc:creator>
  <cp:lastModifiedBy>Jeff Bostic</cp:lastModifiedBy>
  <cp:revision>26</cp:revision>
  <dcterms:created xsi:type="dcterms:W3CDTF">2020-12-14T19:41:18Z</dcterms:created>
  <dcterms:modified xsi:type="dcterms:W3CDTF">2021-10-06T19:53:48Z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0x0101007AD4D6EC54A2C342A8EDB8E3617A2A32</vt:lpwstr>
  </property>
</Properties>
</file>