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633" r:id="rId3"/>
    <p:sldId id="3642" r:id="rId4"/>
    <p:sldId id="3622" r:id="rId5"/>
    <p:sldId id="3619" r:id="rId6"/>
    <p:sldId id="3643" r:id="rId7"/>
    <p:sldId id="3620" r:id="rId8"/>
    <p:sldId id="3640" r:id="rId9"/>
    <p:sldId id="3647" r:id="rId10"/>
    <p:sldId id="3644" r:id="rId11"/>
    <p:sldId id="3645" r:id="rId12"/>
    <p:sldId id="3641" r:id="rId13"/>
    <p:sldId id="3621" r:id="rId14"/>
    <p:sldId id="3651" r:id="rId15"/>
    <p:sldId id="3636" r:id="rId1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9600"/>
    <a:srgbClr val="4D4F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0E425D-9AA2-480E-A9DD-FF711DB6AB8D}" v="19" dt="2024-05-08T22:18:11.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33689" autoAdjust="0"/>
  </p:normalViewPr>
  <p:slideViewPr>
    <p:cSldViewPr snapToGrid="0">
      <p:cViewPr varScale="1">
        <p:scale>
          <a:sx n="25" d="100"/>
          <a:sy n="25" d="100"/>
        </p:scale>
        <p:origin x="1620" y="4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Schulz" userId="720a5a25-672c-4f9a-a7ea-9065a5d9aa7f" providerId="ADAL" clId="{C7AF2E9F-385E-4BD5-873A-E4A1F25F4A87}"/>
    <pc:docChg chg="undo redo custSel modSld">
      <pc:chgData name="Mark Schulz" userId="720a5a25-672c-4f9a-a7ea-9065a5d9aa7f" providerId="ADAL" clId="{C7AF2E9F-385E-4BD5-873A-E4A1F25F4A87}" dt="2024-04-23T21:44:28.438" v="847" actId="1037"/>
      <pc:docMkLst>
        <pc:docMk/>
      </pc:docMkLst>
      <pc:sldChg chg="modSp mod">
        <pc:chgData name="Mark Schulz" userId="720a5a25-672c-4f9a-a7ea-9065a5d9aa7f" providerId="ADAL" clId="{C7AF2E9F-385E-4BD5-873A-E4A1F25F4A87}" dt="2024-04-23T16:55:33.155" v="172" actId="20577"/>
        <pc:sldMkLst>
          <pc:docMk/>
          <pc:sldMk cId="1163667290" sldId="3626"/>
        </pc:sldMkLst>
        <pc:spChg chg="mod">
          <ac:chgData name="Mark Schulz" userId="720a5a25-672c-4f9a-a7ea-9065a5d9aa7f" providerId="ADAL" clId="{C7AF2E9F-385E-4BD5-873A-E4A1F25F4A87}" dt="2024-04-23T16:55:33.155" v="172" actId="20577"/>
          <ac:spMkLst>
            <pc:docMk/>
            <pc:sldMk cId="1163667290" sldId="3626"/>
            <ac:spMk id="3" creationId="{12149079-C09B-00B2-9900-3C2FAD4F6CCD}"/>
          </ac:spMkLst>
        </pc:spChg>
      </pc:sldChg>
      <pc:sldChg chg="addSp delSp modSp mod">
        <pc:chgData name="Mark Schulz" userId="720a5a25-672c-4f9a-a7ea-9065a5d9aa7f" providerId="ADAL" clId="{C7AF2E9F-385E-4BD5-873A-E4A1F25F4A87}" dt="2024-04-23T21:44:28.438" v="847" actId="1037"/>
        <pc:sldMkLst>
          <pc:docMk/>
          <pc:sldMk cId="1582211652" sldId="3639"/>
        </pc:sldMkLst>
        <pc:spChg chg="mod">
          <ac:chgData name="Mark Schulz" userId="720a5a25-672c-4f9a-a7ea-9065a5d9aa7f" providerId="ADAL" clId="{C7AF2E9F-385E-4BD5-873A-E4A1F25F4A87}" dt="2024-04-23T21:38:01.707" v="614" actId="1037"/>
          <ac:spMkLst>
            <pc:docMk/>
            <pc:sldMk cId="1582211652" sldId="3639"/>
            <ac:spMk id="3" creationId="{BFE3C0CB-15CD-51C6-5307-6B7454C83311}"/>
          </ac:spMkLst>
        </pc:spChg>
        <pc:spChg chg="add del mod">
          <ac:chgData name="Mark Schulz" userId="720a5a25-672c-4f9a-a7ea-9065a5d9aa7f" providerId="ADAL" clId="{C7AF2E9F-385E-4BD5-873A-E4A1F25F4A87}" dt="2024-04-23T21:33:46.013" v="192" actId="767"/>
          <ac:spMkLst>
            <pc:docMk/>
            <pc:sldMk cId="1582211652" sldId="3639"/>
            <ac:spMk id="14" creationId="{3803825A-A227-33FF-248A-7F1F02D930A1}"/>
          </ac:spMkLst>
        </pc:spChg>
        <pc:spChg chg="add mod">
          <ac:chgData name="Mark Schulz" userId="720a5a25-672c-4f9a-a7ea-9065a5d9aa7f" providerId="ADAL" clId="{C7AF2E9F-385E-4BD5-873A-E4A1F25F4A87}" dt="2024-04-23T21:44:28.438" v="847" actId="1037"/>
          <ac:spMkLst>
            <pc:docMk/>
            <pc:sldMk cId="1582211652" sldId="3639"/>
            <ac:spMk id="19" creationId="{F122A4E2-3098-83DA-A24C-DCCB548116CF}"/>
          </ac:spMkLst>
        </pc:spChg>
        <pc:spChg chg="add del mod">
          <ac:chgData name="Mark Schulz" userId="720a5a25-672c-4f9a-a7ea-9065a5d9aa7f" providerId="ADAL" clId="{C7AF2E9F-385E-4BD5-873A-E4A1F25F4A87}" dt="2024-04-23T21:37:33.338" v="603" actId="767"/>
          <ac:spMkLst>
            <pc:docMk/>
            <pc:sldMk cId="1582211652" sldId="3639"/>
            <ac:spMk id="20" creationId="{706545D9-4189-4039-D1F4-0937A47F156B}"/>
          </ac:spMkLst>
        </pc:spChg>
        <pc:spChg chg="mod">
          <ac:chgData name="Mark Schulz" userId="720a5a25-672c-4f9a-a7ea-9065a5d9aa7f" providerId="ADAL" clId="{C7AF2E9F-385E-4BD5-873A-E4A1F25F4A87}" dt="2024-04-23T16:53:46.258" v="98" actId="14100"/>
          <ac:spMkLst>
            <pc:docMk/>
            <pc:sldMk cId="1582211652" sldId="3639"/>
            <ac:spMk id="27" creationId="{1081FB8A-0C25-8455-2419-48E7C9CEBFCD}"/>
          </ac:spMkLst>
        </pc:spChg>
        <pc:spChg chg="mod">
          <ac:chgData name="Mark Schulz" userId="720a5a25-672c-4f9a-a7ea-9065a5d9aa7f" providerId="ADAL" clId="{C7AF2E9F-385E-4BD5-873A-E4A1F25F4A87}" dt="2024-04-23T21:33:47.927" v="195" actId="20577"/>
          <ac:spMkLst>
            <pc:docMk/>
            <pc:sldMk cId="1582211652" sldId="3639"/>
            <ac:spMk id="44" creationId="{1A231757-236C-70D1-ACAC-7528D75AF61C}"/>
          </ac:spMkLst>
        </pc:spChg>
        <pc:spChg chg="mod">
          <ac:chgData name="Mark Schulz" userId="720a5a25-672c-4f9a-a7ea-9065a5d9aa7f" providerId="ADAL" clId="{C7AF2E9F-385E-4BD5-873A-E4A1F25F4A87}" dt="2024-04-23T16:54:16.171" v="141" actId="1038"/>
          <ac:spMkLst>
            <pc:docMk/>
            <pc:sldMk cId="1582211652" sldId="3639"/>
            <ac:spMk id="46" creationId="{E6886678-95ED-3181-425E-E51A41E0039C}"/>
          </ac:spMkLst>
        </pc:spChg>
        <pc:spChg chg="mod">
          <ac:chgData name="Mark Schulz" userId="720a5a25-672c-4f9a-a7ea-9065a5d9aa7f" providerId="ADAL" clId="{C7AF2E9F-385E-4BD5-873A-E4A1F25F4A87}" dt="2024-04-23T21:43:26.759" v="832" actId="113"/>
          <ac:spMkLst>
            <pc:docMk/>
            <pc:sldMk cId="1582211652" sldId="3639"/>
            <ac:spMk id="47" creationId="{01FED234-69C0-2E4F-8E44-87B171B9973A}"/>
          </ac:spMkLst>
        </pc:spChg>
      </pc:sldChg>
    </pc:docChg>
  </pc:docChgLst>
  <pc:docChgLst>
    <pc:chgData name="Mark Schulz" userId="720a5a25-672c-4f9a-a7ea-9065a5d9aa7f" providerId="ADAL" clId="{A00E425D-9AA2-480E-A9DD-FF711DB6AB8D}"/>
    <pc:docChg chg="undo redo custSel addSld delSld modSld">
      <pc:chgData name="Mark Schulz" userId="720a5a25-672c-4f9a-a7ea-9065a5d9aa7f" providerId="ADAL" clId="{A00E425D-9AA2-480E-A9DD-FF711DB6AB8D}" dt="2024-05-08T22:38:44.686" v="6206" actId="27636"/>
      <pc:docMkLst>
        <pc:docMk/>
      </pc:docMkLst>
      <pc:sldChg chg="modSp mod">
        <pc:chgData name="Mark Schulz" userId="720a5a25-672c-4f9a-a7ea-9065a5d9aa7f" providerId="ADAL" clId="{A00E425D-9AA2-480E-A9DD-FF711DB6AB8D}" dt="2024-05-07T16:43:30.916" v="5279" actId="6549"/>
        <pc:sldMkLst>
          <pc:docMk/>
          <pc:sldMk cId="711733416" sldId="256"/>
        </pc:sldMkLst>
        <pc:spChg chg="mod">
          <ac:chgData name="Mark Schulz" userId="720a5a25-672c-4f9a-a7ea-9065a5d9aa7f" providerId="ADAL" clId="{A00E425D-9AA2-480E-A9DD-FF711DB6AB8D}" dt="2024-05-07T16:43:30.916" v="5279" actId="6549"/>
          <ac:spMkLst>
            <pc:docMk/>
            <pc:sldMk cId="711733416" sldId="256"/>
            <ac:spMk id="3" creationId="{F6EA22E4-135E-4643-850B-7233A6E3DF86}"/>
          </ac:spMkLst>
        </pc:spChg>
      </pc:sldChg>
      <pc:sldChg chg="modSp del mod">
        <pc:chgData name="Mark Schulz" userId="720a5a25-672c-4f9a-a7ea-9065a5d9aa7f" providerId="ADAL" clId="{A00E425D-9AA2-480E-A9DD-FF711DB6AB8D}" dt="2024-05-07T15:31:16.087" v="313" actId="47"/>
        <pc:sldMkLst>
          <pc:docMk/>
          <pc:sldMk cId="1289703105" sldId="3618"/>
        </pc:sldMkLst>
        <pc:spChg chg="mod">
          <ac:chgData name="Mark Schulz" userId="720a5a25-672c-4f9a-a7ea-9065a5d9aa7f" providerId="ADAL" clId="{A00E425D-9AA2-480E-A9DD-FF711DB6AB8D}" dt="2024-05-07T15:25:22.695" v="244" actId="20577"/>
          <ac:spMkLst>
            <pc:docMk/>
            <pc:sldMk cId="1289703105" sldId="3618"/>
            <ac:spMk id="3" creationId="{12149079-C09B-00B2-9900-3C2FAD4F6CCD}"/>
          </ac:spMkLst>
        </pc:spChg>
      </pc:sldChg>
      <pc:sldChg chg="modSp add del mod">
        <pc:chgData name="Mark Schulz" userId="720a5a25-672c-4f9a-a7ea-9065a5d9aa7f" providerId="ADAL" clId="{A00E425D-9AA2-480E-A9DD-FF711DB6AB8D}" dt="2024-05-07T15:35:36.018" v="332" actId="6549"/>
        <pc:sldMkLst>
          <pc:docMk/>
          <pc:sldMk cId="836330546" sldId="3619"/>
        </pc:sldMkLst>
        <pc:spChg chg="mod">
          <ac:chgData name="Mark Schulz" userId="720a5a25-672c-4f9a-a7ea-9065a5d9aa7f" providerId="ADAL" clId="{A00E425D-9AA2-480E-A9DD-FF711DB6AB8D}" dt="2024-05-07T15:35:36.018" v="332" actId="6549"/>
          <ac:spMkLst>
            <pc:docMk/>
            <pc:sldMk cId="836330546" sldId="3619"/>
            <ac:spMk id="3" creationId="{12149079-C09B-00B2-9900-3C2FAD4F6CCD}"/>
          </ac:spMkLst>
        </pc:spChg>
      </pc:sldChg>
      <pc:sldChg chg="modSp add del mod">
        <pc:chgData name="Mark Schulz" userId="720a5a25-672c-4f9a-a7ea-9065a5d9aa7f" providerId="ADAL" clId="{A00E425D-9AA2-480E-A9DD-FF711DB6AB8D}" dt="2024-05-07T15:50:01.042" v="1098" actId="20577"/>
        <pc:sldMkLst>
          <pc:docMk/>
          <pc:sldMk cId="3366983851" sldId="3620"/>
        </pc:sldMkLst>
        <pc:spChg chg="mod">
          <ac:chgData name="Mark Schulz" userId="720a5a25-672c-4f9a-a7ea-9065a5d9aa7f" providerId="ADAL" clId="{A00E425D-9AA2-480E-A9DD-FF711DB6AB8D}" dt="2024-05-07T15:50:01.042" v="1098" actId="20577"/>
          <ac:spMkLst>
            <pc:docMk/>
            <pc:sldMk cId="3366983851" sldId="3620"/>
            <ac:spMk id="3" creationId="{12149079-C09B-00B2-9900-3C2FAD4F6CCD}"/>
          </ac:spMkLst>
        </pc:spChg>
      </pc:sldChg>
      <pc:sldChg chg="add del">
        <pc:chgData name="Mark Schulz" userId="720a5a25-672c-4f9a-a7ea-9065a5d9aa7f" providerId="ADAL" clId="{A00E425D-9AA2-480E-A9DD-FF711DB6AB8D}" dt="2024-05-07T15:35:30.705" v="329"/>
        <pc:sldMkLst>
          <pc:docMk/>
          <pc:sldMk cId="2130822623" sldId="3621"/>
        </pc:sldMkLst>
      </pc:sldChg>
      <pc:sldChg chg="add del">
        <pc:chgData name="Mark Schulz" userId="720a5a25-672c-4f9a-a7ea-9065a5d9aa7f" providerId="ADAL" clId="{A00E425D-9AA2-480E-A9DD-FF711DB6AB8D}" dt="2024-05-07T15:35:30.705" v="329"/>
        <pc:sldMkLst>
          <pc:docMk/>
          <pc:sldMk cId="2058934743" sldId="3622"/>
        </pc:sldMkLst>
      </pc:sldChg>
      <pc:sldChg chg="del">
        <pc:chgData name="Mark Schulz" userId="720a5a25-672c-4f9a-a7ea-9065a5d9aa7f" providerId="ADAL" clId="{A00E425D-9AA2-480E-A9DD-FF711DB6AB8D}" dt="2024-05-07T15:34:00.033" v="317" actId="47"/>
        <pc:sldMkLst>
          <pc:docMk/>
          <pc:sldMk cId="1676040872" sldId="3623"/>
        </pc:sldMkLst>
      </pc:sldChg>
      <pc:sldChg chg="add del">
        <pc:chgData name="Mark Schulz" userId="720a5a25-672c-4f9a-a7ea-9065a5d9aa7f" providerId="ADAL" clId="{A00E425D-9AA2-480E-A9DD-FF711DB6AB8D}" dt="2024-05-07T15:35:29.250" v="326" actId="47"/>
        <pc:sldMkLst>
          <pc:docMk/>
          <pc:sldMk cId="1616096514" sldId="3625"/>
        </pc:sldMkLst>
      </pc:sldChg>
      <pc:sldChg chg="del">
        <pc:chgData name="Mark Schulz" userId="720a5a25-672c-4f9a-a7ea-9065a5d9aa7f" providerId="ADAL" clId="{A00E425D-9AA2-480E-A9DD-FF711DB6AB8D}" dt="2024-05-07T15:29:34.780" v="311" actId="47"/>
        <pc:sldMkLst>
          <pc:docMk/>
          <pc:sldMk cId="1163667290" sldId="3626"/>
        </pc:sldMkLst>
      </pc:sldChg>
      <pc:sldChg chg="add del">
        <pc:chgData name="Mark Schulz" userId="720a5a25-672c-4f9a-a7ea-9065a5d9aa7f" providerId="ADAL" clId="{A00E425D-9AA2-480E-A9DD-FF711DB6AB8D}" dt="2024-05-07T16:02:36.725" v="1404" actId="47"/>
        <pc:sldMkLst>
          <pc:docMk/>
          <pc:sldMk cId="340936792" sldId="3627"/>
        </pc:sldMkLst>
      </pc:sldChg>
      <pc:sldChg chg="delSp modSp mod modClrScheme chgLayout">
        <pc:chgData name="Mark Schulz" userId="720a5a25-672c-4f9a-a7ea-9065a5d9aa7f" providerId="ADAL" clId="{A00E425D-9AA2-480E-A9DD-FF711DB6AB8D}" dt="2024-05-08T22:38:44.686" v="6206" actId="27636"/>
        <pc:sldMkLst>
          <pc:docMk/>
          <pc:sldMk cId="336504376" sldId="3633"/>
        </pc:sldMkLst>
        <pc:spChg chg="mod ord">
          <ac:chgData name="Mark Schulz" userId="720a5a25-672c-4f9a-a7ea-9065a5d9aa7f" providerId="ADAL" clId="{A00E425D-9AA2-480E-A9DD-FF711DB6AB8D}" dt="2024-05-08T22:38:44.670" v="6205" actId="700"/>
          <ac:spMkLst>
            <pc:docMk/>
            <pc:sldMk cId="336504376" sldId="3633"/>
            <ac:spMk id="2" creationId="{7DADDB37-B916-4E10-BCA1-67E852F9A772}"/>
          </ac:spMkLst>
        </pc:spChg>
        <pc:spChg chg="mod ord">
          <ac:chgData name="Mark Schulz" userId="720a5a25-672c-4f9a-a7ea-9065a5d9aa7f" providerId="ADAL" clId="{A00E425D-9AA2-480E-A9DD-FF711DB6AB8D}" dt="2024-05-08T22:38:44.686" v="6206" actId="27636"/>
          <ac:spMkLst>
            <pc:docMk/>
            <pc:sldMk cId="336504376" sldId="3633"/>
            <ac:spMk id="3" creationId="{12149079-C09B-00B2-9900-3C2FAD4F6CCD}"/>
          </ac:spMkLst>
        </pc:spChg>
        <pc:spChg chg="mod ord">
          <ac:chgData name="Mark Schulz" userId="720a5a25-672c-4f9a-a7ea-9065a5d9aa7f" providerId="ADAL" clId="{A00E425D-9AA2-480E-A9DD-FF711DB6AB8D}" dt="2024-05-08T22:38:44.670" v="6205" actId="700"/>
          <ac:spMkLst>
            <pc:docMk/>
            <pc:sldMk cId="336504376" sldId="3633"/>
            <ac:spMk id="4" creationId="{DFC52A67-1A86-4CBD-A4DE-5E1AC0B301AB}"/>
          </ac:spMkLst>
        </pc:spChg>
        <pc:picChg chg="del">
          <ac:chgData name="Mark Schulz" userId="720a5a25-672c-4f9a-a7ea-9065a5d9aa7f" providerId="ADAL" clId="{A00E425D-9AA2-480E-A9DD-FF711DB6AB8D}" dt="2024-05-08T22:38:37.449" v="6204" actId="478"/>
          <ac:picMkLst>
            <pc:docMk/>
            <pc:sldMk cId="336504376" sldId="3633"/>
            <ac:picMk id="7" creationId="{9ED90BEF-84F6-B0E6-C6C3-1D85311EBE5A}"/>
          </ac:picMkLst>
        </pc:picChg>
      </pc:sldChg>
      <pc:sldChg chg="del">
        <pc:chgData name="Mark Schulz" userId="720a5a25-672c-4f9a-a7ea-9065a5d9aa7f" providerId="ADAL" clId="{A00E425D-9AA2-480E-A9DD-FF711DB6AB8D}" dt="2024-05-07T15:34:00.033" v="317" actId="47"/>
        <pc:sldMkLst>
          <pc:docMk/>
          <pc:sldMk cId="1942158600" sldId="3634"/>
        </pc:sldMkLst>
      </pc:sldChg>
      <pc:sldChg chg="modSp del mod">
        <pc:chgData name="Mark Schulz" userId="720a5a25-672c-4f9a-a7ea-9065a5d9aa7f" providerId="ADAL" clId="{A00E425D-9AA2-480E-A9DD-FF711DB6AB8D}" dt="2024-05-07T16:05:13.973" v="1493" actId="47"/>
        <pc:sldMkLst>
          <pc:docMk/>
          <pc:sldMk cId="4251606893" sldId="3635"/>
        </pc:sldMkLst>
        <pc:spChg chg="mod">
          <ac:chgData name="Mark Schulz" userId="720a5a25-672c-4f9a-a7ea-9065a5d9aa7f" providerId="ADAL" clId="{A00E425D-9AA2-480E-A9DD-FF711DB6AB8D}" dt="2024-05-07T15:52:12.125" v="1359" actId="20577"/>
          <ac:spMkLst>
            <pc:docMk/>
            <pc:sldMk cId="4251606893" sldId="3635"/>
            <ac:spMk id="2" creationId="{7DADDB37-B916-4E10-BCA1-67E852F9A772}"/>
          </ac:spMkLst>
        </pc:spChg>
        <pc:spChg chg="mod">
          <ac:chgData name="Mark Schulz" userId="720a5a25-672c-4f9a-a7ea-9065a5d9aa7f" providerId="ADAL" clId="{A00E425D-9AA2-480E-A9DD-FF711DB6AB8D}" dt="2024-05-07T15:52:21.613" v="1360" actId="20577"/>
          <ac:spMkLst>
            <pc:docMk/>
            <pc:sldMk cId="4251606893" sldId="3635"/>
            <ac:spMk id="3" creationId="{12149079-C09B-00B2-9900-3C2FAD4F6CCD}"/>
          </ac:spMkLst>
        </pc:spChg>
      </pc:sldChg>
      <pc:sldChg chg="add del">
        <pc:chgData name="Mark Schulz" userId="720a5a25-672c-4f9a-a7ea-9065a5d9aa7f" providerId="ADAL" clId="{A00E425D-9AA2-480E-A9DD-FF711DB6AB8D}" dt="2024-05-07T15:35:30.142" v="328" actId="47"/>
        <pc:sldMkLst>
          <pc:docMk/>
          <pc:sldMk cId="1685649024" sldId="3637"/>
        </pc:sldMkLst>
      </pc:sldChg>
      <pc:sldChg chg="del">
        <pc:chgData name="Mark Schulz" userId="720a5a25-672c-4f9a-a7ea-9065a5d9aa7f" providerId="ADAL" clId="{A00E425D-9AA2-480E-A9DD-FF711DB6AB8D}" dt="2024-05-07T15:33:54.382" v="315" actId="47"/>
        <pc:sldMkLst>
          <pc:docMk/>
          <pc:sldMk cId="3460575552" sldId="3638"/>
        </pc:sldMkLst>
      </pc:sldChg>
      <pc:sldChg chg="add del">
        <pc:chgData name="Mark Schulz" userId="720a5a25-672c-4f9a-a7ea-9065a5d9aa7f" providerId="ADAL" clId="{A00E425D-9AA2-480E-A9DD-FF711DB6AB8D}" dt="2024-05-07T15:35:30.705" v="329"/>
        <pc:sldMkLst>
          <pc:docMk/>
          <pc:sldMk cId="104120233" sldId="3640"/>
        </pc:sldMkLst>
      </pc:sldChg>
      <pc:sldChg chg="add del">
        <pc:chgData name="Mark Schulz" userId="720a5a25-672c-4f9a-a7ea-9065a5d9aa7f" providerId="ADAL" clId="{A00E425D-9AA2-480E-A9DD-FF711DB6AB8D}" dt="2024-05-07T15:35:30.705" v="329"/>
        <pc:sldMkLst>
          <pc:docMk/>
          <pc:sldMk cId="2906728498" sldId="3641"/>
        </pc:sldMkLst>
      </pc:sldChg>
      <pc:sldChg chg="add modNotesTx">
        <pc:chgData name="Mark Schulz" userId="720a5a25-672c-4f9a-a7ea-9065a5d9aa7f" providerId="ADAL" clId="{A00E425D-9AA2-480E-A9DD-FF711DB6AB8D}" dt="2024-05-08T21:55:11.307" v="5357" actId="20577"/>
        <pc:sldMkLst>
          <pc:docMk/>
          <pc:sldMk cId="1445633193" sldId="3642"/>
        </pc:sldMkLst>
      </pc:sldChg>
      <pc:sldChg chg="add del">
        <pc:chgData name="Mark Schulz" userId="720a5a25-672c-4f9a-a7ea-9065a5d9aa7f" providerId="ADAL" clId="{A00E425D-9AA2-480E-A9DD-FF711DB6AB8D}" dt="2024-05-07T15:35:30.705" v="329"/>
        <pc:sldMkLst>
          <pc:docMk/>
          <pc:sldMk cId="1347546593" sldId="3643"/>
        </pc:sldMkLst>
      </pc:sldChg>
      <pc:sldChg chg="add del">
        <pc:chgData name="Mark Schulz" userId="720a5a25-672c-4f9a-a7ea-9065a5d9aa7f" providerId="ADAL" clId="{A00E425D-9AA2-480E-A9DD-FF711DB6AB8D}" dt="2024-05-07T15:35:30.705" v="329"/>
        <pc:sldMkLst>
          <pc:docMk/>
          <pc:sldMk cId="3211198104" sldId="3644"/>
        </pc:sldMkLst>
      </pc:sldChg>
      <pc:sldChg chg="modSp add del mod">
        <pc:chgData name="Mark Schulz" userId="720a5a25-672c-4f9a-a7ea-9065a5d9aa7f" providerId="ADAL" clId="{A00E425D-9AA2-480E-A9DD-FF711DB6AB8D}" dt="2024-05-07T15:36:49.700" v="362" actId="20577"/>
        <pc:sldMkLst>
          <pc:docMk/>
          <pc:sldMk cId="3285128657" sldId="3645"/>
        </pc:sldMkLst>
        <pc:spChg chg="mod">
          <ac:chgData name="Mark Schulz" userId="720a5a25-672c-4f9a-a7ea-9065a5d9aa7f" providerId="ADAL" clId="{A00E425D-9AA2-480E-A9DD-FF711DB6AB8D}" dt="2024-05-07T15:36:49.700" v="362" actId="20577"/>
          <ac:spMkLst>
            <pc:docMk/>
            <pc:sldMk cId="3285128657" sldId="3645"/>
            <ac:spMk id="3" creationId="{12149079-C09B-00B2-9900-3C2FAD4F6CCD}"/>
          </ac:spMkLst>
        </pc:spChg>
      </pc:sldChg>
      <pc:sldChg chg="add del">
        <pc:chgData name="Mark Schulz" userId="720a5a25-672c-4f9a-a7ea-9065a5d9aa7f" providerId="ADAL" clId="{A00E425D-9AA2-480E-A9DD-FF711DB6AB8D}" dt="2024-05-07T15:50:56.533" v="1099" actId="47"/>
        <pc:sldMkLst>
          <pc:docMk/>
          <pc:sldMk cId="3396274831" sldId="3646"/>
        </pc:sldMkLst>
      </pc:sldChg>
      <pc:sldChg chg="modSp add mod">
        <pc:chgData name="Mark Schulz" userId="720a5a25-672c-4f9a-a7ea-9065a5d9aa7f" providerId="ADAL" clId="{A00E425D-9AA2-480E-A9DD-FF711DB6AB8D}" dt="2024-05-07T15:45:57.298" v="1060" actId="6549"/>
        <pc:sldMkLst>
          <pc:docMk/>
          <pc:sldMk cId="1864523936" sldId="3647"/>
        </pc:sldMkLst>
        <pc:spChg chg="mod">
          <ac:chgData name="Mark Schulz" userId="720a5a25-672c-4f9a-a7ea-9065a5d9aa7f" providerId="ADAL" clId="{A00E425D-9AA2-480E-A9DD-FF711DB6AB8D}" dt="2024-05-07T15:42:07.837" v="497" actId="20577"/>
          <ac:spMkLst>
            <pc:docMk/>
            <pc:sldMk cId="1864523936" sldId="3647"/>
            <ac:spMk id="2" creationId="{7DADDB37-B916-4E10-BCA1-67E852F9A772}"/>
          </ac:spMkLst>
        </pc:spChg>
        <pc:spChg chg="mod">
          <ac:chgData name="Mark Schulz" userId="720a5a25-672c-4f9a-a7ea-9065a5d9aa7f" providerId="ADAL" clId="{A00E425D-9AA2-480E-A9DD-FF711DB6AB8D}" dt="2024-05-07T15:45:57.298" v="1060" actId="6549"/>
          <ac:spMkLst>
            <pc:docMk/>
            <pc:sldMk cId="1864523936" sldId="3647"/>
            <ac:spMk id="3" creationId="{12149079-C09B-00B2-9900-3C2FAD4F6CCD}"/>
          </ac:spMkLst>
        </pc:spChg>
      </pc:sldChg>
      <pc:sldChg chg="modSp add del mod modNotesTx">
        <pc:chgData name="Mark Schulz" userId="720a5a25-672c-4f9a-a7ea-9065a5d9aa7f" providerId="ADAL" clId="{A00E425D-9AA2-480E-A9DD-FF711DB6AB8D}" dt="2024-05-07T16:08:54.773" v="1686" actId="47"/>
        <pc:sldMkLst>
          <pc:docMk/>
          <pc:sldMk cId="2881261005" sldId="3648"/>
        </pc:sldMkLst>
        <pc:spChg chg="mod">
          <ac:chgData name="Mark Schulz" userId="720a5a25-672c-4f9a-a7ea-9065a5d9aa7f" providerId="ADAL" clId="{A00E425D-9AA2-480E-A9DD-FF711DB6AB8D}" dt="2024-05-07T16:05:02.142" v="1492" actId="20577"/>
          <ac:spMkLst>
            <pc:docMk/>
            <pc:sldMk cId="2881261005" sldId="3648"/>
            <ac:spMk id="2" creationId="{7DADDB37-B916-4E10-BCA1-67E852F9A772}"/>
          </ac:spMkLst>
        </pc:spChg>
        <pc:spChg chg="mod">
          <ac:chgData name="Mark Schulz" userId="720a5a25-672c-4f9a-a7ea-9065a5d9aa7f" providerId="ADAL" clId="{A00E425D-9AA2-480E-A9DD-FF711DB6AB8D}" dt="2024-05-07T16:04:29.341" v="1446" actId="27636"/>
          <ac:spMkLst>
            <pc:docMk/>
            <pc:sldMk cId="2881261005" sldId="3648"/>
            <ac:spMk id="3" creationId="{12149079-C09B-00B2-9900-3C2FAD4F6CCD}"/>
          </ac:spMkLst>
        </pc:spChg>
        <pc:spChg chg="mod">
          <ac:chgData name="Mark Schulz" userId="720a5a25-672c-4f9a-a7ea-9065a5d9aa7f" providerId="ADAL" clId="{A00E425D-9AA2-480E-A9DD-FF711DB6AB8D}" dt="2024-05-07T16:02:29.395" v="1403" actId="20577"/>
          <ac:spMkLst>
            <pc:docMk/>
            <pc:sldMk cId="2881261005" sldId="3648"/>
            <ac:spMk id="5" creationId="{B0BFF2BC-D554-DA3A-2834-349A058F0390}"/>
          </ac:spMkLst>
        </pc:spChg>
        <pc:spChg chg="mod">
          <ac:chgData name="Mark Schulz" userId="720a5a25-672c-4f9a-a7ea-9065a5d9aa7f" providerId="ADAL" clId="{A00E425D-9AA2-480E-A9DD-FF711DB6AB8D}" dt="2024-05-07T16:04:33.548" v="1448" actId="6549"/>
          <ac:spMkLst>
            <pc:docMk/>
            <pc:sldMk cId="2881261005" sldId="3648"/>
            <ac:spMk id="6" creationId="{B94EBF3C-F77C-1170-CC65-608DBD425961}"/>
          </ac:spMkLst>
        </pc:spChg>
      </pc:sldChg>
      <pc:sldChg chg="addSp delSp modSp add del mod modClrScheme chgLayout modNotesTx">
        <pc:chgData name="Mark Schulz" userId="720a5a25-672c-4f9a-a7ea-9065a5d9aa7f" providerId="ADAL" clId="{A00E425D-9AA2-480E-A9DD-FF711DB6AB8D}" dt="2024-05-08T22:20:18.708" v="6202" actId="47"/>
        <pc:sldMkLst>
          <pc:docMk/>
          <pc:sldMk cId="354270032" sldId="3649"/>
        </pc:sldMkLst>
        <pc:spChg chg="mod ord">
          <ac:chgData name="Mark Schulz" userId="720a5a25-672c-4f9a-a7ea-9065a5d9aa7f" providerId="ADAL" clId="{A00E425D-9AA2-480E-A9DD-FF711DB6AB8D}" dt="2024-05-07T16:09:58.401" v="1705" actId="700"/>
          <ac:spMkLst>
            <pc:docMk/>
            <pc:sldMk cId="354270032" sldId="3649"/>
            <ac:spMk id="2" creationId="{7DADDB37-B916-4E10-BCA1-67E852F9A772}"/>
          </ac:spMkLst>
        </pc:spChg>
        <pc:spChg chg="del mod">
          <ac:chgData name="Mark Schulz" userId="720a5a25-672c-4f9a-a7ea-9065a5d9aa7f" providerId="ADAL" clId="{A00E425D-9AA2-480E-A9DD-FF711DB6AB8D}" dt="2024-05-07T16:09:29.427" v="1699" actId="478"/>
          <ac:spMkLst>
            <pc:docMk/>
            <pc:sldMk cId="354270032" sldId="3649"/>
            <ac:spMk id="3" creationId="{12149079-C09B-00B2-9900-3C2FAD4F6CCD}"/>
          </ac:spMkLst>
        </pc:spChg>
        <pc:spChg chg="mod ord">
          <ac:chgData name="Mark Schulz" userId="720a5a25-672c-4f9a-a7ea-9065a5d9aa7f" providerId="ADAL" clId="{A00E425D-9AA2-480E-A9DD-FF711DB6AB8D}" dt="2024-05-07T16:09:58.401" v="1705" actId="700"/>
          <ac:spMkLst>
            <pc:docMk/>
            <pc:sldMk cId="354270032" sldId="3649"/>
            <ac:spMk id="4" creationId="{DFC52A67-1A86-4CBD-A4DE-5E1AC0B301AB}"/>
          </ac:spMkLst>
        </pc:spChg>
        <pc:spChg chg="del mod ord">
          <ac:chgData name="Mark Schulz" userId="720a5a25-672c-4f9a-a7ea-9065a5d9aa7f" providerId="ADAL" clId="{A00E425D-9AA2-480E-A9DD-FF711DB6AB8D}" dt="2024-05-07T16:09:55.278" v="1704" actId="700"/>
          <ac:spMkLst>
            <pc:docMk/>
            <pc:sldMk cId="354270032" sldId="3649"/>
            <ac:spMk id="6" creationId="{B94EBF3C-F77C-1170-CC65-608DBD425961}"/>
          </ac:spMkLst>
        </pc:spChg>
        <pc:spChg chg="add del mod ord">
          <ac:chgData name="Mark Schulz" userId="720a5a25-672c-4f9a-a7ea-9065a5d9aa7f" providerId="ADAL" clId="{A00E425D-9AA2-480E-A9DD-FF711DB6AB8D}" dt="2024-05-07T16:09:39.482" v="1700" actId="700"/>
          <ac:spMkLst>
            <pc:docMk/>
            <pc:sldMk cId="354270032" sldId="3649"/>
            <ac:spMk id="8" creationId="{6D74F752-FFD0-6242-4063-D1D8022E1F93}"/>
          </ac:spMkLst>
        </pc:spChg>
        <pc:spChg chg="add del mod ord">
          <ac:chgData name="Mark Schulz" userId="720a5a25-672c-4f9a-a7ea-9065a5d9aa7f" providerId="ADAL" clId="{A00E425D-9AA2-480E-A9DD-FF711DB6AB8D}" dt="2024-05-07T16:09:58.401" v="1705" actId="700"/>
          <ac:spMkLst>
            <pc:docMk/>
            <pc:sldMk cId="354270032" sldId="3649"/>
            <ac:spMk id="9" creationId="{0172BD73-F9D8-4FF5-7E9B-34EB2F237842}"/>
          </ac:spMkLst>
        </pc:spChg>
        <pc:spChg chg="add mod ord">
          <ac:chgData name="Mark Schulz" userId="720a5a25-672c-4f9a-a7ea-9065a5d9aa7f" providerId="ADAL" clId="{A00E425D-9AA2-480E-A9DD-FF711DB6AB8D}" dt="2024-05-07T16:26:00.879" v="3382" actId="20577"/>
          <ac:spMkLst>
            <pc:docMk/>
            <pc:sldMk cId="354270032" sldId="3649"/>
            <ac:spMk id="10" creationId="{9FC980EB-E501-C4C5-CDF6-8D6864DD65E2}"/>
          </ac:spMkLst>
        </pc:spChg>
      </pc:sldChg>
      <pc:sldChg chg="addSp delSp modSp add del mod modClrScheme chgLayout modNotesTx">
        <pc:chgData name="Mark Schulz" userId="720a5a25-672c-4f9a-a7ea-9065a5d9aa7f" providerId="ADAL" clId="{A00E425D-9AA2-480E-A9DD-FF711DB6AB8D}" dt="2024-05-08T22:20:20.498" v="6203" actId="47"/>
        <pc:sldMkLst>
          <pc:docMk/>
          <pc:sldMk cId="4161589580" sldId="3650"/>
        </pc:sldMkLst>
        <pc:spChg chg="mod ord">
          <ac:chgData name="Mark Schulz" userId="720a5a25-672c-4f9a-a7ea-9065a5d9aa7f" providerId="ADAL" clId="{A00E425D-9AA2-480E-A9DD-FF711DB6AB8D}" dt="2024-05-07T16:17:56.084" v="2249" actId="20577"/>
          <ac:spMkLst>
            <pc:docMk/>
            <pc:sldMk cId="4161589580" sldId="3650"/>
            <ac:spMk id="2" creationId="{7DADDB37-B916-4E10-BCA1-67E852F9A772}"/>
          </ac:spMkLst>
        </pc:spChg>
        <pc:spChg chg="del mod ord">
          <ac:chgData name="Mark Schulz" userId="720a5a25-672c-4f9a-a7ea-9065a5d9aa7f" providerId="ADAL" clId="{A00E425D-9AA2-480E-A9DD-FF711DB6AB8D}" dt="2024-05-07T16:11:16.982" v="1758" actId="700"/>
          <ac:spMkLst>
            <pc:docMk/>
            <pc:sldMk cId="4161589580" sldId="3650"/>
            <ac:spMk id="3" creationId="{12149079-C09B-00B2-9900-3C2FAD4F6CCD}"/>
          </ac:spMkLst>
        </pc:spChg>
        <pc:spChg chg="mod ord">
          <ac:chgData name="Mark Schulz" userId="720a5a25-672c-4f9a-a7ea-9065a5d9aa7f" providerId="ADAL" clId="{A00E425D-9AA2-480E-A9DD-FF711DB6AB8D}" dt="2024-05-07T16:11:20.109" v="1759" actId="700"/>
          <ac:spMkLst>
            <pc:docMk/>
            <pc:sldMk cId="4161589580" sldId="3650"/>
            <ac:spMk id="4" creationId="{DFC52A67-1A86-4CBD-A4DE-5E1AC0B301AB}"/>
          </ac:spMkLst>
        </pc:spChg>
        <pc:spChg chg="del mod">
          <ac:chgData name="Mark Schulz" userId="720a5a25-672c-4f9a-a7ea-9065a5d9aa7f" providerId="ADAL" clId="{A00E425D-9AA2-480E-A9DD-FF711DB6AB8D}" dt="2024-05-07T16:10:57.715" v="1751" actId="478"/>
          <ac:spMkLst>
            <pc:docMk/>
            <pc:sldMk cId="4161589580" sldId="3650"/>
            <ac:spMk id="6" creationId="{B94EBF3C-F77C-1170-CC65-608DBD425961}"/>
          </ac:spMkLst>
        </pc:spChg>
        <pc:spChg chg="add del mod">
          <ac:chgData name="Mark Schulz" userId="720a5a25-672c-4f9a-a7ea-9065a5d9aa7f" providerId="ADAL" clId="{A00E425D-9AA2-480E-A9DD-FF711DB6AB8D}" dt="2024-05-07T16:11:06.362" v="1752" actId="700"/>
          <ac:spMkLst>
            <pc:docMk/>
            <pc:sldMk cId="4161589580" sldId="3650"/>
            <ac:spMk id="8" creationId="{CDB71804-B4C9-AD33-41BB-E938E99D62DE}"/>
          </ac:spMkLst>
        </pc:spChg>
        <pc:spChg chg="add del mod ord">
          <ac:chgData name="Mark Schulz" userId="720a5a25-672c-4f9a-a7ea-9065a5d9aa7f" providerId="ADAL" clId="{A00E425D-9AA2-480E-A9DD-FF711DB6AB8D}" dt="2024-05-07T16:11:20.109" v="1759" actId="700"/>
          <ac:spMkLst>
            <pc:docMk/>
            <pc:sldMk cId="4161589580" sldId="3650"/>
            <ac:spMk id="9" creationId="{DFE487AA-C8F3-30B8-0CEC-6BFCEF26B42E}"/>
          </ac:spMkLst>
        </pc:spChg>
        <pc:spChg chg="add mod ord">
          <ac:chgData name="Mark Schulz" userId="720a5a25-672c-4f9a-a7ea-9065a5d9aa7f" providerId="ADAL" clId="{A00E425D-9AA2-480E-A9DD-FF711DB6AB8D}" dt="2024-05-08T22:04:32.736" v="5359" actId="6549"/>
          <ac:spMkLst>
            <pc:docMk/>
            <pc:sldMk cId="4161589580" sldId="3650"/>
            <ac:spMk id="10" creationId="{32D4143A-E6CD-220A-93BA-1F606474C13C}"/>
          </ac:spMkLst>
        </pc:spChg>
      </pc:sldChg>
      <pc:sldChg chg="modSp add del mod">
        <pc:chgData name="Mark Schulz" userId="720a5a25-672c-4f9a-a7ea-9065a5d9aa7f" providerId="ADAL" clId="{A00E425D-9AA2-480E-A9DD-FF711DB6AB8D}" dt="2024-05-08T22:10:22.203" v="5461" actId="47"/>
        <pc:sldMkLst>
          <pc:docMk/>
          <pc:sldMk cId="1993181611" sldId="3651"/>
        </pc:sldMkLst>
        <pc:spChg chg="mod">
          <ac:chgData name="Mark Schulz" userId="720a5a25-672c-4f9a-a7ea-9065a5d9aa7f" providerId="ADAL" clId="{A00E425D-9AA2-480E-A9DD-FF711DB6AB8D}" dt="2024-05-08T22:09:07.979" v="5460" actId="20577"/>
          <ac:spMkLst>
            <pc:docMk/>
            <pc:sldMk cId="1993181611" sldId="3651"/>
            <ac:spMk id="10" creationId="{32D4143A-E6CD-220A-93BA-1F606474C13C}"/>
          </ac:spMkLst>
        </pc:spChg>
      </pc:sldChg>
      <pc:sldChg chg="delSp modSp add mod modNotesTx">
        <pc:chgData name="Mark Schulz" userId="720a5a25-672c-4f9a-a7ea-9065a5d9aa7f" providerId="ADAL" clId="{A00E425D-9AA2-480E-A9DD-FF711DB6AB8D}" dt="2024-05-08T22:19:07.735" v="6201" actId="20577"/>
        <pc:sldMkLst>
          <pc:docMk/>
          <pc:sldMk cId="4048037522" sldId="3651"/>
        </pc:sldMkLst>
        <pc:spChg chg="mod">
          <ac:chgData name="Mark Schulz" userId="720a5a25-672c-4f9a-a7ea-9065a5d9aa7f" providerId="ADAL" clId="{A00E425D-9AA2-480E-A9DD-FF711DB6AB8D}" dt="2024-05-08T22:10:47.567" v="5472" actId="20577"/>
          <ac:spMkLst>
            <pc:docMk/>
            <pc:sldMk cId="4048037522" sldId="3651"/>
            <ac:spMk id="2" creationId="{7DADDB37-B916-4E10-BCA1-67E852F9A772}"/>
          </ac:spMkLst>
        </pc:spChg>
        <pc:spChg chg="del">
          <ac:chgData name="Mark Schulz" userId="720a5a25-672c-4f9a-a7ea-9065a5d9aa7f" providerId="ADAL" clId="{A00E425D-9AA2-480E-A9DD-FF711DB6AB8D}" dt="2024-05-08T22:10:43.611" v="5471" actId="478"/>
          <ac:spMkLst>
            <pc:docMk/>
            <pc:sldMk cId="4048037522" sldId="3651"/>
            <ac:spMk id="5" creationId="{B0BFF2BC-D554-DA3A-2834-349A058F0390}"/>
          </ac:spMkLst>
        </pc:spChg>
        <pc:spChg chg="mod">
          <ac:chgData name="Mark Schulz" userId="720a5a25-672c-4f9a-a7ea-9065a5d9aa7f" providerId="ADAL" clId="{A00E425D-9AA2-480E-A9DD-FF711DB6AB8D}" dt="2024-05-08T22:16:57.090" v="6025" actId="20577"/>
          <ac:spMkLst>
            <pc:docMk/>
            <pc:sldMk cId="4048037522" sldId="3651"/>
            <ac:spMk id="10" creationId="{9FC980EB-E501-C4C5-CDF6-8D6864DD65E2}"/>
          </ac:spMkLst>
        </pc:spChg>
      </pc:sldChg>
    </pc:docChg>
  </pc:docChgLst>
  <pc:docChgLst>
    <pc:chgData name="Mark Schulz" userId="720a5a25-672c-4f9a-a7ea-9065a5d9aa7f" providerId="ADAL" clId="{818760E4-08F9-49DF-8DC3-3505B3DA4C26}"/>
    <pc:docChg chg="custSel addSld delSld modSld">
      <pc:chgData name="Mark Schulz" userId="720a5a25-672c-4f9a-a7ea-9065a5d9aa7f" providerId="ADAL" clId="{818760E4-08F9-49DF-8DC3-3505B3DA4C26}" dt="2024-04-30T14:49:45.437" v="137" actId="20577"/>
      <pc:docMkLst>
        <pc:docMk/>
      </pc:docMkLst>
      <pc:sldChg chg="modSp mod">
        <pc:chgData name="Mark Schulz" userId="720a5a25-672c-4f9a-a7ea-9065a5d9aa7f" providerId="ADAL" clId="{818760E4-08F9-49DF-8DC3-3505B3DA4C26}" dt="2024-04-26T14:26:40.743" v="5" actId="20577"/>
        <pc:sldMkLst>
          <pc:docMk/>
          <pc:sldMk cId="711733416" sldId="256"/>
        </pc:sldMkLst>
        <pc:spChg chg="mod">
          <ac:chgData name="Mark Schulz" userId="720a5a25-672c-4f9a-a7ea-9065a5d9aa7f" providerId="ADAL" clId="{818760E4-08F9-49DF-8DC3-3505B3DA4C26}" dt="2024-04-26T14:26:40.743" v="5" actId="20577"/>
          <ac:spMkLst>
            <pc:docMk/>
            <pc:sldMk cId="711733416" sldId="256"/>
            <ac:spMk id="3" creationId="{F6EA22E4-135E-4643-850B-7233A6E3DF86}"/>
          </ac:spMkLst>
        </pc:spChg>
      </pc:sldChg>
      <pc:sldChg chg="modSp mod">
        <pc:chgData name="Mark Schulz" userId="720a5a25-672c-4f9a-a7ea-9065a5d9aa7f" providerId="ADAL" clId="{818760E4-08F9-49DF-8DC3-3505B3DA4C26}" dt="2024-04-30T14:49:45.437" v="137" actId="20577"/>
        <pc:sldMkLst>
          <pc:docMk/>
          <pc:sldMk cId="3366983851" sldId="3620"/>
        </pc:sldMkLst>
        <pc:spChg chg="mod">
          <ac:chgData name="Mark Schulz" userId="720a5a25-672c-4f9a-a7ea-9065a5d9aa7f" providerId="ADAL" clId="{818760E4-08F9-49DF-8DC3-3505B3DA4C26}" dt="2024-04-30T14:49:45.437" v="137" actId="20577"/>
          <ac:spMkLst>
            <pc:docMk/>
            <pc:sldMk cId="3366983851" sldId="3620"/>
            <ac:spMk id="3" creationId="{12149079-C09B-00B2-9900-3C2FAD4F6CCD}"/>
          </ac:spMkLst>
        </pc:spChg>
      </pc:sldChg>
      <pc:sldChg chg="modSp mod">
        <pc:chgData name="Mark Schulz" userId="720a5a25-672c-4f9a-a7ea-9065a5d9aa7f" providerId="ADAL" clId="{818760E4-08F9-49DF-8DC3-3505B3DA4C26}" dt="2024-04-26T14:51:32.904" v="7" actId="113"/>
        <pc:sldMkLst>
          <pc:docMk/>
          <pc:sldMk cId="2058934743" sldId="3622"/>
        </pc:sldMkLst>
        <pc:spChg chg="mod">
          <ac:chgData name="Mark Schulz" userId="720a5a25-672c-4f9a-a7ea-9065a5d9aa7f" providerId="ADAL" clId="{818760E4-08F9-49DF-8DC3-3505B3DA4C26}" dt="2024-04-26T14:51:32.904" v="7" actId="113"/>
          <ac:spMkLst>
            <pc:docMk/>
            <pc:sldMk cId="2058934743" sldId="3622"/>
            <ac:spMk id="3" creationId="{12149079-C09B-00B2-9900-3C2FAD4F6CCD}"/>
          </ac:spMkLst>
        </pc:spChg>
      </pc:sldChg>
      <pc:sldChg chg="modSp mod">
        <pc:chgData name="Mark Schulz" userId="720a5a25-672c-4f9a-a7ea-9065a5d9aa7f" providerId="ADAL" clId="{818760E4-08F9-49DF-8DC3-3505B3DA4C26}" dt="2024-04-26T14:54:36.011" v="27" actId="6549"/>
        <pc:sldMkLst>
          <pc:docMk/>
          <pc:sldMk cId="4251606893" sldId="3635"/>
        </pc:sldMkLst>
        <pc:spChg chg="mod">
          <ac:chgData name="Mark Schulz" userId="720a5a25-672c-4f9a-a7ea-9065a5d9aa7f" providerId="ADAL" clId="{818760E4-08F9-49DF-8DC3-3505B3DA4C26}" dt="2024-04-26T14:54:36.011" v="27" actId="6549"/>
          <ac:spMkLst>
            <pc:docMk/>
            <pc:sldMk cId="4251606893" sldId="3635"/>
            <ac:spMk id="3" creationId="{12149079-C09B-00B2-9900-3C2FAD4F6CCD}"/>
          </ac:spMkLst>
        </pc:spChg>
      </pc:sldChg>
      <pc:sldChg chg="del">
        <pc:chgData name="Mark Schulz" userId="720a5a25-672c-4f9a-a7ea-9065a5d9aa7f" providerId="ADAL" clId="{818760E4-08F9-49DF-8DC3-3505B3DA4C26}" dt="2024-04-26T18:38:43.275" v="29" actId="47"/>
        <pc:sldMkLst>
          <pc:docMk/>
          <pc:sldMk cId="1582211652" sldId="3639"/>
        </pc:sldMkLst>
      </pc:sldChg>
      <pc:sldChg chg="modSp mod">
        <pc:chgData name="Mark Schulz" userId="720a5a25-672c-4f9a-a7ea-9065a5d9aa7f" providerId="ADAL" clId="{818760E4-08F9-49DF-8DC3-3505B3DA4C26}" dt="2024-04-29T19:03:51.921" v="126" actId="20577"/>
        <pc:sldMkLst>
          <pc:docMk/>
          <pc:sldMk cId="104120233" sldId="3640"/>
        </pc:sldMkLst>
        <pc:spChg chg="mod">
          <ac:chgData name="Mark Schulz" userId="720a5a25-672c-4f9a-a7ea-9065a5d9aa7f" providerId="ADAL" clId="{818760E4-08F9-49DF-8DC3-3505B3DA4C26}" dt="2024-04-29T19:03:51.921" v="126" actId="20577"/>
          <ac:spMkLst>
            <pc:docMk/>
            <pc:sldMk cId="104120233" sldId="3640"/>
            <ac:spMk id="3" creationId="{12149079-C09B-00B2-9900-3C2FAD4F6CCD}"/>
          </ac:spMkLst>
        </pc:spChg>
      </pc:sldChg>
      <pc:sldChg chg="add">
        <pc:chgData name="Mark Schulz" userId="720a5a25-672c-4f9a-a7ea-9065a5d9aa7f" providerId="ADAL" clId="{818760E4-08F9-49DF-8DC3-3505B3DA4C26}" dt="2024-04-26T18:38:41.187" v="28"/>
        <pc:sldMkLst>
          <pc:docMk/>
          <pc:sldMk cId="2906728498" sldId="3641"/>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EA01A2-4D4F-4C33-860E-68A2A4518BDF}"/>
              </a:ext>
            </a:extLst>
          </p:cNvPr>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a:extLst>
              <a:ext uri="{FF2B5EF4-FFF2-40B4-BE49-F238E27FC236}">
                <a16:creationId xmlns:a16="http://schemas.microsoft.com/office/drawing/2014/main" id="{CF5B91C1-75EF-4B51-B1CA-1C4D7406EA07}"/>
              </a:ext>
            </a:extLst>
          </p:cNvPr>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E0D116BA-7941-4AD6-8A14-96FB26AFE5B3}" type="datetimeFigureOut">
              <a:rPr lang="en-US" smtClean="0"/>
              <a:t>5/8/2024</a:t>
            </a:fld>
            <a:endParaRPr lang="en-US"/>
          </a:p>
        </p:txBody>
      </p:sp>
      <p:sp>
        <p:nvSpPr>
          <p:cNvPr id="4" name="Footer Placeholder 3">
            <a:extLst>
              <a:ext uri="{FF2B5EF4-FFF2-40B4-BE49-F238E27FC236}">
                <a16:creationId xmlns:a16="http://schemas.microsoft.com/office/drawing/2014/main" id="{D9125CFA-4EFF-4470-B27F-9E2CAC2D9E43}"/>
              </a:ext>
            </a:extLst>
          </p:cNvPr>
          <p:cNvSpPr>
            <a:spLocks noGrp="1"/>
          </p:cNvSpPr>
          <p:nvPr>
            <p:ph type="ftr" sz="quarter" idx="2"/>
          </p:nvPr>
        </p:nvSpPr>
        <p:spPr>
          <a:xfrm>
            <a:off x="-7013052" y="7408572"/>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BCF090-37BF-40B9-8F2F-2C495BB1FDD3}"/>
              </a:ext>
            </a:extLst>
          </p:cNvPr>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449D8701-F969-4A86-B0DB-FBF1AA8CA3B5}" type="slidenum">
              <a:rPr lang="en-US" smtClean="0"/>
              <a:t>‹#›</a:t>
            </a:fld>
            <a:endParaRPr lang="en-US" dirty="0"/>
          </a:p>
        </p:txBody>
      </p:sp>
      <p:pic>
        <p:nvPicPr>
          <p:cNvPr id="7" name="Picture 6">
            <a:extLst>
              <a:ext uri="{FF2B5EF4-FFF2-40B4-BE49-F238E27FC236}">
                <a16:creationId xmlns:a16="http://schemas.microsoft.com/office/drawing/2014/main" id="{DB22BFEE-C674-468E-8BB7-ED2C26524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20" y="8742442"/>
            <a:ext cx="991177" cy="347784"/>
          </a:xfrm>
          <a:prstGeom prst="rect">
            <a:avLst/>
          </a:prstGeom>
        </p:spPr>
      </p:pic>
    </p:spTree>
    <p:extLst>
      <p:ext uri="{BB962C8B-B14F-4D97-AF65-F5344CB8AC3E}">
        <p14:creationId xmlns:p14="http://schemas.microsoft.com/office/powerpoint/2010/main" val="2242959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F9769B95-5C17-4ED9-9A42-A30B75BCA566}" type="datetimeFigureOut">
              <a:rPr lang="en-US" smtClean="0"/>
              <a:t>5/8/2024</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D9FB969C-6928-4ECA-A79C-B875A112A9AF}" type="slidenum">
              <a:rPr lang="en-US" smtClean="0"/>
              <a:t>‹#›</a:t>
            </a:fld>
            <a:endParaRPr lang="en-US"/>
          </a:p>
        </p:txBody>
      </p:sp>
    </p:spTree>
    <p:extLst>
      <p:ext uri="{BB962C8B-B14F-4D97-AF65-F5344CB8AC3E}">
        <p14:creationId xmlns:p14="http://schemas.microsoft.com/office/powerpoint/2010/main" val="138503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969C-6928-4ECA-A79C-B875A112A9AF}" type="slidenum">
              <a:rPr lang="en-US" smtClean="0"/>
              <a:t>2</a:t>
            </a:fld>
            <a:endParaRPr lang="en-US"/>
          </a:p>
        </p:txBody>
      </p:sp>
    </p:spTree>
    <p:extLst>
      <p:ext uri="{BB962C8B-B14F-4D97-AF65-F5344CB8AC3E}">
        <p14:creationId xmlns:p14="http://schemas.microsoft.com/office/powerpoint/2010/main" val="202192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image reveals the delineation for </a:t>
            </a:r>
            <a:r>
              <a:rPr lang="en-US" b="1" u="sng" dirty="0"/>
              <a:t>implementation</a:t>
            </a:r>
            <a:r>
              <a:rPr lang="en-US" dirty="0"/>
              <a:t> urban and rural counties.  There is a slightly different set of urban and rural counties for exemptions purposes.  For example, ROCK and SIBLEY are the two counties that are impacted by the differences between the two concepts.  </a:t>
            </a:r>
            <a:r>
              <a:rPr lang="en-US" b="1" u="sng" dirty="0"/>
              <a:t>Implementation</a:t>
            </a:r>
            <a:r>
              <a:rPr lang="en-US" dirty="0"/>
              <a:t> is based upon the Office of Management and Budget definitions while the exemptions are based upon the Bureau of Labor Statistics - Occupational Employment and Wage Statistics definitions for urban and rural counties.</a:t>
            </a:r>
          </a:p>
        </p:txBody>
      </p:sp>
      <p:sp>
        <p:nvSpPr>
          <p:cNvPr id="4" name="Slide Number Placeholder 3"/>
          <p:cNvSpPr>
            <a:spLocks noGrp="1"/>
          </p:cNvSpPr>
          <p:nvPr>
            <p:ph type="sldNum" sz="quarter" idx="5"/>
          </p:nvPr>
        </p:nvSpPr>
        <p:spPr/>
        <p:txBody>
          <a:bodyPr/>
          <a:lstStyle/>
          <a:p>
            <a:fld id="{D9FB969C-6928-4ECA-A79C-B875A112A9AF}" type="slidenum">
              <a:rPr lang="en-US" smtClean="0"/>
              <a:t>3</a:t>
            </a:fld>
            <a:endParaRPr lang="en-US"/>
          </a:p>
        </p:txBody>
      </p:sp>
    </p:spTree>
    <p:extLst>
      <p:ext uri="{BB962C8B-B14F-4D97-AF65-F5344CB8AC3E}">
        <p14:creationId xmlns:p14="http://schemas.microsoft.com/office/powerpoint/2010/main" val="415897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969C-6928-4ECA-A79C-B875A112A9AF}" type="slidenum">
              <a:rPr lang="en-US" smtClean="0"/>
              <a:t>7</a:t>
            </a:fld>
            <a:endParaRPr lang="en-US"/>
          </a:p>
        </p:txBody>
      </p:sp>
    </p:spTree>
    <p:extLst>
      <p:ext uri="{BB962C8B-B14F-4D97-AF65-F5344CB8AC3E}">
        <p14:creationId xmlns:p14="http://schemas.microsoft.com/office/powerpoint/2010/main" val="376471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969C-6928-4ECA-A79C-B875A112A9AF}" type="slidenum">
              <a:rPr lang="en-US" smtClean="0"/>
              <a:t>8</a:t>
            </a:fld>
            <a:endParaRPr lang="en-US"/>
          </a:p>
        </p:txBody>
      </p:sp>
    </p:spTree>
    <p:extLst>
      <p:ext uri="{BB962C8B-B14F-4D97-AF65-F5344CB8AC3E}">
        <p14:creationId xmlns:p14="http://schemas.microsoft.com/office/powerpoint/2010/main" val="1009234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969C-6928-4ECA-A79C-B875A112A9AF}" type="slidenum">
              <a:rPr lang="en-US" smtClean="0"/>
              <a:t>9</a:t>
            </a:fld>
            <a:endParaRPr lang="en-US"/>
          </a:p>
        </p:txBody>
      </p:sp>
    </p:spTree>
    <p:extLst>
      <p:ext uri="{BB962C8B-B14F-4D97-AF65-F5344CB8AC3E}">
        <p14:creationId xmlns:p14="http://schemas.microsoft.com/office/powerpoint/2010/main" val="923824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state mandated reports” may be new or revisions to current cost reporting to achieve MN DHS’ requirement to comply with new CMS requirement.  Because MN DHS will be required to report to CMS at Year 4 (5/10/2028), we expect that state reporting requirements may change during 2027-2028 to receive the data it will need to report to CMS.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9FB969C-6928-4ECA-A79C-B875A112A9AF}" type="slidenum">
              <a:rPr lang="en-US" smtClean="0"/>
              <a:t>10</a:t>
            </a:fld>
            <a:endParaRPr lang="en-US"/>
          </a:p>
        </p:txBody>
      </p:sp>
    </p:spTree>
    <p:extLst>
      <p:ext uri="{BB962C8B-B14F-4D97-AF65-F5344CB8AC3E}">
        <p14:creationId xmlns:p14="http://schemas.microsoft.com/office/powerpoint/2010/main" val="138394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Dedicate Board Discussions to Issues Raised by the Final Rule</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Simply put, more staffing will be needed in the future.  Having dedicated conversations and efforts to address compliance with the final rule will be critical.  There is some time before implementation, therefore, asking questions and acting upon them now is key.  Some of those question include:</a:t>
            </a:r>
          </a:p>
          <a:p>
            <a:pPr marL="0" marR="0">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Long Range Planning</a:t>
            </a:r>
          </a:p>
          <a:p>
            <a:pPr marL="0" marR="0">
              <a:lnSpc>
                <a:spcPct val="107000"/>
              </a:lnSpc>
              <a:spcBef>
                <a:spcPts val="0"/>
              </a:spcBef>
              <a:spcAft>
                <a:spcPts val="80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The final rule is clear there is a future transition from LPN usage to more RN usage as well as increases to the nurse aide requirements coming.  The time is now to ask about your organization’s ability to increase staffing to sufficient levels for compliance with the final rule’s requirements.  If shortfalls are discovered, it is now when there is time to fix the situation to address those challenges, obstacles or pitfalls.</a:t>
            </a:r>
          </a:p>
          <a:p>
            <a:pPr marL="0" marR="0">
              <a:lnSpc>
                <a:spcPct val="107000"/>
              </a:lnSpc>
              <a:spcBef>
                <a:spcPts val="0"/>
              </a:spcBef>
              <a:spcAft>
                <a:spcPts val="8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Open Your Pipeline of Nurses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Build relationships with colleges and universities to bring nursing students into your community. Bringing students into the community exposes them to the wonderful population we serve in skilled nursing and helps the students experience a sense of helping someone’s life be more meaningful. Remember, on average about one-third of the working age population is not considered to be a labor force participant. Pulling some of these folks off the sidelines is essential to long-term success, given the imbalance of supply and demand for workers over the next five years.</a:t>
            </a:r>
          </a:p>
          <a:p>
            <a:pPr marL="0" marR="0">
              <a:lnSpc>
                <a:spcPct val="107000"/>
              </a:lnSpc>
              <a:spcBef>
                <a:spcPts val="0"/>
              </a:spcBef>
              <a:spcAft>
                <a:spcPts val="8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Strategic Initiatives</a:t>
            </a:r>
          </a:p>
          <a:p>
            <a:pPr marL="0" marR="0">
              <a:lnSpc>
                <a:spcPct val="107000"/>
              </a:lnSpc>
              <a:spcBef>
                <a:spcPts val="0"/>
              </a:spcBef>
              <a:spcAft>
                <a:spcPts val="80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Combined with focusing on the employee experience is the concept of opening nursing pipelines and relationships for developing prospective employee candidates.  Many of these initiatives and relationships take time, even years, to establish and become productive.  The question to ask now is what strategies and other initiatives should your organization be undertaking to become compliant down the road?</a:t>
            </a:r>
          </a:p>
          <a:p>
            <a:pPr marL="0" marR="0">
              <a:lnSpc>
                <a:spcPct val="107000"/>
              </a:lnSpc>
              <a:spcBef>
                <a:spcPts val="0"/>
              </a:spcBef>
              <a:spcAft>
                <a:spcPts val="8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Consider Strategic Alternatives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Assess your market. It is not too early to begin serious, long-term strategic planning. In some communities, there are years-long trends that have been exacerbated by the pandemic that have fundamentally changed how nursing homes fit into the continuum. You need to understand those changes, what your competitors are doing, and what the future holds. This begins with a solid market assessment and a Strengths, Weaknesses, Opportunities, and Threats (SWOT) analysis. </a:t>
            </a:r>
          </a:p>
          <a:p>
            <a:pPr marL="171450" marR="0" indent="-171450">
              <a:lnSpc>
                <a:spcPct val="107000"/>
              </a:lnSpc>
              <a:spcBef>
                <a:spcPts val="0"/>
              </a:spcBef>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Can </a:t>
            </a:r>
            <a:r>
              <a:rPr lang="en-US" sz="1200" dirty="0">
                <a:effectLst/>
                <a:latin typeface="Calibri" panose="020F0502020204030204" pitchFamily="34" charset="0"/>
                <a:ea typeface="Calibri" panose="020F0502020204030204" pitchFamily="34" charset="0"/>
                <a:cs typeface="Times New Roman" panose="02020603050405020304" pitchFamily="18" charset="0"/>
              </a:rPr>
              <a:t>your organization make strategic investments in community-based care or independent living settings</a:t>
            </a:r>
            <a:r>
              <a:rPr lang="en-US" sz="1200">
                <a:effectLst/>
                <a:latin typeface="Calibri" panose="020F0502020204030204" pitchFamily="34" charset="0"/>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Are </a:t>
            </a:r>
            <a:r>
              <a:rPr lang="en-US" sz="1200" dirty="0">
                <a:effectLst/>
                <a:latin typeface="Calibri" panose="020F0502020204030204" pitchFamily="34" charset="0"/>
                <a:ea typeface="Calibri" panose="020F0502020204030204" pitchFamily="34" charset="0"/>
                <a:cs typeface="Times New Roman" panose="02020603050405020304" pitchFamily="18" charset="0"/>
              </a:rPr>
              <a:t>alternative payment models worthy of time and resource investment?</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D9FB969C-6928-4ECA-A79C-B875A112A9AF}" type="slidenum">
              <a:rPr lang="en-US" smtClean="0"/>
              <a:t>14</a:t>
            </a:fld>
            <a:endParaRPr lang="en-US"/>
          </a:p>
        </p:txBody>
      </p:sp>
    </p:spTree>
    <p:extLst>
      <p:ext uri="{BB962C8B-B14F-4D97-AF65-F5344CB8AC3E}">
        <p14:creationId xmlns:p14="http://schemas.microsoft.com/office/powerpoint/2010/main" val="300249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B969C-6928-4ECA-A79C-B875A112A9AF}" type="slidenum">
              <a:rPr lang="en-US" smtClean="0"/>
              <a:t>15</a:t>
            </a:fld>
            <a:endParaRPr lang="en-US"/>
          </a:p>
        </p:txBody>
      </p:sp>
    </p:spTree>
    <p:extLst>
      <p:ext uri="{BB962C8B-B14F-4D97-AF65-F5344CB8AC3E}">
        <p14:creationId xmlns:p14="http://schemas.microsoft.com/office/powerpoint/2010/main" val="2207869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FFE8-D68B-452F-8E23-4D6E82EE112D}"/>
              </a:ext>
            </a:extLst>
          </p:cNvPr>
          <p:cNvSpPr>
            <a:spLocks noGrp="1"/>
          </p:cNvSpPr>
          <p:nvPr>
            <p:ph type="ctrTitle" hasCustomPrompt="1"/>
          </p:nvPr>
        </p:nvSpPr>
        <p:spPr>
          <a:xfrm>
            <a:off x="838200" y="376518"/>
            <a:ext cx="7636435" cy="1171388"/>
          </a:xfrm>
        </p:spPr>
        <p:txBody>
          <a:bodyPr anchor="b">
            <a:normAutofit/>
          </a:bodyPr>
          <a:lstStyle>
            <a:lvl1pPr algn="l">
              <a:defRPr sz="4000"/>
            </a:lvl1pPr>
          </a:lstStyle>
          <a:p>
            <a:r>
              <a:rPr lang="en-US" dirty="0"/>
              <a:t>Click to title</a:t>
            </a:r>
          </a:p>
        </p:txBody>
      </p:sp>
      <p:sp>
        <p:nvSpPr>
          <p:cNvPr id="6" name="Slide Number Placeholder 5">
            <a:extLst>
              <a:ext uri="{FF2B5EF4-FFF2-40B4-BE49-F238E27FC236}">
                <a16:creationId xmlns:a16="http://schemas.microsoft.com/office/drawing/2014/main" id="{A14544B8-2C42-4898-97E8-BC86ED7F3E91}"/>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pic>
        <p:nvPicPr>
          <p:cNvPr id="7" name="Picture 6" descr="A group of people posing for the camera&#10;&#10;Description automatically generated">
            <a:extLst>
              <a:ext uri="{FF2B5EF4-FFF2-40B4-BE49-F238E27FC236}">
                <a16:creationId xmlns:a16="http://schemas.microsoft.com/office/drawing/2014/main" id="{1D2514B3-B54C-4480-B5F3-79354F5BE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2997760"/>
            <a:ext cx="5238750" cy="3257550"/>
          </a:xfrm>
          <a:prstGeom prst="rect">
            <a:avLst/>
          </a:prstGeom>
        </p:spPr>
      </p:pic>
      <p:pic>
        <p:nvPicPr>
          <p:cNvPr id="8" name="Picture 7" descr="A person posing for the camera&#10;&#10;Description automatically generated">
            <a:extLst>
              <a:ext uri="{FF2B5EF4-FFF2-40B4-BE49-F238E27FC236}">
                <a16:creationId xmlns:a16="http://schemas.microsoft.com/office/drawing/2014/main" id="{9E90314C-A912-46DB-98CE-EA2E37440F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1582" y="2964174"/>
            <a:ext cx="4932218" cy="3291135"/>
          </a:xfrm>
          <a:prstGeom prst="rect">
            <a:avLst/>
          </a:prstGeom>
        </p:spPr>
      </p:pic>
      <p:pic>
        <p:nvPicPr>
          <p:cNvPr id="10" name="Picture 9">
            <a:extLst>
              <a:ext uri="{FF2B5EF4-FFF2-40B4-BE49-F238E27FC236}">
                <a16:creationId xmlns:a16="http://schemas.microsoft.com/office/drawing/2014/main" id="{1C008434-119E-4DA9-A569-3C095D82C2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0819" y="376518"/>
            <a:ext cx="2382981" cy="806816"/>
          </a:xfrm>
          <a:prstGeom prst="rect">
            <a:avLst/>
          </a:prstGeom>
        </p:spPr>
      </p:pic>
      <p:sp>
        <p:nvSpPr>
          <p:cNvPr id="12" name="Text Placeholder 11">
            <a:extLst>
              <a:ext uri="{FF2B5EF4-FFF2-40B4-BE49-F238E27FC236}">
                <a16:creationId xmlns:a16="http://schemas.microsoft.com/office/drawing/2014/main" id="{5973E18F-76A6-4588-8700-B912C19ACCBF}"/>
              </a:ext>
            </a:extLst>
          </p:cNvPr>
          <p:cNvSpPr>
            <a:spLocks noGrp="1"/>
          </p:cNvSpPr>
          <p:nvPr>
            <p:ph type="body" sz="quarter" idx="13" hasCustomPrompt="1"/>
          </p:nvPr>
        </p:nvSpPr>
        <p:spPr>
          <a:xfrm>
            <a:off x="838200" y="1819275"/>
            <a:ext cx="7635875" cy="1044575"/>
          </a:xfrm>
        </p:spPr>
        <p:txBody>
          <a:bodyPr>
            <a:normAutofit/>
          </a:bodyPr>
          <a:lstStyle>
            <a:lvl1pPr marL="0" indent="0">
              <a:buNone/>
              <a:defRPr sz="2800" b="1"/>
            </a:lvl1pPr>
          </a:lstStyle>
          <a:p>
            <a:pPr lvl="0"/>
            <a:r>
              <a:rPr lang="en-US" dirty="0"/>
              <a:t>Click to edit Org Name and Date</a:t>
            </a:r>
          </a:p>
        </p:txBody>
      </p:sp>
      <p:sp>
        <p:nvSpPr>
          <p:cNvPr id="13" name="TextBox 12">
            <a:extLst>
              <a:ext uri="{FF2B5EF4-FFF2-40B4-BE49-F238E27FC236}">
                <a16:creationId xmlns:a16="http://schemas.microsoft.com/office/drawing/2014/main" id="{8E915E38-C6B1-4EFE-AB76-6F53046FF78F}"/>
              </a:ext>
            </a:extLst>
          </p:cNvPr>
          <p:cNvSpPr txBox="1"/>
          <p:nvPr userDrawn="1"/>
        </p:nvSpPr>
        <p:spPr>
          <a:xfrm>
            <a:off x="5357812" y="6481482"/>
            <a:ext cx="1476375" cy="369332"/>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6620293E-78C4-41A5-AEDD-8D47113FF30A}"/>
              </a:ext>
            </a:extLst>
          </p:cNvPr>
          <p:cNvSpPr txBox="1"/>
          <p:nvPr userDrawn="1"/>
        </p:nvSpPr>
        <p:spPr>
          <a:xfrm>
            <a:off x="838200" y="6430682"/>
            <a:ext cx="1476375"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4955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6337-4755-416C-9CE7-6268E0A690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97BCC4-3B41-435D-990F-F2A997F69C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179767-9BAF-4872-8937-6E0A0D2F7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7957B12-6823-4190-9E54-D1E2C834213D}"/>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spTree>
    <p:extLst>
      <p:ext uri="{BB962C8B-B14F-4D97-AF65-F5344CB8AC3E}">
        <p14:creationId xmlns:p14="http://schemas.microsoft.com/office/powerpoint/2010/main" val="2939361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F5DD9-8415-403F-BB4D-E488F37CA4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D38D74-9111-48D1-942B-734AEA192B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597F7-690B-4560-A711-0EBAD4A1252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4A61F8F-057A-44D4-AB51-8AF1D1E30E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646682-9785-4E23-897A-D89C8E88994C}"/>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spTree>
    <p:extLst>
      <p:ext uri="{BB962C8B-B14F-4D97-AF65-F5344CB8AC3E}">
        <p14:creationId xmlns:p14="http://schemas.microsoft.com/office/powerpoint/2010/main" val="1069413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B6AB4A-1B47-4F44-84BE-2FA4B27EAC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AF2646-96BF-433B-9CAF-FABDE982B0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AD51864-744C-407D-80C4-D5BCBDEC4E99}"/>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spTree>
    <p:extLst>
      <p:ext uri="{BB962C8B-B14F-4D97-AF65-F5344CB8AC3E}">
        <p14:creationId xmlns:p14="http://schemas.microsoft.com/office/powerpoint/2010/main" val="257962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D42C-0916-471E-BC21-45B68995E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13E79C-13C8-4225-A9F3-8972167B6A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a:extLst>
              <a:ext uri="{FF2B5EF4-FFF2-40B4-BE49-F238E27FC236}">
                <a16:creationId xmlns:a16="http://schemas.microsoft.com/office/drawing/2014/main" id="{15E7E0FA-9025-4A0E-A416-B83BA1B74582}"/>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dirty="0"/>
          </a:p>
        </p:txBody>
      </p:sp>
      <p:pic>
        <p:nvPicPr>
          <p:cNvPr id="13" name="Picture 12">
            <a:extLst>
              <a:ext uri="{FF2B5EF4-FFF2-40B4-BE49-F238E27FC236}">
                <a16:creationId xmlns:a16="http://schemas.microsoft.com/office/drawing/2014/main" id="{49C70E03-9722-43F8-A3CE-70EF28200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462776"/>
            <a:ext cx="762000" cy="268224"/>
          </a:xfrm>
          <a:prstGeom prst="rect">
            <a:avLst/>
          </a:prstGeom>
        </p:spPr>
      </p:pic>
    </p:spTree>
    <p:extLst>
      <p:ext uri="{BB962C8B-B14F-4D97-AF65-F5344CB8AC3E}">
        <p14:creationId xmlns:p14="http://schemas.microsoft.com/office/powerpoint/2010/main" val="5898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AA93-F86D-4C6B-A3B0-80FC045F394B}"/>
              </a:ext>
            </a:extLst>
          </p:cNvPr>
          <p:cNvSpPr>
            <a:spLocks noGrp="1"/>
          </p:cNvSpPr>
          <p:nvPr>
            <p:ph type="title"/>
          </p:nvPr>
        </p:nvSpPr>
        <p:spPr>
          <a:xfrm>
            <a:off x="831850" y="1709738"/>
            <a:ext cx="10515600" cy="2852737"/>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1E43B0A-2FFF-4996-835D-B94D7510611F}"/>
              </a:ext>
            </a:extLst>
          </p:cNvPr>
          <p:cNvSpPr>
            <a:spLocks noGrp="1"/>
          </p:cNvSpPr>
          <p:nvPr>
            <p:ph type="body" idx="1"/>
          </p:nvPr>
        </p:nvSpPr>
        <p:spPr>
          <a:xfrm>
            <a:off x="831850" y="4589463"/>
            <a:ext cx="10515600" cy="1500187"/>
          </a:xfrm>
        </p:spPr>
        <p:txBody>
          <a:bodyPr/>
          <a:lstStyle>
            <a:lvl1pPr marL="0" indent="0">
              <a:buNone/>
              <a:defRPr sz="2400">
                <a:solidFill>
                  <a:srgbClr val="4D4F5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2CC47F9-F894-4134-A49E-AA236850FD96}"/>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spTree>
    <p:extLst>
      <p:ext uri="{BB962C8B-B14F-4D97-AF65-F5344CB8AC3E}">
        <p14:creationId xmlns:p14="http://schemas.microsoft.com/office/powerpoint/2010/main" val="229117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2F96D-FC70-49E9-AB71-3EB512E71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3EABC-77D3-4053-B7A9-AA1C6857F9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75E755-3EA7-473C-BF7C-554A067D08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BE9F094-9051-449F-8E96-858904A0EC9B}"/>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spTree>
    <p:extLst>
      <p:ext uri="{BB962C8B-B14F-4D97-AF65-F5344CB8AC3E}">
        <p14:creationId xmlns:p14="http://schemas.microsoft.com/office/powerpoint/2010/main" val="153344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A152-031F-40ED-8E80-4BEC4CA655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77D6EB-F807-4647-AB73-F87D57D8A3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905066-F362-4CB4-AC04-9098D6BF88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1A65B3-B033-452C-A0F0-DC0B19127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17F99A-7BBB-47D0-9784-02971958F6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759F9AE-AF52-49E8-AC71-A2A28E0A40F6}"/>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spTree>
    <p:extLst>
      <p:ext uri="{BB962C8B-B14F-4D97-AF65-F5344CB8AC3E}">
        <p14:creationId xmlns:p14="http://schemas.microsoft.com/office/powerpoint/2010/main" val="2559714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061E-BEF4-4408-A3C4-FF65BEC73D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E7BA7B-33FA-4A05-9721-24E2F43D7C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E0E46E3-285F-455F-AA50-4418F736D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B382D-583A-4F72-90E1-BDB202BBBDE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8E675654-68D0-4EF1-A19A-623B474844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4A5E930-EC49-49EC-A272-F628F9647104}"/>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spTree>
    <p:extLst>
      <p:ext uri="{BB962C8B-B14F-4D97-AF65-F5344CB8AC3E}">
        <p14:creationId xmlns:p14="http://schemas.microsoft.com/office/powerpoint/2010/main" val="265836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D67329-EA85-46D4-83CB-40CE8A71CA23}"/>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dirty="0"/>
          </a:p>
        </p:txBody>
      </p:sp>
      <p:sp>
        <p:nvSpPr>
          <p:cNvPr id="3" name="Picture Placeholder 2">
            <a:extLst>
              <a:ext uri="{FF2B5EF4-FFF2-40B4-BE49-F238E27FC236}">
                <a16:creationId xmlns:a16="http://schemas.microsoft.com/office/drawing/2014/main" id="{2B991CB9-742B-4387-ADB9-D9D8106135D9}"/>
              </a:ext>
            </a:extLst>
          </p:cNvPr>
          <p:cNvSpPr>
            <a:spLocks noGrp="1"/>
          </p:cNvSpPr>
          <p:nvPr>
            <p:ph type="pic" sz="quarter" idx="13"/>
          </p:nvPr>
        </p:nvSpPr>
        <p:spPr>
          <a:xfrm>
            <a:off x="8610600" y="342900"/>
            <a:ext cx="2743200" cy="5829300"/>
          </a:xfrm>
        </p:spPr>
        <p:txBody>
          <a:bodyPr/>
          <a:lstStyle/>
          <a:p>
            <a:r>
              <a:rPr lang="en-US"/>
              <a:t>Click icon to add picture</a:t>
            </a:r>
          </a:p>
        </p:txBody>
      </p:sp>
      <p:sp>
        <p:nvSpPr>
          <p:cNvPr id="5" name="Text Placeholder 4">
            <a:extLst>
              <a:ext uri="{FF2B5EF4-FFF2-40B4-BE49-F238E27FC236}">
                <a16:creationId xmlns:a16="http://schemas.microsoft.com/office/drawing/2014/main" id="{DC687F6A-0269-4BD0-AA7E-BD550B36B8E5}"/>
              </a:ext>
            </a:extLst>
          </p:cNvPr>
          <p:cNvSpPr>
            <a:spLocks noGrp="1"/>
          </p:cNvSpPr>
          <p:nvPr>
            <p:ph type="body" sz="quarter" idx="14"/>
          </p:nvPr>
        </p:nvSpPr>
        <p:spPr>
          <a:xfrm>
            <a:off x="865188" y="441325"/>
            <a:ext cx="7256462" cy="681038"/>
          </a:xfrm>
        </p:spPr>
        <p:txBody>
          <a:bodyPr>
            <a:normAutofit/>
          </a:bodyPr>
          <a:lstStyle>
            <a:lvl1pPr marL="0" indent="0">
              <a:buNone/>
              <a:defRPr sz="3200">
                <a:solidFill>
                  <a:srgbClr val="739600"/>
                </a:solidFill>
                <a:latin typeface="Arial Black" panose="020B0A04020102020204" pitchFamily="34" charset="0"/>
              </a:defRPr>
            </a:lvl1pPr>
          </a:lstStyle>
          <a:p>
            <a:pPr lvl="0"/>
            <a:r>
              <a:rPr lang="en-US"/>
              <a:t>Click to edit Master text styles</a:t>
            </a:r>
          </a:p>
        </p:txBody>
      </p:sp>
    </p:spTree>
    <p:extLst>
      <p:ext uri="{BB962C8B-B14F-4D97-AF65-F5344CB8AC3E}">
        <p14:creationId xmlns:p14="http://schemas.microsoft.com/office/powerpoint/2010/main" val="347834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D67329-EA85-46D4-83CB-40CE8A71CA23}"/>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spTree>
    <p:extLst>
      <p:ext uri="{BB962C8B-B14F-4D97-AF65-F5344CB8AC3E}">
        <p14:creationId xmlns:p14="http://schemas.microsoft.com/office/powerpoint/2010/main" val="415161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86F3-A636-497E-89DF-3F9F725DD81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A6B1091-4D8F-4520-A346-867121C73316}"/>
              </a:ext>
            </a:extLst>
          </p:cNvPr>
          <p:cNvSpPr>
            <a:spLocks noGrp="1"/>
          </p:cNvSpPr>
          <p:nvPr>
            <p:ph type="sldNum" sz="quarter" idx="12"/>
          </p:nvPr>
        </p:nvSpPr>
        <p:spPr>
          <a:xfrm>
            <a:off x="8610600" y="6356350"/>
            <a:ext cx="2743200" cy="365125"/>
          </a:xfrm>
          <a:prstGeom prst="rect">
            <a:avLst/>
          </a:prstGeom>
        </p:spPr>
        <p:txBody>
          <a:bodyPr/>
          <a:lstStyle/>
          <a:p>
            <a:fld id="{39658E10-E968-4741-A309-2284BF5136ED}" type="slidenum">
              <a:rPr lang="en-US" smtClean="0"/>
              <a:t>‹#›</a:t>
            </a:fld>
            <a:endParaRPr lang="en-US"/>
          </a:p>
        </p:txBody>
      </p:sp>
    </p:spTree>
    <p:extLst>
      <p:ext uri="{BB962C8B-B14F-4D97-AF65-F5344CB8AC3E}">
        <p14:creationId xmlns:p14="http://schemas.microsoft.com/office/powerpoint/2010/main" val="199802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9192F5-267E-4D1F-AA2A-69F0E80161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75064C-B5DA-4BE1-840E-7F3373825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BD52562A-41BC-49F5-9427-CF35AB44AF01}"/>
              </a:ext>
            </a:extLst>
          </p:cNvPr>
          <p:cNvCxnSpPr>
            <a:cxnSpLocks/>
          </p:cNvCxnSpPr>
          <p:nvPr userDrawn="1"/>
        </p:nvCxnSpPr>
        <p:spPr>
          <a:xfrm>
            <a:off x="838200" y="207818"/>
            <a:ext cx="7590905" cy="0"/>
          </a:xfrm>
          <a:prstGeom prst="line">
            <a:avLst/>
          </a:prstGeom>
          <a:ln w="38100">
            <a:solidFill>
              <a:srgbClr val="7396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D312F51-3C85-45D2-83E1-401FF1925BC1}"/>
              </a:ext>
            </a:extLst>
          </p:cNvPr>
          <p:cNvCxnSpPr>
            <a:cxnSpLocks/>
          </p:cNvCxnSpPr>
          <p:nvPr userDrawn="1"/>
        </p:nvCxnSpPr>
        <p:spPr>
          <a:xfrm>
            <a:off x="8610600" y="207818"/>
            <a:ext cx="2743200" cy="0"/>
          </a:xfrm>
          <a:prstGeom prst="line">
            <a:avLst/>
          </a:prstGeom>
          <a:ln w="38100">
            <a:solidFill>
              <a:srgbClr val="4D4F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C7B7901-B72E-42A0-8DFF-290559A8BD22}"/>
              </a:ext>
            </a:extLst>
          </p:cNvPr>
          <p:cNvCxnSpPr>
            <a:cxnSpLocks/>
          </p:cNvCxnSpPr>
          <p:nvPr userDrawn="1"/>
        </p:nvCxnSpPr>
        <p:spPr>
          <a:xfrm>
            <a:off x="838200" y="6356350"/>
            <a:ext cx="7590905" cy="0"/>
          </a:xfrm>
          <a:prstGeom prst="line">
            <a:avLst/>
          </a:prstGeom>
          <a:ln w="12700">
            <a:solidFill>
              <a:srgbClr val="7396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96C1EB4-6C4E-48E3-80A2-2C4C3AE7AB73}"/>
              </a:ext>
            </a:extLst>
          </p:cNvPr>
          <p:cNvCxnSpPr>
            <a:cxnSpLocks/>
          </p:cNvCxnSpPr>
          <p:nvPr userDrawn="1"/>
        </p:nvCxnSpPr>
        <p:spPr>
          <a:xfrm>
            <a:off x="8610600" y="6356350"/>
            <a:ext cx="2743200" cy="0"/>
          </a:xfrm>
          <a:prstGeom prst="line">
            <a:avLst/>
          </a:prstGeom>
          <a:ln w="12700">
            <a:solidFill>
              <a:srgbClr val="4D4F53"/>
            </a:solidFill>
          </a:ln>
        </p:spPr>
        <p:style>
          <a:lnRef idx="1">
            <a:schemeClr val="accent1"/>
          </a:lnRef>
          <a:fillRef idx="0">
            <a:schemeClr val="accent1"/>
          </a:fillRef>
          <a:effectRef idx="0">
            <a:schemeClr val="accent1"/>
          </a:effectRef>
          <a:fontRef idx="minor">
            <a:schemeClr val="tx1"/>
          </a:fontRef>
        </p:style>
      </p:cxnSp>
      <p:sp>
        <p:nvSpPr>
          <p:cNvPr id="23" name="Footer Placeholder 9">
            <a:extLst>
              <a:ext uri="{FF2B5EF4-FFF2-40B4-BE49-F238E27FC236}">
                <a16:creationId xmlns:a16="http://schemas.microsoft.com/office/drawing/2014/main" id="{10483661-9D67-41F1-86A4-964A0C1EDC72}"/>
              </a:ext>
            </a:extLst>
          </p:cNvPr>
          <p:cNvSpPr txBox="1">
            <a:spLocks/>
          </p:cNvSpPr>
          <p:nvPr userDrawn="1"/>
        </p:nvSpPr>
        <p:spPr>
          <a:xfrm>
            <a:off x="4038600" y="6462776"/>
            <a:ext cx="4114800" cy="258699"/>
          </a:xfrm>
          <a:prstGeom prst="rect">
            <a:avLst/>
          </a:prstGeom>
        </p:spPr>
        <p:txBody>
          <a:bodyPr/>
          <a:lstStyle>
            <a:defPPr>
              <a:defRPr lang="en-US"/>
            </a:defPPr>
            <a:lvl1pPr marL="0" algn="l" defTabSz="914400" rtl="0" eaLnBrk="1" latinLnBrk="0" hangingPunct="1">
              <a:defRPr sz="1000" kern="1200">
                <a:solidFill>
                  <a:srgbClr val="4D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www.leadingagemn.org</a:t>
            </a:r>
          </a:p>
        </p:txBody>
      </p:sp>
      <p:pic>
        <p:nvPicPr>
          <p:cNvPr id="24" name="Picture 23">
            <a:extLst>
              <a:ext uri="{FF2B5EF4-FFF2-40B4-BE49-F238E27FC236}">
                <a16:creationId xmlns:a16="http://schemas.microsoft.com/office/drawing/2014/main" id="{6FE08469-4001-4955-A294-E92449C5A81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8200" y="6462776"/>
            <a:ext cx="762000" cy="268224"/>
          </a:xfrm>
          <a:prstGeom prst="rect">
            <a:avLst/>
          </a:prstGeom>
        </p:spPr>
      </p:pic>
      <p:sp>
        <p:nvSpPr>
          <p:cNvPr id="5" name="Slide Number Placeholder 4">
            <a:extLst>
              <a:ext uri="{FF2B5EF4-FFF2-40B4-BE49-F238E27FC236}">
                <a16:creationId xmlns:a16="http://schemas.microsoft.com/office/drawing/2014/main" id="{5528347A-E214-4D43-A10E-78D088F6D7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92371-7797-4E3C-8016-6B1A51E43423}" type="slidenum">
              <a:rPr lang="en-US" smtClean="0"/>
              <a:t>‹#›</a:t>
            </a:fld>
            <a:endParaRPr lang="en-US"/>
          </a:p>
        </p:txBody>
      </p:sp>
    </p:spTree>
    <p:extLst>
      <p:ext uri="{BB962C8B-B14F-4D97-AF65-F5344CB8AC3E}">
        <p14:creationId xmlns:p14="http://schemas.microsoft.com/office/powerpoint/2010/main" val="26840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60" r:id="rId7"/>
    <p:sldLayoutId id="2147483655" r:id="rId8"/>
    <p:sldLayoutId id="2147483654" r:id="rId9"/>
    <p:sldLayoutId id="2147483656"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0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F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F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F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F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0C3FE-BEBE-4437-A10C-6AB13EAE2FE1}"/>
              </a:ext>
            </a:extLst>
          </p:cNvPr>
          <p:cNvSpPr>
            <a:spLocks noGrp="1"/>
          </p:cNvSpPr>
          <p:nvPr>
            <p:ph type="title"/>
          </p:nvPr>
        </p:nvSpPr>
        <p:spPr>
          <a:xfrm>
            <a:off x="838200" y="365125"/>
            <a:ext cx="10515600" cy="5991225"/>
          </a:xfrm>
        </p:spPr>
        <p:txBody>
          <a:bodyPr>
            <a:normAutofit/>
          </a:bodyPr>
          <a:lstStyle/>
          <a:p>
            <a:r>
              <a:rPr lang="en-US" sz="4200" dirty="0"/>
              <a:t>Minimum Staffing Final Rule</a:t>
            </a:r>
          </a:p>
        </p:txBody>
      </p:sp>
      <p:sp>
        <p:nvSpPr>
          <p:cNvPr id="3" name="Text Placeholder 2">
            <a:extLst>
              <a:ext uri="{FF2B5EF4-FFF2-40B4-BE49-F238E27FC236}">
                <a16:creationId xmlns:a16="http://schemas.microsoft.com/office/drawing/2014/main" id="{F6EA22E4-135E-4643-850B-7233A6E3DF86}"/>
              </a:ext>
            </a:extLst>
          </p:cNvPr>
          <p:cNvSpPr>
            <a:spLocks noGrp="1"/>
          </p:cNvSpPr>
          <p:nvPr>
            <p:ph idx="1"/>
          </p:nvPr>
        </p:nvSpPr>
        <p:spPr>
          <a:xfrm>
            <a:off x="838200" y="3936999"/>
            <a:ext cx="10515600" cy="2239963"/>
          </a:xfrm>
        </p:spPr>
        <p:txBody>
          <a:bodyPr>
            <a:normAutofit/>
          </a:bodyPr>
          <a:lstStyle/>
          <a:p>
            <a:pPr marL="0" indent="0">
              <a:buNone/>
            </a:pPr>
            <a:r>
              <a:rPr lang="en-US" sz="4000" dirty="0"/>
              <a:t>Month Day, Year</a:t>
            </a:r>
          </a:p>
        </p:txBody>
      </p:sp>
      <p:sp>
        <p:nvSpPr>
          <p:cNvPr id="4" name="Slide Number Placeholder 3">
            <a:extLst>
              <a:ext uri="{FF2B5EF4-FFF2-40B4-BE49-F238E27FC236}">
                <a16:creationId xmlns:a16="http://schemas.microsoft.com/office/drawing/2014/main" id="{EEE56994-9ED0-4D66-95DE-5150BC0D8B5F}"/>
              </a:ext>
            </a:extLst>
          </p:cNvPr>
          <p:cNvSpPr>
            <a:spLocks noGrp="1"/>
          </p:cNvSpPr>
          <p:nvPr>
            <p:ph type="sldNum" sz="quarter" idx="12"/>
          </p:nvPr>
        </p:nvSpPr>
        <p:spPr/>
        <p:txBody>
          <a:bodyPr/>
          <a:lstStyle/>
          <a:p>
            <a:fld id="{39658E10-E968-4741-A309-2284BF5136ED}" type="slidenum">
              <a:rPr lang="en-US" smtClean="0"/>
              <a:t>1</a:t>
            </a:fld>
            <a:endParaRPr lang="en-US"/>
          </a:p>
        </p:txBody>
      </p:sp>
      <p:pic>
        <p:nvPicPr>
          <p:cNvPr id="5" name="Picture 4">
            <a:extLst>
              <a:ext uri="{FF2B5EF4-FFF2-40B4-BE49-F238E27FC236}">
                <a16:creationId xmlns:a16="http://schemas.microsoft.com/office/drawing/2014/main" id="{00454961-1F04-4215-ABD0-0D6BE4F80AA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5089" y="593689"/>
            <a:ext cx="3974123" cy="1493887"/>
          </a:xfrm>
          <a:prstGeom prst="rect">
            <a:avLst/>
          </a:prstGeom>
          <a:noFill/>
          <a:ln>
            <a:noFill/>
          </a:ln>
        </p:spPr>
      </p:pic>
    </p:spTree>
    <p:extLst>
      <p:ext uri="{BB962C8B-B14F-4D97-AF65-F5344CB8AC3E}">
        <p14:creationId xmlns:p14="http://schemas.microsoft.com/office/powerpoint/2010/main" val="711733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DB37-B916-4E10-BCA1-67E852F9A772}"/>
              </a:ext>
            </a:extLst>
          </p:cNvPr>
          <p:cNvSpPr>
            <a:spLocks noGrp="1"/>
          </p:cNvSpPr>
          <p:nvPr>
            <p:ph type="title"/>
          </p:nvPr>
        </p:nvSpPr>
        <p:spPr/>
        <p:txBody>
          <a:bodyPr/>
          <a:lstStyle/>
          <a:p>
            <a:r>
              <a:rPr lang="en-US" dirty="0"/>
              <a:t>Medicaid Payment Transparency</a:t>
            </a:r>
          </a:p>
        </p:txBody>
      </p:sp>
      <p:sp>
        <p:nvSpPr>
          <p:cNvPr id="3" name="Content Placeholder 2">
            <a:extLst>
              <a:ext uri="{FF2B5EF4-FFF2-40B4-BE49-F238E27FC236}">
                <a16:creationId xmlns:a16="http://schemas.microsoft.com/office/drawing/2014/main" id="{12149079-C09B-00B2-9900-3C2FAD4F6CCD}"/>
              </a:ext>
            </a:extLst>
          </p:cNvPr>
          <p:cNvSpPr>
            <a:spLocks noGrp="1"/>
          </p:cNvSpPr>
          <p:nvPr>
            <p:ph sz="half" idx="1"/>
          </p:nvPr>
        </p:nvSpPr>
        <p:spPr>
          <a:xfrm>
            <a:off x="838199" y="1825625"/>
            <a:ext cx="10515599" cy="4351338"/>
          </a:xfrm>
        </p:spPr>
        <p:txBody>
          <a:bodyPr>
            <a:normAutofit/>
          </a:bodyPr>
          <a:lstStyle/>
          <a:p>
            <a:r>
              <a:rPr lang="en-US" dirty="0"/>
              <a:t>Reporting provision for state Medicaid agency (DHS)</a:t>
            </a:r>
          </a:p>
          <a:p>
            <a:r>
              <a:rPr lang="en-US" dirty="0"/>
              <a:t>Reported on state website, federal Medicare website</a:t>
            </a:r>
          </a:p>
          <a:p>
            <a:r>
              <a:rPr lang="en-US" dirty="0"/>
              <a:t>Data is from nursing home PBJ data and </a:t>
            </a:r>
            <a:r>
              <a:rPr lang="en-US" u="sng" dirty="0"/>
              <a:t>other state mandated reports</a:t>
            </a:r>
          </a:p>
          <a:p>
            <a:r>
              <a:rPr lang="en-US" dirty="0"/>
              <a:t>Will need to be compatible with CMS HCBS Access Rule </a:t>
            </a:r>
            <a:br>
              <a:rPr lang="en-US" dirty="0"/>
            </a:br>
            <a:r>
              <a:rPr lang="en-US" dirty="0"/>
              <a:t>(80/20 - Sufficiency of Payments Rule)</a:t>
            </a:r>
          </a:p>
          <a:p>
            <a:r>
              <a:rPr lang="en-US" dirty="0"/>
              <a:t>Effective: 4 years after final rule publication</a:t>
            </a:r>
          </a:p>
        </p:txBody>
      </p:sp>
      <p:sp>
        <p:nvSpPr>
          <p:cNvPr id="4" name="Slide Number Placeholder 3">
            <a:extLst>
              <a:ext uri="{FF2B5EF4-FFF2-40B4-BE49-F238E27FC236}">
                <a16:creationId xmlns:a16="http://schemas.microsoft.com/office/drawing/2014/main" id="{DFC52A67-1A86-4CBD-A4DE-5E1AC0B301AB}"/>
              </a:ext>
            </a:extLst>
          </p:cNvPr>
          <p:cNvSpPr>
            <a:spLocks noGrp="1"/>
          </p:cNvSpPr>
          <p:nvPr>
            <p:ph type="sldNum" sz="quarter" idx="12"/>
          </p:nvPr>
        </p:nvSpPr>
        <p:spPr/>
        <p:txBody>
          <a:bodyPr/>
          <a:lstStyle/>
          <a:p>
            <a:fld id="{39658E10-E968-4741-A309-2284BF5136ED}" type="slidenum">
              <a:rPr lang="en-US" smtClean="0"/>
              <a:t>10</a:t>
            </a:fld>
            <a:endParaRPr lang="en-US" dirty="0"/>
          </a:p>
        </p:txBody>
      </p:sp>
    </p:spTree>
    <p:extLst>
      <p:ext uri="{BB962C8B-B14F-4D97-AF65-F5344CB8AC3E}">
        <p14:creationId xmlns:p14="http://schemas.microsoft.com/office/powerpoint/2010/main" val="3211198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DB37-B916-4E10-BCA1-67E852F9A772}"/>
              </a:ext>
            </a:extLst>
          </p:cNvPr>
          <p:cNvSpPr>
            <a:spLocks noGrp="1"/>
          </p:cNvSpPr>
          <p:nvPr>
            <p:ph type="title"/>
          </p:nvPr>
        </p:nvSpPr>
        <p:spPr/>
        <p:txBody>
          <a:bodyPr>
            <a:normAutofit/>
          </a:bodyPr>
          <a:lstStyle/>
          <a:p>
            <a:r>
              <a:rPr lang="en-US" dirty="0"/>
              <a:t>Staggered Implementation</a:t>
            </a:r>
          </a:p>
        </p:txBody>
      </p:sp>
      <p:sp>
        <p:nvSpPr>
          <p:cNvPr id="3" name="Content Placeholder 2">
            <a:extLst>
              <a:ext uri="{FF2B5EF4-FFF2-40B4-BE49-F238E27FC236}">
                <a16:creationId xmlns:a16="http://schemas.microsoft.com/office/drawing/2014/main" id="{12149079-C09B-00B2-9900-3C2FAD4F6CCD}"/>
              </a:ext>
            </a:extLst>
          </p:cNvPr>
          <p:cNvSpPr>
            <a:spLocks noGrp="1"/>
          </p:cNvSpPr>
          <p:nvPr>
            <p:ph sz="half" idx="1"/>
          </p:nvPr>
        </p:nvSpPr>
        <p:spPr>
          <a:xfrm>
            <a:off x="838199" y="1825625"/>
            <a:ext cx="10515599" cy="4351338"/>
          </a:xfrm>
        </p:spPr>
        <p:txBody>
          <a:bodyPr>
            <a:normAutofit fontScale="92500" lnSpcReduction="10000"/>
          </a:bodyPr>
          <a:lstStyle/>
          <a:p>
            <a:r>
              <a:rPr lang="en-US" dirty="0"/>
              <a:t>Based upon publication date of:  May 10, 2024</a:t>
            </a:r>
          </a:p>
          <a:p>
            <a:r>
              <a:rPr lang="en-US" dirty="0"/>
              <a:t>3 Phases of implementation</a:t>
            </a:r>
          </a:p>
          <a:p>
            <a:r>
              <a:rPr lang="en-US" dirty="0"/>
              <a:t>Based upon definitions of:</a:t>
            </a:r>
          </a:p>
          <a:p>
            <a:pPr lvl="1"/>
            <a:r>
              <a:rPr lang="en-US" dirty="0"/>
              <a:t>Rural – defined by Office of Management and Budget</a:t>
            </a:r>
          </a:p>
          <a:p>
            <a:pPr lvl="1"/>
            <a:r>
              <a:rPr lang="en-US" dirty="0"/>
              <a:t>Urban – anything not rural</a:t>
            </a:r>
          </a:p>
          <a:p>
            <a:r>
              <a:rPr lang="en-US" dirty="0"/>
              <a:t>Impacts</a:t>
            </a:r>
          </a:p>
          <a:p>
            <a:pPr lvl="1"/>
            <a:r>
              <a:rPr lang="en-US" dirty="0"/>
              <a:t>24/7 RN requirement </a:t>
            </a:r>
            <a:r>
              <a:rPr lang="en-US" u="sng" dirty="0"/>
              <a:t>and</a:t>
            </a:r>
            <a:r>
              <a:rPr lang="en-US" dirty="0"/>
              <a:t> 3.48 total nurse staffing HPRD (2 year/3 years)</a:t>
            </a:r>
          </a:p>
          <a:p>
            <a:pPr lvl="1"/>
            <a:r>
              <a:rPr lang="en-US" dirty="0"/>
              <a:t>0.55 RN and 2.45 NA minimum requirement (3 years/5 years)</a:t>
            </a:r>
          </a:p>
          <a:p>
            <a:r>
              <a:rPr lang="en-US" dirty="0"/>
              <a:t>Does not impact:</a:t>
            </a:r>
          </a:p>
          <a:p>
            <a:pPr lvl="1"/>
            <a:r>
              <a:rPr lang="en-US" dirty="0"/>
              <a:t>Facility Assessment requirement (Aug. 8, 2024)</a:t>
            </a:r>
          </a:p>
          <a:p>
            <a:pPr lvl="1"/>
            <a:r>
              <a:rPr lang="en-US" dirty="0"/>
              <a:t>Medicaid payment transparency requirement (4 years)</a:t>
            </a:r>
          </a:p>
          <a:p>
            <a:pPr marL="0" indent="0">
              <a:buNone/>
            </a:pPr>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DFC52A67-1A86-4CBD-A4DE-5E1AC0B301AB}"/>
              </a:ext>
            </a:extLst>
          </p:cNvPr>
          <p:cNvSpPr>
            <a:spLocks noGrp="1"/>
          </p:cNvSpPr>
          <p:nvPr>
            <p:ph type="sldNum" sz="quarter" idx="12"/>
          </p:nvPr>
        </p:nvSpPr>
        <p:spPr/>
        <p:txBody>
          <a:bodyPr/>
          <a:lstStyle/>
          <a:p>
            <a:fld id="{39658E10-E968-4741-A309-2284BF5136ED}" type="slidenum">
              <a:rPr lang="en-US" smtClean="0"/>
              <a:t>11</a:t>
            </a:fld>
            <a:endParaRPr lang="en-US" dirty="0"/>
          </a:p>
        </p:txBody>
      </p:sp>
    </p:spTree>
    <p:extLst>
      <p:ext uri="{BB962C8B-B14F-4D97-AF65-F5344CB8AC3E}">
        <p14:creationId xmlns:p14="http://schemas.microsoft.com/office/powerpoint/2010/main" val="328512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DB37-B916-4E10-BCA1-67E852F9A772}"/>
              </a:ext>
            </a:extLst>
          </p:cNvPr>
          <p:cNvSpPr>
            <a:spLocks noGrp="1"/>
          </p:cNvSpPr>
          <p:nvPr>
            <p:ph type="title"/>
          </p:nvPr>
        </p:nvSpPr>
        <p:spPr/>
        <p:txBody>
          <a:bodyPr>
            <a:normAutofit/>
          </a:bodyPr>
          <a:lstStyle/>
          <a:p>
            <a:r>
              <a:rPr lang="en-US" dirty="0"/>
              <a:t>Staggered Implementation (cont.)</a:t>
            </a:r>
          </a:p>
        </p:txBody>
      </p:sp>
      <p:sp>
        <p:nvSpPr>
          <p:cNvPr id="4" name="Slide Number Placeholder 3">
            <a:extLst>
              <a:ext uri="{FF2B5EF4-FFF2-40B4-BE49-F238E27FC236}">
                <a16:creationId xmlns:a16="http://schemas.microsoft.com/office/drawing/2014/main" id="{DFC52A67-1A86-4CBD-A4DE-5E1AC0B301AB}"/>
              </a:ext>
            </a:extLst>
          </p:cNvPr>
          <p:cNvSpPr>
            <a:spLocks noGrp="1"/>
          </p:cNvSpPr>
          <p:nvPr>
            <p:ph type="sldNum" sz="quarter" idx="12"/>
          </p:nvPr>
        </p:nvSpPr>
        <p:spPr/>
        <p:txBody>
          <a:bodyPr/>
          <a:lstStyle/>
          <a:p>
            <a:fld id="{39658E10-E968-4741-A309-2284BF5136ED}" type="slidenum">
              <a:rPr lang="en-US" smtClean="0"/>
              <a:t>12</a:t>
            </a:fld>
            <a:endParaRPr lang="en-US" dirty="0"/>
          </a:p>
        </p:txBody>
      </p:sp>
      <p:cxnSp>
        <p:nvCxnSpPr>
          <p:cNvPr id="10" name="Straight Arrow Connector 9">
            <a:extLst>
              <a:ext uri="{FF2B5EF4-FFF2-40B4-BE49-F238E27FC236}">
                <a16:creationId xmlns:a16="http://schemas.microsoft.com/office/drawing/2014/main" id="{6DB1B87F-FBD5-6B54-10A2-B7B2840A2D7D}"/>
              </a:ext>
            </a:extLst>
          </p:cNvPr>
          <p:cNvCxnSpPr/>
          <p:nvPr/>
        </p:nvCxnSpPr>
        <p:spPr>
          <a:xfrm>
            <a:off x="2030847" y="4947228"/>
            <a:ext cx="8686800" cy="0"/>
          </a:xfrm>
          <a:prstGeom prst="straightConnector1">
            <a:avLst/>
          </a:prstGeom>
          <a:ln w="25400">
            <a:solidFill>
              <a:schemeClr val="accent6">
                <a:lumMod val="1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0F41183-474F-9A09-9435-93934D84A033}"/>
              </a:ext>
            </a:extLst>
          </p:cNvPr>
          <p:cNvCxnSpPr>
            <a:cxnSpLocks/>
          </p:cNvCxnSpPr>
          <p:nvPr/>
        </p:nvCxnSpPr>
        <p:spPr>
          <a:xfrm>
            <a:off x="10273147" y="4718628"/>
            <a:ext cx="0" cy="457200"/>
          </a:xfrm>
          <a:prstGeom prst="line">
            <a:avLst/>
          </a:prstGeom>
          <a:ln w="25400">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99DCAE-BD05-750C-D44F-C03748AB33EC}"/>
              </a:ext>
            </a:extLst>
          </p:cNvPr>
          <p:cNvCxnSpPr>
            <a:cxnSpLocks/>
          </p:cNvCxnSpPr>
          <p:nvPr/>
        </p:nvCxnSpPr>
        <p:spPr>
          <a:xfrm>
            <a:off x="2030847" y="4718628"/>
            <a:ext cx="0" cy="457200"/>
          </a:xfrm>
          <a:prstGeom prst="line">
            <a:avLst/>
          </a:prstGeom>
          <a:ln w="25400">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BAD41D-FECB-2902-68B3-9ADF4FE79293}"/>
              </a:ext>
            </a:extLst>
          </p:cNvPr>
          <p:cNvCxnSpPr>
            <a:cxnSpLocks/>
          </p:cNvCxnSpPr>
          <p:nvPr/>
        </p:nvCxnSpPr>
        <p:spPr>
          <a:xfrm>
            <a:off x="8469747" y="4718628"/>
            <a:ext cx="0" cy="457200"/>
          </a:xfrm>
          <a:prstGeom prst="line">
            <a:avLst/>
          </a:prstGeom>
          <a:ln w="25400">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9CC10FD-D36C-A5FB-DEE4-D591F65CBAC4}"/>
              </a:ext>
            </a:extLst>
          </p:cNvPr>
          <p:cNvCxnSpPr>
            <a:cxnSpLocks/>
          </p:cNvCxnSpPr>
          <p:nvPr/>
        </p:nvCxnSpPr>
        <p:spPr>
          <a:xfrm>
            <a:off x="6640947" y="4718628"/>
            <a:ext cx="0" cy="457200"/>
          </a:xfrm>
          <a:prstGeom prst="line">
            <a:avLst/>
          </a:prstGeom>
          <a:ln w="25400">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F410D18-8848-FE12-4799-156FB8062491}"/>
              </a:ext>
            </a:extLst>
          </p:cNvPr>
          <p:cNvCxnSpPr>
            <a:cxnSpLocks/>
          </p:cNvCxnSpPr>
          <p:nvPr/>
        </p:nvCxnSpPr>
        <p:spPr>
          <a:xfrm>
            <a:off x="4799447" y="4718628"/>
            <a:ext cx="0" cy="457200"/>
          </a:xfrm>
          <a:prstGeom prst="line">
            <a:avLst/>
          </a:prstGeom>
          <a:ln w="25400">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6F29BC8-8155-B45A-CE9B-B9F36F115804}"/>
              </a:ext>
            </a:extLst>
          </p:cNvPr>
          <p:cNvCxnSpPr>
            <a:cxnSpLocks/>
          </p:cNvCxnSpPr>
          <p:nvPr/>
        </p:nvCxnSpPr>
        <p:spPr>
          <a:xfrm>
            <a:off x="2615047" y="4718628"/>
            <a:ext cx="0" cy="457200"/>
          </a:xfrm>
          <a:prstGeom prst="line">
            <a:avLst/>
          </a:prstGeom>
          <a:ln w="25400">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40D24CE-DEF7-4FB5-1671-BE4585031B2D}"/>
              </a:ext>
            </a:extLst>
          </p:cNvPr>
          <p:cNvSpPr txBox="1"/>
          <p:nvPr/>
        </p:nvSpPr>
        <p:spPr>
          <a:xfrm>
            <a:off x="1408548" y="5162922"/>
            <a:ext cx="952500" cy="369332"/>
          </a:xfrm>
          <a:prstGeom prst="rect">
            <a:avLst/>
          </a:prstGeom>
          <a:noFill/>
        </p:spPr>
        <p:txBody>
          <a:bodyPr wrap="square" rtlCol="0">
            <a:spAutoFit/>
          </a:bodyPr>
          <a:lstStyle/>
          <a:p>
            <a:pPr algn="ctr"/>
            <a:r>
              <a:rPr lang="en-US" dirty="0">
                <a:solidFill>
                  <a:schemeClr val="accent6">
                    <a:lumMod val="10000"/>
                  </a:schemeClr>
                </a:solidFill>
              </a:rPr>
              <a:t>5/10/24</a:t>
            </a:r>
          </a:p>
        </p:txBody>
      </p:sp>
      <p:sp>
        <p:nvSpPr>
          <p:cNvPr id="37" name="TextBox 36">
            <a:extLst>
              <a:ext uri="{FF2B5EF4-FFF2-40B4-BE49-F238E27FC236}">
                <a16:creationId xmlns:a16="http://schemas.microsoft.com/office/drawing/2014/main" id="{0813B199-B419-1D95-3B50-E99D1AE9252D}"/>
              </a:ext>
            </a:extLst>
          </p:cNvPr>
          <p:cNvSpPr txBox="1"/>
          <p:nvPr/>
        </p:nvSpPr>
        <p:spPr>
          <a:xfrm>
            <a:off x="2271285" y="5162922"/>
            <a:ext cx="952500" cy="369332"/>
          </a:xfrm>
          <a:prstGeom prst="rect">
            <a:avLst/>
          </a:prstGeom>
          <a:noFill/>
        </p:spPr>
        <p:txBody>
          <a:bodyPr wrap="square" rtlCol="0">
            <a:spAutoFit/>
          </a:bodyPr>
          <a:lstStyle/>
          <a:p>
            <a:pPr algn="ctr"/>
            <a:r>
              <a:rPr lang="en-US" dirty="0">
                <a:solidFill>
                  <a:schemeClr val="accent6">
                    <a:lumMod val="10000"/>
                  </a:schemeClr>
                </a:solidFill>
              </a:rPr>
              <a:t>8/8/24</a:t>
            </a:r>
          </a:p>
        </p:txBody>
      </p:sp>
      <p:sp>
        <p:nvSpPr>
          <p:cNvPr id="38" name="TextBox 37">
            <a:extLst>
              <a:ext uri="{FF2B5EF4-FFF2-40B4-BE49-F238E27FC236}">
                <a16:creationId xmlns:a16="http://schemas.microsoft.com/office/drawing/2014/main" id="{0EA582C8-288D-D64B-4CE4-7A2863B5CCFF}"/>
              </a:ext>
            </a:extLst>
          </p:cNvPr>
          <p:cNvSpPr txBox="1"/>
          <p:nvPr/>
        </p:nvSpPr>
        <p:spPr>
          <a:xfrm>
            <a:off x="4508793" y="5162922"/>
            <a:ext cx="952500" cy="369332"/>
          </a:xfrm>
          <a:prstGeom prst="rect">
            <a:avLst/>
          </a:prstGeom>
          <a:noFill/>
        </p:spPr>
        <p:txBody>
          <a:bodyPr wrap="square" rtlCol="0">
            <a:spAutoFit/>
          </a:bodyPr>
          <a:lstStyle/>
          <a:p>
            <a:pPr algn="ctr"/>
            <a:r>
              <a:rPr lang="en-US" dirty="0">
                <a:solidFill>
                  <a:schemeClr val="accent6">
                    <a:lumMod val="10000"/>
                  </a:schemeClr>
                </a:solidFill>
              </a:rPr>
              <a:t>5/11/26</a:t>
            </a:r>
          </a:p>
        </p:txBody>
      </p:sp>
      <p:sp>
        <p:nvSpPr>
          <p:cNvPr id="43" name="TextBox 42">
            <a:extLst>
              <a:ext uri="{FF2B5EF4-FFF2-40B4-BE49-F238E27FC236}">
                <a16:creationId xmlns:a16="http://schemas.microsoft.com/office/drawing/2014/main" id="{9743BE28-9C43-C4BA-D7FB-651223CE4AEE}"/>
              </a:ext>
            </a:extLst>
          </p:cNvPr>
          <p:cNvSpPr txBox="1"/>
          <p:nvPr/>
        </p:nvSpPr>
        <p:spPr>
          <a:xfrm>
            <a:off x="6345242" y="5162922"/>
            <a:ext cx="952500" cy="369332"/>
          </a:xfrm>
          <a:prstGeom prst="rect">
            <a:avLst/>
          </a:prstGeom>
          <a:noFill/>
        </p:spPr>
        <p:txBody>
          <a:bodyPr wrap="square" rtlCol="0">
            <a:spAutoFit/>
          </a:bodyPr>
          <a:lstStyle/>
          <a:p>
            <a:pPr algn="ctr"/>
            <a:r>
              <a:rPr lang="en-US" dirty="0">
                <a:solidFill>
                  <a:schemeClr val="accent6">
                    <a:lumMod val="10000"/>
                  </a:schemeClr>
                </a:solidFill>
              </a:rPr>
              <a:t>5/10/27</a:t>
            </a:r>
          </a:p>
        </p:txBody>
      </p:sp>
      <p:sp>
        <p:nvSpPr>
          <p:cNvPr id="44" name="TextBox 43">
            <a:extLst>
              <a:ext uri="{FF2B5EF4-FFF2-40B4-BE49-F238E27FC236}">
                <a16:creationId xmlns:a16="http://schemas.microsoft.com/office/drawing/2014/main" id="{1A231757-236C-70D1-ACAC-7528D75AF61C}"/>
              </a:ext>
            </a:extLst>
          </p:cNvPr>
          <p:cNvSpPr txBox="1"/>
          <p:nvPr/>
        </p:nvSpPr>
        <p:spPr>
          <a:xfrm>
            <a:off x="8176779" y="5162922"/>
            <a:ext cx="952500" cy="369332"/>
          </a:xfrm>
          <a:prstGeom prst="rect">
            <a:avLst/>
          </a:prstGeom>
          <a:noFill/>
        </p:spPr>
        <p:txBody>
          <a:bodyPr wrap="square" rtlCol="0">
            <a:spAutoFit/>
          </a:bodyPr>
          <a:lstStyle/>
          <a:p>
            <a:pPr algn="ctr"/>
            <a:r>
              <a:rPr lang="en-US" dirty="0">
                <a:solidFill>
                  <a:schemeClr val="accent6">
                    <a:lumMod val="10000"/>
                  </a:schemeClr>
                </a:solidFill>
              </a:rPr>
              <a:t>5/10/28</a:t>
            </a:r>
          </a:p>
        </p:txBody>
      </p:sp>
      <p:sp>
        <p:nvSpPr>
          <p:cNvPr id="3" name="TextBox 2">
            <a:extLst>
              <a:ext uri="{FF2B5EF4-FFF2-40B4-BE49-F238E27FC236}">
                <a16:creationId xmlns:a16="http://schemas.microsoft.com/office/drawing/2014/main" id="{BFE3C0CB-15CD-51C6-5307-6B7454C83311}"/>
              </a:ext>
            </a:extLst>
          </p:cNvPr>
          <p:cNvSpPr txBox="1"/>
          <p:nvPr/>
        </p:nvSpPr>
        <p:spPr>
          <a:xfrm>
            <a:off x="9884218" y="5162922"/>
            <a:ext cx="1172006" cy="369332"/>
          </a:xfrm>
          <a:prstGeom prst="rect">
            <a:avLst/>
          </a:prstGeom>
          <a:noFill/>
        </p:spPr>
        <p:txBody>
          <a:bodyPr wrap="square" rtlCol="0">
            <a:spAutoFit/>
          </a:bodyPr>
          <a:lstStyle/>
          <a:p>
            <a:pPr algn="ctr"/>
            <a:r>
              <a:rPr lang="en-US" dirty="0">
                <a:solidFill>
                  <a:schemeClr val="accent6">
                    <a:lumMod val="10000"/>
                  </a:schemeClr>
                </a:solidFill>
              </a:rPr>
              <a:t>5/10/29</a:t>
            </a:r>
            <a:endParaRPr lang="en-US" b="1" dirty="0">
              <a:solidFill>
                <a:schemeClr val="accent6">
                  <a:lumMod val="10000"/>
                </a:schemeClr>
              </a:solidFill>
            </a:endParaRPr>
          </a:p>
        </p:txBody>
      </p:sp>
      <p:sp>
        <p:nvSpPr>
          <p:cNvPr id="5" name="TextBox 4">
            <a:extLst>
              <a:ext uri="{FF2B5EF4-FFF2-40B4-BE49-F238E27FC236}">
                <a16:creationId xmlns:a16="http://schemas.microsoft.com/office/drawing/2014/main" id="{999286D5-FCDA-28AE-FD1A-E25842610292}"/>
              </a:ext>
            </a:extLst>
          </p:cNvPr>
          <p:cNvSpPr txBox="1"/>
          <p:nvPr/>
        </p:nvSpPr>
        <p:spPr>
          <a:xfrm>
            <a:off x="1381993" y="2240122"/>
            <a:ext cx="666605" cy="369332"/>
          </a:xfrm>
          <a:prstGeom prst="rect">
            <a:avLst/>
          </a:prstGeom>
          <a:noFill/>
          <a:ln>
            <a:noFill/>
          </a:ln>
        </p:spPr>
        <p:txBody>
          <a:bodyPr wrap="square" rtlCol="0">
            <a:spAutoFit/>
          </a:bodyPr>
          <a:lstStyle/>
          <a:p>
            <a:pPr algn="r"/>
            <a:r>
              <a:rPr lang="en-US" dirty="0">
                <a:solidFill>
                  <a:schemeClr val="accent6">
                    <a:lumMod val="10000"/>
                  </a:schemeClr>
                </a:solidFill>
              </a:rPr>
              <a:t>Rural</a:t>
            </a:r>
          </a:p>
        </p:txBody>
      </p:sp>
      <p:sp>
        <p:nvSpPr>
          <p:cNvPr id="6" name="TextBox 5">
            <a:extLst>
              <a:ext uri="{FF2B5EF4-FFF2-40B4-BE49-F238E27FC236}">
                <a16:creationId xmlns:a16="http://schemas.microsoft.com/office/drawing/2014/main" id="{746CA783-E514-1A97-DA15-07B0EB8A466B}"/>
              </a:ext>
            </a:extLst>
          </p:cNvPr>
          <p:cNvSpPr txBox="1"/>
          <p:nvPr/>
        </p:nvSpPr>
        <p:spPr>
          <a:xfrm>
            <a:off x="1243886" y="4080560"/>
            <a:ext cx="791282" cy="369332"/>
          </a:xfrm>
          <a:prstGeom prst="rect">
            <a:avLst/>
          </a:prstGeom>
          <a:noFill/>
          <a:ln>
            <a:noFill/>
          </a:ln>
        </p:spPr>
        <p:txBody>
          <a:bodyPr wrap="square" rtlCol="0">
            <a:spAutoFit/>
          </a:bodyPr>
          <a:lstStyle/>
          <a:p>
            <a:pPr algn="r"/>
            <a:r>
              <a:rPr lang="en-US" dirty="0">
                <a:solidFill>
                  <a:schemeClr val="accent6">
                    <a:lumMod val="10000"/>
                  </a:schemeClr>
                </a:solidFill>
              </a:rPr>
              <a:t>Urban</a:t>
            </a:r>
          </a:p>
        </p:txBody>
      </p:sp>
      <p:sp>
        <p:nvSpPr>
          <p:cNvPr id="7" name="Arrow: Right 6">
            <a:extLst>
              <a:ext uri="{FF2B5EF4-FFF2-40B4-BE49-F238E27FC236}">
                <a16:creationId xmlns:a16="http://schemas.microsoft.com/office/drawing/2014/main" id="{28774E8C-C52B-3D41-4B3E-3B6DD2F73378}"/>
              </a:ext>
            </a:extLst>
          </p:cNvPr>
          <p:cNvSpPr/>
          <p:nvPr/>
        </p:nvSpPr>
        <p:spPr>
          <a:xfrm>
            <a:off x="2049319" y="2189067"/>
            <a:ext cx="506846" cy="457196"/>
          </a:xfrm>
          <a:prstGeom prst="rightArrow">
            <a:avLst/>
          </a:prstGeom>
          <a:solidFill>
            <a:srgbClr val="FF000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CA274D7B-36EA-B8F7-F072-28276AD6864B}"/>
              </a:ext>
            </a:extLst>
          </p:cNvPr>
          <p:cNvSpPr/>
          <p:nvPr/>
        </p:nvSpPr>
        <p:spPr>
          <a:xfrm>
            <a:off x="2049319" y="4033024"/>
            <a:ext cx="506846" cy="457196"/>
          </a:xfrm>
          <a:prstGeom prst="rightArrow">
            <a:avLst/>
          </a:prstGeom>
          <a:solidFill>
            <a:srgbClr val="FF000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73513A0-5A8F-3F02-3EA4-56A8C50BFD21}"/>
              </a:ext>
            </a:extLst>
          </p:cNvPr>
          <p:cNvSpPr/>
          <p:nvPr/>
        </p:nvSpPr>
        <p:spPr>
          <a:xfrm>
            <a:off x="2675375" y="4035940"/>
            <a:ext cx="2073272" cy="457196"/>
          </a:xfrm>
          <a:prstGeom prst="rightArrow">
            <a:avLst/>
          </a:prstGeom>
          <a:solidFill>
            <a:srgbClr val="FFC00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0634E01-62DE-C7D6-45D9-C993A87710C4}"/>
              </a:ext>
            </a:extLst>
          </p:cNvPr>
          <p:cNvSpPr/>
          <p:nvPr/>
        </p:nvSpPr>
        <p:spPr>
          <a:xfrm>
            <a:off x="2666137" y="2189067"/>
            <a:ext cx="3918637" cy="457196"/>
          </a:xfrm>
          <a:prstGeom prst="rightArrow">
            <a:avLst/>
          </a:prstGeom>
          <a:solidFill>
            <a:srgbClr val="FFC000"/>
          </a:solidFill>
          <a:ln w="12700">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5D2BA5BF-257A-0406-0A6B-64133197D35C}"/>
              </a:ext>
            </a:extLst>
          </p:cNvPr>
          <p:cNvSpPr/>
          <p:nvPr/>
        </p:nvSpPr>
        <p:spPr>
          <a:xfrm>
            <a:off x="6692033" y="2189067"/>
            <a:ext cx="3521949" cy="457196"/>
          </a:xfrm>
          <a:prstGeom prst="rightArrow">
            <a:avLst/>
          </a:prstGeom>
          <a:solidFill>
            <a:srgbClr val="FFFF00"/>
          </a:solidFill>
          <a:ln w="19050">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49ED990C-0B3C-4328-24B5-3B9FC714CEB4}"/>
              </a:ext>
            </a:extLst>
          </p:cNvPr>
          <p:cNvSpPr/>
          <p:nvPr/>
        </p:nvSpPr>
        <p:spPr>
          <a:xfrm>
            <a:off x="4859775" y="4032928"/>
            <a:ext cx="1743645" cy="457196"/>
          </a:xfrm>
          <a:prstGeom prst="rightArrow">
            <a:avLst/>
          </a:prstGeom>
          <a:solidFill>
            <a:srgbClr val="FFFF00"/>
          </a:solidFill>
          <a:ln w="19050">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32645C54-2735-78B4-F0B2-CCB62E81FD77}"/>
              </a:ext>
            </a:extLst>
          </p:cNvPr>
          <p:cNvCxnSpPr/>
          <p:nvPr/>
        </p:nvCxnSpPr>
        <p:spPr>
          <a:xfrm>
            <a:off x="10273147" y="2085161"/>
            <a:ext cx="0" cy="2743200"/>
          </a:xfrm>
          <a:prstGeom prst="line">
            <a:avLst/>
          </a:prstGeom>
          <a:ln w="25400">
            <a:solidFill>
              <a:schemeClr val="accent6">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6E955B-0E39-3FEE-185C-99BAA3DAAF8E}"/>
              </a:ext>
            </a:extLst>
          </p:cNvPr>
          <p:cNvCxnSpPr>
            <a:cxnSpLocks/>
          </p:cNvCxnSpPr>
          <p:nvPr/>
        </p:nvCxnSpPr>
        <p:spPr>
          <a:xfrm flipH="1">
            <a:off x="6639791" y="2094647"/>
            <a:ext cx="0" cy="2743200"/>
          </a:xfrm>
          <a:prstGeom prst="line">
            <a:avLst/>
          </a:prstGeom>
          <a:ln w="25400">
            <a:solidFill>
              <a:schemeClr val="accent6">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F59328-52E8-944E-1C72-D70CAA8B8199}"/>
              </a:ext>
            </a:extLst>
          </p:cNvPr>
          <p:cNvCxnSpPr>
            <a:cxnSpLocks/>
          </p:cNvCxnSpPr>
          <p:nvPr/>
        </p:nvCxnSpPr>
        <p:spPr>
          <a:xfrm>
            <a:off x="2615047" y="2095548"/>
            <a:ext cx="283" cy="2743200"/>
          </a:xfrm>
          <a:prstGeom prst="line">
            <a:avLst/>
          </a:prstGeom>
          <a:ln w="25400">
            <a:solidFill>
              <a:schemeClr val="accent6">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D36B31-20AB-5A84-ED26-2987A7BAA7E2}"/>
              </a:ext>
            </a:extLst>
          </p:cNvPr>
          <p:cNvCxnSpPr>
            <a:cxnSpLocks/>
          </p:cNvCxnSpPr>
          <p:nvPr/>
        </p:nvCxnSpPr>
        <p:spPr>
          <a:xfrm>
            <a:off x="4800020" y="4049113"/>
            <a:ext cx="0" cy="960461"/>
          </a:xfrm>
          <a:prstGeom prst="line">
            <a:avLst/>
          </a:prstGeom>
          <a:ln w="25400">
            <a:solidFill>
              <a:schemeClr val="accent6">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081FB8A-0C25-8455-2419-48E7C9CEBFCD}"/>
              </a:ext>
            </a:extLst>
          </p:cNvPr>
          <p:cNvSpPr txBox="1"/>
          <p:nvPr/>
        </p:nvSpPr>
        <p:spPr>
          <a:xfrm>
            <a:off x="1057615" y="3020449"/>
            <a:ext cx="1403636" cy="640080"/>
          </a:xfrm>
          <a:prstGeom prst="rect">
            <a:avLst/>
          </a:prstGeom>
          <a:solidFill>
            <a:srgbClr val="FF0000"/>
          </a:solidFill>
          <a:ln w="12700">
            <a:solidFill>
              <a:schemeClr val="accent6">
                <a:lumMod val="10000"/>
              </a:schemeClr>
            </a:solidFill>
          </a:ln>
        </p:spPr>
        <p:txBody>
          <a:bodyPr wrap="square" rtlCol="0">
            <a:spAutoFit/>
          </a:bodyPr>
          <a:lstStyle/>
          <a:p>
            <a:pPr algn="ctr"/>
            <a:r>
              <a:rPr lang="en-US" dirty="0">
                <a:solidFill>
                  <a:schemeClr val="bg1"/>
                </a:solidFill>
              </a:rPr>
              <a:t>Facility Assessment</a:t>
            </a:r>
          </a:p>
        </p:txBody>
      </p:sp>
      <p:sp>
        <p:nvSpPr>
          <p:cNvPr id="46" name="TextBox 45">
            <a:extLst>
              <a:ext uri="{FF2B5EF4-FFF2-40B4-BE49-F238E27FC236}">
                <a16:creationId xmlns:a16="http://schemas.microsoft.com/office/drawing/2014/main" id="{E6886678-95ED-3181-425E-E51A41E0039C}"/>
              </a:ext>
            </a:extLst>
          </p:cNvPr>
          <p:cNvSpPr txBox="1"/>
          <p:nvPr/>
        </p:nvSpPr>
        <p:spPr>
          <a:xfrm>
            <a:off x="2726974" y="3028921"/>
            <a:ext cx="3104069" cy="640080"/>
          </a:xfrm>
          <a:prstGeom prst="rect">
            <a:avLst/>
          </a:prstGeom>
          <a:solidFill>
            <a:srgbClr val="FFC000"/>
          </a:solidFill>
          <a:ln w="12700">
            <a:solidFill>
              <a:schemeClr val="accent6">
                <a:lumMod val="10000"/>
              </a:schemeClr>
            </a:solidFill>
          </a:ln>
        </p:spPr>
        <p:txBody>
          <a:bodyPr wrap="square" rtlCol="0">
            <a:spAutoFit/>
          </a:bodyPr>
          <a:lstStyle/>
          <a:p>
            <a:pPr algn="ctr"/>
            <a:r>
              <a:rPr lang="en-US" dirty="0">
                <a:solidFill>
                  <a:schemeClr val="accent6">
                    <a:lumMod val="10000"/>
                  </a:schemeClr>
                </a:solidFill>
              </a:rPr>
              <a:t>24/7 onsite RN </a:t>
            </a:r>
            <a:r>
              <a:rPr lang="en-US" u="sng" dirty="0">
                <a:solidFill>
                  <a:schemeClr val="accent6">
                    <a:lumMod val="10000"/>
                  </a:schemeClr>
                </a:solidFill>
              </a:rPr>
              <a:t>and</a:t>
            </a:r>
            <a:r>
              <a:rPr lang="en-US" dirty="0">
                <a:solidFill>
                  <a:schemeClr val="accent6">
                    <a:lumMod val="10000"/>
                  </a:schemeClr>
                </a:solidFill>
              </a:rPr>
              <a:t> </a:t>
            </a:r>
            <a:br>
              <a:rPr lang="en-US" dirty="0">
                <a:solidFill>
                  <a:schemeClr val="accent6">
                    <a:lumMod val="10000"/>
                  </a:schemeClr>
                </a:solidFill>
              </a:rPr>
            </a:br>
            <a:r>
              <a:rPr lang="en-US" dirty="0">
                <a:solidFill>
                  <a:schemeClr val="accent6">
                    <a:lumMod val="10000"/>
                  </a:schemeClr>
                </a:solidFill>
              </a:rPr>
              <a:t>3.48 Total Nurse Staffing HPRD</a:t>
            </a:r>
          </a:p>
        </p:txBody>
      </p:sp>
      <p:sp>
        <p:nvSpPr>
          <p:cNvPr id="47" name="TextBox 46">
            <a:extLst>
              <a:ext uri="{FF2B5EF4-FFF2-40B4-BE49-F238E27FC236}">
                <a16:creationId xmlns:a16="http://schemas.microsoft.com/office/drawing/2014/main" id="{01FED234-69C0-2E4F-8E44-87B171B9973A}"/>
              </a:ext>
            </a:extLst>
          </p:cNvPr>
          <p:cNvSpPr txBox="1"/>
          <p:nvPr/>
        </p:nvSpPr>
        <p:spPr>
          <a:xfrm>
            <a:off x="5933212" y="3180402"/>
            <a:ext cx="4005988" cy="369332"/>
          </a:xfrm>
          <a:prstGeom prst="rect">
            <a:avLst/>
          </a:prstGeom>
          <a:solidFill>
            <a:srgbClr val="FFFF00"/>
          </a:solidFill>
          <a:ln w="19050">
            <a:solidFill>
              <a:schemeClr val="accent6">
                <a:lumMod val="10000"/>
              </a:schemeClr>
            </a:solidFill>
          </a:ln>
        </p:spPr>
        <p:txBody>
          <a:bodyPr wrap="square" rtlCol="0">
            <a:spAutoFit/>
          </a:bodyPr>
          <a:lstStyle/>
          <a:p>
            <a:pPr algn="ctr"/>
            <a:r>
              <a:rPr lang="en-US" dirty="0">
                <a:solidFill>
                  <a:schemeClr val="accent6">
                    <a:lumMod val="10000"/>
                  </a:schemeClr>
                </a:solidFill>
              </a:rPr>
              <a:t>0.55 RN / 2.45 NA HPRD</a:t>
            </a:r>
            <a:endParaRPr lang="en-US" b="1" dirty="0">
              <a:solidFill>
                <a:schemeClr val="accent6">
                  <a:lumMod val="10000"/>
                </a:schemeClr>
              </a:solidFill>
            </a:endParaRPr>
          </a:p>
        </p:txBody>
      </p:sp>
      <p:sp>
        <p:nvSpPr>
          <p:cNvPr id="14" name="TextBox 13">
            <a:extLst>
              <a:ext uri="{FF2B5EF4-FFF2-40B4-BE49-F238E27FC236}">
                <a16:creationId xmlns:a16="http://schemas.microsoft.com/office/drawing/2014/main" id="{CBD1F3AF-62C0-8A24-0F11-1DA953623E89}"/>
              </a:ext>
            </a:extLst>
          </p:cNvPr>
          <p:cNvSpPr txBox="1"/>
          <p:nvPr/>
        </p:nvSpPr>
        <p:spPr>
          <a:xfrm>
            <a:off x="2030847" y="5697415"/>
            <a:ext cx="8783690" cy="307777"/>
          </a:xfrm>
          <a:prstGeom prst="rect">
            <a:avLst/>
          </a:prstGeom>
          <a:noFill/>
        </p:spPr>
        <p:txBody>
          <a:bodyPr wrap="square" rtlCol="0">
            <a:spAutoFit/>
          </a:bodyPr>
          <a:lstStyle/>
          <a:p>
            <a:r>
              <a:rPr lang="en-US" sz="1400" b="1" dirty="0">
                <a:solidFill>
                  <a:schemeClr val="accent6">
                    <a:lumMod val="10000"/>
                  </a:schemeClr>
                </a:solidFill>
              </a:rPr>
              <a:t>NOTE</a:t>
            </a:r>
            <a:r>
              <a:rPr lang="en-US" sz="1400" dirty="0">
                <a:solidFill>
                  <a:schemeClr val="accent6">
                    <a:lumMod val="10000"/>
                  </a:schemeClr>
                </a:solidFill>
              </a:rPr>
              <a:t>: Arrows indicate the time leading up to the implementation date which is represented by the dashed line. </a:t>
            </a:r>
          </a:p>
        </p:txBody>
      </p:sp>
    </p:spTree>
    <p:extLst>
      <p:ext uri="{BB962C8B-B14F-4D97-AF65-F5344CB8AC3E}">
        <p14:creationId xmlns:p14="http://schemas.microsoft.com/office/powerpoint/2010/main" val="2906728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DB37-B916-4E10-BCA1-67E852F9A772}"/>
              </a:ext>
            </a:extLst>
          </p:cNvPr>
          <p:cNvSpPr>
            <a:spLocks noGrp="1"/>
          </p:cNvSpPr>
          <p:nvPr>
            <p:ph type="title"/>
          </p:nvPr>
        </p:nvSpPr>
        <p:spPr/>
        <p:txBody>
          <a:bodyPr>
            <a:normAutofit/>
          </a:bodyPr>
          <a:lstStyle/>
          <a:p>
            <a:r>
              <a:rPr lang="en-US" dirty="0"/>
              <a:t>Enforcement</a:t>
            </a:r>
          </a:p>
        </p:txBody>
      </p:sp>
      <p:sp>
        <p:nvSpPr>
          <p:cNvPr id="3" name="Content Placeholder 2">
            <a:extLst>
              <a:ext uri="{FF2B5EF4-FFF2-40B4-BE49-F238E27FC236}">
                <a16:creationId xmlns:a16="http://schemas.microsoft.com/office/drawing/2014/main" id="{12149079-C09B-00B2-9900-3C2FAD4F6CCD}"/>
              </a:ext>
            </a:extLst>
          </p:cNvPr>
          <p:cNvSpPr>
            <a:spLocks noGrp="1"/>
          </p:cNvSpPr>
          <p:nvPr>
            <p:ph sz="half" idx="1"/>
          </p:nvPr>
        </p:nvSpPr>
        <p:spPr>
          <a:xfrm>
            <a:off x="838199" y="1825625"/>
            <a:ext cx="10515599" cy="4351338"/>
          </a:xfrm>
        </p:spPr>
        <p:txBody>
          <a:bodyPr/>
          <a:lstStyle/>
          <a:p>
            <a:r>
              <a:rPr lang="en-US" dirty="0"/>
              <a:t>Enforced through survey and certification process</a:t>
            </a:r>
          </a:p>
          <a:p>
            <a:r>
              <a:rPr lang="en-US" dirty="0"/>
              <a:t>Nurse staffing standard</a:t>
            </a:r>
          </a:p>
          <a:p>
            <a:pPr lvl="1"/>
            <a:r>
              <a:rPr lang="en-US" dirty="0"/>
              <a:t>Uses PBJ data </a:t>
            </a:r>
          </a:p>
          <a:p>
            <a:pPr lvl="1"/>
            <a:r>
              <a:rPr lang="en-US" dirty="0"/>
              <a:t>Not limited to most recent quarterly PBJ data</a:t>
            </a:r>
          </a:p>
          <a:p>
            <a:pPr lvl="1"/>
            <a:r>
              <a:rPr lang="en-US" dirty="0"/>
              <a:t>Surveyor observations during surveys</a:t>
            </a:r>
          </a:p>
          <a:p>
            <a:r>
              <a:rPr lang="en-US" dirty="0"/>
              <a:t>Subject to remedies (aka penalties)</a:t>
            </a:r>
          </a:p>
          <a:p>
            <a:r>
              <a:rPr lang="en-US" dirty="0"/>
              <a:t>Waiver of one requirement does not mean waiver of the others</a:t>
            </a:r>
          </a:p>
          <a:p>
            <a:pPr lvl="1"/>
            <a:endParaRPr lang="en-US" dirty="0"/>
          </a:p>
        </p:txBody>
      </p:sp>
      <p:sp>
        <p:nvSpPr>
          <p:cNvPr id="4" name="Slide Number Placeholder 3">
            <a:extLst>
              <a:ext uri="{FF2B5EF4-FFF2-40B4-BE49-F238E27FC236}">
                <a16:creationId xmlns:a16="http://schemas.microsoft.com/office/drawing/2014/main" id="{DFC52A67-1A86-4CBD-A4DE-5E1AC0B301AB}"/>
              </a:ext>
            </a:extLst>
          </p:cNvPr>
          <p:cNvSpPr>
            <a:spLocks noGrp="1"/>
          </p:cNvSpPr>
          <p:nvPr>
            <p:ph type="sldNum" sz="quarter" idx="12"/>
          </p:nvPr>
        </p:nvSpPr>
        <p:spPr/>
        <p:txBody>
          <a:bodyPr/>
          <a:lstStyle/>
          <a:p>
            <a:fld id="{39658E10-E968-4741-A309-2284BF5136ED}" type="slidenum">
              <a:rPr lang="en-US" smtClean="0"/>
              <a:t>13</a:t>
            </a:fld>
            <a:endParaRPr lang="en-US" dirty="0"/>
          </a:p>
        </p:txBody>
      </p:sp>
    </p:spTree>
    <p:extLst>
      <p:ext uri="{BB962C8B-B14F-4D97-AF65-F5344CB8AC3E}">
        <p14:creationId xmlns:p14="http://schemas.microsoft.com/office/powerpoint/2010/main" val="213082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DB37-B916-4E10-BCA1-67E852F9A772}"/>
              </a:ext>
            </a:extLst>
          </p:cNvPr>
          <p:cNvSpPr>
            <a:spLocks noGrp="1"/>
          </p:cNvSpPr>
          <p:nvPr>
            <p:ph type="title"/>
          </p:nvPr>
        </p:nvSpPr>
        <p:spPr/>
        <p:txBody>
          <a:bodyPr>
            <a:normAutofit/>
          </a:bodyPr>
          <a:lstStyle/>
          <a:p>
            <a:r>
              <a:rPr lang="en-US" dirty="0"/>
              <a:t>Board Discussions</a:t>
            </a:r>
          </a:p>
        </p:txBody>
      </p:sp>
      <p:sp>
        <p:nvSpPr>
          <p:cNvPr id="10" name="Content Placeholder 9">
            <a:extLst>
              <a:ext uri="{FF2B5EF4-FFF2-40B4-BE49-F238E27FC236}">
                <a16:creationId xmlns:a16="http://schemas.microsoft.com/office/drawing/2014/main" id="{9FC980EB-E501-C4C5-CDF6-8D6864DD65E2}"/>
              </a:ext>
            </a:extLst>
          </p:cNvPr>
          <p:cNvSpPr>
            <a:spLocks noGrp="1"/>
          </p:cNvSpPr>
          <p:nvPr>
            <p:ph idx="1"/>
          </p:nvPr>
        </p:nvSpPr>
        <p:spPr/>
        <p:txBody>
          <a:bodyPr/>
          <a:lstStyle/>
          <a:p>
            <a:r>
              <a:rPr lang="en-US" dirty="0"/>
              <a:t>What strategic investments are needed for resources, processes, or workforce?</a:t>
            </a:r>
          </a:p>
          <a:p>
            <a:r>
              <a:rPr lang="en-US" dirty="0"/>
              <a:t>What strategic initiatives (relationships) need to begin now?</a:t>
            </a:r>
          </a:p>
          <a:p>
            <a:r>
              <a:rPr lang="en-US" dirty="0"/>
              <a:t>What strategic alternative options exist, or should we consider now?</a:t>
            </a:r>
          </a:p>
          <a:p>
            <a:endParaRPr lang="en-US" dirty="0"/>
          </a:p>
        </p:txBody>
      </p:sp>
      <p:sp>
        <p:nvSpPr>
          <p:cNvPr id="4" name="Slide Number Placeholder 3">
            <a:extLst>
              <a:ext uri="{FF2B5EF4-FFF2-40B4-BE49-F238E27FC236}">
                <a16:creationId xmlns:a16="http://schemas.microsoft.com/office/drawing/2014/main" id="{DFC52A67-1A86-4CBD-A4DE-5E1AC0B301AB}"/>
              </a:ext>
            </a:extLst>
          </p:cNvPr>
          <p:cNvSpPr>
            <a:spLocks noGrp="1"/>
          </p:cNvSpPr>
          <p:nvPr>
            <p:ph type="sldNum" sz="quarter" idx="12"/>
          </p:nvPr>
        </p:nvSpPr>
        <p:spPr/>
        <p:txBody>
          <a:bodyPr/>
          <a:lstStyle/>
          <a:p>
            <a:fld id="{39658E10-E968-4741-A309-2284BF5136ED}" type="slidenum">
              <a:rPr lang="en-US" smtClean="0"/>
              <a:t>14</a:t>
            </a:fld>
            <a:endParaRPr lang="en-US" dirty="0"/>
          </a:p>
        </p:txBody>
      </p:sp>
    </p:spTree>
    <p:extLst>
      <p:ext uri="{BB962C8B-B14F-4D97-AF65-F5344CB8AC3E}">
        <p14:creationId xmlns:p14="http://schemas.microsoft.com/office/powerpoint/2010/main" val="4048037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DB37-B916-4E10-BCA1-67E852F9A772}"/>
              </a:ext>
            </a:extLst>
          </p:cNvPr>
          <p:cNvSpPr>
            <a:spLocks noGrp="1"/>
          </p:cNvSpPr>
          <p:nvPr>
            <p:ph type="title"/>
          </p:nvPr>
        </p:nvSpPr>
        <p:spPr/>
        <p:txBody>
          <a:bodyPr>
            <a:normAutofit/>
          </a:bodyPr>
          <a:lstStyle/>
          <a:p>
            <a:r>
              <a:rPr lang="en-US" dirty="0"/>
              <a:t>Questions</a:t>
            </a:r>
          </a:p>
        </p:txBody>
      </p:sp>
      <p:sp>
        <p:nvSpPr>
          <p:cNvPr id="3" name="Content Placeholder 2">
            <a:extLst>
              <a:ext uri="{FF2B5EF4-FFF2-40B4-BE49-F238E27FC236}">
                <a16:creationId xmlns:a16="http://schemas.microsoft.com/office/drawing/2014/main" id="{12149079-C09B-00B2-9900-3C2FAD4F6CCD}"/>
              </a:ext>
            </a:extLst>
          </p:cNvPr>
          <p:cNvSpPr>
            <a:spLocks noGrp="1"/>
          </p:cNvSpPr>
          <p:nvPr>
            <p:ph sz="half" idx="1"/>
          </p:nvPr>
        </p:nvSpPr>
        <p:spPr>
          <a:xfrm>
            <a:off x="838199" y="1825625"/>
            <a:ext cx="10515599" cy="4351338"/>
          </a:xfrm>
        </p:spPr>
        <p:txBody>
          <a:bodyPr/>
          <a:lstStyle/>
          <a:p>
            <a:endParaRPr lang="en-US" dirty="0">
              <a:highlight>
                <a:srgbClr val="FFFF00"/>
              </a:highlight>
            </a:endParaRPr>
          </a:p>
          <a:p>
            <a:pPr lvl="1"/>
            <a:endParaRPr lang="en-US" dirty="0"/>
          </a:p>
        </p:txBody>
      </p:sp>
      <p:sp>
        <p:nvSpPr>
          <p:cNvPr id="4" name="Slide Number Placeholder 3">
            <a:extLst>
              <a:ext uri="{FF2B5EF4-FFF2-40B4-BE49-F238E27FC236}">
                <a16:creationId xmlns:a16="http://schemas.microsoft.com/office/drawing/2014/main" id="{DFC52A67-1A86-4CBD-A4DE-5E1AC0B301AB}"/>
              </a:ext>
            </a:extLst>
          </p:cNvPr>
          <p:cNvSpPr>
            <a:spLocks noGrp="1"/>
          </p:cNvSpPr>
          <p:nvPr>
            <p:ph type="sldNum" sz="quarter" idx="12"/>
          </p:nvPr>
        </p:nvSpPr>
        <p:spPr/>
        <p:txBody>
          <a:bodyPr/>
          <a:lstStyle/>
          <a:p>
            <a:fld id="{39658E10-E968-4741-A309-2284BF5136ED}" type="slidenum">
              <a:rPr lang="en-US" smtClean="0"/>
              <a:t>15</a:t>
            </a:fld>
            <a:endParaRPr lang="en-US" dirty="0"/>
          </a:p>
        </p:txBody>
      </p:sp>
      <p:pic>
        <p:nvPicPr>
          <p:cNvPr id="6" name="Picture 5" descr="Close-up of hands raised in classroom">
            <a:extLst>
              <a:ext uri="{FF2B5EF4-FFF2-40B4-BE49-F238E27FC236}">
                <a16:creationId xmlns:a16="http://schemas.microsoft.com/office/drawing/2014/main" id="{9F8CC161-B60F-B087-DE66-6556480AC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176" y="1359868"/>
            <a:ext cx="7225643" cy="4817095"/>
          </a:xfrm>
          <a:prstGeom prst="rect">
            <a:avLst/>
          </a:prstGeom>
        </p:spPr>
      </p:pic>
    </p:spTree>
    <p:extLst>
      <p:ext uri="{BB962C8B-B14F-4D97-AF65-F5344CB8AC3E}">
        <p14:creationId xmlns:p14="http://schemas.microsoft.com/office/powerpoint/2010/main" val="655063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DB37-B916-4E10-BCA1-67E852F9A772}"/>
              </a:ext>
            </a:extLst>
          </p:cNvPr>
          <p:cNvSpPr>
            <a:spLocks noGrp="1"/>
          </p:cNvSpPr>
          <p:nvPr>
            <p:ph type="title"/>
          </p:nvPr>
        </p:nvSpPr>
        <p:spPr/>
        <p:txBody>
          <a:bodyPr/>
          <a:lstStyle/>
          <a:p>
            <a:r>
              <a:rPr lang="en-US" dirty="0"/>
              <a:t>Where We Have Come From</a:t>
            </a:r>
          </a:p>
        </p:txBody>
      </p:sp>
      <p:sp>
        <p:nvSpPr>
          <p:cNvPr id="3" name="Content Placeholder 2">
            <a:extLst>
              <a:ext uri="{FF2B5EF4-FFF2-40B4-BE49-F238E27FC236}">
                <a16:creationId xmlns:a16="http://schemas.microsoft.com/office/drawing/2014/main" id="{12149079-C09B-00B2-9900-3C2FAD4F6CCD}"/>
              </a:ext>
            </a:extLst>
          </p:cNvPr>
          <p:cNvSpPr>
            <a:spLocks noGrp="1"/>
          </p:cNvSpPr>
          <p:nvPr>
            <p:ph idx="1"/>
          </p:nvPr>
        </p:nvSpPr>
        <p:spPr/>
        <p:txBody>
          <a:bodyPr>
            <a:normAutofit fontScale="92500" lnSpcReduction="20000"/>
          </a:bodyPr>
          <a:lstStyle/>
          <a:p>
            <a:r>
              <a:rPr lang="en-US" dirty="0"/>
              <a:t>Feb. 2022</a:t>
            </a:r>
          </a:p>
          <a:p>
            <a:pPr lvl="1"/>
            <a:r>
              <a:rPr lang="en-US" dirty="0"/>
              <a:t>Biden Administration’s issues reform plan to improve quality and safety in LTC</a:t>
            </a:r>
          </a:p>
          <a:p>
            <a:r>
              <a:rPr lang="en-US" dirty="0"/>
              <a:t>2022/2023</a:t>
            </a:r>
          </a:p>
          <a:p>
            <a:pPr lvl="1"/>
            <a:r>
              <a:rPr lang="en-US" dirty="0"/>
              <a:t>CMS nursing home staffing study</a:t>
            </a:r>
          </a:p>
          <a:p>
            <a:r>
              <a:rPr lang="en-US" dirty="0"/>
              <a:t>Sep. 2023</a:t>
            </a:r>
          </a:p>
          <a:p>
            <a:pPr lvl="1"/>
            <a:r>
              <a:rPr lang="en-US" dirty="0"/>
              <a:t>Proposed rule published</a:t>
            </a:r>
          </a:p>
          <a:p>
            <a:r>
              <a:rPr lang="en-US" dirty="0"/>
              <a:t>Nov. 2023</a:t>
            </a:r>
          </a:p>
          <a:p>
            <a:pPr lvl="1"/>
            <a:r>
              <a:rPr lang="en-US" dirty="0"/>
              <a:t>Proposed rule comment period closes with over 46,000 comments submitted</a:t>
            </a:r>
          </a:p>
          <a:p>
            <a:r>
              <a:rPr lang="en-US" dirty="0"/>
              <a:t>Apr. 22, 2023</a:t>
            </a:r>
          </a:p>
          <a:p>
            <a:pPr lvl="1"/>
            <a:r>
              <a:rPr lang="en-US" dirty="0"/>
              <a:t>Final rule released</a:t>
            </a:r>
          </a:p>
          <a:p>
            <a:r>
              <a:rPr lang="en-US" dirty="0"/>
              <a:t>May 10, 2024</a:t>
            </a:r>
          </a:p>
          <a:p>
            <a:pPr lvl="1"/>
            <a:r>
              <a:rPr lang="en-US" dirty="0"/>
              <a:t>Final rule scheduled to “officially” be published</a:t>
            </a:r>
          </a:p>
          <a:p>
            <a:endParaRPr lang="en-US" dirty="0"/>
          </a:p>
        </p:txBody>
      </p:sp>
      <p:sp>
        <p:nvSpPr>
          <p:cNvPr id="4" name="Slide Number Placeholder 3">
            <a:extLst>
              <a:ext uri="{FF2B5EF4-FFF2-40B4-BE49-F238E27FC236}">
                <a16:creationId xmlns:a16="http://schemas.microsoft.com/office/drawing/2014/main" id="{DFC52A67-1A86-4CBD-A4DE-5E1AC0B301AB}"/>
              </a:ext>
            </a:extLst>
          </p:cNvPr>
          <p:cNvSpPr>
            <a:spLocks noGrp="1"/>
          </p:cNvSpPr>
          <p:nvPr>
            <p:ph type="sldNum" sz="quarter" idx="12"/>
          </p:nvPr>
        </p:nvSpPr>
        <p:spPr/>
        <p:txBody>
          <a:bodyPr/>
          <a:lstStyle/>
          <a:p>
            <a:fld id="{39658E10-E968-4741-A309-2284BF5136ED}" type="slidenum">
              <a:rPr lang="en-US" smtClean="0"/>
              <a:t>2</a:t>
            </a:fld>
            <a:endParaRPr lang="en-US" dirty="0"/>
          </a:p>
        </p:txBody>
      </p:sp>
    </p:spTree>
    <p:extLst>
      <p:ext uri="{BB962C8B-B14F-4D97-AF65-F5344CB8AC3E}">
        <p14:creationId xmlns:p14="http://schemas.microsoft.com/office/powerpoint/2010/main" val="33650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minnesota with different colored squares&#10;&#10;Description automatically generated">
            <a:extLst>
              <a:ext uri="{FF2B5EF4-FFF2-40B4-BE49-F238E27FC236}">
                <a16:creationId xmlns:a16="http://schemas.microsoft.com/office/drawing/2014/main" id="{5998B31A-5ECE-9884-80AD-391F7096E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7632" y="1041400"/>
            <a:ext cx="4107008" cy="5314950"/>
          </a:xfrm>
          <a:prstGeom prst="rect">
            <a:avLst/>
          </a:prstGeom>
        </p:spPr>
      </p:pic>
      <p:sp>
        <p:nvSpPr>
          <p:cNvPr id="2" name="Title 1">
            <a:extLst>
              <a:ext uri="{FF2B5EF4-FFF2-40B4-BE49-F238E27FC236}">
                <a16:creationId xmlns:a16="http://schemas.microsoft.com/office/drawing/2014/main" id="{7DADDB37-B916-4E10-BCA1-67E852F9A772}"/>
              </a:ext>
            </a:extLst>
          </p:cNvPr>
          <p:cNvSpPr>
            <a:spLocks noGrp="1"/>
          </p:cNvSpPr>
          <p:nvPr>
            <p:ph type="title"/>
          </p:nvPr>
        </p:nvSpPr>
        <p:spPr/>
        <p:txBody>
          <a:bodyPr/>
          <a:lstStyle/>
          <a:p>
            <a:r>
              <a:rPr lang="en-US" dirty="0"/>
              <a:t>Minimum Staffing Final Rule</a:t>
            </a:r>
          </a:p>
        </p:txBody>
      </p:sp>
      <p:sp>
        <p:nvSpPr>
          <p:cNvPr id="3" name="Content Placeholder 2">
            <a:extLst>
              <a:ext uri="{FF2B5EF4-FFF2-40B4-BE49-F238E27FC236}">
                <a16:creationId xmlns:a16="http://schemas.microsoft.com/office/drawing/2014/main" id="{12149079-C09B-00B2-9900-3C2FAD4F6CCD}"/>
              </a:ext>
            </a:extLst>
          </p:cNvPr>
          <p:cNvSpPr>
            <a:spLocks noGrp="1"/>
          </p:cNvSpPr>
          <p:nvPr>
            <p:ph sz="half" idx="1"/>
          </p:nvPr>
        </p:nvSpPr>
        <p:spPr>
          <a:xfrm>
            <a:off x="838200" y="1825625"/>
            <a:ext cx="6934200" cy="4351338"/>
          </a:xfrm>
        </p:spPr>
        <p:txBody>
          <a:bodyPr/>
          <a:lstStyle/>
          <a:p>
            <a:r>
              <a:rPr lang="en-US" dirty="0"/>
              <a:t>Four main parts</a:t>
            </a:r>
          </a:p>
          <a:p>
            <a:pPr lvl="1"/>
            <a:r>
              <a:rPr lang="en-US" dirty="0"/>
              <a:t>Phase 1 - Facility Assessment </a:t>
            </a:r>
          </a:p>
          <a:p>
            <a:pPr lvl="1"/>
            <a:r>
              <a:rPr lang="en-US" dirty="0"/>
              <a:t>Phase 2 - 24/7 RN on-site requirement</a:t>
            </a:r>
          </a:p>
          <a:p>
            <a:pPr lvl="1"/>
            <a:r>
              <a:rPr lang="en-US" dirty="0"/>
              <a:t>Phase 2 - Total Nurse Staffing HPRD requirement</a:t>
            </a:r>
          </a:p>
          <a:p>
            <a:pPr lvl="1"/>
            <a:r>
              <a:rPr lang="en-US" dirty="0"/>
              <a:t>Phase 3 - RN/NA minimum staffing HPRD </a:t>
            </a:r>
          </a:p>
          <a:p>
            <a:r>
              <a:rPr lang="en-US" dirty="0"/>
              <a:t>Medicaid payment transparency</a:t>
            </a:r>
          </a:p>
          <a:p>
            <a:r>
              <a:rPr lang="en-US" dirty="0"/>
              <a:t>Staggered implementation</a:t>
            </a:r>
          </a:p>
          <a:p>
            <a:endParaRPr lang="en-US" dirty="0"/>
          </a:p>
          <a:p>
            <a:endParaRPr lang="en-US" dirty="0"/>
          </a:p>
        </p:txBody>
      </p:sp>
      <p:sp>
        <p:nvSpPr>
          <p:cNvPr id="4" name="Slide Number Placeholder 3">
            <a:extLst>
              <a:ext uri="{FF2B5EF4-FFF2-40B4-BE49-F238E27FC236}">
                <a16:creationId xmlns:a16="http://schemas.microsoft.com/office/drawing/2014/main" id="{DFC52A67-1A86-4CBD-A4DE-5E1AC0B301AB}"/>
              </a:ext>
            </a:extLst>
          </p:cNvPr>
          <p:cNvSpPr>
            <a:spLocks noGrp="1"/>
          </p:cNvSpPr>
          <p:nvPr>
            <p:ph type="sldNum" sz="quarter" idx="12"/>
          </p:nvPr>
        </p:nvSpPr>
        <p:spPr/>
        <p:txBody>
          <a:bodyPr/>
          <a:lstStyle/>
          <a:p>
            <a:fld id="{39658E10-E968-4741-A309-2284BF5136ED}" type="slidenum">
              <a:rPr lang="en-US" smtClean="0"/>
              <a:t>3</a:t>
            </a:fld>
            <a:endParaRPr lang="en-US" dirty="0"/>
          </a:p>
        </p:txBody>
      </p:sp>
    </p:spTree>
    <p:extLst>
      <p:ext uri="{BB962C8B-B14F-4D97-AF65-F5344CB8AC3E}">
        <p14:creationId xmlns:p14="http://schemas.microsoft.com/office/powerpoint/2010/main" val="1445633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DB37-B916-4E10-BCA1-67E852F9A772}"/>
              </a:ext>
            </a:extLst>
          </p:cNvPr>
          <p:cNvSpPr>
            <a:spLocks noGrp="1"/>
          </p:cNvSpPr>
          <p:nvPr>
            <p:ph type="title"/>
          </p:nvPr>
        </p:nvSpPr>
        <p:spPr/>
        <p:txBody>
          <a:bodyPr/>
          <a:lstStyle/>
          <a:p>
            <a:r>
              <a:rPr lang="en-US" dirty="0"/>
              <a:t>Facility Assessment</a:t>
            </a:r>
          </a:p>
        </p:txBody>
      </p:sp>
      <p:sp>
        <p:nvSpPr>
          <p:cNvPr id="3" name="Content Placeholder 2">
            <a:extLst>
              <a:ext uri="{FF2B5EF4-FFF2-40B4-BE49-F238E27FC236}">
                <a16:creationId xmlns:a16="http://schemas.microsoft.com/office/drawing/2014/main" id="{12149079-C09B-00B2-9900-3C2FAD4F6CCD}"/>
              </a:ext>
            </a:extLst>
          </p:cNvPr>
          <p:cNvSpPr>
            <a:spLocks noGrp="1"/>
          </p:cNvSpPr>
          <p:nvPr>
            <p:ph sz="half" idx="1"/>
          </p:nvPr>
        </p:nvSpPr>
        <p:spPr>
          <a:xfrm>
            <a:off x="838199" y="1825625"/>
            <a:ext cx="10515599" cy="4351338"/>
          </a:xfrm>
        </p:spPr>
        <p:txBody>
          <a:bodyPr>
            <a:normAutofit/>
          </a:bodyPr>
          <a:lstStyle/>
          <a:p>
            <a:r>
              <a:rPr lang="en-US" dirty="0"/>
              <a:t>Evidenced-based, data driven </a:t>
            </a:r>
          </a:p>
          <a:p>
            <a:r>
              <a:rPr lang="en-US" dirty="0"/>
              <a:t>Input from staff and representatives</a:t>
            </a:r>
          </a:p>
          <a:p>
            <a:r>
              <a:rPr lang="en-US" dirty="0"/>
              <a:t>Drive staffing decisions: acuity, behavioral health issues</a:t>
            </a:r>
          </a:p>
          <a:p>
            <a:r>
              <a:rPr lang="en-US" dirty="0"/>
              <a:t>Including plan for all shifts and weekends</a:t>
            </a:r>
          </a:p>
          <a:p>
            <a:r>
              <a:rPr lang="en-US" dirty="0"/>
              <a:t>Staffing plan for recruitment/retention</a:t>
            </a:r>
          </a:p>
          <a:p>
            <a:r>
              <a:rPr lang="en-US" dirty="0"/>
              <a:t>Staffing contingency plan – different than </a:t>
            </a:r>
            <a:r>
              <a:rPr lang="en-US" dirty="0" err="1"/>
              <a:t>emerg</a:t>
            </a:r>
            <a:r>
              <a:rPr lang="en-US" dirty="0"/>
              <a:t>. prep. </a:t>
            </a:r>
            <a:r>
              <a:rPr lang="en-US" dirty="0" err="1"/>
              <a:t>req’t</a:t>
            </a:r>
            <a:endParaRPr lang="en-US" dirty="0"/>
          </a:p>
          <a:p>
            <a:r>
              <a:rPr lang="en-US" dirty="0"/>
              <a:t>Effective: 90 days after final rule publication (Aug. 8, 2024)</a:t>
            </a:r>
          </a:p>
          <a:p>
            <a:pPr lvl="1"/>
            <a:endParaRPr lang="en-US" dirty="0"/>
          </a:p>
        </p:txBody>
      </p:sp>
      <p:sp>
        <p:nvSpPr>
          <p:cNvPr id="4" name="Slide Number Placeholder 3">
            <a:extLst>
              <a:ext uri="{FF2B5EF4-FFF2-40B4-BE49-F238E27FC236}">
                <a16:creationId xmlns:a16="http://schemas.microsoft.com/office/drawing/2014/main" id="{DFC52A67-1A86-4CBD-A4DE-5E1AC0B301AB}"/>
              </a:ext>
            </a:extLst>
          </p:cNvPr>
          <p:cNvSpPr>
            <a:spLocks noGrp="1"/>
          </p:cNvSpPr>
          <p:nvPr>
            <p:ph type="sldNum" sz="quarter" idx="12"/>
          </p:nvPr>
        </p:nvSpPr>
        <p:spPr/>
        <p:txBody>
          <a:bodyPr/>
          <a:lstStyle/>
          <a:p>
            <a:fld id="{39658E10-E968-4741-A309-2284BF5136ED}" type="slidenum">
              <a:rPr lang="en-US" smtClean="0"/>
              <a:t>4</a:t>
            </a:fld>
            <a:endParaRPr lang="en-US" dirty="0"/>
          </a:p>
        </p:txBody>
      </p:sp>
    </p:spTree>
    <p:extLst>
      <p:ext uri="{BB962C8B-B14F-4D97-AF65-F5344CB8AC3E}">
        <p14:creationId xmlns:p14="http://schemas.microsoft.com/office/powerpoint/2010/main" val="2058934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DB37-B916-4E10-BCA1-67E852F9A772}"/>
              </a:ext>
            </a:extLst>
          </p:cNvPr>
          <p:cNvSpPr>
            <a:spLocks noGrp="1"/>
          </p:cNvSpPr>
          <p:nvPr>
            <p:ph type="title"/>
          </p:nvPr>
        </p:nvSpPr>
        <p:spPr/>
        <p:txBody>
          <a:bodyPr>
            <a:normAutofit/>
          </a:bodyPr>
          <a:lstStyle/>
          <a:p>
            <a:r>
              <a:rPr lang="en-US" dirty="0"/>
              <a:t>24/7 Registered Nurse Requirement</a:t>
            </a:r>
          </a:p>
        </p:txBody>
      </p:sp>
      <p:sp>
        <p:nvSpPr>
          <p:cNvPr id="3" name="Content Placeholder 2">
            <a:extLst>
              <a:ext uri="{FF2B5EF4-FFF2-40B4-BE49-F238E27FC236}">
                <a16:creationId xmlns:a16="http://schemas.microsoft.com/office/drawing/2014/main" id="{12149079-C09B-00B2-9900-3C2FAD4F6CCD}"/>
              </a:ext>
            </a:extLst>
          </p:cNvPr>
          <p:cNvSpPr>
            <a:spLocks noGrp="1"/>
          </p:cNvSpPr>
          <p:nvPr>
            <p:ph sz="half" idx="1"/>
          </p:nvPr>
        </p:nvSpPr>
        <p:spPr>
          <a:xfrm>
            <a:off x="838199" y="1825625"/>
            <a:ext cx="10629901" cy="4351338"/>
          </a:xfrm>
        </p:spPr>
        <p:txBody>
          <a:bodyPr>
            <a:normAutofit/>
          </a:bodyPr>
          <a:lstStyle/>
          <a:p>
            <a:r>
              <a:rPr lang="en-US" dirty="0"/>
              <a:t>Replaces existing requirement for 8 hours / 7 days</a:t>
            </a:r>
          </a:p>
          <a:p>
            <a:r>
              <a:rPr lang="en-US" dirty="0"/>
              <a:t>On-site, available to provide direct resident care</a:t>
            </a:r>
          </a:p>
          <a:p>
            <a:r>
              <a:rPr lang="en-US" dirty="0"/>
              <a:t>DON hours would count</a:t>
            </a:r>
          </a:p>
          <a:p>
            <a:r>
              <a:rPr lang="en-US" dirty="0"/>
              <a:t>Round-the-clock, not 24 payroll hours</a:t>
            </a:r>
          </a:p>
          <a:p>
            <a:r>
              <a:rPr lang="en-US" dirty="0"/>
              <a:t>Maintain existing waiver process for 8 hours / 7 days</a:t>
            </a:r>
          </a:p>
          <a:p>
            <a:pPr lvl="1"/>
            <a:r>
              <a:rPr lang="en-US" dirty="0"/>
              <a:t>Exemption for 8 hours of the 24/7 requirement require physician, physician assistant, nurse practitioner, or registered nurse availability to respond to calls</a:t>
            </a:r>
          </a:p>
          <a:p>
            <a:r>
              <a:rPr lang="en-US" dirty="0"/>
              <a:t>Effective: 2 years after final rule publication (3 years for rural)</a:t>
            </a:r>
          </a:p>
          <a:p>
            <a:pPr lvl="1"/>
            <a:endParaRPr lang="en-US" dirty="0"/>
          </a:p>
        </p:txBody>
      </p:sp>
      <p:sp>
        <p:nvSpPr>
          <p:cNvPr id="4" name="Slide Number Placeholder 3">
            <a:extLst>
              <a:ext uri="{FF2B5EF4-FFF2-40B4-BE49-F238E27FC236}">
                <a16:creationId xmlns:a16="http://schemas.microsoft.com/office/drawing/2014/main" id="{DFC52A67-1A86-4CBD-A4DE-5E1AC0B301AB}"/>
              </a:ext>
            </a:extLst>
          </p:cNvPr>
          <p:cNvSpPr>
            <a:spLocks noGrp="1"/>
          </p:cNvSpPr>
          <p:nvPr>
            <p:ph type="sldNum" sz="quarter" idx="12"/>
          </p:nvPr>
        </p:nvSpPr>
        <p:spPr/>
        <p:txBody>
          <a:bodyPr/>
          <a:lstStyle/>
          <a:p>
            <a:fld id="{39658E10-E968-4741-A309-2284BF5136ED}" type="slidenum">
              <a:rPr lang="en-US" smtClean="0"/>
              <a:t>5</a:t>
            </a:fld>
            <a:endParaRPr lang="en-US" dirty="0"/>
          </a:p>
        </p:txBody>
      </p:sp>
    </p:spTree>
    <p:extLst>
      <p:ext uri="{BB962C8B-B14F-4D97-AF65-F5344CB8AC3E}">
        <p14:creationId xmlns:p14="http://schemas.microsoft.com/office/powerpoint/2010/main" val="836330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DB37-B916-4E10-BCA1-67E852F9A772}"/>
              </a:ext>
            </a:extLst>
          </p:cNvPr>
          <p:cNvSpPr>
            <a:spLocks noGrp="1"/>
          </p:cNvSpPr>
          <p:nvPr>
            <p:ph type="title"/>
          </p:nvPr>
        </p:nvSpPr>
        <p:spPr/>
        <p:txBody>
          <a:bodyPr>
            <a:normAutofit/>
          </a:bodyPr>
          <a:lstStyle/>
          <a:p>
            <a:r>
              <a:rPr lang="en-US" dirty="0"/>
              <a:t>3.48 Total Nurse Staffing HPRD</a:t>
            </a:r>
          </a:p>
        </p:txBody>
      </p:sp>
      <p:sp>
        <p:nvSpPr>
          <p:cNvPr id="3" name="Content Placeholder 2">
            <a:extLst>
              <a:ext uri="{FF2B5EF4-FFF2-40B4-BE49-F238E27FC236}">
                <a16:creationId xmlns:a16="http://schemas.microsoft.com/office/drawing/2014/main" id="{12149079-C09B-00B2-9900-3C2FAD4F6CCD}"/>
              </a:ext>
            </a:extLst>
          </p:cNvPr>
          <p:cNvSpPr>
            <a:spLocks noGrp="1"/>
          </p:cNvSpPr>
          <p:nvPr>
            <p:ph sz="half" idx="1"/>
          </p:nvPr>
        </p:nvSpPr>
        <p:spPr>
          <a:xfrm>
            <a:off x="838199" y="1825625"/>
            <a:ext cx="10515599" cy="4351338"/>
          </a:xfrm>
        </p:spPr>
        <p:txBody>
          <a:bodyPr>
            <a:normAutofit fontScale="92500" lnSpcReduction="20000"/>
          </a:bodyPr>
          <a:lstStyle/>
          <a:p>
            <a:r>
              <a:rPr lang="en-US" dirty="0"/>
              <a:t>Two distinct parts:</a:t>
            </a:r>
          </a:p>
          <a:p>
            <a:pPr lvl="1"/>
            <a:r>
              <a:rPr lang="en-US" dirty="0"/>
              <a:t>RN/NA minimum staffing requirement</a:t>
            </a:r>
          </a:p>
          <a:p>
            <a:pPr lvl="2"/>
            <a:r>
              <a:rPr lang="en-US" dirty="0"/>
              <a:t>0.55 RN and 2.45 NA HPRD</a:t>
            </a:r>
          </a:p>
          <a:p>
            <a:pPr lvl="1"/>
            <a:r>
              <a:rPr lang="en-US" dirty="0"/>
              <a:t>“Other licensed nursing” staff component</a:t>
            </a:r>
          </a:p>
          <a:p>
            <a:pPr lvl="2"/>
            <a:r>
              <a:rPr lang="en-US" dirty="0"/>
              <a:t>0.48 “other licensed nursing” HPRD</a:t>
            </a:r>
          </a:p>
          <a:p>
            <a:r>
              <a:rPr lang="en-US" dirty="0"/>
              <a:t>On-site, available to provide direct resident care</a:t>
            </a:r>
          </a:p>
          <a:p>
            <a:r>
              <a:rPr lang="en-US" dirty="0"/>
              <a:t>NA hours include CNAs and TMAs</a:t>
            </a:r>
          </a:p>
          <a:p>
            <a:r>
              <a:rPr lang="en-US" dirty="0"/>
              <a:t>LPN hours count towards</a:t>
            </a:r>
          </a:p>
          <a:p>
            <a:pPr lvl="1"/>
            <a:r>
              <a:rPr lang="en-US" dirty="0"/>
              <a:t>0.55 RN HPRD </a:t>
            </a:r>
            <a:r>
              <a:rPr lang="en-US" u="sng" dirty="0"/>
              <a:t>only</a:t>
            </a:r>
            <a:r>
              <a:rPr lang="en-US" dirty="0"/>
              <a:t> during Phases 1 and 2</a:t>
            </a:r>
          </a:p>
          <a:p>
            <a:pPr lvl="1"/>
            <a:r>
              <a:rPr lang="en-US" dirty="0"/>
              <a:t>At Phase 3 implementation LPN hours only count towards 0.48 “other licensed nursing” staff HPRD or towards the NA HPRD if assigned to such role</a:t>
            </a:r>
          </a:p>
          <a:p>
            <a:r>
              <a:rPr lang="en-US" dirty="0"/>
              <a:t>Implemented and enforced independent of a facility’s case-mix</a:t>
            </a:r>
          </a:p>
          <a:p>
            <a:r>
              <a:rPr lang="en-US" dirty="0"/>
              <a:t>Effective: 2 years after final rule publication (3 years for rural)</a:t>
            </a:r>
          </a:p>
          <a:p>
            <a:pPr lvl="1"/>
            <a:endParaRPr lang="en-US" dirty="0"/>
          </a:p>
        </p:txBody>
      </p:sp>
      <p:sp>
        <p:nvSpPr>
          <p:cNvPr id="4" name="Slide Number Placeholder 3">
            <a:extLst>
              <a:ext uri="{FF2B5EF4-FFF2-40B4-BE49-F238E27FC236}">
                <a16:creationId xmlns:a16="http://schemas.microsoft.com/office/drawing/2014/main" id="{DFC52A67-1A86-4CBD-A4DE-5E1AC0B301AB}"/>
              </a:ext>
            </a:extLst>
          </p:cNvPr>
          <p:cNvSpPr>
            <a:spLocks noGrp="1"/>
          </p:cNvSpPr>
          <p:nvPr>
            <p:ph type="sldNum" sz="quarter" idx="12"/>
          </p:nvPr>
        </p:nvSpPr>
        <p:spPr/>
        <p:txBody>
          <a:bodyPr/>
          <a:lstStyle/>
          <a:p>
            <a:fld id="{39658E10-E968-4741-A309-2284BF5136ED}" type="slidenum">
              <a:rPr lang="en-US" smtClean="0"/>
              <a:t>6</a:t>
            </a:fld>
            <a:endParaRPr lang="en-US" dirty="0"/>
          </a:p>
        </p:txBody>
      </p:sp>
    </p:spTree>
    <p:extLst>
      <p:ext uri="{BB962C8B-B14F-4D97-AF65-F5344CB8AC3E}">
        <p14:creationId xmlns:p14="http://schemas.microsoft.com/office/powerpoint/2010/main" val="134754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DB37-B916-4E10-BCA1-67E852F9A772}"/>
              </a:ext>
            </a:extLst>
          </p:cNvPr>
          <p:cNvSpPr>
            <a:spLocks noGrp="1"/>
          </p:cNvSpPr>
          <p:nvPr>
            <p:ph type="title"/>
          </p:nvPr>
        </p:nvSpPr>
        <p:spPr/>
        <p:txBody>
          <a:bodyPr>
            <a:normAutofit/>
          </a:bodyPr>
          <a:lstStyle/>
          <a:p>
            <a:r>
              <a:rPr lang="en-US" sz="3800" dirty="0"/>
              <a:t>Exemptions</a:t>
            </a:r>
          </a:p>
        </p:txBody>
      </p:sp>
      <p:sp>
        <p:nvSpPr>
          <p:cNvPr id="3" name="Content Placeholder 2">
            <a:extLst>
              <a:ext uri="{FF2B5EF4-FFF2-40B4-BE49-F238E27FC236}">
                <a16:creationId xmlns:a16="http://schemas.microsoft.com/office/drawing/2014/main" id="{12149079-C09B-00B2-9900-3C2FAD4F6CCD}"/>
              </a:ext>
            </a:extLst>
          </p:cNvPr>
          <p:cNvSpPr>
            <a:spLocks noGrp="1"/>
          </p:cNvSpPr>
          <p:nvPr>
            <p:ph sz="half" idx="1"/>
          </p:nvPr>
        </p:nvSpPr>
        <p:spPr>
          <a:xfrm>
            <a:off x="838199" y="1825625"/>
            <a:ext cx="10515599" cy="4351338"/>
          </a:xfrm>
        </p:spPr>
        <p:txBody>
          <a:bodyPr>
            <a:normAutofit fontScale="92500"/>
          </a:bodyPr>
          <a:lstStyle/>
          <a:p>
            <a:pPr>
              <a:spcAft>
                <a:spcPts val="600"/>
              </a:spcAft>
            </a:pPr>
            <a:r>
              <a:rPr lang="en-US" dirty="0"/>
              <a:t>Exemption based on:</a:t>
            </a:r>
          </a:p>
          <a:p>
            <a:pPr lvl="1">
              <a:spcAft>
                <a:spcPts val="600"/>
              </a:spcAft>
              <a:tabLst>
                <a:tab pos="914400" algn="l"/>
              </a:tabLst>
            </a:pPr>
            <a:r>
              <a:rPr lang="en-US" b="1" dirty="0"/>
              <a:t>Location: Workforce availability </a:t>
            </a:r>
            <a:r>
              <a:rPr lang="en-US" dirty="0"/>
              <a:t>- Minimum of 20% below national average for applicable nurse staffing type provider-to-population ratio</a:t>
            </a:r>
          </a:p>
          <a:p>
            <a:pPr lvl="1">
              <a:spcAft>
                <a:spcPts val="600"/>
              </a:spcAft>
              <a:tabLst>
                <a:tab pos="914400" algn="l"/>
              </a:tabLst>
            </a:pPr>
            <a:r>
              <a:rPr lang="en-US" b="1" dirty="0"/>
              <a:t>Good faith efforts to hire and retain staff </a:t>
            </a:r>
            <a:r>
              <a:rPr lang="en-US" dirty="0"/>
              <a:t>- Documentation showing number of job</a:t>
            </a:r>
            <a:br>
              <a:rPr lang="en-US" dirty="0"/>
            </a:br>
            <a:r>
              <a:rPr lang="en-US" dirty="0"/>
              <a:t>	 postings, duration of vacancies, job offers made, and competitive wage offerings</a:t>
            </a:r>
          </a:p>
          <a:p>
            <a:pPr lvl="1">
              <a:spcAft>
                <a:spcPts val="600"/>
              </a:spcAft>
              <a:tabLst>
                <a:tab pos="914400" algn="l"/>
              </a:tabLst>
            </a:pPr>
            <a:r>
              <a:rPr lang="en-US" b="1" dirty="0"/>
              <a:t>Financial commitment </a:t>
            </a:r>
            <a:r>
              <a:rPr lang="en-US" dirty="0"/>
              <a:t>- Documentation on financial resources expended annually</a:t>
            </a:r>
            <a:br>
              <a:rPr lang="en-US" dirty="0"/>
            </a:br>
            <a:r>
              <a:rPr lang="en-US" dirty="0"/>
              <a:t>	 on nurse staffing relative to revenue</a:t>
            </a:r>
          </a:p>
          <a:p>
            <a:pPr>
              <a:spcAft>
                <a:spcPts val="600"/>
              </a:spcAft>
              <a:tabLst>
                <a:tab pos="457200" algn="l"/>
              </a:tabLst>
            </a:pPr>
            <a:r>
              <a:rPr lang="en-US" dirty="0"/>
              <a:t>Available for the 3.48 Total Nurse Staffing HPRD </a:t>
            </a:r>
            <a:r>
              <a:rPr lang="en-US" u="sng" dirty="0"/>
              <a:t>and each of the</a:t>
            </a:r>
            <a:br>
              <a:rPr lang="en-US" u="sng" dirty="0"/>
            </a:br>
            <a:r>
              <a:rPr lang="en-US" dirty="0"/>
              <a:t>	0.55 RN and 2.45 NA HPRD minimum staffing requirements</a:t>
            </a:r>
          </a:p>
          <a:p>
            <a:pPr>
              <a:spcAft>
                <a:spcPts val="600"/>
              </a:spcAft>
            </a:pPr>
            <a:r>
              <a:rPr lang="en-US" dirty="0"/>
              <a:t>Current 8 hour / 7 days per week RN requirement exemption remains</a:t>
            </a:r>
          </a:p>
        </p:txBody>
      </p:sp>
      <p:sp>
        <p:nvSpPr>
          <p:cNvPr id="4" name="Slide Number Placeholder 3">
            <a:extLst>
              <a:ext uri="{FF2B5EF4-FFF2-40B4-BE49-F238E27FC236}">
                <a16:creationId xmlns:a16="http://schemas.microsoft.com/office/drawing/2014/main" id="{DFC52A67-1A86-4CBD-A4DE-5E1AC0B301AB}"/>
              </a:ext>
            </a:extLst>
          </p:cNvPr>
          <p:cNvSpPr>
            <a:spLocks noGrp="1"/>
          </p:cNvSpPr>
          <p:nvPr>
            <p:ph type="sldNum" sz="quarter" idx="12"/>
          </p:nvPr>
        </p:nvSpPr>
        <p:spPr/>
        <p:txBody>
          <a:bodyPr/>
          <a:lstStyle/>
          <a:p>
            <a:fld id="{39658E10-E968-4741-A309-2284BF5136ED}" type="slidenum">
              <a:rPr lang="en-US" smtClean="0"/>
              <a:t>7</a:t>
            </a:fld>
            <a:endParaRPr lang="en-US" dirty="0"/>
          </a:p>
        </p:txBody>
      </p:sp>
    </p:spTree>
    <p:extLst>
      <p:ext uri="{BB962C8B-B14F-4D97-AF65-F5344CB8AC3E}">
        <p14:creationId xmlns:p14="http://schemas.microsoft.com/office/powerpoint/2010/main" val="336698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DB37-B916-4E10-BCA1-67E852F9A772}"/>
              </a:ext>
            </a:extLst>
          </p:cNvPr>
          <p:cNvSpPr>
            <a:spLocks noGrp="1"/>
          </p:cNvSpPr>
          <p:nvPr>
            <p:ph type="title"/>
          </p:nvPr>
        </p:nvSpPr>
        <p:spPr/>
        <p:txBody>
          <a:bodyPr>
            <a:normAutofit/>
          </a:bodyPr>
          <a:lstStyle/>
          <a:p>
            <a:r>
              <a:rPr lang="en-US" sz="3800" dirty="0"/>
              <a:t>Exemption Ineligibility</a:t>
            </a:r>
          </a:p>
        </p:txBody>
      </p:sp>
      <p:sp>
        <p:nvSpPr>
          <p:cNvPr id="3" name="Content Placeholder 2">
            <a:extLst>
              <a:ext uri="{FF2B5EF4-FFF2-40B4-BE49-F238E27FC236}">
                <a16:creationId xmlns:a16="http://schemas.microsoft.com/office/drawing/2014/main" id="{12149079-C09B-00B2-9900-3C2FAD4F6CCD}"/>
              </a:ext>
            </a:extLst>
          </p:cNvPr>
          <p:cNvSpPr>
            <a:spLocks noGrp="1"/>
          </p:cNvSpPr>
          <p:nvPr>
            <p:ph sz="half" idx="1"/>
          </p:nvPr>
        </p:nvSpPr>
        <p:spPr>
          <a:xfrm>
            <a:off x="838199" y="1825625"/>
            <a:ext cx="10515599" cy="4351338"/>
          </a:xfrm>
        </p:spPr>
        <p:txBody>
          <a:bodyPr>
            <a:normAutofit/>
          </a:bodyPr>
          <a:lstStyle/>
          <a:p>
            <a:pPr marL="0" indent="0">
              <a:buNone/>
            </a:pPr>
            <a:r>
              <a:rPr lang="en-US" dirty="0"/>
              <a:t>Ineligibility based upon:</a:t>
            </a:r>
          </a:p>
          <a:p>
            <a:r>
              <a:rPr lang="en-US" dirty="0"/>
              <a:t>Noncompliance with exemption notice requirements</a:t>
            </a:r>
          </a:p>
          <a:p>
            <a:r>
              <a:rPr lang="en-US" dirty="0"/>
              <a:t>Noncompliance with PBJ submissions</a:t>
            </a:r>
          </a:p>
          <a:p>
            <a:r>
              <a:rPr lang="en-US" dirty="0"/>
              <a:t>SFF designation</a:t>
            </a:r>
          </a:p>
          <a:p>
            <a:r>
              <a:rPr lang="en-US" dirty="0"/>
              <a:t>Insufficient staffing citation within the past 12 months for:</a:t>
            </a:r>
          </a:p>
          <a:p>
            <a:pPr lvl="1"/>
            <a:r>
              <a:rPr lang="en-US" dirty="0"/>
              <a:t>Widespread with actual harm</a:t>
            </a:r>
          </a:p>
          <a:p>
            <a:pPr lvl="1"/>
            <a:r>
              <a:rPr lang="en-US" dirty="0"/>
              <a:t>Pattern with actual harm</a:t>
            </a:r>
          </a:p>
          <a:p>
            <a:pPr lvl="1"/>
            <a:r>
              <a:rPr lang="en-US" dirty="0"/>
              <a:t>Immediate Jeopardy</a:t>
            </a:r>
          </a:p>
        </p:txBody>
      </p:sp>
      <p:sp>
        <p:nvSpPr>
          <p:cNvPr id="4" name="Slide Number Placeholder 3">
            <a:extLst>
              <a:ext uri="{FF2B5EF4-FFF2-40B4-BE49-F238E27FC236}">
                <a16:creationId xmlns:a16="http://schemas.microsoft.com/office/drawing/2014/main" id="{DFC52A67-1A86-4CBD-A4DE-5E1AC0B301AB}"/>
              </a:ext>
            </a:extLst>
          </p:cNvPr>
          <p:cNvSpPr>
            <a:spLocks noGrp="1"/>
          </p:cNvSpPr>
          <p:nvPr>
            <p:ph type="sldNum" sz="quarter" idx="12"/>
          </p:nvPr>
        </p:nvSpPr>
        <p:spPr/>
        <p:txBody>
          <a:bodyPr/>
          <a:lstStyle/>
          <a:p>
            <a:fld id="{39658E10-E968-4741-A309-2284BF5136ED}" type="slidenum">
              <a:rPr lang="en-US" smtClean="0"/>
              <a:t>8</a:t>
            </a:fld>
            <a:endParaRPr lang="en-US" dirty="0"/>
          </a:p>
        </p:txBody>
      </p:sp>
    </p:spTree>
    <p:extLst>
      <p:ext uri="{BB962C8B-B14F-4D97-AF65-F5344CB8AC3E}">
        <p14:creationId xmlns:p14="http://schemas.microsoft.com/office/powerpoint/2010/main" val="10412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DB37-B916-4E10-BCA1-67E852F9A772}"/>
              </a:ext>
            </a:extLst>
          </p:cNvPr>
          <p:cNvSpPr>
            <a:spLocks noGrp="1"/>
          </p:cNvSpPr>
          <p:nvPr>
            <p:ph type="title"/>
          </p:nvPr>
        </p:nvSpPr>
        <p:spPr/>
        <p:txBody>
          <a:bodyPr>
            <a:normAutofit/>
          </a:bodyPr>
          <a:lstStyle/>
          <a:p>
            <a:r>
              <a:rPr lang="en-US" sz="3800" dirty="0"/>
              <a:t>Exemption Notifications</a:t>
            </a:r>
          </a:p>
        </p:txBody>
      </p:sp>
      <p:sp>
        <p:nvSpPr>
          <p:cNvPr id="3" name="Content Placeholder 2">
            <a:extLst>
              <a:ext uri="{FF2B5EF4-FFF2-40B4-BE49-F238E27FC236}">
                <a16:creationId xmlns:a16="http://schemas.microsoft.com/office/drawing/2014/main" id="{12149079-C09B-00B2-9900-3C2FAD4F6CCD}"/>
              </a:ext>
            </a:extLst>
          </p:cNvPr>
          <p:cNvSpPr>
            <a:spLocks noGrp="1"/>
          </p:cNvSpPr>
          <p:nvPr>
            <p:ph sz="half" idx="1"/>
          </p:nvPr>
        </p:nvSpPr>
        <p:spPr>
          <a:xfrm>
            <a:off x="838199" y="1825625"/>
            <a:ext cx="10515599" cy="4351338"/>
          </a:xfrm>
        </p:spPr>
        <p:txBody>
          <a:bodyPr>
            <a:normAutofit/>
          </a:bodyPr>
          <a:lstStyle/>
          <a:p>
            <a:r>
              <a:rPr lang="en-US" dirty="0"/>
              <a:t>Failure to provide notifications can result in waiver ineligibility</a:t>
            </a:r>
          </a:p>
          <a:p>
            <a:r>
              <a:rPr lang="en-US" dirty="0"/>
              <a:t>Notice must include exemption status, the degree to which standards are not met</a:t>
            </a:r>
          </a:p>
          <a:p>
            <a:r>
              <a:rPr lang="en-US" dirty="0"/>
              <a:t>Posting in prominent and publicly viewable area in nursing home</a:t>
            </a:r>
          </a:p>
          <a:p>
            <a:r>
              <a:rPr lang="en-US" dirty="0"/>
              <a:t>Individual notice provided to current and prospective residents</a:t>
            </a:r>
          </a:p>
          <a:p>
            <a:r>
              <a:rPr lang="en-US" dirty="0"/>
              <a:t>Copy of notice must be sent to ombudsman</a:t>
            </a:r>
          </a:p>
          <a:p>
            <a:r>
              <a:rPr lang="en-US" dirty="0"/>
              <a:t>CMS will post exemption on Care Compare</a:t>
            </a:r>
          </a:p>
        </p:txBody>
      </p:sp>
      <p:sp>
        <p:nvSpPr>
          <p:cNvPr id="4" name="Slide Number Placeholder 3">
            <a:extLst>
              <a:ext uri="{FF2B5EF4-FFF2-40B4-BE49-F238E27FC236}">
                <a16:creationId xmlns:a16="http://schemas.microsoft.com/office/drawing/2014/main" id="{DFC52A67-1A86-4CBD-A4DE-5E1AC0B301AB}"/>
              </a:ext>
            </a:extLst>
          </p:cNvPr>
          <p:cNvSpPr>
            <a:spLocks noGrp="1"/>
          </p:cNvSpPr>
          <p:nvPr>
            <p:ph type="sldNum" sz="quarter" idx="12"/>
          </p:nvPr>
        </p:nvSpPr>
        <p:spPr/>
        <p:txBody>
          <a:bodyPr/>
          <a:lstStyle/>
          <a:p>
            <a:fld id="{39658E10-E968-4741-A309-2284BF5136ED}" type="slidenum">
              <a:rPr lang="en-US" smtClean="0"/>
              <a:t>9</a:t>
            </a:fld>
            <a:endParaRPr lang="en-US" dirty="0"/>
          </a:p>
        </p:txBody>
      </p:sp>
    </p:spTree>
    <p:extLst>
      <p:ext uri="{BB962C8B-B14F-4D97-AF65-F5344CB8AC3E}">
        <p14:creationId xmlns:p14="http://schemas.microsoft.com/office/powerpoint/2010/main" val="1864523936"/>
      </p:ext>
    </p:extLst>
  </p:cSld>
  <p:clrMapOvr>
    <a:masterClrMapping/>
  </p:clrMapOvr>
</p:sld>
</file>

<file path=ppt/theme/theme1.xml><?xml version="1.0" encoding="utf-8"?>
<a:theme xmlns:a="http://schemas.openxmlformats.org/drawingml/2006/main" name="Office Theme">
  <a:themeElements>
    <a:clrScheme name="LAMN Brand">
      <a:dk1>
        <a:srgbClr val="739600"/>
      </a:dk1>
      <a:lt1>
        <a:srgbClr val="FFFFFF"/>
      </a:lt1>
      <a:dk2>
        <a:srgbClr val="4D4F53"/>
      </a:dk2>
      <a:lt2>
        <a:srgbClr val="FFFFFF"/>
      </a:lt2>
      <a:accent1>
        <a:srgbClr val="739600"/>
      </a:accent1>
      <a:accent2>
        <a:srgbClr val="E86D1F"/>
      </a:accent2>
      <a:accent3>
        <a:srgbClr val="EAAB00"/>
      </a:accent3>
      <a:accent4>
        <a:srgbClr val="ADAFAF"/>
      </a:accent4>
      <a:accent5>
        <a:srgbClr val="00C6D7"/>
      </a:accent5>
      <a:accent6>
        <a:srgbClr val="D5D6D2"/>
      </a:accent6>
      <a:hlink>
        <a:srgbClr val="739600"/>
      </a:hlink>
      <a:folHlink>
        <a:srgbClr val="4D4F5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31852F1-5B52-46F2-8252-31CA2F1FFEC1}" vid="{8F434B03-3E06-4DAF-884E-AD7874C424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2021_LAM_PPTTemplate</Template>
  <TotalTime>14376</TotalTime>
  <Words>1441</Words>
  <Application>Microsoft Office PowerPoint</Application>
  <PresentationFormat>Widescreen</PresentationFormat>
  <Paragraphs>161</Paragraphs>
  <Slides>15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Black</vt:lpstr>
      <vt:lpstr>Calibri</vt:lpstr>
      <vt:lpstr>Office Theme</vt:lpstr>
      <vt:lpstr>Minimum Staffing Final Rule</vt:lpstr>
      <vt:lpstr>Where We Have Come From</vt:lpstr>
      <vt:lpstr>Minimum Staffing Final Rule</vt:lpstr>
      <vt:lpstr>Facility Assessment</vt:lpstr>
      <vt:lpstr>24/7 Registered Nurse Requirement</vt:lpstr>
      <vt:lpstr>3.48 Total Nurse Staffing HPRD</vt:lpstr>
      <vt:lpstr>Exemptions</vt:lpstr>
      <vt:lpstr>Exemption Ineligibility</vt:lpstr>
      <vt:lpstr>Exemption Notifications</vt:lpstr>
      <vt:lpstr>Medicaid Payment Transparency</vt:lpstr>
      <vt:lpstr>Staggered Implementation</vt:lpstr>
      <vt:lpstr>Staggered Implementation (cont.)</vt:lpstr>
      <vt:lpstr>Enforcement</vt:lpstr>
      <vt:lpstr>Board Discussions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Schulz</dc:creator>
  <cp:lastModifiedBy>Mark Schulz</cp:lastModifiedBy>
  <cp:revision>30</cp:revision>
  <dcterms:created xsi:type="dcterms:W3CDTF">2022-11-12T17:14:32Z</dcterms:created>
  <dcterms:modified xsi:type="dcterms:W3CDTF">2024-05-08T22:38:47Z</dcterms:modified>
</cp:coreProperties>
</file>