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82" r:id="rId1"/>
  </p:sldMasterIdLst>
  <p:notesMasterIdLst>
    <p:notesMasterId r:id="rId13"/>
  </p:notesMasterIdLst>
  <p:handoutMasterIdLst>
    <p:handoutMasterId r:id="rId14"/>
  </p:handoutMasterIdLst>
  <p:sldIdLst>
    <p:sldId id="256" r:id="rId2"/>
    <p:sldId id="677" r:id="rId3"/>
    <p:sldId id="369" r:id="rId4"/>
    <p:sldId id="808" r:id="rId5"/>
    <p:sldId id="809" r:id="rId6"/>
    <p:sldId id="828" r:id="rId7"/>
    <p:sldId id="829" r:id="rId8"/>
    <p:sldId id="830" r:id="rId9"/>
    <p:sldId id="831" r:id="rId10"/>
    <p:sldId id="832" r:id="rId11"/>
    <p:sldId id="833" r:id="rId12"/>
  </p:sldIdLst>
  <p:sldSz cx="9144000" cy="6858000" type="screen4x3"/>
  <p:notesSz cx="6858000" cy="91995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97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00"/>
    <a:srgbClr val="CCFFFF"/>
    <a:srgbClr val="F45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601" autoAdjust="0"/>
    <p:restoredTop sz="93178" autoAdjust="0"/>
  </p:normalViewPr>
  <p:slideViewPr>
    <p:cSldViewPr>
      <p:cViewPr varScale="1">
        <p:scale>
          <a:sx n="106" d="100"/>
          <a:sy n="106" d="100"/>
        </p:scale>
        <p:origin x="51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28"/>
    </p:cViewPr>
  </p:sorterViewPr>
  <p:notesViewPr>
    <p:cSldViewPr>
      <p:cViewPr varScale="1">
        <p:scale>
          <a:sx n="80" d="100"/>
          <a:sy n="80" d="100"/>
        </p:scale>
        <p:origin x="-3222" y="-96"/>
      </p:cViewPr>
      <p:guideLst>
        <p:guide orient="horz" pos="2897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613471807403379E-2"/>
          <c:y val="9.9877504621669499E-2"/>
          <c:w val="0.90780141843972095"/>
          <c:h val="0.75167785234900253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Statewide</c:v>
                </c:pt>
              </c:strCache>
            </c:strRef>
          </c:tx>
          <c:spPr>
            <a:ln w="41779">
              <a:solidFill>
                <a:srgbClr val="33CCCC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33CCCC"/>
              </a:solidFill>
              <a:ln>
                <a:solidFill>
                  <a:srgbClr val="33CCCC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4.0603448275861952E-2"/>
                  <c:y val="-5.16479727261032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D9-4AD5-9EC6-7CDA9195C1CC}"/>
                </c:ext>
              </c:extLst>
            </c:dLbl>
            <c:dLbl>
              <c:idx val="1"/>
              <c:layout>
                <c:manualLayout>
                  <c:x val="-5.3534482758620688E-2"/>
                  <c:y val="2.17465148320434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D9-4AD5-9EC6-7CDA9195C1CC}"/>
                </c:ext>
              </c:extLst>
            </c:dLbl>
            <c:dLbl>
              <c:idx val="2"/>
              <c:layout>
                <c:manualLayout>
                  <c:x val="-4.4913793103448604E-2"/>
                  <c:y val="-5.16479727261032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D9-4AD5-9EC6-7CDA9195C1CC}"/>
                </c:ext>
              </c:extLst>
            </c:dLbl>
            <c:dLbl>
              <c:idx val="3"/>
              <c:layout>
                <c:manualLayout>
                  <c:x val="-6.0718390804597941E-2"/>
                  <c:y val="4.89296583720977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D9-4AD5-9EC6-7CDA9195C1CC}"/>
                </c:ext>
              </c:extLst>
            </c:dLbl>
            <c:dLbl>
              <c:idx val="4"/>
              <c:layout>
                <c:manualLayout>
                  <c:x val="-3.4856321839080461E-2"/>
                  <c:y val="-5.16479727261032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D9-4AD5-9EC6-7CDA9195C1CC}"/>
                </c:ext>
              </c:extLst>
            </c:dLbl>
            <c:dLbl>
              <c:idx val="5"/>
              <c:layout>
                <c:manualLayout>
                  <c:x val="-4.9224137931034584E-2"/>
                  <c:y val="6.25212301421251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D9-4AD5-9EC6-7CDA9195C1CC}"/>
                </c:ext>
              </c:extLst>
            </c:dLbl>
            <c:dLbl>
              <c:idx val="6"/>
              <c:layout>
                <c:manualLayout>
                  <c:x val="-5.6408045977011496E-2"/>
                  <c:y val="-5.43662870801090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4D9-4AD5-9EC6-7CDA9195C1CC}"/>
                </c:ext>
              </c:extLst>
            </c:dLbl>
            <c:dLbl>
              <c:idx val="7"/>
              <c:layout>
                <c:manualLayout>
                  <c:x val="-3.9166666666666676E-2"/>
                  <c:y val="4.62113440180923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4D9-4AD5-9EC6-7CDA9195C1CC}"/>
                </c:ext>
              </c:extLst>
            </c:dLbl>
            <c:dLbl>
              <c:idx val="8"/>
              <c:layout>
                <c:manualLayout>
                  <c:x val="-3.7729885057471352E-2"/>
                  <c:y val="-4.34930296640869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4D9-4AD5-9EC6-7CDA9195C1CC}"/>
                </c:ext>
              </c:extLst>
            </c:dLbl>
            <c:dLbl>
              <c:idx val="9"/>
              <c:layout>
                <c:manualLayout>
                  <c:x val="-4.3477011494252857E-2"/>
                  <c:y val="5.16479727261032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4D9-4AD5-9EC6-7CDA9195C1CC}"/>
                </c:ext>
              </c:extLst>
            </c:dLbl>
            <c:dLbl>
              <c:idx val="10"/>
              <c:layout>
                <c:manualLayout>
                  <c:x val="-6.933908045977033E-2"/>
                  <c:y val="-3.80564009560761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4D9-4AD5-9EC6-7CDA9195C1CC}"/>
                </c:ext>
              </c:extLst>
            </c:dLbl>
            <c:dLbl>
              <c:idx val="11"/>
              <c:layout>
                <c:manualLayout>
                  <c:x val="-5.0660919540229894E-2"/>
                  <c:y val="7.0676173204141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4D9-4AD5-9EC6-7CDA9195C1CC}"/>
                </c:ext>
              </c:extLst>
            </c:dLbl>
            <c:dLbl>
              <c:idx val="12"/>
              <c:layout>
                <c:manualLayout>
                  <c:x val="-4.9224137931034584E-2"/>
                  <c:y val="-4.07747153100815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4D9-4AD5-9EC6-7CDA9195C1CC}"/>
                </c:ext>
              </c:extLst>
            </c:dLbl>
            <c:dLbl>
              <c:idx val="13"/>
              <c:layout>
                <c:manualLayout>
                  <c:x val="-4.0603448275861952E-2"/>
                  <c:y val="2.99014578940598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4D9-4AD5-9EC6-7CDA9195C1CC}"/>
                </c:ext>
              </c:extLst>
            </c:dLbl>
            <c:dLbl>
              <c:idx val="14"/>
              <c:layout>
                <c:manualLayout>
                  <c:x val="-4.6350574712643706E-2"/>
                  <c:y val="-5.43662870801090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4D9-4AD5-9EC6-7CDA9195C1CC}"/>
                </c:ext>
              </c:extLst>
            </c:dLbl>
            <c:dLbl>
              <c:idx val="15"/>
              <c:layout>
                <c:manualLayout>
                  <c:x val="-4.4913793103448604E-2"/>
                  <c:y val="3.53380866020707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4D9-4AD5-9EC6-7CDA9195C1CC}"/>
                </c:ext>
              </c:extLst>
            </c:dLbl>
            <c:dLbl>
              <c:idx val="16"/>
              <c:layout>
                <c:manualLayout>
                  <c:x val="-5.2830459770114947E-2"/>
                  <c:y val="-6.7957858850135999E-2"/>
                </c:manualLayout>
              </c:layout>
              <c:numFmt formatCode="0.0%" sourceLinked="0"/>
              <c:spPr>
                <a:noFill/>
                <a:ln w="27853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chemeClr val="tx1"/>
                      </a:solidFill>
                      <a:latin typeface="Arial" pitchFamily="34" charset="0"/>
                      <a:ea typeface="Times New Roman"/>
                      <a:cs typeface="Arial" pitchFamily="34" charset="0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4D9-4AD5-9EC6-7CDA9195C1CC}"/>
                </c:ext>
              </c:extLst>
            </c:dLbl>
            <c:dLbl>
              <c:idx val="17"/>
              <c:layout>
                <c:manualLayout>
                  <c:x val="-2.1985700063354256E-2"/>
                  <c:y val="4.07747153100817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4D9-4AD5-9EC6-7CDA9195C1CC}"/>
                </c:ext>
              </c:extLst>
            </c:dLbl>
            <c:dLbl>
              <c:idx val="18"/>
              <c:layout>
                <c:manualLayout>
                  <c:x val="-4.33405738075845E-2"/>
                  <c:y val="-7.0676173204141393E-2"/>
                </c:manualLayout>
              </c:layout>
              <c:numFmt formatCode="0.0%" sourceLinked="0"/>
              <c:spPr>
                <a:noFill/>
                <a:ln w="27853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4D9-4AD5-9EC6-7CDA9195C1CC}"/>
                </c:ext>
              </c:extLst>
            </c:dLbl>
            <c:dLbl>
              <c:idx val="19"/>
              <c:layout>
                <c:manualLayout>
                  <c:x val="-2.7298850574712749E-2"/>
                  <c:y val="5.1647972726103289E-2"/>
                </c:manualLayout>
              </c:layout>
              <c:numFmt formatCode="0.0%" sourceLinked="0"/>
              <c:spPr>
                <a:noFill/>
                <a:ln w="27853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chemeClr val="tx1"/>
                      </a:solidFill>
                      <a:latin typeface="+mn-lt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4D9-4AD5-9EC6-7CDA9195C1CC}"/>
                </c:ext>
              </c:extLst>
            </c:dLbl>
            <c:dLbl>
              <c:idx val="20"/>
              <c:layout>
                <c:manualLayout>
                  <c:x val="-2.2385057471264264E-2"/>
                  <c:y val="-4.077471531008154E-2"/>
                </c:manualLayout>
              </c:layout>
              <c:numFmt formatCode="0.0%" sourceLinked="0"/>
              <c:spPr>
                <a:noFill/>
                <a:ln w="27853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4D9-4AD5-9EC6-7CDA9195C1CC}"/>
                </c:ext>
              </c:extLst>
            </c:dLbl>
            <c:dLbl>
              <c:idx val="21"/>
              <c:layout>
                <c:manualLayout>
                  <c:x val="-3.498212507919269E-2"/>
                  <c:y val="4.34930296640869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4D9-4AD5-9EC6-7CDA9195C1CC}"/>
                </c:ext>
              </c:extLst>
            </c:dLbl>
            <c:dLbl>
              <c:idx val="22"/>
              <c:layout>
                <c:manualLayout>
                  <c:x val="-2.0948275862068967E-2"/>
                  <c:y val="-5.708460143411416E-2"/>
                </c:manualLayout>
              </c:layout>
              <c:numFmt formatCode="0.0%" sourceLinked="0"/>
              <c:spPr>
                <a:noFill/>
                <a:ln w="27853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4D9-4AD5-9EC6-7CDA9195C1CC}"/>
                </c:ext>
              </c:extLst>
            </c:dLbl>
            <c:dLbl>
              <c:idx val="23"/>
              <c:layout>
                <c:manualLayout>
                  <c:x val="-4.2693117024165082E-2"/>
                  <c:y val="4.3493029664086878E-2"/>
                </c:manualLayout>
              </c:layout>
              <c:numFmt formatCode="0.0%" sourceLinked="0"/>
              <c:spPr>
                <a:noFill/>
                <a:ln w="27853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84D9-4AD5-9EC6-7CDA9195C1CC}"/>
                </c:ext>
              </c:extLst>
            </c:dLbl>
            <c:dLbl>
              <c:idx val="24"/>
              <c:layout>
                <c:manualLayout>
                  <c:x val="-4.0729251515974403E-2"/>
                  <c:y val="-3.80564009560762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51A-4873-9736-9B58C2E44609}"/>
                </c:ext>
              </c:extLst>
            </c:dLbl>
            <c:dLbl>
              <c:idx val="25"/>
              <c:layout>
                <c:manualLayout>
                  <c:x val="-5.5097067607928214E-2"/>
                  <c:y val="2.99014578940596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51A-4873-9736-9B58C2E44609}"/>
                </c:ext>
              </c:extLst>
            </c:dLbl>
            <c:dLbl>
              <c:idx val="26"/>
              <c:layout>
                <c:manualLayout>
                  <c:x val="-3.8189655172413899E-2"/>
                  <c:y val="-5.708460143411416E-2"/>
                </c:manualLayout>
              </c:layout>
              <c:numFmt formatCode="0.0%" sourceLinked="0"/>
              <c:spPr>
                <a:noFill/>
                <a:ln w="27853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84D9-4AD5-9EC6-7CDA9195C1CC}"/>
                </c:ext>
              </c:extLst>
            </c:dLbl>
            <c:dLbl>
              <c:idx val="28"/>
              <c:layout>
                <c:manualLayout>
                  <c:x val="-1.4867182550456949E-2"/>
                  <c:y val="-6.79578588501359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97E-4277-A699-96D7E457BD56}"/>
                </c:ext>
              </c:extLst>
            </c:dLbl>
            <c:dLbl>
              <c:idx val="29"/>
              <c:layout>
                <c:manualLayout>
                  <c:x val="-8.5603448275862068E-2"/>
                  <c:y val="5.4366287080108728E-3"/>
                </c:manualLayout>
              </c:layout>
              <c:numFmt formatCode="0.0%" sourceLinked="0"/>
              <c:spPr>
                <a:noFill/>
                <a:ln w="27853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84D9-4AD5-9EC6-7CDA9195C1CC}"/>
                </c:ext>
              </c:extLst>
            </c:dLbl>
            <c:dLbl>
              <c:idx val="30"/>
              <c:layout>
                <c:manualLayout>
                  <c:x val="-3.3287740972033776E-2"/>
                  <c:y val="-3.2619772248065337E-2"/>
                </c:manualLayout>
              </c:layout>
              <c:numFmt formatCode="0.0%" sourceLinked="0"/>
              <c:spPr>
                <a:noFill/>
                <a:ln w="27853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84D9-4AD5-9EC6-7CDA9195C1CC}"/>
                </c:ext>
              </c:extLst>
            </c:dLbl>
            <c:dLbl>
              <c:idx val="31"/>
              <c:layout>
                <c:manualLayout>
                  <c:x val="-3.8162955923614051E-3"/>
                  <c:y val="1.90282004780379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7E-4277-A699-96D7E457BD56}"/>
                </c:ext>
              </c:extLst>
            </c:dLbl>
            <c:dLbl>
              <c:idx val="32"/>
              <c:layout>
                <c:manualLayout>
                  <c:x val="-4.9349941171146813E-2"/>
                  <c:y val="-5.43662870801087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A1-4077-9C62-35BCA415E8E2}"/>
                </c:ext>
              </c:extLst>
            </c:dLbl>
            <c:dLbl>
              <c:idx val="33"/>
              <c:numFmt formatCode="0.0%" sourceLinked="0"/>
              <c:spPr>
                <a:noFill/>
                <a:ln w="27853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B-84D9-4AD5-9EC6-7CDA9195C1CC}"/>
                </c:ext>
              </c:extLst>
            </c:dLbl>
            <c:dLbl>
              <c:idx val="34"/>
              <c:layout>
                <c:manualLayout>
                  <c:x val="-2.4249253326093071E-2"/>
                  <c:y val="-4.3493029664086982E-2"/>
                </c:manualLayout>
              </c:layout>
              <c:numFmt formatCode="0.0%" sourceLinked="0"/>
              <c:spPr>
                <a:noFill/>
                <a:ln w="27853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84D9-4AD5-9EC6-7CDA9195C1CC}"/>
                </c:ext>
              </c:extLst>
            </c:dLbl>
            <c:dLbl>
              <c:idx val="35"/>
              <c:layout>
                <c:manualLayout>
                  <c:x val="-5.2527604308082287E-2"/>
                  <c:y val="4.077471531008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A1-4077-9C62-35BCA415E8E2}"/>
                </c:ext>
              </c:extLst>
            </c:dLbl>
            <c:dLbl>
              <c:idx val="36"/>
              <c:layout>
                <c:manualLayout>
                  <c:x val="-3.2579079554710837E-2"/>
                  <c:y val="-5.43662870801088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D2-4D80-AF9F-284B02DB1606}"/>
                </c:ext>
              </c:extLst>
            </c:dLbl>
            <c:dLbl>
              <c:idx val="37"/>
              <c:numFmt formatCode="0.0%" sourceLinked="0"/>
              <c:spPr>
                <a:noFill/>
                <a:ln w="27853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D-84D9-4AD5-9EC6-7CDA9195C1CC}"/>
                </c:ext>
              </c:extLst>
            </c:dLbl>
            <c:dLbl>
              <c:idx val="39"/>
              <c:layout>
                <c:manualLayout>
                  <c:x val="-3.0681283374061105E-2"/>
                  <c:y val="-6.25212301421250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AD2-4D80-AF9F-284B02DB1606}"/>
                </c:ext>
              </c:extLst>
            </c:dLbl>
            <c:dLbl>
              <c:idx val="41"/>
              <c:layout>
                <c:manualLayout>
                  <c:x val="-5.5567585301837377E-2"/>
                  <c:y val="1.08732574160216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70C-4487-AEA4-2EFAF7190D03}"/>
                </c:ext>
              </c:extLst>
            </c:dLbl>
            <c:numFmt formatCode="0.0%" sourceLinked="0"/>
            <c:spPr>
              <a:noFill/>
              <a:ln w="27853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Sheet1!$B$1:$AS$1</c:f>
              <c:strCache>
                <c:ptCount val="44"/>
                <c:pt idx="0">
                  <c:v>1st 09</c:v>
                </c:pt>
                <c:pt idx="1">
                  <c:v>2nd 09</c:v>
                </c:pt>
                <c:pt idx="2">
                  <c:v>3rd 09</c:v>
                </c:pt>
                <c:pt idx="3">
                  <c:v>4th 09</c:v>
                </c:pt>
                <c:pt idx="4">
                  <c:v>1st 10</c:v>
                </c:pt>
                <c:pt idx="5">
                  <c:v>2nd 10</c:v>
                </c:pt>
                <c:pt idx="6">
                  <c:v>3rd 10</c:v>
                </c:pt>
                <c:pt idx="7">
                  <c:v>4th 10</c:v>
                </c:pt>
                <c:pt idx="8">
                  <c:v>1st 11</c:v>
                </c:pt>
                <c:pt idx="9">
                  <c:v>2nd 11</c:v>
                </c:pt>
                <c:pt idx="10">
                  <c:v>3rd 11</c:v>
                </c:pt>
                <c:pt idx="11">
                  <c:v>4th 11</c:v>
                </c:pt>
                <c:pt idx="12">
                  <c:v>1st 12</c:v>
                </c:pt>
                <c:pt idx="13">
                  <c:v>2nd 12</c:v>
                </c:pt>
                <c:pt idx="14">
                  <c:v>3rd 12</c:v>
                </c:pt>
                <c:pt idx="15">
                  <c:v>4th 12</c:v>
                </c:pt>
                <c:pt idx="16">
                  <c:v>1st 13</c:v>
                </c:pt>
                <c:pt idx="17">
                  <c:v>2nd 13</c:v>
                </c:pt>
                <c:pt idx="18">
                  <c:v>3rd 13</c:v>
                </c:pt>
                <c:pt idx="19">
                  <c:v>4th 13</c:v>
                </c:pt>
                <c:pt idx="20">
                  <c:v>1st 14</c:v>
                </c:pt>
                <c:pt idx="21">
                  <c:v>2nd 14</c:v>
                </c:pt>
                <c:pt idx="22">
                  <c:v>3rd 14</c:v>
                </c:pt>
                <c:pt idx="23">
                  <c:v>4th 14</c:v>
                </c:pt>
                <c:pt idx="24">
                  <c:v>1st 15</c:v>
                </c:pt>
                <c:pt idx="25">
                  <c:v>2nd 15</c:v>
                </c:pt>
                <c:pt idx="26">
                  <c:v>3rd 15</c:v>
                </c:pt>
                <c:pt idx="27">
                  <c:v>4th 15</c:v>
                </c:pt>
                <c:pt idx="28">
                  <c:v>1st 16</c:v>
                </c:pt>
                <c:pt idx="29">
                  <c:v>2nd 16</c:v>
                </c:pt>
                <c:pt idx="30">
                  <c:v>3rd 16</c:v>
                </c:pt>
                <c:pt idx="31">
                  <c:v>4th 16</c:v>
                </c:pt>
                <c:pt idx="32">
                  <c:v>1st 17</c:v>
                </c:pt>
                <c:pt idx="33">
                  <c:v>2nd 17</c:v>
                </c:pt>
                <c:pt idx="34">
                  <c:v>3rd 17</c:v>
                </c:pt>
                <c:pt idx="35">
                  <c:v>4th 17</c:v>
                </c:pt>
                <c:pt idx="36">
                  <c:v>1st 18</c:v>
                </c:pt>
                <c:pt idx="37">
                  <c:v>2nd 18</c:v>
                </c:pt>
                <c:pt idx="38">
                  <c:v>3rd 18</c:v>
                </c:pt>
                <c:pt idx="39">
                  <c:v>4th 18</c:v>
                </c:pt>
                <c:pt idx="40">
                  <c:v>1st 19</c:v>
                </c:pt>
                <c:pt idx="41">
                  <c:v>2nd 19</c:v>
                </c:pt>
                <c:pt idx="42">
                  <c:v>3rd 19</c:v>
                </c:pt>
                <c:pt idx="43">
                  <c:v>4th 19</c:v>
                </c:pt>
              </c:strCache>
            </c:strRef>
          </c:cat>
          <c:val>
            <c:numRef>
              <c:f>Sheet1!$B$2:$AS$2</c:f>
              <c:numCache>
                <c:formatCode>General</c:formatCode>
                <c:ptCount val="44"/>
                <c:pt idx="0">
                  <c:v>0.93</c:v>
                </c:pt>
                <c:pt idx="1">
                  <c:v>0.92100000000000004</c:v>
                </c:pt>
                <c:pt idx="2">
                  <c:v>0.92100000000000004</c:v>
                </c:pt>
                <c:pt idx="3">
                  <c:v>0.92</c:v>
                </c:pt>
                <c:pt idx="4">
                  <c:v>0.91800000000000004</c:v>
                </c:pt>
                <c:pt idx="5">
                  <c:v>0.90900000000000003</c:v>
                </c:pt>
                <c:pt idx="6">
                  <c:v>0.91</c:v>
                </c:pt>
                <c:pt idx="7">
                  <c:v>0.90900000000000003</c:v>
                </c:pt>
                <c:pt idx="8">
                  <c:v>0.91100000000000003</c:v>
                </c:pt>
                <c:pt idx="9">
                  <c:v>0.90200000000000002</c:v>
                </c:pt>
                <c:pt idx="10">
                  <c:v>0.90700000000000003</c:v>
                </c:pt>
                <c:pt idx="11">
                  <c:v>0.91300000000000003</c:v>
                </c:pt>
                <c:pt idx="12">
                  <c:v>0.91300000000000003</c:v>
                </c:pt>
                <c:pt idx="13">
                  <c:v>0.90600000000000003</c:v>
                </c:pt>
                <c:pt idx="14">
                  <c:v>0.91</c:v>
                </c:pt>
                <c:pt idx="15">
                  <c:v>0.90500000000000003</c:v>
                </c:pt>
                <c:pt idx="16">
                  <c:v>0.90900000000000003</c:v>
                </c:pt>
                <c:pt idx="17" formatCode="0.000">
                  <c:v>0.90300000000000002</c:v>
                </c:pt>
                <c:pt idx="18">
                  <c:v>0.90700000000000003</c:v>
                </c:pt>
                <c:pt idx="19">
                  <c:v>0.90500000000000003</c:v>
                </c:pt>
                <c:pt idx="20">
                  <c:v>0.90400000000000003</c:v>
                </c:pt>
                <c:pt idx="21" formatCode="0.000">
                  <c:v>0.90300000000000002</c:v>
                </c:pt>
                <c:pt idx="22">
                  <c:v>0.90400000000000003</c:v>
                </c:pt>
                <c:pt idx="23">
                  <c:v>0.9</c:v>
                </c:pt>
                <c:pt idx="24">
                  <c:v>0.89600000000000002</c:v>
                </c:pt>
                <c:pt idx="25">
                  <c:v>0.88700000000000001</c:v>
                </c:pt>
                <c:pt idx="26">
                  <c:v>0.88800000000000001</c:v>
                </c:pt>
                <c:pt idx="27">
                  <c:v>0.88400000000000001</c:v>
                </c:pt>
                <c:pt idx="28">
                  <c:v>0.877</c:v>
                </c:pt>
                <c:pt idx="29">
                  <c:v>0.874</c:v>
                </c:pt>
                <c:pt idx="30">
                  <c:v>0.873</c:v>
                </c:pt>
                <c:pt idx="31">
                  <c:v>0.86699999999999999</c:v>
                </c:pt>
                <c:pt idx="32">
                  <c:v>0.88500000000000001</c:v>
                </c:pt>
                <c:pt idx="33">
                  <c:v>0.88100000000000001</c:v>
                </c:pt>
                <c:pt idx="34">
                  <c:v>0.88200000000000001</c:v>
                </c:pt>
                <c:pt idx="35">
                  <c:v>0.879</c:v>
                </c:pt>
                <c:pt idx="36">
                  <c:v>0.875</c:v>
                </c:pt>
                <c:pt idx="37">
                  <c:v>0.873</c:v>
                </c:pt>
                <c:pt idx="38">
                  <c:v>0.878</c:v>
                </c:pt>
                <c:pt idx="39">
                  <c:v>0.875</c:v>
                </c:pt>
                <c:pt idx="40">
                  <c:v>0.877</c:v>
                </c:pt>
                <c:pt idx="41">
                  <c:v>0.872</c:v>
                </c:pt>
                <c:pt idx="42">
                  <c:v>0.871</c:v>
                </c:pt>
                <c:pt idx="43">
                  <c:v>0.86599999999999999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84D9-4AD5-9EC6-7CDA9195C1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1342200"/>
        <c:axId val="351342984"/>
      </c:lineChart>
      <c:catAx>
        <c:axId val="351342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82">
            <a:solidFill>
              <a:schemeClr val="tx1"/>
            </a:solidFill>
            <a:prstDash val="solid"/>
          </a:ln>
        </c:spPr>
        <c:txPr>
          <a:bodyPr rot="-192000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51342984"/>
        <c:crossesAt val="0.8600000000000001"/>
        <c:auto val="1"/>
        <c:lblAlgn val="ctr"/>
        <c:lblOffset val="100"/>
        <c:tickLblSkip val="1"/>
        <c:tickMarkSkip val="1"/>
        <c:noMultiLvlLbl val="0"/>
      </c:catAx>
      <c:valAx>
        <c:axId val="351342984"/>
        <c:scaling>
          <c:orientation val="minMax"/>
          <c:max val="0.96000000000000063"/>
          <c:min val="0.8600000000000001"/>
        </c:scaling>
        <c:delete val="0"/>
        <c:axPos val="l"/>
        <c:majorGridlines>
          <c:spPr>
            <a:ln w="3482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8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1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51342200"/>
        <c:crosses val="autoZero"/>
        <c:crossBetween val="between"/>
        <c:majorUnit val="1.0000000000000023E-2"/>
        <c:minorUnit val="1.0000000000000041E-3"/>
      </c:valAx>
      <c:spPr>
        <a:noFill/>
        <a:ln w="13926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5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95910780669144"/>
          <c:y val="7.1428571428571425E-2"/>
          <c:w val="0.8686493184634454"/>
          <c:h val="0.64285714285714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Twin Cities Metro</c:v>
                </c:pt>
              </c:strCache>
            </c:strRef>
          </c:tx>
          <c:spPr>
            <a:solidFill>
              <a:schemeClr val="accent1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1248545873378119E-2"/>
                  <c:y val="-1.09560782471208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77-4E6B-AAD4-92AB04DC9CFC}"/>
                </c:ext>
              </c:extLst>
            </c:dLbl>
            <c:dLbl>
              <c:idx val="1"/>
              <c:layout>
                <c:manualLayout>
                  <c:x val="-8.7062507009023199E-4"/>
                  <c:y val="-5.640241480551117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77-4E6B-AAD4-92AB04DC9CFC}"/>
                </c:ext>
              </c:extLst>
            </c:dLbl>
            <c:dLbl>
              <c:idx val="2"/>
              <c:layout>
                <c:manualLayout>
                  <c:x val="-1.155837960757046E-2"/>
                  <c:y val="-3.908099390183564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77-4E6B-AAD4-92AB04DC9CFC}"/>
                </c:ext>
              </c:extLst>
            </c:dLbl>
            <c:dLbl>
              <c:idx val="3"/>
              <c:layout>
                <c:manualLayout>
                  <c:x val="-3.6587735502555323E-3"/>
                  <c:y val="-5.604540996792555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77-4E6B-AAD4-92AB04DC9CFC}"/>
                </c:ext>
              </c:extLst>
            </c:dLbl>
            <c:dLbl>
              <c:idx val="4"/>
              <c:layout>
                <c:manualLayout>
                  <c:x val="3.0280090840272521E-3"/>
                  <c:y val="-4.90797546012269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77-4E6B-AAD4-92AB04DC9CFC}"/>
                </c:ext>
              </c:extLst>
            </c:dLbl>
            <c:dLbl>
              <c:idx val="5"/>
              <c:layout>
                <c:manualLayout>
                  <c:x val="8.4229664454155903E-3"/>
                  <c:y val="-4.00631904332509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77-4E6B-AAD4-92AB04DC9CFC}"/>
                </c:ext>
              </c:extLst>
            </c:dLbl>
            <c:dLbl>
              <c:idx val="6"/>
              <c:layout>
                <c:manualLayout>
                  <c:x val="-9.6997323299825421E-3"/>
                  <c:y val="-7.14919075491328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477-4E6B-AAD4-92AB04DC9CFC}"/>
                </c:ext>
              </c:extLst>
            </c:dLbl>
            <c:dLbl>
              <c:idx val="7"/>
              <c:layout>
                <c:manualLayout>
                  <c:x val="-5.6096889968142724E-4"/>
                  <c:y val="-7.28311089181336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477-4E6B-AAD4-92AB04DC9CFC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18</c:v>
                </c:pt>
                <c:pt idx="1">
                  <c:v>2nd Qtr 18</c:v>
                </c:pt>
                <c:pt idx="2">
                  <c:v>3rd Qtr 18</c:v>
                </c:pt>
                <c:pt idx="3">
                  <c:v>4th Qtr 18</c:v>
                </c:pt>
                <c:pt idx="4">
                  <c:v>1st Qtr 19</c:v>
                </c:pt>
                <c:pt idx="5">
                  <c:v>2nd Qtr 19</c:v>
                </c:pt>
                <c:pt idx="6">
                  <c:v>3rd Qtr 19</c:v>
                </c:pt>
                <c:pt idx="7">
                  <c:v>4th Qtr 19</c:v>
                </c:pt>
              </c:strCache>
            </c:strRef>
          </c:cat>
          <c:val>
            <c:numRef>
              <c:f>Sheet1!$B$2:$I$2</c:f>
              <c:numCache>
                <c:formatCode>0.0%</c:formatCode>
                <c:ptCount val="8"/>
                <c:pt idx="0">
                  <c:v>0.89900000000000002</c:v>
                </c:pt>
                <c:pt idx="1">
                  <c:v>0.89</c:v>
                </c:pt>
                <c:pt idx="2">
                  <c:v>0.89100000000000001</c:v>
                </c:pt>
                <c:pt idx="3">
                  <c:v>0.89100000000000001</c:v>
                </c:pt>
                <c:pt idx="4">
                  <c:v>0.89600000000000002</c:v>
                </c:pt>
                <c:pt idx="5">
                  <c:v>0.88600000000000001</c:v>
                </c:pt>
                <c:pt idx="6">
                  <c:v>0.88500000000000001</c:v>
                </c:pt>
                <c:pt idx="7">
                  <c:v>0.88500000000000001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77-4E6B-AAD4-92AB04DC9CF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Statewide Avg</c:v>
                </c:pt>
              </c:strCache>
            </c:strRef>
          </c:tx>
          <c:spPr>
            <a:solidFill>
              <a:schemeClr val="accent2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340353048652356E-2"/>
                  <c:y val="-9.3489123867183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477-4E6B-AAD4-92AB04DC9CFC}"/>
                </c:ext>
              </c:extLst>
            </c:dLbl>
            <c:dLbl>
              <c:idx val="1"/>
              <c:layout>
                <c:manualLayout>
                  <c:x val="3.2542293916825032E-2"/>
                  <c:y val="-3.63468034670500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477-4E6B-AAD4-92AB04DC9CFC}"/>
                </c:ext>
              </c:extLst>
            </c:dLbl>
            <c:dLbl>
              <c:idx val="2"/>
              <c:layout>
                <c:manualLayout>
                  <c:x val="2.4332854125317629E-2"/>
                  <c:y val="-6.58104757610795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477-4E6B-AAD4-92AB04DC9CFC}"/>
                </c:ext>
              </c:extLst>
            </c:dLbl>
            <c:dLbl>
              <c:idx val="3"/>
              <c:layout>
                <c:manualLayout>
                  <c:x val="2.1384629987400441E-2"/>
                  <c:y val="-3.469934356364963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477-4E6B-AAD4-92AB04DC9CFC}"/>
                </c:ext>
              </c:extLst>
            </c:dLbl>
            <c:dLbl>
              <c:idx val="4"/>
              <c:layout>
                <c:manualLayout>
                  <c:x val="2.1544824858108391E-2"/>
                  <c:y val="-6.40254515731522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477-4E6B-AAD4-92AB04DC9CFC}"/>
                </c:ext>
              </c:extLst>
            </c:dLbl>
            <c:dLbl>
              <c:idx val="5"/>
              <c:layout>
                <c:manualLayout>
                  <c:x val="2.0770329304519112E-2"/>
                  <c:y val="-1.20275298218088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477-4E6B-AAD4-92AB04DC9CFC}"/>
                </c:ext>
              </c:extLst>
            </c:dLbl>
            <c:dLbl>
              <c:idx val="6"/>
              <c:layout>
                <c:manualLayout>
                  <c:x val="2.627862547273797E-2"/>
                  <c:y val="-5.45330606680309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477-4E6B-AAD4-92AB04DC9CFC}"/>
                </c:ext>
              </c:extLst>
            </c:dLbl>
            <c:dLbl>
              <c:idx val="7"/>
              <c:layout>
                <c:manualLayout>
                  <c:x val="1.3924451751793241E-2"/>
                  <c:y val="-1.635991820040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477-4E6B-AAD4-92AB04DC9CFC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18</c:v>
                </c:pt>
                <c:pt idx="1">
                  <c:v>2nd Qtr 18</c:v>
                </c:pt>
                <c:pt idx="2">
                  <c:v>3rd Qtr 18</c:v>
                </c:pt>
                <c:pt idx="3">
                  <c:v>4th Qtr 18</c:v>
                </c:pt>
                <c:pt idx="4">
                  <c:v>1st Qtr 19</c:v>
                </c:pt>
                <c:pt idx="5">
                  <c:v>2nd Qtr 19</c:v>
                </c:pt>
                <c:pt idx="6">
                  <c:v>3rd Qtr 19</c:v>
                </c:pt>
                <c:pt idx="7">
                  <c:v>4th Qtr 19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0.875</c:v>
                </c:pt>
                <c:pt idx="1">
                  <c:v>0.873</c:v>
                </c:pt>
                <c:pt idx="2">
                  <c:v>0.878</c:v>
                </c:pt>
                <c:pt idx="3">
                  <c:v>0.875</c:v>
                </c:pt>
                <c:pt idx="4">
                  <c:v>0.877</c:v>
                </c:pt>
                <c:pt idx="5">
                  <c:v>0.872</c:v>
                </c:pt>
                <c:pt idx="6">
                  <c:v>0.871</c:v>
                </c:pt>
                <c:pt idx="7">
                  <c:v>0.86599999999999999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477-4E6B-AAD4-92AB04DC9C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43768"/>
        <c:axId val="351344160"/>
      </c:barChart>
      <c:catAx>
        <c:axId val="351343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46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5134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1344160"/>
        <c:scaling>
          <c:orientation val="minMax"/>
          <c:max val="1"/>
          <c:min val="0.8"/>
        </c:scaling>
        <c:delete val="0"/>
        <c:axPos val="l"/>
        <c:majorGridlines>
          <c:spPr>
            <a:ln w="3464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4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51343768"/>
        <c:crosses val="autoZero"/>
        <c:crossBetween val="between"/>
        <c:majorUnit val="0.05"/>
        <c:minorUnit val="0.05"/>
      </c:valAx>
      <c:spPr>
        <a:noFill/>
        <a:ln w="27711">
          <a:noFill/>
        </a:ln>
      </c:spPr>
    </c:plotArea>
    <c:legend>
      <c:legendPos val="b"/>
      <c:layout>
        <c:manualLayout>
          <c:xMode val="edge"/>
          <c:yMode val="edge"/>
          <c:x val="0.25526641883519197"/>
          <c:y val="0.91071428571428559"/>
          <c:w val="0.57620817843866168"/>
          <c:h val="8.2589285714285685E-2"/>
        </c:manualLayout>
      </c:layout>
      <c:overlay val="0"/>
      <c:spPr>
        <a:solidFill>
          <a:schemeClr val="bg1"/>
        </a:solidFill>
        <a:ln w="3464">
          <a:solidFill>
            <a:schemeClr val="tx1"/>
          </a:solidFill>
          <a:prstDash val="solid"/>
        </a:ln>
      </c:spPr>
      <c:txPr>
        <a:bodyPr/>
        <a:lstStyle/>
        <a:p>
          <a:pPr>
            <a:defRPr sz="1806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95910780669144"/>
          <c:y val="7.1428571428571425E-2"/>
          <c:w val="0.8686493184634454"/>
          <c:h val="0.64285714285714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Northeast</c:v>
                </c:pt>
              </c:strCache>
            </c:strRef>
          </c:tx>
          <c:spPr>
            <a:solidFill>
              <a:schemeClr val="accent1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1248545873378119E-2"/>
                  <c:y val="-1.09560782471208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77-4E6B-AAD4-92AB04DC9CFC}"/>
                </c:ext>
              </c:extLst>
            </c:dLbl>
            <c:dLbl>
              <c:idx val="1"/>
              <c:layout>
                <c:manualLayout>
                  <c:x val="-8.7062507009023199E-4"/>
                  <c:y val="-5.640241480551117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77-4E6B-AAD4-92AB04DC9CFC}"/>
                </c:ext>
              </c:extLst>
            </c:dLbl>
            <c:dLbl>
              <c:idx val="2"/>
              <c:layout>
                <c:manualLayout>
                  <c:x val="-1.155837960757046E-2"/>
                  <c:y val="-3.908099390183564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77-4E6B-AAD4-92AB04DC9CFC}"/>
                </c:ext>
              </c:extLst>
            </c:dLbl>
            <c:dLbl>
              <c:idx val="3"/>
              <c:layout>
                <c:manualLayout>
                  <c:x val="-3.6587735502555323E-3"/>
                  <c:y val="-5.604540996792555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77-4E6B-AAD4-92AB04DC9CFC}"/>
                </c:ext>
              </c:extLst>
            </c:dLbl>
            <c:dLbl>
              <c:idx val="4"/>
              <c:layout>
                <c:manualLayout>
                  <c:x val="-1.7086955503547323E-2"/>
                  <c:y val="-8.17995910020459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77-4E6B-AAD4-92AB04DC9CFC}"/>
                </c:ext>
              </c:extLst>
            </c:dLbl>
            <c:dLbl>
              <c:idx val="5"/>
              <c:layout>
                <c:manualLayout>
                  <c:x val="8.4229664454155903E-3"/>
                  <c:y val="-4.00631904332509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77-4E6B-AAD4-92AB04DC9CFC}"/>
                </c:ext>
              </c:extLst>
            </c:dLbl>
            <c:dLbl>
              <c:idx val="6"/>
              <c:layout>
                <c:manualLayout>
                  <c:x val="-1.1136529452499138E-2"/>
                  <c:y val="4.8543011878116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477-4E6B-AAD4-92AB04DC9CFC}"/>
                </c:ext>
              </c:extLst>
            </c:dLbl>
            <c:dLbl>
              <c:idx val="7"/>
              <c:layout>
                <c:manualLayout>
                  <c:x val="-5.6096889968142724E-4"/>
                  <c:y val="-7.28311089181336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477-4E6B-AAD4-92AB04DC9CFC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18</c:v>
                </c:pt>
                <c:pt idx="1">
                  <c:v>2nd Qtr 18</c:v>
                </c:pt>
                <c:pt idx="2">
                  <c:v>3rd Qtr 18</c:v>
                </c:pt>
                <c:pt idx="3">
                  <c:v>4th Qtr 18</c:v>
                </c:pt>
                <c:pt idx="4">
                  <c:v>1st Qtr 19</c:v>
                </c:pt>
                <c:pt idx="5">
                  <c:v>2nd Qtr 19</c:v>
                </c:pt>
                <c:pt idx="6">
                  <c:v>3rd Qtr 19</c:v>
                </c:pt>
                <c:pt idx="7">
                  <c:v>4th Qtr 19</c:v>
                </c:pt>
              </c:strCache>
            </c:strRef>
          </c:cat>
          <c:val>
            <c:numRef>
              <c:f>Sheet1!$B$2:$I$2</c:f>
              <c:numCache>
                <c:formatCode>0.0%</c:formatCode>
                <c:ptCount val="8"/>
                <c:pt idx="0">
                  <c:v>0.85299999999999998</c:v>
                </c:pt>
                <c:pt idx="1">
                  <c:v>0.86799999999999999</c:v>
                </c:pt>
                <c:pt idx="2">
                  <c:v>0.86799999999999999</c:v>
                </c:pt>
                <c:pt idx="3">
                  <c:v>0.86299999999999999</c:v>
                </c:pt>
                <c:pt idx="4">
                  <c:v>0.82399999999999995</c:v>
                </c:pt>
                <c:pt idx="5">
                  <c:v>0.86499999999999999</c:v>
                </c:pt>
                <c:pt idx="6">
                  <c:v>0.871</c:v>
                </c:pt>
                <c:pt idx="7">
                  <c:v>0.86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77-4E6B-AAD4-92AB04DC9CF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Statewide Avg</c:v>
                </c:pt>
              </c:strCache>
            </c:strRef>
          </c:tx>
          <c:spPr>
            <a:solidFill>
              <a:schemeClr val="accent2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340353048652356E-2"/>
                  <c:y val="-9.3489123867183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477-4E6B-AAD4-92AB04DC9CFC}"/>
                </c:ext>
              </c:extLst>
            </c:dLbl>
            <c:dLbl>
              <c:idx val="1"/>
              <c:layout>
                <c:manualLayout>
                  <c:x val="9.5538068551234111E-3"/>
                  <c:y val="7.2720051097907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477-4E6B-AAD4-92AB04DC9CFC}"/>
                </c:ext>
              </c:extLst>
            </c:dLbl>
            <c:dLbl>
              <c:idx val="2"/>
              <c:layout>
                <c:manualLayout>
                  <c:x val="2.4332854125317629E-2"/>
                  <c:y val="-6.58104757610795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477-4E6B-AAD4-92AB04DC9CFC}"/>
                </c:ext>
              </c:extLst>
            </c:dLbl>
            <c:dLbl>
              <c:idx val="3"/>
              <c:layout>
                <c:manualLayout>
                  <c:x val="2.1384629987400441E-2"/>
                  <c:y val="-3.469934356364963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477-4E6B-AAD4-92AB04DC9CFC}"/>
                </c:ext>
              </c:extLst>
            </c:dLbl>
            <c:dLbl>
              <c:idx val="4"/>
              <c:layout>
                <c:manualLayout>
                  <c:x val="2.1544824858108391E-2"/>
                  <c:y val="-6.40254515731522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477-4E6B-AAD4-92AB04DC9CFC}"/>
                </c:ext>
              </c:extLst>
            </c:dLbl>
            <c:dLbl>
              <c:idx val="5"/>
              <c:layout>
                <c:manualLayout>
                  <c:x val="-2.2181874172082787E-3"/>
                  <c:y val="-8.019387147158757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477-4E6B-AAD4-92AB04DC9CFC}"/>
                </c:ext>
              </c:extLst>
            </c:dLbl>
            <c:dLbl>
              <c:idx val="6"/>
              <c:layout>
                <c:manualLayout>
                  <c:x val="2.627862547273797E-2"/>
                  <c:y val="-5.45330606680309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477-4E6B-AAD4-92AB04DC9CFC}"/>
                </c:ext>
              </c:extLst>
            </c:dLbl>
            <c:dLbl>
              <c:idx val="7"/>
              <c:layout>
                <c:manualLayout>
                  <c:x val="1.3924451751793241E-2"/>
                  <c:y val="-1.635991820040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477-4E6B-AAD4-92AB04DC9CFC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18</c:v>
                </c:pt>
                <c:pt idx="1">
                  <c:v>2nd Qtr 18</c:v>
                </c:pt>
                <c:pt idx="2">
                  <c:v>3rd Qtr 18</c:v>
                </c:pt>
                <c:pt idx="3">
                  <c:v>4th Qtr 18</c:v>
                </c:pt>
                <c:pt idx="4">
                  <c:v>1st Qtr 19</c:v>
                </c:pt>
                <c:pt idx="5">
                  <c:v>2nd Qtr 19</c:v>
                </c:pt>
                <c:pt idx="6">
                  <c:v>3rd Qtr 19</c:v>
                </c:pt>
                <c:pt idx="7">
                  <c:v>4th Qtr 19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0.875</c:v>
                </c:pt>
                <c:pt idx="1">
                  <c:v>0.873</c:v>
                </c:pt>
                <c:pt idx="2">
                  <c:v>0.878</c:v>
                </c:pt>
                <c:pt idx="3">
                  <c:v>0.875</c:v>
                </c:pt>
                <c:pt idx="4">
                  <c:v>0.877</c:v>
                </c:pt>
                <c:pt idx="5">
                  <c:v>0.872</c:v>
                </c:pt>
                <c:pt idx="6">
                  <c:v>0.871</c:v>
                </c:pt>
                <c:pt idx="7">
                  <c:v>0.86599999999999999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477-4E6B-AAD4-92AB04DC9C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43768"/>
        <c:axId val="351344160"/>
      </c:barChart>
      <c:catAx>
        <c:axId val="351343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46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5134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1344160"/>
        <c:scaling>
          <c:orientation val="minMax"/>
          <c:max val="1"/>
          <c:min val="0.8"/>
        </c:scaling>
        <c:delete val="0"/>
        <c:axPos val="l"/>
        <c:majorGridlines>
          <c:spPr>
            <a:ln w="3464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4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51343768"/>
        <c:crosses val="autoZero"/>
        <c:crossBetween val="between"/>
        <c:majorUnit val="0.05"/>
        <c:minorUnit val="0.05"/>
      </c:valAx>
      <c:spPr>
        <a:noFill/>
        <a:ln w="27711">
          <a:noFill/>
        </a:ln>
      </c:spPr>
    </c:plotArea>
    <c:legend>
      <c:legendPos val="b"/>
      <c:layout>
        <c:manualLayout>
          <c:xMode val="edge"/>
          <c:yMode val="edge"/>
          <c:x val="0.25526641883519197"/>
          <c:y val="0.91071428571428559"/>
          <c:w val="0.57620817843866168"/>
          <c:h val="8.2589285714285685E-2"/>
        </c:manualLayout>
      </c:layout>
      <c:overlay val="0"/>
      <c:spPr>
        <a:solidFill>
          <a:schemeClr val="bg1"/>
        </a:solidFill>
        <a:ln w="3464">
          <a:solidFill>
            <a:schemeClr val="tx1"/>
          </a:solidFill>
          <a:prstDash val="solid"/>
        </a:ln>
      </c:spPr>
      <c:txPr>
        <a:bodyPr/>
        <a:lstStyle/>
        <a:p>
          <a:pPr>
            <a:defRPr sz="1806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95910780669144"/>
          <c:y val="7.1428571428571425E-2"/>
          <c:w val="0.8686493184634454"/>
          <c:h val="0.64285714285714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Northwest</c:v>
                </c:pt>
              </c:strCache>
            </c:strRef>
          </c:tx>
          <c:spPr>
            <a:solidFill>
              <a:schemeClr val="accent1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1248545873378119E-2"/>
                  <c:y val="-1.09560782471208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77-4E6B-AAD4-92AB04DC9CFC}"/>
                </c:ext>
              </c:extLst>
            </c:dLbl>
            <c:dLbl>
              <c:idx val="1"/>
              <c:layout>
                <c:manualLayout>
                  <c:x val="-8.7062507009023199E-4"/>
                  <c:y val="-5.640241480551117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77-4E6B-AAD4-92AB04DC9CFC}"/>
                </c:ext>
              </c:extLst>
            </c:dLbl>
            <c:dLbl>
              <c:idx val="2"/>
              <c:layout>
                <c:manualLayout>
                  <c:x val="-1.155837960757046E-2"/>
                  <c:y val="-3.908099390183564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77-4E6B-AAD4-92AB04DC9CFC}"/>
                </c:ext>
              </c:extLst>
            </c:dLbl>
            <c:dLbl>
              <c:idx val="3"/>
              <c:layout>
                <c:manualLayout>
                  <c:x val="-3.6587735502555323E-3"/>
                  <c:y val="-5.604540996792555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77-4E6B-AAD4-92AB04DC9CFC}"/>
                </c:ext>
              </c:extLst>
            </c:dLbl>
            <c:dLbl>
              <c:idx val="4"/>
              <c:layout>
                <c:manualLayout>
                  <c:x val="-1.7086955503547323E-2"/>
                  <c:y val="-8.17995910020459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77-4E6B-AAD4-92AB04DC9CFC}"/>
                </c:ext>
              </c:extLst>
            </c:dLbl>
            <c:dLbl>
              <c:idx val="5"/>
              <c:layout>
                <c:manualLayout>
                  <c:x val="8.4229664454155903E-3"/>
                  <c:y val="-4.00631904332509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77-4E6B-AAD4-92AB04DC9CFC}"/>
                </c:ext>
              </c:extLst>
            </c:dLbl>
            <c:dLbl>
              <c:idx val="6"/>
              <c:layout>
                <c:manualLayout>
                  <c:x val="-1.1136529452499138E-2"/>
                  <c:y val="4.8543011878116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477-4E6B-AAD4-92AB04DC9CFC}"/>
                </c:ext>
              </c:extLst>
            </c:dLbl>
            <c:dLbl>
              <c:idx val="7"/>
              <c:layout>
                <c:manualLayout>
                  <c:x val="-5.6096889968142724E-4"/>
                  <c:y val="-7.28311089181336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477-4E6B-AAD4-92AB04DC9CFC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18</c:v>
                </c:pt>
                <c:pt idx="1">
                  <c:v>2nd Qtr 18</c:v>
                </c:pt>
                <c:pt idx="2">
                  <c:v>3rd Qtr 18</c:v>
                </c:pt>
                <c:pt idx="3">
                  <c:v>4th Qtr 18</c:v>
                </c:pt>
                <c:pt idx="4">
                  <c:v>1st Qtr 19</c:v>
                </c:pt>
                <c:pt idx="5">
                  <c:v>2nd Qtr 19</c:v>
                </c:pt>
                <c:pt idx="6">
                  <c:v>3rd Qtr 19</c:v>
                </c:pt>
                <c:pt idx="7">
                  <c:v>4th Qtr 19</c:v>
                </c:pt>
              </c:strCache>
            </c:strRef>
          </c:cat>
          <c:val>
            <c:numRef>
              <c:f>Sheet1!$B$2:$I$2</c:f>
              <c:numCache>
                <c:formatCode>0.0%</c:formatCode>
                <c:ptCount val="8"/>
                <c:pt idx="0">
                  <c:v>0.93</c:v>
                </c:pt>
                <c:pt idx="1">
                  <c:v>0.92600000000000005</c:v>
                </c:pt>
                <c:pt idx="2">
                  <c:v>0.93300000000000005</c:v>
                </c:pt>
                <c:pt idx="3">
                  <c:v>0.91300000000000003</c:v>
                </c:pt>
                <c:pt idx="4">
                  <c:v>0.89200000000000002</c:v>
                </c:pt>
                <c:pt idx="5">
                  <c:v>0.89200000000000002</c:v>
                </c:pt>
                <c:pt idx="6">
                  <c:v>0.873</c:v>
                </c:pt>
                <c:pt idx="7">
                  <c:v>0.88400000000000001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77-4E6B-AAD4-92AB04DC9CF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Statewide Avg</c:v>
                </c:pt>
              </c:strCache>
            </c:strRef>
          </c:tx>
          <c:spPr>
            <a:solidFill>
              <a:schemeClr val="accent2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340353048652356E-2"/>
                  <c:y val="-9.3489123867183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477-4E6B-AAD4-92AB04DC9CFC}"/>
                </c:ext>
              </c:extLst>
            </c:dLbl>
            <c:dLbl>
              <c:idx val="1"/>
              <c:layout>
                <c:manualLayout>
                  <c:x val="9.5538068551234111E-3"/>
                  <c:y val="7.2720051097907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477-4E6B-AAD4-92AB04DC9CFC}"/>
                </c:ext>
              </c:extLst>
            </c:dLbl>
            <c:dLbl>
              <c:idx val="2"/>
              <c:layout>
                <c:manualLayout>
                  <c:x val="2.4332854125317629E-2"/>
                  <c:y val="-6.58104757610795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477-4E6B-AAD4-92AB04DC9CFC}"/>
                </c:ext>
              </c:extLst>
            </c:dLbl>
            <c:dLbl>
              <c:idx val="3"/>
              <c:layout>
                <c:manualLayout>
                  <c:x val="2.1384629987400441E-2"/>
                  <c:y val="-3.469934356364963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477-4E6B-AAD4-92AB04DC9CFC}"/>
                </c:ext>
              </c:extLst>
            </c:dLbl>
            <c:dLbl>
              <c:idx val="4"/>
              <c:layout>
                <c:manualLayout>
                  <c:x val="2.1544824858108391E-2"/>
                  <c:y val="-6.40254515731522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477-4E6B-AAD4-92AB04DC9CFC}"/>
                </c:ext>
              </c:extLst>
            </c:dLbl>
            <c:dLbl>
              <c:idx val="5"/>
              <c:layout>
                <c:manualLayout>
                  <c:x val="1.3586412071953579E-2"/>
                  <c:y val="-4.47473820373680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477-4E6B-AAD4-92AB04DC9CFC}"/>
                </c:ext>
              </c:extLst>
            </c:dLbl>
            <c:dLbl>
              <c:idx val="6"/>
              <c:layout>
                <c:manualLayout>
                  <c:x val="2.627862547273797E-2"/>
                  <c:y val="-5.45330606680309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477-4E6B-AAD4-92AB04DC9CFC}"/>
                </c:ext>
              </c:extLst>
            </c:dLbl>
            <c:dLbl>
              <c:idx val="7"/>
              <c:layout>
                <c:manualLayout>
                  <c:x val="1.3924451751793241E-2"/>
                  <c:y val="-1.635991820040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477-4E6B-AAD4-92AB04DC9CFC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18</c:v>
                </c:pt>
                <c:pt idx="1">
                  <c:v>2nd Qtr 18</c:v>
                </c:pt>
                <c:pt idx="2">
                  <c:v>3rd Qtr 18</c:v>
                </c:pt>
                <c:pt idx="3">
                  <c:v>4th Qtr 18</c:v>
                </c:pt>
                <c:pt idx="4">
                  <c:v>1st Qtr 19</c:v>
                </c:pt>
                <c:pt idx="5">
                  <c:v>2nd Qtr 19</c:v>
                </c:pt>
                <c:pt idx="6">
                  <c:v>3rd Qtr 19</c:v>
                </c:pt>
                <c:pt idx="7">
                  <c:v>4th Qtr 19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0.875</c:v>
                </c:pt>
                <c:pt idx="1">
                  <c:v>0.873</c:v>
                </c:pt>
                <c:pt idx="2">
                  <c:v>0.878</c:v>
                </c:pt>
                <c:pt idx="3">
                  <c:v>0.875</c:v>
                </c:pt>
                <c:pt idx="4">
                  <c:v>0.877</c:v>
                </c:pt>
                <c:pt idx="5">
                  <c:v>0.872</c:v>
                </c:pt>
                <c:pt idx="6">
                  <c:v>0.871</c:v>
                </c:pt>
                <c:pt idx="7">
                  <c:v>0.86599999999999999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477-4E6B-AAD4-92AB04DC9C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43768"/>
        <c:axId val="351344160"/>
      </c:barChart>
      <c:catAx>
        <c:axId val="351343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46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5134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1344160"/>
        <c:scaling>
          <c:orientation val="minMax"/>
          <c:max val="1"/>
          <c:min val="0.8"/>
        </c:scaling>
        <c:delete val="0"/>
        <c:axPos val="l"/>
        <c:majorGridlines>
          <c:spPr>
            <a:ln w="3464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4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51343768"/>
        <c:crosses val="autoZero"/>
        <c:crossBetween val="between"/>
        <c:majorUnit val="0.05"/>
        <c:minorUnit val="0.05"/>
      </c:valAx>
      <c:spPr>
        <a:noFill/>
        <a:ln w="27711">
          <a:noFill/>
        </a:ln>
      </c:spPr>
    </c:plotArea>
    <c:legend>
      <c:legendPos val="b"/>
      <c:layout>
        <c:manualLayout>
          <c:xMode val="edge"/>
          <c:yMode val="edge"/>
          <c:x val="0.25526641883519197"/>
          <c:y val="0.91071428571428559"/>
          <c:w val="0.57620817843866168"/>
          <c:h val="8.2589285714285685E-2"/>
        </c:manualLayout>
      </c:layout>
      <c:overlay val="0"/>
      <c:spPr>
        <a:solidFill>
          <a:schemeClr val="bg1"/>
        </a:solidFill>
        <a:ln w="3464">
          <a:solidFill>
            <a:schemeClr val="tx1"/>
          </a:solidFill>
          <a:prstDash val="solid"/>
        </a:ln>
      </c:spPr>
      <c:txPr>
        <a:bodyPr/>
        <a:lstStyle/>
        <a:p>
          <a:pPr>
            <a:defRPr sz="1806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95910780669144"/>
          <c:y val="7.1428571428571425E-2"/>
          <c:w val="0.8686493184634454"/>
          <c:h val="0.64285714285714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East Central</c:v>
                </c:pt>
              </c:strCache>
            </c:strRef>
          </c:tx>
          <c:spPr>
            <a:solidFill>
              <a:schemeClr val="accent1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1248545873378119E-2"/>
                  <c:y val="-1.09560782471208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77-4E6B-AAD4-92AB04DC9CFC}"/>
                </c:ext>
              </c:extLst>
            </c:dLbl>
            <c:dLbl>
              <c:idx val="1"/>
              <c:layout>
                <c:manualLayout>
                  <c:x val="-1.954883015983688E-2"/>
                  <c:y val="6.31059154415514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77-4E6B-AAD4-92AB04DC9CFC}"/>
                </c:ext>
              </c:extLst>
            </c:dLbl>
            <c:dLbl>
              <c:idx val="2"/>
              <c:layout>
                <c:manualLayout>
                  <c:x val="-8.6848367142769393E-3"/>
                  <c:y val="-3.90810964580347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77-4E6B-AAD4-92AB04DC9CFC}"/>
                </c:ext>
              </c:extLst>
            </c:dLbl>
            <c:dLbl>
              <c:idx val="3"/>
              <c:layout>
                <c:manualLayout>
                  <c:x val="3.5250931673786279E-3"/>
                  <c:y val="-8.87652233654842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77-4E6B-AAD4-92AB04DC9CFC}"/>
                </c:ext>
              </c:extLst>
            </c:dLbl>
            <c:dLbl>
              <c:idx val="4"/>
              <c:layout>
                <c:manualLayout>
                  <c:x val="-1.7086955503547323E-2"/>
                  <c:y val="-8.17995910020459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77-4E6B-AAD4-92AB04DC9CFC}"/>
                </c:ext>
              </c:extLst>
            </c:dLbl>
            <c:dLbl>
              <c:idx val="5"/>
              <c:layout>
                <c:manualLayout>
                  <c:x val="8.4229664454155903E-3"/>
                  <c:y val="-4.00631904332509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77-4E6B-AAD4-92AB04DC9CFC}"/>
                </c:ext>
              </c:extLst>
            </c:dLbl>
            <c:dLbl>
              <c:idx val="6"/>
              <c:layout>
                <c:manualLayout>
                  <c:x val="-1.1136529452499138E-2"/>
                  <c:y val="4.8543011878116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477-4E6B-AAD4-92AB04DC9CFC}"/>
                </c:ext>
              </c:extLst>
            </c:dLbl>
            <c:dLbl>
              <c:idx val="7"/>
              <c:layout>
                <c:manualLayout>
                  <c:x val="-5.6102368551731111E-4"/>
                  <c:y val="-0.1028242328604630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477-4E6B-AAD4-92AB04DC9CFC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18</c:v>
                </c:pt>
                <c:pt idx="1">
                  <c:v>2nd Qtr 18</c:v>
                </c:pt>
                <c:pt idx="2">
                  <c:v>3rd Qtr 18</c:v>
                </c:pt>
                <c:pt idx="3">
                  <c:v>4th Qtr 18</c:v>
                </c:pt>
                <c:pt idx="4">
                  <c:v>1st Qtr 19</c:v>
                </c:pt>
                <c:pt idx="5">
                  <c:v>2nd Qtr 19</c:v>
                </c:pt>
                <c:pt idx="6">
                  <c:v>3rd Qtr 19</c:v>
                </c:pt>
                <c:pt idx="7">
                  <c:v>4th Qtr 19</c:v>
                </c:pt>
              </c:strCache>
            </c:strRef>
          </c:cat>
          <c:val>
            <c:numRef>
              <c:f>Sheet1!$B$2:$I$2</c:f>
              <c:numCache>
                <c:formatCode>0.0%</c:formatCode>
                <c:ptCount val="8"/>
                <c:pt idx="0">
                  <c:v>0.85199999999999998</c:v>
                </c:pt>
                <c:pt idx="1">
                  <c:v>0.85599999999999998</c:v>
                </c:pt>
                <c:pt idx="2">
                  <c:v>0.876</c:v>
                </c:pt>
                <c:pt idx="3">
                  <c:v>0.86</c:v>
                </c:pt>
                <c:pt idx="4">
                  <c:v>0.877</c:v>
                </c:pt>
                <c:pt idx="5">
                  <c:v>0.872</c:v>
                </c:pt>
                <c:pt idx="6">
                  <c:v>0.871</c:v>
                </c:pt>
                <c:pt idx="7">
                  <c:v>0.86499999999999999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77-4E6B-AAD4-92AB04DC9CF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Statewide Avg</c:v>
                </c:pt>
              </c:strCache>
            </c:strRef>
          </c:tx>
          <c:spPr>
            <a:solidFill>
              <a:schemeClr val="accent2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340353048652356E-2"/>
                  <c:y val="-9.3489123867183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477-4E6B-AAD4-92AB04DC9CFC}"/>
                </c:ext>
              </c:extLst>
            </c:dLbl>
            <c:dLbl>
              <c:idx val="1"/>
              <c:layout>
                <c:manualLayout>
                  <c:x val="9.5538068551234111E-3"/>
                  <c:y val="7.2720051097907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477-4E6B-AAD4-92AB04DC9CFC}"/>
                </c:ext>
              </c:extLst>
            </c:dLbl>
            <c:dLbl>
              <c:idx val="2"/>
              <c:layout>
                <c:manualLayout>
                  <c:x val="2.4332854125317629E-2"/>
                  <c:y val="-6.58104757610795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477-4E6B-AAD4-92AB04DC9CFC}"/>
                </c:ext>
              </c:extLst>
            </c:dLbl>
            <c:dLbl>
              <c:idx val="3"/>
              <c:layout>
                <c:manualLayout>
                  <c:x val="7.0168122699805716E-3"/>
                  <c:y val="1.016333081064253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477-4E6B-AAD4-92AB04DC9CFC}"/>
                </c:ext>
              </c:extLst>
            </c:dLbl>
            <c:dLbl>
              <c:idx val="4"/>
              <c:layout>
                <c:manualLayout>
                  <c:x val="2.1544824858108391E-2"/>
                  <c:y val="-6.40254515731522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477-4E6B-AAD4-92AB04DC9CFC}"/>
                </c:ext>
              </c:extLst>
            </c:dLbl>
            <c:dLbl>
              <c:idx val="5"/>
              <c:layout>
                <c:manualLayout>
                  <c:x val="1.3586412071953579E-2"/>
                  <c:y val="-8.019387147158757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477-4E6B-AAD4-92AB04DC9CFC}"/>
                </c:ext>
              </c:extLst>
            </c:dLbl>
            <c:dLbl>
              <c:idx val="6"/>
              <c:layout>
                <c:manualLayout>
                  <c:x val="2.627862547273797E-2"/>
                  <c:y val="-5.45330606680309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477-4E6B-AAD4-92AB04DC9CFC}"/>
                </c:ext>
              </c:extLst>
            </c:dLbl>
            <c:dLbl>
              <c:idx val="7"/>
              <c:layout>
                <c:manualLayout>
                  <c:x val="1.3924451751793241E-2"/>
                  <c:y val="-1.635991820040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477-4E6B-AAD4-92AB04DC9CFC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18</c:v>
                </c:pt>
                <c:pt idx="1">
                  <c:v>2nd Qtr 18</c:v>
                </c:pt>
                <c:pt idx="2">
                  <c:v>3rd Qtr 18</c:v>
                </c:pt>
                <c:pt idx="3">
                  <c:v>4th Qtr 18</c:v>
                </c:pt>
                <c:pt idx="4">
                  <c:v>1st Qtr 19</c:v>
                </c:pt>
                <c:pt idx="5">
                  <c:v>2nd Qtr 19</c:v>
                </c:pt>
                <c:pt idx="6">
                  <c:v>3rd Qtr 19</c:v>
                </c:pt>
                <c:pt idx="7">
                  <c:v>4th Qtr 19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0.875</c:v>
                </c:pt>
                <c:pt idx="1">
                  <c:v>0.873</c:v>
                </c:pt>
                <c:pt idx="2">
                  <c:v>0.878</c:v>
                </c:pt>
                <c:pt idx="3">
                  <c:v>0.875</c:v>
                </c:pt>
                <c:pt idx="4">
                  <c:v>0.877</c:v>
                </c:pt>
                <c:pt idx="5">
                  <c:v>0.872</c:v>
                </c:pt>
                <c:pt idx="6">
                  <c:v>0.871</c:v>
                </c:pt>
                <c:pt idx="7">
                  <c:v>0.86599999999999999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477-4E6B-AAD4-92AB04DC9C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43768"/>
        <c:axId val="351344160"/>
      </c:barChart>
      <c:catAx>
        <c:axId val="351343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46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5134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1344160"/>
        <c:scaling>
          <c:orientation val="minMax"/>
          <c:max val="1"/>
          <c:min val="0.8"/>
        </c:scaling>
        <c:delete val="0"/>
        <c:axPos val="l"/>
        <c:majorGridlines>
          <c:spPr>
            <a:ln w="3464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4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51343768"/>
        <c:crosses val="autoZero"/>
        <c:crossBetween val="between"/>
        <c:majorUnit val="0.05"/>
        <c:minorUnit val="0.05"/>
      </c:valAx>
      <c:spPr>
        <a:noFill/>
        <a:ln w="27711">
          <a:noFill/>
        </a:ln>
      </c:spPr>
    </c:plotArea>
    <c:legend>
      <c:legendPos val="b"/>
      <c:layout>
        <c:manualLayout>
          <c:xMode val="edge"/>
          <c:yMode val="edge"/>
          <c:x val="0.25526641883519197"/>
          <c:y val="0.91071428571428559"/>
          <c:w val="0.57620817843866168"/>
          <c:h val="8.2589285714285685E-2"/>
        </c:manualLayout>
      </c:layout>
      <c:overlay val="0"/>
      <c:spPr>
        <a:solidFill>
          <a:schemeClr val="bg1"/>
        </a:solidFill>
        <a:ln w="3464">
          <a:solidFill>
            <a:schemeClr val="tx1"/>
          </a:solidFill>
          <a:prstDash val="solid"/>
        </a:ln>
      </c:spPr>
      <c:txPr>
        <a:bodyPr/>
        <a:lstStyle/>
        <a:p>
          <a:pPr>
            <a:defRPr sz="1806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95910780669144"/>
          <c:y val="7.1428571428571425E-2"/>
          <c:w val="0.8686493184634454"/>
          <c:h val="0.64285714285714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West Central</c:v>
                </c:pt>
              </c:strCache>
            </c:strRef>
          </c:tx>
          <c:spPr>
            <a:solidFill>
              <a:schemeClr val="accent1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1248545873378119E-2"/>
                  <c:y val="-1.09560782471208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77-4E6B-AAD4-92AB04DC9CFC}"/>
                </c:ext>
              </c:extLst>
            </c:dLbl>
            <c:dLbl>
              <c:idx val="1"/>
              <c:layout>
                <c:manualLayout>
                  <c:x val="-1.954883015983688E-2"/>
                  <c:y val="6.31059154415514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77-4E6B-AAD4-92AB04DC9CFC}"/>
                </c:ext>
              </c:extLst>
            </c:dLbl>
            <c:dLbl>
              <c:idx val="2"/>
              <c:layout>
                <c:manualLayout>
                  <c:x val="-8.6848367142769393E-3"/>
                  <c:y val="-3.90810964580347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77-4E6B-AAD4-92AB04DC9CFC}"/>
                </c:ext>
              </c:extLst>
            </c:dLbl>
            <c:dLbl>
              <c:idx val="3"/>
              <c:layout>
                <c:manualLayout>
                  <c:x val="3.5250931673786279E-3"/>
                  <c:y val="-8.87652233654842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77-4E6B-AAD4-92AB04DC9CFC}"/>
                </c:ext>
              </c:extLst>
            </c:dLbl>
            <c:dLbl>
              <c:idx val="4"/>
              <c:layout>
                <c:manualLayout>
                  <c:x val="-1.7086955503547323E-2"/>
                  <c:y val="-8.17995910020459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77-4E6B-AAD4-92AB04DC9CFC}"/>
                </c:ext>
              </c:extLst>
            </c:dLbl>
            <c:dLbl>
              <c:idx val="5"/>
              <c:layout>
                <c:manualLayout>
                  <c:x val="8.4229664454155903E-3"/>
                  <c:y val="-4.00631904332509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77-4E6B-AAD4-92AB04DC9CFC}"/>
                </c:ext>
              </c:extLst>
            </c:dLbl>
            <c:dLbl>
              <c:idx val="6"/>
              <c:layout>
                <c:manualLayout>
                  <c:x val="-1.1136529452499138E-2"/>
                  <c:y val="4.8543011878116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477-4E6B-AAD4-92AB04DC9CFC}"/>
                </c:ext>
              </c:extLst>
            </c:dLbl>
            <c:dLbl>
              <c:idx val="7"/>
              <c:layout>
                <c:manualLayout>
                  <c:x val="-1.6365623174679062E-2"/>
                  <c:y val="-1.82979888250165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477-4E6B-AAD4-92AB04DC9CFC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18</c:v>
                </c:pt>
                <c:pt idx="1">
                  <c:v>2nd Qtr 18</c:v>
                </c:pt>
                <c:pt idx="2">
                  <c:v>3rd Qtr 18</c:v>
                </c:pt>
                <c:pt idx="3">
                  <c:v>4th Qtr 18</c:v>
                </c:pt>
                <c:pt idx="4">
                  <c:v>1st Qtr 19</c:v>
                </c:pt>
                <c:pt idx="5">
                  <c:v>2nd Qtr 19</c:v>
                </c:pt>
                <c:pt idx="6">
                  <c:v>3rd Qtr 19</c:v>
                </c:pt>
                <c:pt idx="7">
                  <c:v>4th Qtr 19</c:v>
                </c:pt>
              </c:strCache>
            </c:strRef>
          </c:cat>
          <c:val>
            <c:numRef>
              <c:f>Sheet1!$B$2:$I$2</c:f>
              <c:numCache>
                <c:formatCode>0.0%</c:formatCode>
                <c:ptCount val="8"/>
                <c:pt idx="0">
                  <c:v>0.88700000000000001</c:v>
                </c:pt>
                <c:pt idx="1">
                  <c:v>0.89100000000000001</c:v>
                </c:pt>
                <c:pt idx="2">
                  <c:v>0.88200000000000001</c:v>
                </c:pt>
                <c:pt idx="3">
                  <c:v>0.878</c:v>
                </c:pt>
                <c:pt idx="4">
                  <c:v>0.89</c:v>
                </c:pt>
                <c:pt idx="5">
                  <c:v>0.878</c:v>
                </c:pt>
                <c:pt idx="6">
                  <c:v>0.86799999999999999</c:v>
                </c:pt>
                <c:pt idx="7">
                  <c:v>0.84499999999999997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77-4E6B-AAD4-92AB04DC9CF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Statewide Avg</c:v>
                </c:pt>
              </c:strCache>
            </c:strRef>
          </c:tx>
          <c:spPr>
            <a:solidFill>
              <a:schemeClr val="accent2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340353048652356E-2"/>
                  <c:y val="-9.3489123867183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477-4E6B-AAD4-92AB04DC9CFC}"/>
                </c:ext>
              </c:extLst>
            </c:dLbl>
            <c:dLbl>
              <c:idx val="1"/>
              <c:layout>
                <c:manualLayout>
                  <c:x val="9.5538068551234111E-3"/>
                  <c:y val="7.2720051097907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477-4E6B-AAD4-92AB04DC9CFC}"/>
                </c:ext>
              </c:extLst>
            </c:dLbl>
            <c:dLbl>
              <c:idx val="2"/>
              <c:layout>
                <c:manualLayout>
                  <c:x val="2.4332854125317629E-2"/>
                  <c:y val="-6.58104757610795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477-4E6B-AAD4-92AB04DC9CFC}"/>
                </c:ext>
              </c:extLst>
            </c:dLbl>
            <c:dLbl>
              <c:idx val="3"/>
              <c:layout>
                <c:manualLayout>
                  <c:x val="7.0168122699805716E-3"/>
                  <c:y val="1.016333081064253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477-4E6B-AAD4-92AB04DC9CFC}"/>
                </c:ext>
              </c:extLst>
            </c:dLbl>
            <c:dLbl>
              <c:idx val="4"/>
              <c:layout>
                <c:manualLayout>
                  <c:x val="2.1544824858108391E-2"/>
                  <c:y val="-6.40254515731522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477-4E6B-AAD4-92AB04DC9CFC}"/>
                </c:ext>
              </c:extLst>
            </c:dLbl>
            <c:dLbl>
              <c:idx val="5"/>
              <c:layout>
                <c:manualLayout>
                  <c:x val="1.3586412071953579E-2"/>
                  <c:y val="-3.847586536345533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477-4E6B-AAD4-92AB04DC9CFC}"/>
                </c:ext>
              </c:extLst>
            </c:dLbl>
            <c:dLbl>
              <c:idx val="6"/>
              <c:layout>
                <c:manualLayout>
                  <c:x val="1.7657934842285943E-2"/>
                  <c:y val="-2.72665303340150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477-4E6B-AAD4-92AB04DC9CFC}"/>
                </c:ext>
              </c:extLst>
            </c:dLbl>
            <c:dLbl>
              <c:idx val="7"/>
              <c:layout>
                <c:manualLayout>
                  <c:x val="1.3924451751793241E-2"/>
                  <c:y val="-1.635991820040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477-4E6B-AAD4-92AB04DC9CFC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18</c:v>
                </c:pt>
                <c:pt idx="1">
                  <c:v>2nd Qtr 18</c:v>
                </c:pt>
                <c:pt idx="2">
                  <c:v>3rd Qtr 18</c:v>
                </c:pt>
                <c:pt idx="3">
                  <c:v>4th Qtr 18</c:v>
                </c:pt>
                <c:pt idx="4">
                  <c:v>1st Qtr 19</c:v>
                </c:pt>
                <c:pt idx="5">
                  <c:v>2nd Qtr 19</c:v>
                </c:pt>
                <c:pt idx="6">
                  <c:v>3rd Qtr 19</c:v>
                </c:pt>
                <c:pt idx="7">
                  <c:v>4th Qtr 19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0.875</c:v>
                </c:pt>
                <c:pt idx="1">
                  <c:v>0.873</c:v>
                </c:pt>
                <c:pt idx="2">
                  <c:v>0.878</c:v>
                </c:pt>
                <c:pt idx="3">
                  <c:v>0.875</c:v>
                </c:pt>
                <c:pt idx="4">
                  <c:v>0.877</c:v>
                </c:pt>
                <c:pt idx="5">
                  <c:v>0.872</c:v>
                </c:pt>
                <c:pt idx="6">
                  <c:v>0.871</c:v>
                </c:pt>
                <c:pt idx="7">
                  <c:v>0.86599999999999999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477-4E6B-AAD4-92AB04DC9C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43768"/>
        <c:axId val="351344160"/>
      </c:barChart>
      <c:catAx>
        <c:axId val="351343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46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5134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1344160"/>
        <c:scaling>
          <c:orientation val="minMax"/>
          <c:max val="1"/>
          <c:min val="0.8"/>
        </c:scaling>
        <c:delete val="0"/>
        <c:axPos val="l"/>
        <c:majorGridlines>
          <c:spPr>
            <a:ln w="3464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4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51343768"/>
        <c:crosses val="autoZero"/>
        <c:crossBetween val="between"/>
        <c:majorUnit val="0.05"/>
        <c:minorUnit val="0.05"/>
      </c:valAx>
      <c:spPr>
        <a:noFill/>
        <a:ln w="27711">
          <a:noFill/>
        </a:ln>
      </c:spPr>
    </c:plotArea>
    <c:legend>
      <c:legendPos val="b"/>
      <c:layout>
        <c:manualLayout>
          <c:xMode val="edge"/>
          <c:yMode val="edge"/>
          <c:x val="0.25526641883519197"/>
          <c:y val="0.91071428571428559"/>
          <c:w val="0.57620817843866168"/>
          <c:h val="8.2589285714285685E-2"/>
        </c:manualLayout>
      </c:layout>
      <c:overlay val="0"/>
      <c:spPr>
        <a:solidFill>
          <a:schemeClr val="bg1"/>
        </a:solidFill>
        <a:ln w="3464">
          <a:solidFill>
            <a:schemeClr val="tx1"/>
          </a:solidFill>
          <a:prstDash val="solid"/>
        </a:ln>
      </c:spPr>
      <c:txPr>
        <a:bodyPr/>
        <a:lstStyle/>
        <a:p>
          <a:pPr>
            <a:defRPr sz="1806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95910780669144"/>
          <c:y val="7.1428571428571425E-2"/>
          <c:w val="0.8686493184634454"/>
          <c:h val="0.64285714285714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Southeast</c:v>
                </c:pt>
              </c:strCache>
            </c:strRef>
          </c:tx>
          <c:spPr>
            <a:solidFill>
              <a:schemeClr val="accent1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1248545873378119E-2"/>
                  <c:y val="-1.09560782471208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77-4E6B-AAD4-92AB04DC9CFC}"/>
                </c:ext>
              </c:extLst>
            </c:dLbl>
            <c:dLbl>
              <c:idx val="1"/>
              <c:layout>
                <c:manualLayout>
                  <c:x val="-1.954883015983688E-2"/>
                  <c:y val="6.31059154415514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77-4E6B-AAD4-92AB04DC9CFC}"/>
                </c:ext>
              </c:extLst>
            </c:dLbl>
            <c:dLbl>
              <c:idx val="2"/>
              <c:layout>
                <c:manualLayout>
                  <c:x val="-8.6848367142769393E-3"/>
                  <c:y val="-3.90810964580347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77-4E6B-AAD4-92AB04DC9CFC}"/>
                </c:ext>
              </c:extLst>
            </c:dLbl>
            <c:dLbl>
              <c:idx val="3"/>
              <c:layout>
                <c:manualLayout>
                  <c:x val="-1.3716288093525269E-2"/>
                  <c:y val="1.21432673676526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77-4E6B-AAD4-92AB04DC9CFC}"/>
                </c:ext>
              </c:extLst>
            </c:dLbl>
            <c:dLbl>
              <c:idx val="4"/>
              <c:layout>
                <c:manualLayout>
                  <c:x val="-1.7086955503547323E-2"/>
                  <c:y val="-8.17995910020459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77-4E6B-AAD4-92AB04DC9CFC}"/>
                </c:ext>
              </c:extLst>
            </c:dLbl>
            <c:dLbl>
              <c:idx val="5"/>
              <c:layout>
                <c:manualLayout>
                  <c:x val="-1.4565573192774595E-2"/>
                  <c:y val="-3.733646791083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77-4E6B-AAD4-92AB04DC9CFC}"/>
                </c:ext>
              </c:extLst>
            </c:dLbl>
            <c:dLbl>
              <c:idx val="6"/>
              <c:layout>
                <c:manualLayout>
                  <c:x val="-1.1136529452499138E-2"/>
                  <c:y val="-3.604549431321094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477-4E6B-AAD4-92AB04DC9CFC}"/>
                </c:ext>
              </c:extLst>
            </c:dLbl>
            <c:dLbl>
              <c:idx val="7"/>
              <c:layout>
                <c:manualLayout>
                  <c:x val="-1.6365623174679062E-2"/>
                  <c:y val="-1.82979888250165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477-4E6B-AAD4-92AB04DC9CFC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18</c:v>
                </c:pt>
                <c:pt idx="1">
                  <c:v>2nd Qtr 18</c:v>
                </c:pt>
                <c:pt idx="2">
                  <c:v>3rd Qtr 18</c:v>
                </c:pt>
                <c:pt idx="3">
                  <c:v>4th Qtr 18</c:v>
                </c:pt>
                <c:pt idx="4">
                  <c:v>1st Qtr 19</c:v>
                </c:pt>
                <c:pt idx="5">
                  <c:v>2nd Qtr 19</c:v>
                </c:pt>
                <c:pt idx="6">
                  <c:v>3rd Qtr 19</c:v>
                </c:pt>
                <c:pt idx="7">
                  <c:v>4th Qtr 19</c:v>
                </c:pt>
              </c:strCache>
            </c:strRef>
          </c:cat>
          <c:val>
            <c:numRef>
              <c:f>Sheet1!$B$2:$I$2</c:f>
              <c:numCache>
                <c:formatCode>0.0%</c:formatCode>
                <c:ptCount val="8"/>
                <c:pt idx="0">
                  <c:v>0.85099999999999998</c:v>
                </c:pt>
                <c:pt idx="1">
                  <c:v>0.84699999999999998</c:v>
                </c:pt>
                <c:pt idx="2">
                  <c:v>0.85299999999999998</c:v>
                </c:pt>
                <c:pt idx="3">
                  <c:v>0.85199999999999998</c:v>
                </c:pt>
                <c:pt idx="4">
                  <c:v>0.85499999999999998</c:v>
                </c:pt>
                <c:pt idx="5">
                  <c:v>0.84299999999999997</c:v>
                </c:pt>
                <c:pt idx="6">
                  <c:v>0.84</c:v>
                </c:pt>
                <c:pt idx="7">
                  <c:v>0.84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77-4E6B-AAD4-92AB04DC9CF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Statewide Avg</c:v>
                </c:pt>
              </c:strCache>
            </c:strRef>
          </c:tx>
          <c:spPr>
            <a:solidFill>
              <a:schemeClr val="accent2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340353048652356E-2"/>
                  <c:y val="-9.3489123867183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477-4E6B-AAD4-92AB04DC9CFC}"/>
                </c:ext>
              </c:extLst>
            </c:dLbl>
            <c:dLbl>
              <c:idx val="1"/>
              <c:layout>
                <c:manualLayout>
                  <c:x val="9.5538068551234111E-3"/>
                  <c:y val="7.2720051097907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477-4E6B-AAD4-92AB04DC9CFC}"/>
                </c:ext>
              </c:extLst>
            </c:dLbl>
            <c:dLbl>
              <c:idx val="2"/>
              <c:layout>
                <c:manualLayout>
                  <c:x val="2.4332854125317629E-2"/>
                  <c:y val="-6.58104757610795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477-4E6B-AAD4-92AB04DC9CFC}"/>
                </c:ext>
              </c:extLst>
            </c:dLbl>
            <c:dLbl>
              <c:idx val="3"/>
              <c:layout>
                <c:manualLayout>
                  <c:x val="7.0168122699805716E-3"/>
                  <c:y val="1.016333081064253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477-4E6B-AAD4-92AB04DC9CFC}"/>
                </c:ext>
              </c:extLst>
            </c:dLbl>
            <c:dLbl>
              <c:idx val="4"/>
              <c:layout>
                <c:manualLayout>
                  <c:x val="2.1544824858108391E-2"/>
                  <c:y val="-6.40254515731522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477-4E6B-AAD4-92AB04DC9CFC}"/>
                </c:ext>
              </c:extLst>
            </c:dLbl>
            <c:dLbl>
              <c:idx val="5"/>
              <c:layout>
                <c:manualLayout>
                  <c:x val="1.3586412071953579E-2"/>
                  <c:y val="-3.847586536345533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477-4E6B-AAD4-92AB04DC9CFC}"/>
                </c:ext>
              </c:extLst>
            </c:dLbl>
            <c:dLbl>
              <c:idx val="6"/>
              <c:layout>
                <c:manualLayout>
                  <c:x val="1.7657934842285943E-2"/>
                  <c:y val="-2.72665303340150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477-4E6B-AAD4-92AB04DC9CFC}"/>
                </c:ext>
              </c:extLst>
            </c:dLbl>
            <c:dLbl>
              <c:idx val="7"/>
              <c:layout>
                <c:manualLayout>
                  <c:x val="1.3924451751793241E-2"/>
                  <c:y val="-1.635991820040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477-4E6B-AAD4-92AB04DC9CFC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18</c:v>
                </c:pt>
                <c:pt idx="1">
                  <c:v>2nd Qtr 18</c:v>
                </c:pt>
                <c:pt idx="2">
                  <c:v>3rd Qtr 18</c:v>
                </c:pt>
                <c:pt idx="3">
                  <c:v>4th Qtr 18</c:v>
                </c:pt>
                <c:pt idx="4">
                  <c:v>1st Qtr 19</c:v>
                </c:pt>
                <c:pt idx="5">
                  <c:v>2nd Qtr 19</c:v>
                </c:pt>
                <c:pt idx="6">
                  <c:v>3rd Qtr 19</c:v>
                </c:pt>
                <c:pt idx="7">
                  <c:v>4th Qtr 19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0.875</c:v>
                </c:pt>
                <c:pt idx="1">
                  <c:v>0.873</c:v>
                </c:pt>
                <c:pt idx="2">
                  <c:v>0.878</c:v>
                </c:pt>
                <c:pt idx="3">
                  <c:v>0.875</c:v>
                </c:pt>
                <c:pt idx="4">
                  <c:v>0.877</c:v>
                </c:pt>
                <c:pt idx="5">
                  <c:v>0.872</c:v>
                </c:pt>
                <c:pt idx="6">
                  <c:v>0.871</c:v>
                </c:pt>
                <c:pt idx="7">
                  <c:v>0.86599999999999999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477-4E6B-AAD4-92AB04DC9C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43768"/>
        <c:axId val="351344160"/>
      </c:barChart>
      <c:catAx>
        <c:axId val="351343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46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5134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1344160"/>
        <c:scaling>
          <c:orientation val="minMax"/>
          <c:max val="1"/>
          <c:min val="0.8"/>
        </c:scaling>
        <c:delete val="0"/>
        <c:axPos val="l"/>
        <c:majorGridlines>
          <c:spPr>
            <a:ln w="3464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4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51343768"/>
        <c:crosses val="autoZero"/>
        <c:crossBetween val="between"/>
        <c:majorUnit val="0.05"/>
        <c:minorUnit val="0.05"/>
      </c:valAx>
      <c:spPr>
        <a:noFill/>
        <a:ln w="27711">
          <a:noFill/>
        </a:ln>
      </c:spPr>
    </c:plotArea>
    <c:legend>
      <c:legendPos val="b"/>
      <c:layout>
        <c:manualLayout>
          <c:xMode val="edge"/>
          <c:yMode val="edge"/>
          <c:x val="0.25526641883519197"/>
          <c:y val="0.91071428571428559"/>
          <c:w val="0.57620817843866168"/>
          <c:h val="8.2589285714285685E-2"/>
        </c:manualLayout>
      </c:layout>
      <c:overlay val="0"/>
      <c:spPr>
        <a:solidFill>
          <a:schemeClr val="bg1"/>
        </a:solidFill>
        <a:ln w="3464">
          <a:solidFill>
            <a:schemeClr val="tx1"/>
          </a:solidFill>
          <a:prstDash val="solid"/>
        </a:ln>
      </c:spPr>
      <c:txPr>
        <a:bodyPr/>
        <a:lstStyle/>
        <a:p>
          <a:pPr>
            <a:defRPr sz="1806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95910780669144"/>
          <c:y val="7.1428571428571425E-2"/>
          <c:w val="0.8686493184634454"/>
          <c:h val="0.64285714285714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Southwest</c:v>
                </c:pt>
              </c:strCache>
            </c:strRef>
          </c:tx>
          <c:spPr>
            <a:solidFill>
              <a:schemeClr val="accent1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1248545873378119E-2"/>
                  <c:y val="-1.09560782471208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77-4E6B-AAD4-92AB04DC9CFC}"/>
                </c:ext>
              </c:extLst>
            </c:dLbl>
            <c:dLbl>
              <c:idx val="1"/>
              <c:layout>
                <c:manualLayout>
                  <c:x val="-1.954883015983688E-2"/>
                  <c:y val="6.31059154415514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77-4E6B-AAD4-92AB04DC9CFC}"/>
                </c:ext>
              </c:extLst>
            </c:dLbl>
            <c:dLbl>
              <c:idx val="2"/>
              <c:layout>
                <c:manualLayout>
                  <c:x val="-8.6848367142769393E-3"/>
                  <c:y val="-3.90810964580347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77-4E6B-AAD4-92AB04DC9CFC}"/>
                </c:ext>
              </c:extLst>
            </c:dLbl>
            <c:dLbl>
              <c:idx val="3"/>
              <c:layout>
                <c:manualLayout>
                  <c:x val="-1.3716288093525269E-2"/>
                  <c:y val="1.21432673676526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77-4E6B-AAD4-92AB04DC9CFC}"/>
                </c:ext>
              </c:extLst>
            </c:dLbl>
            <c:dLbl>
              <c:idx val="4"/>
              <c:layout>
                <c:manualLayout>
                  <c:x val="-1.7086955503547323E-2"/>
                  <c:y val="-8.17995910020459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77-4E6B-AAD4-92AB04DC9CFC}"/>
                </c:ext>
              </c:extLst>
            </c:dLbl>
            <c:dLbl>
              <c:idx val="5"/>
              <c:layout>
                <c:manualLayout>
                  <c:x val="-1.4565573192774595E-2"/>
                  <c:y val="-3.733646791083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77-4E6B-AAD4-92AB04DC9CFC}"/>
                </c:ext>
              </c:extLst>
            </c:dLbl>
            <c:dLbl>
              <c:idx val="6"/>
              <c:layout>
                <c:manualLayout>
                  <c:x val="-1.1136529452499138E-2"/>
                  <c:y val="-3.604549431321094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477-4E6B-AAD4-92AB04DC9CFC}"/>
                </c:ext>
              </c:extLst>
            </c:dLbl>
            <c:dLbl>
              <c:idx val="7"/>
              <c:layout>
                <c:manualLayout>
                  <c:x val="-1.6365623174679062E-2"/>
                  <c:y val="-1.82979888250165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477-4E6B-AAD4-92AB04DC9CFC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18</c:v>
                </c:pt>
                <c:pt idx="1">
                  <c:v>2nd Qtr 18</c:v>
                </c:pt>
                <c:pt idx="2">
                  <c:v>3rd Qtr 18</c:v>
                </c:pt>
                <c:pt idx="3">
                  <c:v>4th Qtr 18</c:v>
                </c:pt>
                <c:pt idx="4">
                  <c:v>1st Qtr 19</c:v>
                </c:pt>
                <c:pt idx="5">
                  <c:v>2nd Qtr 19</c:v>
                </c:pt>
                <c:pt idx="6">
                  <c:v>3rd Qtr 19</c:v>
                </c:pt>
                <c:pt idx="7">
                  <c:v>4th Qtr 19</c:v>
                </c:pt>
              </c:strCache>
            </c:strRef>
          </c:cat>
          <c:val>
            <c:numRef>
              <c:f>Sheet1!$B$2:$I$2</c:f>
              <c:numCache>
                <c:formatCode>0.0%</c:formatCode>
                <c:ptCount val="8"/>
                <c:pt idx="0">
                  <c:v>0.85499999999999998</c:v>
                </c:pt>
                <c:pt idx="1">
                  <c:v>0.84899999999999998</c:v>
                </c:pt>
                <c:pt idx="2">
                  <c:v>0.86199999999999999</c:v>
                </c:pt>
                <c:pt idx="3">
                  <c:v>0.86899999999999999</c:v>
                </c:pt>
                <c:pt idx="4">
                  <c:v>0.85499999999999998</c:v>
                </c:pt>
                <c:pt idx="5">
                  <c:v>0.85099999999999998</c:v>
                </c:pt>
                <c:pt idx="6">
                  <c:v>0.86399999999999999</c:v>
                </c:pt>
                <c:pt idx="7">
                  <c:v>0.85099999999999998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77-4E6B-AAD4-92AB04DC9CF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Statewide Avg</c:v>
                </c:pt>
              </c:strCache>
            </c:strRef>
          </c:tx>
          <c:spPr>
            <a:solidFill>
              <a:schemeClr val="accent2"/>
            </a:solidFill>
            <a:ln w="13855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340353048652356E-2"/>
                  <c:y val="-9.3489123867183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477-4E6B-AAD4-92AB04DC9CFC}"/>
                </c:ext>
              </c:extLst>
            </c:dLbl>
            <c:dLbl>
              <c:idx val="1"/>
              <c:layout>
                <c:manualLayout>
                  <c:x val="9.5538068551234111E-3"/>
                  <c:y val="7.2720051097907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477-4E6B-AAD4-92AB04DC9CFC}"/>
                </c:ext>
              </c:extLst>
            </c:dLbl>
            <c:dLbl>
              <c:idx val="2"/>
              <c:layout>
                <c:manualLayout>
                  <c:x val="2.4332854125317629E-2"/>
                  <c:y val="-6.58104757610795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477-4E6B-AAD4-92AB04DC9CFC}"/>
                </c:ext>
              </c:extLst>
            </c:dLbl>
            <c:dLbl>
              <c:idx val="3"/>
              <c:layout>
                <c:manualLayout>
                  <c:x val="7.0168122699805716E-3"/>
                  <c:y val="1.016333081064253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477-4E6B-AAD4-92AB04DC9CFC}"/>
                </c:ext>
              </c:extLst>
            </c:dLbl>
            <c:dLbl>
              <c:idx val="4"/>
              <c:layout>
                <c:manualLayout>
                  <c:x val="2.1544824858108391E-2"/>
                  <c:y val="-6.40254515731522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477-4E6B-AAD4-92AB04DC9CFC}"/>
                </c:ext>
              </c:extLst>
            </c:dLbl>
            <c:dLbl>
              <c:idx val="5"/>
              <c:layout>
                <c:manualLayout>
                  <c:x val="1.3586412071953579E-2"/>
                  <c:y val="-3.847586536345533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477-4E6B-AAD4-92AB04DC9CFC}"/>
                </c:ext>
              </c:extLst>
            </c:dLbl>
            <c:dLbl>
              <c:idx val="6"/>
              <c:layout>
                <c:manualLayout>
                  <c:x val="1.7657934842285943E-2"/>
                  <c:y val="-2.72665303340150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477-4E6B-AAD4-92AB04DC9CFC}"/>
                </c:ext>
              </c:extLst>
            </c:dLbl>
            <c:dLbl>
              <c:idx val="7"/>
              <c:layout>
                <c:manualLayout>
                  <c:x val="1.3924451751793241E-2"/>
                  <c:y val="-1.635991820040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477-4E6B-AAD4-92AB04DC9CFC}"/>
                </c:ext>
              </c:extLst>
            </c:dLbl>
            <c:spPr>
              <a:noFill/>
              <a:ln w="27711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1st Qtr 18</c:v>
                </c:pt>
                <c:pt idx="1">
                  <c:v>2nd Qtr 18</c:v>
                </c:pt>
                <c:pt idx="2">
                  <c:v>3rd Qtr 18</c:v>
                </c:pt>
                <c:pt idx="3">
                  <c:v>4th Qtr 18</c:v>
                </c:pt>
                <c:pt idx="4">
                  <c:v>1st Qtr 19</c:v>
                </c:pt>
                <c:pt idx="5">
                  <c:v>2nd Qtr 19</c:v>
                </c:pt>
                <c:pt idx="6">
                  <c:v>3rd Qtr 19</c:v>
                </c:pt>
                <c:pt idx="7">
                  <c:v>4th Qtr 19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0.875</c:v>
                </c:pt>
                <c:pt idx="1">
                  <c:v>0.873</c:v>
                </c:pt>
                <c:pt idx="2">
                  <c:v>0.878</c:v>
                </c:pt>
                <c:pt idx="3">
                  <c:v>0.875</c:v>
                </c:pt>
                <c:pt idx="4">
                  <c:v>0.877</c:v>
                </c:pt>
                <c:pt idx="5">
                  <c:v>0.872</c:v>
                </c:pt>
                <c:pt idx="6">
                  <c:v>0.871</c:v>
                </c:pt>
                <c:pt idx="7">
                  <c:v>0.86599999999999999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477-4E6B-AAD4-92AB04DC9C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43768"/>
        <c:axId val="351344160"/>
      </c:barChart>
      <c:catAx>
        <c:axId val="351343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46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51344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1344160"/>
        <c:scaling>
          <c:orientation val="minMax"/>
          <c:max val="1"/>
          <c:min val="0.8"/>
        </c:scaling>
        <c:delete val="0"/>
        <c:axPos val="l"/>
        <c:majorGridlines>
          <c:spPr>
            <a:ln w="3464">
              <a:solidFill>
                <a:schemeClr val="tx1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4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64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51343768"/>
        <c:crosses val="autoZero"/>
        <c:crossBetween val="between"/>
        <c:majorUnit val="0.05"/>
        <c:minorUnit val="0.05"/>
      </c:valAx>
      <c:spPr>
        <a:noFill/>
        <a:ln w="27711">
          <a:noFill/>
        </a:ln>
      </c:spPr>
    </c:plotArea>
    <c:legend>
      <c:legendPos val="b"/>
      <c:layout>
        <c:manualLayout>
          <c:xMode val="edge"/>
          <c:yMode val="edge"/>
          <c:x val="0.25526641883519197"/>
          <c:y val="0.91071428571428559"/>
          <c:w val="0.57620817843866168"/>
          <c:h val="8.2589285714285685E-2"/>
        </c:manualLayout>
      </c:layout>
      <c:overlay val="0"/>
      <c:spPr>
        <a:solidFill>
          <a:schemeClr val="bg1"/>
        </a:solidFill>
        <a:ln w="3464">
          <a:solidFill>
            <a:schemeClr val="tx1"/>
          </a:solidFill>
          <a:prstDash val="solid"/>
        </a:ln>
      </c:spPr>
      <c:txPr>
        <a:bodyPr/>
        <a:lstStyle/>
        <a:p>
          <a:pPr>
            <a:defRPr sz="1806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73D716D-6AD4-4E94-8788-A6FE3F1948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599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0300" y="690563"/>
            <a:ext cx="4598988" cy="3449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70388"/>
            <a:ext cx="5029200" cy="413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06ABBA9-173B-4453-97C4-70F46DE7F9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7348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407970-0535-45DE-B6BE-B3769EE159D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439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C36C8A-16EB-48F2-9DA9-6EBB615854D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439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F88252-592C-4216-9560-6DF4760B2AA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92150"/>
            <a:ext cx="4592638" cy="3446463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67213"/>
            <a:ext cx="5032375" cy="4140200"/>
          </a:xfrm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456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27C3-8D2B-4442-98D9-3A8B0EAC41AB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3F5CE-68A7-4BCD-B3E1-AD7CFB77126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563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27C3-8D2B-4442-98D9-3A8B0EAC41AB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0F58B0-E384-41E0-AA15-BACC8A03B7E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938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27C3-8D2B-4442-98D9-3A8B0EAC41AB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D8AE90-6E66-436B-B02D-5CA5DBB51E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399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FEAAD-3DD8-4E7C-B073-2BB0FC3C28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127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4814E-0BE5-482D-96C7-70A4658A44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2808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D8B5E-1817-4CDF-A3CA-67712C76F2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868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27C3-8D2B-4442-98D9-3A8B0EAC41AB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8645B7-2440-44EA-8C74-FA810653D07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514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27C3-8D2B-4442-98D9-3A8B0EAC41AB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99EF1-E9FF-452B-BCBE-620CAC5BCDC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4416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27C3-8D2B-4442-98D9-3A8B0EAC41AB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2FEE3E-6CD4-4A47-81F8-37E72979D54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274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27C3-8D2B-4442-98D9-3A8B0EAC41AB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10C09A-4669-4411-BB5F-F3BE1FBD90E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286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27C3-8D2B-4442-98D9-3A8B0EAC41AB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A5A37-2BA1-44F2-8F45-F34DCF410E3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2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27C3-8D2B-4442-98D9-3A8B0EAC41AB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5E36A3-827B-48C6-8B80-17148CAAFF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279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64927C3-8D2B-4442-98D9-3A8B0EAC41AB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A1EB00C-1E14-4895-A8EA-81C9E8956A0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762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27C3-8D2B-4442-98D9-3A8B0EAC41AB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2E139-599F-4AC5-91A6-942B0FC2CD9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381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7246" y="134206"/>
            <a:ext cx="1204233" cy="4572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6518772"/>
            <a:ext cx="9144001" cy="3392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 flipV="1">
            <a:off x="0" y="6507481"/>
            <a:ext cx="9144001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008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524000"/>
            <a:ext cx="7543801" cy="43450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518772"/>
            <a:ext cx="1854203" cy="306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64927C3-8D2B-4442-98D9-3A8B0EAC41AB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518772"/>
            <a:ext cx="3617103" cy="306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518772"/>
            <a:ext cx="984019" cy="306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B47EAC5-E1BE-4903-9B2A-12901F25FCC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447800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181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080685"/>
            <a:ext cx="7543800" cy="3105912"/>
          </a:xfrm>
        </p:spPr>
        <p:txBody>
          <a:bodyPr>
            <a:normAutofit fontScale="90000"/>
          </a:bodyPr>
          <a:lstStyle/>
          <a:p>
            <a:r>
              <a:rPr lang="en-US" sz="6600" b="1" i="1" dirty="0"/>
              <a:t>Nursing Facility Occupancy Survey Data</a:t>
            </a:r>
            <a:br>
              <a:rPr lang="en-US" sz="6600" b="1" i="1" dirty="0"/>
            </a:br>
            <a:br>
              <a:rPr lang="en-US" sz="6000" b="1" i="1" u="sng" dirty="0"/>
            </a:br>
            <a:r>
              <a:rPr lang="en-US" sz="6000" b="1" dirty="0"/>
              <a:t>2019</a:t>
            </a:r>
            <a:br>
              <a:rPr lang="en-US" sz="2000" i="1" u="sng" dirty="0"/>
            </a:br>
            <a:endParaRPr lang="en-US" dirty="0"/>
          </a:p>
        </p:txBody>
      </p:sp>
      <p:pic>
        <p:nvPicPr>
          <p:cNvPr id="28675" name="Picture 7" descr="Imperative Logo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38400" y="4419600"/>
            <a:ext cx="4191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9248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Occupancy for Minnesota’s </a:t>
            </a:r>
            <a:br>
              <a:rPr lang="en-US" sz="4000" b="1" dirty="0"/>
            </a:br>
            <a:r>
              <a:rPr lang="en-US" sz="4000" b="1" dirty="0"/>
              <a:t>Nursing Homes – Southeast</a:t>
            </a:r>
            <a:br>
              <a:rPr lang="en-US" sz="3600" dirty="0"/>
            </a:br>
            <a:r>
              <a:rPr lang="en-US" sz="2700" dirty="0"/>
              <a:t>Lowest in State in 2018 and 2019</a:t>
            </a:r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77108339"/>
              </p:ext>
            </p:extLst>
          </p:nvPr>
        </p:nvGraphicFramePr>
        <p:xfrm>
          <a:off x="152400" y="1455738"/>
          <a:ext cx="8839199" cy="4657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6720" y="6248400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latin typeface="+mn-lt"/>
              </a:rPr>
              <a:t>Source: Combined Association Occupancy Surveys</a:t>
            </a:r>
          </a:p>
          <a:p>
            <a:endParaRPr lang="en-US" sz="12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8295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9248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Occupancy for Minnesota’s </a:t>
            </a:r>
            <a:br>
              <a:rPr lang="en-US" sz="4000" b="1" dirty="0"/>
            </a:br>
            <a:r>
              <a:rPr lang="en-US" sz="4000" b="1" dirty="0"/>
              <a:t>Nursing Homes – Southwest</a:t>
            </a:r>
            <a:br>
              <a:rPr lang="en-US" sz="3600" dirty="0"/>
            </a:br>
            <a:r>
              <a:rPr lang="en-US" sz="2700" dirty="0"/>
              <a:t>Second Lowest in State in 2018 and 2019</a:t>
            </a:r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650837880"/>
              </p:ext>
            </p:extLst>
          </p:nvPr>
        </p:nvGraphicFramePr>
        <p:xfrm>
          <a:off x="152400" y="1455738"/>
          <a:ext cx="8839199" cy="4657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6720" y="6248400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latin typeface="+mn-lt"/>
              </a:rPr>
              <a:t>Source: Combined Association Occupancy Surveys</a:t>
            </a:r>
          </a:p>
          <a:p>
            <a:endParaRPr lang="en-US" sz="12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6751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Responses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260 Responses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Responses by Region:</a:t>
            </a:r>
            <a:endParaRPr lang="en-US" dirty="0"/>
          </a:p>
        </p:txBody>
      </p:sp>
      <p:sp>
        <p:nvSpPr>
          <p:cNvPr id="296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ED2B2F-A123-451A-ADB4-0A784208671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381000" y="62484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421593"/>
              </p:ext>
            </p:extLst>
          </p:nvPr>
        </p:nvGraphicFramePr>
        <p:xfrm>
          <a:off x="2590800" y="2743200"/>
          <a:ext cx="4495800" cy="28193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5574">
                  <a:extLst>
                    <a:ext uri="{9D8B030D-6E8A-4147-A177-3AD203B41FA5}">
                      <a16:colId xmlns:a16="http://schemas.microsoft.com/office/drawing/2014/main" val="1108639704"/>
                    </a:ext>
                  </a:extLst>
                </a:gridCol>
                <a:gridCol w="2210226">
                  <a:extLst>
                    <a:ext uri="{9D8B030D-6E8A-4147-A177-3AD203B41FA5}">
                      <a16:colId xmlns:a16="http://schemas.microsoft.com/office/drawing/2014/main" val="4109558123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Twin Cities Metro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77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8431475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Northeast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19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334456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Northwest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16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3262895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East Central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39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6831847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West Central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25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9032017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Southeast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46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2116898"/>
                  </a:ext>
                </a:extLst>
              </a:tr>
              <a:tr h="402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</a:rPr>
                        <a:t>Southwest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38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481304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F345EFE-CFC8-4CB0-B2DB-FA97842BBB4F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30723" name="Picture 2" descr="7-CMetro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44875" y="4114800"/>
            <a:ext cx="13985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3" descr="NorthEast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89325" y="77788"/>
            <a:ext cx="3481388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4" descr="EastCentral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63875" y="1697038"/>
            <a:ext cx="2039938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5" descr="Northwest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39875" y="0"/>
            <a:ext cx="2084388" cy="257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6" descr="WestCentral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2275" y="1981200"/>
            <a:ext cx="1490663" cy="249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7" descr="SouthWest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39875" y="4495800"/>
            <a:ext cx="1928813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9" name="Picture 8" descr="SouthEast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5105400"/>
            <a:ext cx="24860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0" name="Text Box 9"/>
          <p:cNvSpPr txBox="1">
            <a:spLocks noChangeArrowheads="1"/>
          </p:cNvSpPr>
          <p:nvPr/>
        </p:nvSpPr>
        <p:spPr bwMode="auto">
          <a:xfrm>
            <a:off x="152400" y="2362200"/>
            <a:ext cx="16398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b="1" u="sng" dirty="0"/>
              <a:t>Counties by Region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736" y="368468"/>
            <a:ext cx="883920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Nursing Home Occupancy Falls in 2019- </a:t>
            </a:r>
            <a:r>
              <a:rPr lang="en-US" sz="2800" dirty="0"/>
              <a:t>Fourth Quarter had Lowest Occupancy of the Decade</a:t>
            </a:r>
          </a:p>
        </p:txBody>
      </p:sp>
      <p:graphicFrame>
        <p:nvGraphicFramePr>
          <p:cNvPr id="6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303908184"/>
              </p:ext>
            </p:extLst>
          </p:nvPr>
        </p:nvGraphicFramePr>
        <p:xfrm>
          <a:off x="136720" y="1511468"/>
          <a:ext cx="8839200" cy="4672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5845" name="Text Box 4"/>
          <p:cNvSpPr txBox="1">
            <a:spLocks noChangeArrowheads="1"/>
          </p:cNvSpPr>
          <p:nvPr/>
        </p:nvSpPr>
        <p:spPr bwMode="auto">
          <a:xfrm>
            <a:off x="136720" y="6248400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latin typeface="+mn-lt"/>
              </a:rPr>
              <a:t>Source: Combined Association Occupancy Surveys</a:t>
            </a:r>
          </a:p>
          <a:p>
            <a:endParaRPr lang="en-US" sz="12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0381687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9248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Occupancy for Minnesota’s </a:t>
            </a:r>
            <a:br>
              <a:rPr lang="en-US" sz="4000" b="1" dirty="0"/>
            </a:br>
            <a:r>
              <a:rPr lang="en-US" sz="4000" b="1" dirty="0"/>
              <a:t>Nursing Homes – Twin Cities Metro</a:t>
            </a:r>
            <a:br>
              <a:rPr lang="en-US" sz="3600" dirty="0"/>
            </a:br>
            <a:r>
              <a:rPr lang="en-US" sz="2700" dirty="0"/>
              <a:t>Highest Average in State in 2019</a:t>
            </a:r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756076399"/>
              </p:ext>
            </p:extLst>
          </p:nvPr>
        </p:nvGraphicFramePr>
        <p:xfrm>
          <a:off x="152400" y="1455738"/>
          <a:ext cx="8839199" cy="4657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6720" y="6248400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latin typeface="+mn-lt"/>
              </a:rPr>
              <a:t>Source: Combined Association Occupancy Surveys</a:t>
            </a:r>
          </a:p>
          <a:p>
            <a:endParaRPr lang="en-US" sz="12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8364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9248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Occupancy for Minnesota’s </a:t>
            </a:r>
            <a:br>
              <a:rPr lang="en-US" sz="4000" b="1" dirty="0"/>
            </a:br>
            <a:r>
              <a:rPr lang="en-US" sz="4000" b="1" dirty="0"/>
              <a:t>Nursing Homes – Northeast</a:t>
            </a:r>
            <a:br>
              <a:rPr lang="en-US" sz="3600" dirty="0"/>
            </a:br>
            <a:r>
              <a:rPr lang="en-US" sz="2700" dirty="0"/>
              <a:t>Tied for Second Lowest in State in 2019</a:t>
            </a:r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820501423"/>
              </p:ext>
            </p:extLst>
          </p:nvPr>
        </p:nvGraphicFramePr>
        <p:xfrm>
          <a:off x="152400" y="1455738"/>
          <a:ext cx="8839199" cy="4657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6720" y="6248400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latin typeface="+mn-lt"/>
              </a:rPr>
              <a:t>Source: Combined Association Occupancy Surveys</a:t>
            </a:r>
          </a:p>
          <a:p>
            <a:endParaRPr lang="en-US" sz="12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657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9248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Occupancy for Minnesota’s </a:t>
            </a:r>
            <a:br>
              <a:rPr lang="en-US" sz="4000" b="1" dirty="0"/>
            </a:br>
            <a:r>
              <a:rPr lang="en-US" sz="4000" b="1" dirty="0"/>
              <a:t>Nursing Homes – Northwest</a:t>
            </a:r>
            <a:br>
              <a:rPr lang="en-US" sz="3600" dirty="0"/>
            </a:br>
            <a:r>
              <a:rPr lang="en-US" sz="2700" dirty="0"/>
              <a:t>Significant Drop in 2019 but Remains Second Highest in State</a:t>
            </a:r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539553326"/>
              </p:ext>
            </p:extLst>
          </p:nvPr>
        </p:nvGraphicFramePr>
        <p:xfrm>
          <a:off x="152400" y="1455738"/>
          <a:ext cx="8839199" cy="4657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6720" y="6248400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latin typeface="+mn-lt"/>
              </a:rPr>
              <a:t>Source: Combined Association Occupancy Surveys</a:t>
            </a:r>
          </a:p>
          <a:p>
            <a:endParaRPr lang="en-US" sz="12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07624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9248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Occupancy for Minnesota’s </a:t>
            </a:r>
            <a:br>
              <a:rPr lang="en-US" sz="4000" b="1" dirty="0"/>
            </a:br>
            <a:r>
              <a:rPr lang="en-US" sz="4000" b="1" dirty="0"/>
              <a:t>Nursing Homes – East Central</a:t>
            </a:r>
            <a:br>
              <a:rPr lang="en-US" sz="3600" dirty="0"/>
            </a:br>
            <a:r>
              <a:rPr lang="en-US" sz="2700" dirty="0"/>
              <a:t>Improved to State Average in 2019</a:t>
            </a:r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234523837"/>
              </p:ext>
            </p:extLst>
          </p:nvPr>
        </p:nvGraphicFramePr>
        <p:xfrm>
          <a:off x="152400" y="1455738"/>
          <a:ext cx="8839199" cy="4657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6720" y="6248400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latin typeface="+mn-lt"/>
              </a:rPr>
              <a:t>Source: Combined Association Occupancy Surveys</a:t>
            </a:r>
          </a:p>
          <a:p>
            <a:endParaRPr lang="en-US" sz="12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2151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9248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Occupancy for Minnesota’s </a:t>
            </a:r>
            <a:br>
              <a:rPr lang="en-US" sz="4000" b="1" dirty="0"/>
            </a:br>
            <a:r>
              <a:rPr lang="en-US" sz="4000" b="1" dirty="0"/>
              <a:t>Nursing Homes – West Central</a:t>
            </a:r>
            <a:br>
              <a:rPr lang="en-US" sz="3600" dirty="0"/>
            </a:br>
            <a:r>
              <a:rPr lang="en-US" sz="2700" dirty="0"/>
              <a:t>Large Drop During 2019 to Fall Below State Average</a:t>
            </a:r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849734203"/>
              </p:ext>
            </p:extLst>
          </p:nvPr>
        </p:nvGraphicFramePr>
        <p:xfrm>
          <a:off x="152400" y="1455738"/>
          <a:ext cx="8839199" cy="4657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6720" y="6248400"/>
            <a:ext cx="4817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i="1" dirty="0">
                <a:latin typeface="+mn-lt"/>
              </a:rPr>
              <a:t>Source: Combined Association Occupancy Surveys</a:t>
            </a:r>
          </a:p>
          <a:p>
            <a:endParaRPr lang="en-US" sz="12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12369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12495</TotalTime>
  <Words>273</Words>
  <Application>Microsoft Office PowerPoint</Application>
  <PresentationFormat>On-screen Show (4:3)</PresentationFormat>
  <Paragraphs>191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Retrospect</vt:lpstr>
      <vt:lpstr>Nursing Facility Occupancy Survey Data  2019 </vt:lpstr>
      <vt:lpstr>Survey Responses</vt:lpstr>
      <vt:lpstr>PowerPoint Presentation</vt:lpstr>
      <vt:lpstr>Nursing Home Occupancy Falls in 2019- Fourth Quarter had Lowest Occupancy of the Decade</vt:lpstr>
      <vt:lpstr>Occupancy for Minnesota’s  Nursing Homes – Twin Cities Metro Highest Average in State in 2019</vt:lpstr>
      <vt:lpstr>Occupancy for Minnesota’s  Nursing Homes – Northeast Tied for Second Lowest in State in 2019</vt:lpstr>
      <vt:lpstr>Occupancy for Minnesota’s  Nursing Homes – Northwest Significant Drop in 2019 but Remains Second Highest in State</vt:lpstr>
      <vt:lpstr>Occupancy for Minnesota’s  Nursing Homes – East Central Improved to State Average in 2019</vt:lpstr>
      <vt:lpstr>Occupancy for Minnesota’s  Nursing Homes – West Central Large Drop During 2019 to Fall Below State Average</vt:lpstr>
      <vt:lpstr>Occupancy for Minnesota’s  Nursing Homes – Southeast Lowest in State in 2018 and 2019</vt:lpstr>
      <vt:lpstr>Occupancy for Minnesota’s  Nursing Homes – Southwest Second Lowest in State in 2018 and 2019</vt:lpstr>
    </vt:vector>
  </TitlesOfParts>
  <Company>Care Providers of Minnesota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Patti’s</dc:title>
  <dc:creator>CPM</dc:creator>
  <cp:lastModifiedBy>Jeff Bostic</cp:lastModifiedBy>
  <cp:revision>1505</cp:revision>
  <cp:lastPrinted>2001-03-01T17:17:09Z</cp:lastPrinted>
  <dcterms:created xsi:type="dcterms:W3CDTF">2000-09-21T21:21:03Z</dcterms:created>
  <dcterms:modified xsi:type="dcterms:W3CDTF">2020-03-26T17:00:35Z</dcterms:modified>
</cp:coreProperties>
</file>