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37" r:id="rId5"/>
    <p:sldId id="835" r:id="rId6"/>
    <p:sldId id="808" r:id="rId7"/>
    <p:sldId id="809" r:id="rId8"/>
    <p:sldId id="836" r:id="rId9"/>
    <p:sldId id="837" r:id="rId10"/>
    <p:sldId id="838" r:id="rId11"/>
    <p:sldId id="839" r:id="rId12"/>
    <p:sldId id="840" r:id="rId13"/>
    <p:sldId id="841" r:id="rId14"/>
    <p:sldId id="834" r:id="rId15"/>
    <p:sldId id="6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249" autoAdjust="0"/>
  </p:normalViewPr>
  <p:slideViewPr>
    <p:cSldViewPr snapToGrid="0">
      <p:cViewPr varScale="1">
        <p:scale>
          <a:sx n="87" d="100"/>
          <a:sy n="87" d="100"/>
        </p:scale>
        <p:origin x="10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13471807403379E-2"/>
          <c:y val="9.9877504621669499E-2"/>
          <c:w val="0.90780141843972095"/>
          <c:h val="0.751677852349002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Statewide</c:v>
                </c:pt>
              </c:strCache>
            </c:strRef>
          </c:tx>
          <c:spPr>
            <a:ln w="41779">
              <a:solidFill>
                <a:srgbClr val="33CCCC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CCCC"/>
              </a:solidFill>
              <a:ln w="22225">
                <a:solidFill>
                  <a:srgbClr val="33CCCC"/>
                </a:solidFill>
                <a:prstDash val="solid"/>
              </a:ln>
            </c:spPr>
          </c:marker>
          <c:dLbls>
            <c:dLbl>
              <c:idx val="44"/>
              <c:layout>
                <c:manualLayout>
                  <c:x val="-4.6829038059655402E-2"/>
                  <c:y val="-0.19547325102880658"/>
                </c:manualLayout>
              </c:layout>
              <c:numFmt formatCode="0.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3150-43A7-BC8A-642BA7A7B359}"/>
                </c:ext>
              </c:extLst>
            </c:dLbl>
            <c:dLbl>
              <c:idx val="47"/>
              <c:layout>
                <c:manualLayout>
                  <c:x val="-9.046518716069793E-2"/>
                  <c:y val="-5.6584362139917792E-2"/>
                </c:manualLayout>
              </c:layout>
              <c:numFmt formatCode="0.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F710-457D-AEF1-971FFB05197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Sheet1!$B$1:$AW$1</c:f>
              <c:strCache>
                <c:ptCount val="48"/>
                <c:pt idx="0">
                  <c:v>1st 09</c:v>
                </c:pt>
                <c:pt idx="1">
                  <c:v>2nd 09</c:v>
                </c:pt>
                <c:pt idx="2">
                  <c:v>3rd 09</c:v>
                </c:pt>
                <c:pt idx="3">
                  <c:v>4th 09</c:v>
                </c:pt>
                <c:pt idx="4">
                  <c:v>1st 10</c:v>
                </c:pt>
                <c:pt idx="5">
                  <c:v>2nd 10</c:v>
                </c:pt>
                <c:pt idx="6">
                  <c:v>3rd 10</c:v>
                </c:pt>
                <c:pt idx="7">
                  <c:v>4th 10</c:v>
                </c:pt>
                <c:pt idx="8">
                  <c:v>1st 11</c:v>
                </c:pt>
                <c:pt idx="9">
                  <c:v>2nd 11</c:v>
                </c:pt>
                <c:pt idx="10">
                  <c:v>3rd 11</c:v>
                </c:pt>
                <c:pt idx="11">
                  <c:v>4th 11</c:v>
                </c:pt>
                <c:pt idx="12">
                  <c:v>1st 12</c:v>
                </c:pt>
                <c:pt idx="13">
                  <c:v>2nd 12</c:v>
                </c:pt>
                <c:pt idx="14">
                  <c:v>3rd 12</c:v>
                </c:pt>
                <c:pt idx="15">
                  <c:v>4th 12</c:v>
                </c:pt>
                <c:pt idx="16">
                  <c:v>1st 13</c:v>
                </c:pt>
                <c:pt idx="17">
                  <c:v>2nd 13</c:v>
                </c:pt>
                <c:pt idx="18">
                  <c:v>3rd 13</c:v>
                </c:pt>
                <c:pt idx="19">
                  <c:v>4th 13</c:v>
                </c:pt>
                <c:pt idx="20">
                  <c:v>1st 14</c:v>
                </c:pt>
                <c:pt idx="21">
                  <c:v>2nd 14</c:v>
                </c:pt>
                <c:pt idx="22">
                  <c:v>3rd 14</c:v>
                </c:pt>
                <c:pt idx="23">
                  <c:v>4th 14</c:v>
                </c:pt>
                <c:pt idx="24">
                  <c:v>1st 15</c:v>
                </c:pt>
                <c:pt idx="25">
                  <c:v>2nd 15</c:v>
                </c:pt>
                <c:pt idx="26">
                  <c:v>3rd 15</c:v>
                </c:pt>
                <c:pt idx="27">
                  <c:v>4th 15</c:v>
                </c:pt>
                <c:pt idx="28">
                  <c:v>1st 16</c:v>
                </c:pt>
                <c:pt idx="29">
                  <c:v>2nd 16</c:v>
                </c:pt>
                <c:pt idx="30">
                  <c:v>3rd 16</c:v>
                </c:pt>
                <c:pt idx="31">
                  <c:v>4th 16</c:v>
                </c:pt>
                <c:pt idx="32">
                  <c:v>1st 17</c:v>
                </c:pt>
                <c:pt idx="33">
                  <c:v>2nd 17</c:v>
                </c:pt>
                <c:pt idx="34">
                  <c:v>3rd 17</c:v>
                </c:pt>
                <c:pt idx="35">
                  <c:v>4th 17</c:v>
                </c:pt>
                <c:pt idx="36">
                  <c:v>1st 18</c:v>
                </c:pt>
                <c:pt idx="37">
                  <c:v>2nd 18</c:v>
                </c:pt>
                <c:pt idx="38">
                  <c:v>3rd 18</c:v>
                </c:pt>
                <c:pt idx="39">
                  <c:v>4th 18</c:v>
                </c:pt>
                <c:pt idx="40">
                  <c:v>1st 19</c:v>
                </c:pt>
                <c:pt idx="41">
                  <c:v>2nd 19</c:v>
                </c:pt>
                <c:pt idx="42">
                  <c:v>3rd 19</c:v>
                </c:pt>
                <c:pt idx="43">
                  <c:v>4th 19</c:v>
                </c:pt>
                <c:pt idx="44">
                  <c:v>1st 20</c:v>
                </c:pt>
                <c:pt idx="45">
                  <c:v>2nd 20</c:v>
                </c:pt>
                <c:pt idx="46">
                  <c:v>3rd 20</c:v>
                </c:pt>
                <c:pt idx="47">
                  <c:v>4th 20</c:v>
                </c:pt>
              </c:strCache>
            </c:strRef>
          </c:cat>
          <c:val>
            <c:numRef>
              <c:f>Sheet1!$B$2:$AW$2</c:f>
              <c:numCache>
                <c:formatCode>General</c:formatCode>
                <c:ptCount val="48"/>
                <c:pt idx="0">
                  <c:v>0.93</c:v>
                </c:pt>
                <c:pt idx="1">
                  <c:v>0.92100000000000004</c:v>
                </c:pt>
                <c:pt idx="2">
                  <c:v>0.92100000000000004</c:v>
                </c:pt>
                <c:pt idx="3">
                  <c:v>0.92</c:v>
                </c:pt>
                <c:pt idx="4">
                  <c:v>0.91800000000000004</c:v>
                </c:pt>
                <c:pt idx="5">
                  <c:v>0.90900000000000003</c:v>
                </c:pt>
                <c:pt idx="6">
                  <c:v>0.91</c:v>
                </c:pt>
                <c:pt idx="7">
                  <c:v>0.90900000000000003</c:v>
                </c:pt>
                <c:pt idx="8">
                  <c:v>0.91100000000000003</c:v>
                </c:pt>
                <c:pt idx="9">
                  <c:v>0.90200000000000002</c:v>
                </c:pt>
                <c:pt idx="10">
                  <c:v>0.90700000000000003</c:v>
                </c:pt>
                <c:pt idx="11">
                  <c:v>0.91300000000000003</c:v>
                </c:pt>
                <c:pt idx="12">
                  <c:v>0.91300000000000003</c:v>
                </c:pt>
                <c:pt idx="13">
                  <c:v>0.90600000000000003</c:v>
                </c:pt>
                <c:pt idx="14">
                  <c:v>0.91</c:v>
                </c:pt>
                <c:pt idx="15">
                  <c:v>0.90500000000000003</c:v>
                </c:pt>
                <c:pt idx="16">
                  <c:v>0.90900000000000003</c:v>
                </c:pt>
                <c:pt idx="17" formatCode="0.000">
                  <c:v>0.90300000000000002</c:v>
                </c:pt>
                <c:pt idx="18">
                  <c:v>0.90700000000000003</c:v>
                </c:pt>
                <c:pt idx="19">
                  <c:v>0.90500000000000003</c:v>
                </c:pt>
                <c:pt idx="20">
                  <c:v>0.90400000000000003</c:v>
                </c:pt>
                <c:pt idx="21" formatCode="0.000">
                  <c:v>0.90300000000000002</c:v>
                </c:pt>
                <c:pt idx="22">
                  <c:v>0.90400000000000003</c:v>
                </c:pt>
                <c:pt idx="23">
                  <c:v>0.9</c:v>
                </c:pt>
                <c:pt idx="24">
                  <c:v>0.89600000000000002</c:v>
                </c:pt>
                <c:pt idx="25">
                  <c:v>0.88700000000000001</c:v>
                </c:pt>
                <c:pt idx="26">
                  <c:v>0.88800000000000001</c:v>
                </c:pt>
                <c:pt idx="27">
                  <c:v>0.88400000000000001</c:v>
                </c:pt>
                <c:pt idx="28">
                  <c:v>0.877</c:v>
                </c:pt>
                <c:pt idx="29">
                  <c:v>0.874</c:v>
                </c:pt>
                <c:pt idx="30">
                  <c:v>0.873</c:v>
                </c:pt>
                <c:pt idx="31">
                  <c:v>0.86699999999999999</c:v>
                </c:pt>
                <c:pt idx="32">
                  <c:v>0.88500000000000001</c:v>
                </c:pt>
                <c:pt idx="33">
                  <c:v>0.88100000000000001</c:v>
                </c:pt>
                <c:pt idx="34">
                  <c:v>0.88200000000000001</c:v>
                </c:pt>
                <c:pt idx="35">
                  <c:v>0.879</c:v>
                </c:pt>
                <c:pt idx="36">
                  <c:v>0.875</c:v>
                </c:pt>
                <c:pt idx="37">
                  <c:v>0.873</c:v>
                </c:pt>
                <c:pt idx="38">
                  <c:v>0.878</c:v>
                </c:pt>
                <c:pt idx="39">
                  <c:v>0.875</c:v>
                </c:pt>
                <c:pt idx="40">
                  <c:v>0.877</c:v>
                </c:pt>
                <c:pt idx="41">
                  <c:v>0.872</c:v>
                </c:pt>
                <c:pt idx="42">
                  <c:v>0.871</c:v>
                </c:pt>
                <c:pt idx="43">
                  <c:v>0.86599999999999999</c:v>
                </c:pt>
                <c:pt idx="44">
                  <c:v>0.873</c:v>
                </c:pt>
                <c:pt idx="45">
                  <c:v>0.80300000000000005</c:v>
                </c:pt>
                <c:pt idx="46">
                  <c:v>0.79100000000000004</c:v>
                </c:pt>
                <c:pt idx="47">
                  <c:v>0.76100000000000001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4D9-4AD5-9EC6-7CDA9195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2200"/>
        <c:axId val="351342984"/>
      </c:lineChart>
      <c:catAx>
        <c:axId val="351342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984"/>
        <c:crossesAt val="0.75000000000000011"/>
        <c:auto val="1"/>
        <c:lblAlgn val="ctr"/>
        <c:lblOffset val="100"/>
        <c:tickLblSkip val="1"/>
        <c:tickMarkSkip val="1"/>
        <c:noMultiLvlLbl val="0"/>
      </c:catAx>
      <c:valAx>
        <c:axId val="351342984"/>
        <c:scaling>
          <c:orientation val="minMax"/>
          <c:max val="1"/>
          <c:min val="0.75000000000000011"/>
        </c:scaling>
        <c:delete val="0"/>
        <c:axPos val="l"/>
        <c:majorGridlines>
          <c:spPr>
            <a:ln w="3482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200"/>
        <c:crosses val="autoZero"/>
        <c:crossBetween val="between"/>
        <c:majorUnit val="5.000000000000001E-2"/>
        <c:minorUnit val="1.0000000000000002E-2"/>
      </c:valAx>
      <c:spPr>
        <a:noFill/>
        <a:ln w="1392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Twin Cities Metro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0.879</c:v>
                </c:pt>
                <c:pt idx="1">
                  <c:v>0.77500000000000002</c:v>
                </c:pt>
                <c:pt idx="2">
                  <c:v>0.76300000000000001</c:v>
                </c:pt>
                <c:pt idx="3">
                  <c:v>0.76800000000000002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0.88600000000000001</c:v>
                </c:pt>
                <c:pt idx="1">
                  <c:v>0.83499999999999996</c:v>
                </c:pt>
                <c:pt idx="2">
                  <c:v>0.84499999999999997</c:v>
                </c:pt>
                <c:pt idx="3">
                  <c:v>0.80500000000000005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0.88800000000000001</c:v>
                </c:pt>
                <c:pt idx="1">
                  <c:v>0.85799999999999998</c:v>
                </c:pt>
                <c:pt idx="2">
                  <c:v>0.85099999999999998</c:v>
                </c:pt>
                <c:pt idx="3">
                  <c:v>0.79900000000000004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0.87</c:v>
                </c:pt>
                <c:pt idx="1">
                  <c:v>0.82499999999999996</c:v>
                </c:pt>
                <c:pt idx="2">
                  <c:v>0.81100000000000005</c:v>
                </c:pt>
                <c:pt idx="3">
                  <c:v>0.73399999999999999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0.84699999999999998</c:v>
                </c:pt>
                <c:pt idx="1">
                  <c:v>0.79300000000000004</c:v>
                </c:pt>
                <c:pt idx="2">
                  <c:v>0.78100000000000003</c:v>
                </c:pt>
                <c:pt idx="3">
                  <c:v>0.75600000000000001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0.871</c:v>
                </c:pt>
                <c:pt idx="1">
                  <c:v>0.80100000000000005</c:v>
                </c:pt>
                <c:pt idx="2">
                  <c:v>0.79300000000000004</c:v>
                </c:pt>
                <c:pt idx="3">
                  <c:v>0.74399999999999999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5910780669144"/>
          <c:y val="7.142857142857142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0.86899999999999999</c:v>
                </c:pt>
                <c:pt idx="1">
                  <c:v>0.79900000000000004</c:v>
                </c:pt>
                <c:pt idx="2">
                  <c:v>0.79900000000000004</c:v>
                </c:pt>
                <c:pt idx="3">
                  <c:v>0.74399999999999999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7970-0535-45DE-B6BE-B3769EE159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3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88252-592C-4216-9560-6DF4760B2A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5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F88252-592C-4216-9560-6DF4760B2A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36C8A-16EB-48F2-9DA9-6EBB615854D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3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814E-0BE5-482D-96C7-70A4658A4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4/24/2021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i="1" dirty="0"/>
              <a:t>Nursing Facility Occupancy Survey Data</a:t>
            </a:r>
            <a:br>
              <a:rPr lang="en-US" sz="6600" b="1" i="1" dirty="0"/>
            </a:br>
            <a:r>
              <a:rPr lang="en-US" b="1" dirty="0"/>
              <a:t>2020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Southwest</a:t>
            </a:r>
            <a:br>
              <a:rPr lang="en-US" sz="3600" dirty="0"/>
            </a:br>
            <a:r>
              <a:rPr lang="en-US" sz="2700" dirty="0"/>
              <a:t>Particularly Large Pandemic Impact at End of Year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093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86748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66951" y="1162069"/>
            <a:ext cx="2669406" cy="1781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Care Center Occupancy Similar Across Regions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966951" y="5277080"/>
            <a:ext cx="2669407" cy="505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i="1" dirty="0"/>
              <a:t>Source: Combined Association Occupancy Surveys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i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746CD3-5438-4759-874E-F8A716524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49453"/>
              </p:ext>
            </p:extLst>
          </p:nvPr>
        </p:nvGraphicFramePr>
        <p:xfrm>
          <a:off x="4662102" y="1333133"/>
          <a:ext cx="6903725" cy="4196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9368">
                  <a:extLst>
                    <a:ext uri="{9D8B030D-6E8A-4147-A177-3AD203B41FA5}">
                      <a16:colId xmlns:a16="http://schemas.microsoft.com/office/drawing/2014/main" val="1504843362"/>
                    </a:ext>
                  </a:extLst>
                </a:gridCol>
                <a:gridCol w="1629173">
                  <a:extLst>
                    <a:ext uri="{9D8B030D-6E8A-4147-A177-3AD203B41FA5}">
                      <a16:colId xmlns:a16="http://schemas.microsoft.com/office/drawing/2014/main" val="1263247651"/>
                    </a:ext>
                  </a:extLst>
                </a:gridCol>
                <a:gridCol w="1661426">
                  <a:extLst>
                    <a:ext uri="{9D8B030D-6E8A-4147-A177-3AD203B41FA5}">
                      <a16:colId xmlns:a16="http://schemas.microsoft.com/office/drawing/2014/main" val="1717609019"/>
                    </a:ext>
                  </a:extLst>
                </a:gridCol>
                <a:gridCol w="1193758">
                  <a:extLst>
                    <a:ext uri="{9D8B030D-6E8A-4147-A177-3AD203B41FA5}">
                      <a16:colId xmlns:a16="http://schemas.microsoft.com/office/drawing/2014/main" val="2825588629"/>
                    </a:ext>
                  </a:extLst>
                </a:gridCol>
              </a:tblGrid>
              <a:tr h="4068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Region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u="none" strike="noStrike" dirty="0">
                          <a:effectLst/>
                        </a:rPr>
                        <a:t>1st Quarter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u="none" strike="noStrike" dirty="0">
                          <a:effectLst/>
                        </a:rPr>
                        <a:t>4th Quarter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Change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499240571"/>
                  </a:ext>
                </a:extLst>
              </a:tr>
              <a:tr h="406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u="none" strike="noStrike" dirty="0">
                          <a:effectLst/>
                        </a:rPr>
                        <a:t>Occupancy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u="none" strike="noStrike" dirty="0">
                          <a:effectLst/>
                        </a:rPr>
                        <a:t>Occupancy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421732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Twin Cities Metro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87.9%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76.8%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-11.1%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3756001568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Northeast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88.6%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80.5%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-8.2%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3522204688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Northwest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88.8%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79.9%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-8.9%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4249231493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East Central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87.0%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73.4%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-13.6%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227328065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West Central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84.7%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75.6%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-9.1%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3539698895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Southeast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87.1%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74.4%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-12.6%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2699298627"/>
                  </a:ext>
                </a:extLst>
              </a:tr>
              <a:tr h="5347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effectLst/>
                        </a:rPr>
                        <a:t>Southwest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86.9%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74.4%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effectLst/>
                        </a:rPr>
                        <a:t>-12.4%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3359282706"/>
                  </a:ext>
                </a:extLst>
              </a:tr>
              <a:tr h="4068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Statewide</a:t>
                      </a:r>
                      <a:endParaRPr lang="en-US" sz="2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87.3%</a:t>
                      </a:r>
                      <a:endParaRPr lang="en-US" sz="2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76.1%</a:t>
                      </a:r>
                      <a:endParaRPr lang="en-US" sz="2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3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-11.2%</a:t>
                      </a:r>
                      <a:endParaRPr lang="en-US" sz="2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95" marR="12095" marT="12095" marB="0" anchor="ctr"/>
                </a:tc>
                <a:extLst>
                  <a:ext uri="{0D108BD9-81ED-4DB2-BD59-A6C34878D82A}">
                    <a16:rowId xmlns:a16="http://schemas.microsoft.com/office/drawing/2014/main" val="514654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21527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Pandemic has had Unprecedented Impact on Nursing Facility Occupancy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Just over Half of Providers Experienced an Occupancy Drop of more than 10% from first to fourth quarter 2020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Only 12% of Providers Experienced an Occupancy Increase from first to fourth quarter 2020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41% of Providers Indicated that Space Needed for Quarantining New Residents was a Factor in Low Occupancy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Despite Record Low Occupancy at the End of 2020 more than half of Providers are Seeing even Lower Levels in 2021</a:t>
            </a:r>
          </a:p>
        </p:txBody>
      </p:sp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ED2B2F-A123-451A-ADB4-0A784208671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905000" y="6248400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2F8EDAC-428A-44C6-880C-B9DEBA56E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EC2194-46F1-46D4-A36E-1A2FB268F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80" y="66675"/>
            <a:ext cx="4846320" cy="611438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C733C-61CF-4FC8-9091-1311DED00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2481"/>
              </p:ext>
            </p:extLst>
          </p:nvPr>
        </p:nvGraphicFramePr>
        <p:xfrm>
          <a:off x="7188469" y="732140"/>
          <a:ext cx="3753851" cy="460276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753851">
                  <a:extLst>
                    <a:ext uri="{9D8B030D-6E8A-4147-A177-3AD203B41FA5}">
                      <a16:colId xmlns:a16="http://schemas.microsoft.com/office/drawing/2014/main" val="258453955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Region</a:t>
                      </a:r>
                      <a:endParaRPr lang="en-US" sz="4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665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3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8306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3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8785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6933C"/>
                          </a:solidFill>
                          <a:effectLst/>
                        </a:rPr>
                        <a:t>Northwest</a:t>
                      </a:r>
                      <a:endParaRPr lang="en-US" sz="3600" b="1" i="0" u="none" strike="noStrike" dirty="0">
                        <a:solidFill>
                          <a:srgbClr val="76933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79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36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451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36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651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F79646"/>
                          </a:solidFill>
                          <a:effectLst/>
                        </a:rPr>
                        <a:t>Twin Cities Metro</a:t>
                      </a:r>
                      <a:endParaRPr lang="en-US" sz="3600" b="1" i="0" u="none" strike="noStrike" dirty="0">
                        <a:solidFill>
                          <a:srgbClr val="F796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6570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1F497D"/>
                          </a:solidFill>
                          <a:effectLst/>
                        </a:rPr>
                        <a:t>West Central</a:t>
                      </a:r>
                      <a:endParaRPr lang="en-US" sz="36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25068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37F7ED5-0DEA-4C81-BBEF-3E0B2F8BE5DD}"/>
              </a:ext>
            </a:extLst>
          </p:cNvPr>
          <p:cNvSpPr/>
          <p:nvPr/>
        </p:nvSpPr>
        <p:spPr>
          <a:xfrm>
            <a:off x="6643171" y="5530467"/>
            <a:ext cx="4616068" cy="595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205 Survey Responses for Full Year</a:t>
            </a:r>
          </a:p>
        </p:txBody>
      </p:sp>
    </p:spTree>
    <p:extLst>
      <p:ext uri="{BB962C8B-B14F-4D97-AF65-F5344CB8AC3E}">
        <p14:creationId xmlns:p14="http://schemas.microsoft.com/office/powerpoint/2010/main" val="410018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06776" y="147934"/>
            <a:ext cx="10847024" cy="796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Nursing Home Occupancy Falls Dramatically due to COVID-19:</a:t>
            </a:r>
            <a:br>
              <a:rPr lang="en-US" sz="3600" b="1" dirty="0"/>
            </a:br>
            <a:r>
              <a:rPr lang="en-US" sz="3600" b="1" dirty="0"/>
              <a:t>No Recovery Yet- 57% Report Even Lower Occupancy in 2021</a:t>
            </a:r>
            <a:endParaRPr lang="en-US" sz="2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550789"/>
              </p:ext>
            </p:extLst>
          </p:nvPr>
        </p:nvGraphicFramePr>
        <p:xfrm>
          <a:off x="47625" y="821034"/>
          <a:ext cx="11932767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038168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Twin Cities Metro</a:t>
            </a:r>
            <a:br>
              <a:rPr lang="en-US" sz="3600" dirty="0"/>
            </a:br>
            <a:r>
              <a:rPr lang="en-US" sz="2700" dirty="0"/>
              <a:t>Biggest Early Pandemic Impact of any Region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503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83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Northeast</a:t>
            </a:r>
            <a:br>
              <a:rPr lang="en-US" sz="3600" dirty="0"/>
            </a:br>
            <a:r>
              <a:rPr lang="en-US" sz="2700" dirty="0"/>
              <a:t>Performed Better During Pandemic than any other Region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2626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42137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Northwest</a:t>
            </a:r>
            <a:br>
              <a:rPr lang="en-US" sz="3600" dirty="0"/>
            </a:br>
            <a:r>
              <a:rPr lang="en-US" sz="2700" dirty="0"/>
              <a:t>Performed Better During Pandemic than most Regions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8642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19958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East Central</a:t>
            </a:r>
            <a:br>
              <a:rPr lang="en-US" sz="3600" dirty="0"/>
            </a:br>
            <a:r>
              <a:rPr lang="en-US" sz="2700" dirty="0"/>
              <a:t>Biggest Pandemic Impact of any Region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0479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0319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West Central</a:t>
            </a:r>
            <a:br>
              <a:rPr lang="en-US" sz="3600" dirty="0"/>
            </a:br>
            <a:r>
              <a:rPr lang="en-US" sz="2700" dirty="0"/>
              <a:t>Moved Closer to State Average During Pandemic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8373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75951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Southeast</a:t>
            </a:r>
            <a:br>
              <a:rPr lang="en-US" sz="3600" dirty="0"/>
            </a:br>
            <a:r>
              <a:rPr lang="en-US" sz="2700" dirty="0"/>
              <a:t>Particularly Large Pandemic Impact at End of Year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597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12008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C6F8A2-F2B9-4C7C-8164-219981E63B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aac8676a-f598-4fa5-bd74-062eff41aa03"/>
    <ds:schemaRef ds:uri="http://schemas.openxmlformats.org/package/2006/metadata/core-properties"/>
    <ds:schemaRef ds:uri="ed2b67e5-11bb-4b47-b61a-396de9ea4ad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BAD346-818F-4560-9EA6-17A5C69B9438}">
  <ds:schemaRefs>
    <ds:schemaRef ds:uri="aac8676a-f598-4fa5-bd74-062eff41aa03"/>
    <ds:schemaRef ds:uri="ed2b67e5-11bb-4b47-b61a-396de9ea4a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396</Words>
  <Application>Microsoft Office PowerPoint</Application>
  <PresentationFormat>Widescreen</PresentationFormat>
  <Paragraphs>79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Nursing Facility Occupancy Survey Data 2020</vt:lpstr>
      <vt:lpstr>PowerPoint Presentation</vt:lpstr>
      <vt:lpstr>Nursing Home Occupancy Falls Dramatically due to COVID-19: No Recovery Yet- 57% Report Even Lower Occupancy in 2021</vt:lpstr>
      <vt:lpstr>Occupancy for Minnesota’s  Nursing Homes – Twin Cities Metro Biggest Early Pandemic Impact of any Region</vt:lpstr>
      <vt:lpstr>Occupancy for Minnesota’s  Nursing Homes – Northeast Performed Better During Pandemic than any other Region</vt:lpstr>
      <vt:lpstr>Occupancy for Minnesota’s  Nursing Homes – Northwest Performed Better During Pandemic than most Regions</vt:lpstr>
      <vt:lpstr>Occupancy for Minnesota’s  Nursing Homes – East Central Biggest Pandemic Impact of any Region</vt:lpstr>
      <vt:lpstr>Occupancy for Minnesota’s  Nursing Homes – West Central Moved Closer to State Average During Pandemic</vt:lpstr>
      <vt:lpstr>Occupancy for Minnesota’s  Nursing Homes – Southeast Particularly Large Pandemic Impact at End of Year</vt:lpstr>
      <vt:lpstr>Occupancy for Minnesota’s  Nursing Homes – Southwest Particularly Large Pandemic Impact at End of Year</vt:lpstr>
      <vt:lpstr>Care Center Occupancy Similar Across Regions</vt:lpstr>
      <vt:lpstr>Pandemic has had Unprecedented Impact on Nursing Facility Occupancy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30</cp:revision>
  <dcterms:created xsi:type="dcterms:W3CDTF">2020-12-02T22:26:00Z</dcterms:created>
  <dcterms:modified xsi:type="dcterms:W3CDTF">2021-04-24T19:30:43Z</dcterms:modified>
</cp:coreProperties>
</file>