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337" r:id="rId5"/>
    <p:sldId id="835" r:id="rId6"/>
    <p:sldId id="808" r:id="rId7"/>
    <p:sldId id="809" r:id="rId8"/>
    <p:sldId id="844" r:id="rId9"/>
    <p:sldId id="845" r:id="rId10"/>
    <p:sldId id="846" r:id="rId11"/>
    <p:sldId id="847" r:id="rId12"/>
    <p:sldId id="848" r:id="rId13"/>
    <p:sldId id="849" r:id="rId14"/>
    <p:sldId id="850" r:id="rId15"/>
    <p:sldId id="84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4249" autoAdjust="0"/>
  </p:normalViewPr>
  <p:slideViewPr>
    <p:cSldViewPr snapToGrid="0">
      <p:cViewPr varScale="1">
        <p:scale>
          <a:sx n="105" d="100"/>
          <a:sy n="105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970538769423725E-2"/>
          <c:y val="9.4733441884579231E-2"/>
          <c:w val="0.90780141843972095"/>
          <c:h val="0.7516778523490025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Statewide</c:v>
                </c:pt>
              </c:strCache>
            </c:strRef>
          </c:tx>
          <c:spPr>
            <a:ln w="41779">
              <a:solidFill>
                <a:srgbClr val="33CCCC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33CCCC"/>
              </a:solidFill>
              <a:ln w="22225">
                <a:solidFill>
                  <a:srgbClr val="33CCCC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1285926390752455E-2"/>
                  <c:y val="-4.8868312757201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38-466D-8089-9E7033A933B1}"/>
                </c:ext>
              </c:extLst>
            </c:dLbl>
            <c:dLbl>
              <c:idx val="1"/>
              <c:layout>
                <c:manualLayout>
                  <c:x val="-1.5964444793064379E-2"/>
                  <c:y val="-5.9156378600823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38-466D-8089-9E7033A933B1}"/>
                </c:ext>
              </c:extLst>
            </c:dLbl>
            <c:dLbl>
              <c:idx val="2"/>
              <c:layout>
                <c:manualLayout>
                  <c:x val="-1.2771555834451512E-2"/>
                  <c:y val="-6.1728395061728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38-466D-8089-9E7033A933B1}"/>
                </c:ext>
              </c:extLst>
            </c:dLbl>
            <c:dLbl>
              <c:idx val="3"/>
              <c:layout>
                <c:manualLayout>
                  <c:x val="-1.9157333751677209E-2"/>
                  <c:y val="-6.1728395061728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38-466D-8089-9E7033A933B1}"/>
                </c:ext>
              </c:extLst>
            </c:dLbl>
            <c:dLbl>
              <c:idx val="4"/>
              <c:layout>
                <c:manualLayout>
                  <c:x val="-6.3857779172257368E-3"/>
                  <c:y val="-5.4012345679012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38-466D-8089-9E7033A933B1}"/>
                </c:ext>
              </c:extLst>
            </c:dLbl>
            <c:dLbl>
              <c:idx val="5"/>
              <c:layout>
                <c:manualLayout>
                  <c:x val="-1.0642963195376305E-2"/>
                  <c:y val="-7.716049382716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38-466D-8089-9E7033A933B1}"/>
                </c:ext>
              </c:extLst>
            </c:dLbl>
            <c:dLbl>
              <c:idx val="6"/>
              <c:layout>
                <c:manualLayout>
                  <c:x val="-1.0642963195376305E-2"/>
                  <c:y val="-5.401234567901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38-466D-8089-9E7033A933B1}"/>
                </c:ext>
              </c:extLst>
            </c:dLbl>
            <c:dLbl>
              <c:idx val="7"/>
              <c:layout>
                <c:manualLayout>
                  <c:x val="-7.450074236763359E-3"/>
                  <c:y val="-6.4300411522633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38-466D-8089-9E7033A933B1}"/>
                </c:ext>
              </c:extLst>
            </c:dLbl>
            <c:dLbl>
              <c:idx val="8"/>
              <c:layout>
                <c:manualLayout>
                  <c:x val="-2.2350222710290076E-2"/>
                  <c:y val="6.6872427983539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38-466D-8089-9E7033A933B1}"/>
                </c:ext>
              </c:extLst>
            </c:dLbl>
            <c:dLbl>
              <c:idx val="9"/>
              <c:layout>
                <c:manualLayout>
                  <c:x val="-3.8314667503354417E-2"/>
                  <c:y val="-0.110596707818930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38-466D-8089-9E7033A933B1}"/>
                </c:ext>
              </c:extLst>
            </c:dLbl>
            <c:dLbl>
              <c:idx val="10"/>
              <c:layout>
                <c:manualLayout>
                  <c:x val="-2.9800296947053436E-2"/>
                  <c:y val="-8.4876543209876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2F-4AB8-8E62-D35FCF2B635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Sheet1!$B$1:$L$1</c:f>
              <c:strCache>
                <c:ptCount val="11"/>
                <c:pt idx="0">
                  <c:v>1st 19</c:v>
                </c:pt>
                <c:pt idx="1">
                  <c:v>2nd 19</c:v>
                </c:pt>
                <c:pt idx="2">
                  <c:v>3rd 19</c:v>
                </c:pt>
                <c:pt idx="3">
                  <c:v>4th 19</c:v>
                </c:pt>
                <c:pt idx="4">
                  <c:v>1st 20</c:v>
                </c:pt>
                <c:pt idx="5">
                  <c:v>2nd 20</c:v>
                </c:pt>
                <c:pt idx="6">
                  <c:v>3rd 20</c:v>
                </c:pt>
                <c:pt idx="7">
                  <c:v>4th 20</c:v>
                </c:pt>
                <c:pt idx="8">
                  <c:v>1st 21</c:v>
                </c:pt>
                <c:pt idx="9">
                  <c:v>2nd 21</c:v>
                </c:pt>
                <c:pt idx="10">
                  <c:v>3rd 21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0">
                  <c:v>0.877</c:v>
                </c:pt>
                <c:pt idx="1">
                  <c:v>0.872</c:v>
                </c:pt>
                <c:pt idx="2">
                  <c:v>0.871</c:v>
                </c:pt>
                <c:pt idx="3">
                  <c:v>0.86599999999999999</c:v>
                </c:pt>
                <c:pt idx="4">
                  <c:v>0.873</c:v>
                </c:pt>
                <c:pt idx="5">
                  <c:v>0.80300000000000005</c:v>
                </c:pt>
                <c:pt idx="6">
                  <c:v>0.79100000000000004</c:v>
                </c:pt>
                <c:pt idx="7">
                  <c:v>0.76100000000000001</c:v>
                </c:pt>
                <c:pt idx="8">
                  <c:v>0.75700000000000001</c:v>
                </c:pt>
                <c:pt idx="9">
                  <c:v>0.77500000000000002</c:v>
                </c:pt>
                <c:pt idx="10">
                  <c:v>0.78400000000000003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84D9-4AD5-9EC6-7CDA9195C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1342200"/>
        <c:axId val="351342984"/>
      </c:lineChart>
      <c:catAx>
        <c:axId val="351342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82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2984"/>
        <c:crossesAt val="0.70000000000000007"/>
        <c:auto val="1"/>
        <c:lblAlgn val="ctr"/>
        <c:lblOffset val="100"/>
        <c:tickLblSkip val="1"/>
        <c:tickMarkSkip val="1"/>
        <c:noMultiLvlLbl val="0"/>
      </c:catAx>
      <c:valAx>
        <c:axId val="351342984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82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2200"/>
        <c:crosses val="autoZero"/>
        <c:crossBetween val="between"/>
        <c:majorUnit val="5.000000000000001E-2"/>
        <c:minorUnit val="1.0000000000000002E-2"/>
      </c:valAx>
      <c:spPr>
        <a:noFill/>
        <a:ln w="13926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5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Pt>
            <c:idx val="7"/>
            <c:invertIfNegative val="0"/>
            <c:bubble3D val="0"/>
            <c:spPr>
              <a:solidFill>
                <a:srgbClr val="92D050"/>
              </a:solidFill>
              <a:ln w="1385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2D90-4434-B1DE-64EAD643B8CB}"/>
              </c:ext>
            </c:extLst>
          </c:dPt>
          <c:dLbls>
            <c:dLbl>
              <c:idx val="1"/>
              <c:layout>
                <c:manualLayout>
                  <c:x val="2.4154589371980675E-3"/>
                  <c:y val="-2.62677824613946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3E-4FE4-9EAF-03B46D8F4821}"/>
                </c:ext>
              </c:extLst>
            </c:dLbl>
            <c:dLbl>
              <c:idx val="2"/>
              <c:layout>
                <c:manualLayout>
                  <c:x val="-2.1739130434782608E-2"/>
                  <c:y val="-3.79423524442367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3E-4FE4-9EAF-03B46D8F4821}"/>
                </c:ext>
              </c:extLst>
            </c:dLbl>
            <c:dLbl>
              <c:idx val="3"/>
              <c:layout>
                <c:manualLayout>
                  <c:x val="-8.4541062801932361E-3"/>
                  <c:y val="-5.8372849914210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1.2077294685990338E-2"/>
                  <c:y val="-2.62677824613946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1739130434782785E-2"/>
                  <c:y val="-8.75592748713165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Sheet1!$A$1:$H$1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Sheet1!$A$2:$H$2</c:f>
              <c:numCache>
                <c:formatCode>0.0%</c:formatCode>
                <c:ptCount val="8"/>
                <c:pt idx="0">
                  <c:v>0.53700000000000003</c:v>
                </c:pt>
                <c:pt idx="1">
                  <c:v>0.16700000000000001</c:v>
                </c:pt>
                <c:pt idx="2">
                  <c:v>0.41199999999999998</c:v>
                </c:pt>
                <c:pt idx="3">
                  <c:v>0.69199999999999995</c:v>
                </c:pt>
                <c:pt idx="4">
                  <c:v>0.64700000000000002</c:v>
                </c:pt>
                <c:pt idx="5">
                  <c:v>0.30599999999999999</c:v>
                </c:pt>
                <c:pt idx="6">
                  <c:v>0.44800000000000001</c:v>
                </c:pt>
                <c:pt idx="7">
                  <c:v>0.47899999999999998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noFill/>
                  <a:ln w="13855">
                    <a:noFill/>
                    <a:prstDash val="solid"/>
                  </a:ln>
                </c:spPr>
                <c:invertIfNegative val="0"/>
                <c:dLbls>
                  <c:dLbl>
                    <c:idx val="0"/>
                    <c:layout>
                      <c:manualLayout>
                        <c:x val="1.2077294685990338E-2"/>
                        <c:y val="-2.0430497469973656E-2"/>
                      </c:manualLayout>
                    </c:layout>
                    <c:dLblPos val="outEnd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3-9E3E-4FE4-9EAF-03B46D8F4821}"/>
                      </c:ext>
                    </c:extLst>
                  </c:dLbl>
                  <c:spPr>
                    <a:noFill/>
                    <a:ln w="27711">
                      <a:noFill/>
                    </a:ln>
                  </c:spPr>
                  <c:txPr>
                    <a:bodyPr/>
                    <a:lstStyle/>
                    <a:p>
                      <a:pPr>
                        <a:defRPr sz="1600" b="1" i="0" u="none" strike="noStrike" baseline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Sheet1!$A$1:$H$1</c15:sqref>
                        </c15:formulaRef>
                      </c:ext>
                    </c:extLst>
                    <c:strCache>
                      <c:ptCount val="8"/>
                      <c:pt idx="0">
                        <c:v>Twin Cities Metro</c:v>
                      </c:pt>
                      <c:pt idx="1">
                        <c:v>Northeast</c:v>
                      </c:pt>
                      <c:pt idx="2">
                        <c:v>Northwest</c:v>
                      </c:pt>
                      <c:pt idx="3">
                        <c:v>East Central</c:v>
                      </c:pt>
                      <c:pt idx="4">
                        <c:v>West Central</c:v>
                      </c:pt>
                      <c:pt idx="5">
                        <c:v>Southeast</c:v>
                      </c:pt>
                      <c:pt idx="6">
                        <c:v>Southwest</c:v>
                      </c:pt>
                      <c:pt idx="7">
                        <c:v>Statewide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uri="{02D57815-91ED-43cb-92C2-25804820EDAC}">
                    <c15:filteredSeriesTitle>
                      <c15:tx>
                        <c:strRef>
                          <c:extLst>
                            <c:ext uri="{02D57815-91ED-43cb-92C2-25804820EDAC}">
                              <c15:formulaRef>
                                <c15:sqref>Sheet1!#REF!</c15:sqref>
                              </c15:formulaRef>
                            </c:ext>
                          </c:extLst>
                          <c:strCache>
                            <c:ptCount val="1"/>
                            <c:pt idx="0">
                              <c:v>#REF!</c:v>
                            </c:pt>
                          </c:strCache>
                        </c:strRef>
                      </c15:tx>
                    </c15:filteredSeriesTitle>
                  </c:ext>
                  <c:ext xmlns:c16="http://schemas.microsoft.com/office/drawing/2014/chart" uri="{C3380CC4-5D6E-409C-BE32-E72D297353CC}">
                    <c16:uniqueId val="{00000011-8477-4E6B-AAD4-92AB04DC9CFC}"/>
                  </c:ext>
                </c:extLst>
              </c15:ser>
            </c15:filteredBarSeries>
          </c:ext>
        </c:extLst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0.8"/>
          <c:min val="0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2"/>
        <c:minorUnit val="0.05"/>
      </c:valAx>
      <c:spPr>
        <a:noFill/>
        <a:ln w="2771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Twin Cities Metro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6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CCE-4565-9E93-C3D4402C71AB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Sheet1!$B$2:$H$2</c:f>
              <c:numCache>
                <c:formatCode>0.0%</c:formatCode>
                <c:ptCount val="7"/>
                <c:pt idx="0">
                  <c:v>0.879</c:v>
                </c:pt>
                <c:pt idx="1">
                  <c:v>0.77500000000000002</c:v>
                </c:pt>
                <c:pt idx="2">
                  <c:v>0.76300000000000001</c:v>
                </c:pt>
                <c:pt idx="3">
                  <c:v>0.76800000000000002</c:v>
                </c:pt>
                <c:pt idx="4">
                  <c:v>0.78100000000000003</c:v>
                </c:pt>
                <c:pt idx="5">
                  <c:v>0.79500000000000004</c:v>
                </c:pt>
                <c:pt idx="6">
                  <c:v>0.81299999999999994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Sheet1!$B$3:$H$3</c:f>
              <c:numCache>
                <c:formatCode>0.0%</c:formatCode>
                <c:ptCount val="7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0.75700000000000001</c:v>
                </c:pt>
                <c:pt idx="5">
                  <c:v>0.77500000000000002</c:v>
                </c:pt>
                <c:pt idx="6">
                  <c:v>0.78400000000000003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6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9D8-4C0F-9E84-3746B968BFE1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Sheet1!$B$2:$H$2</c:f>
              <c:numCache>
                <c:formatCode>0.0%</c:formatCode>
                <c:ptCount val="7"/>
                <c:pt idx="0">
                  <c:v>0.88600000000000001</c:v>
                </c:pt>
                <c:pt idx="1">
                  <c:v>0.83499999999999996</c:v>
                </c:pt>
                <c:pt idx="2">
                  <c:v>0.84499999999999997</c:v>
                </c:pt>
                <c:pt idx="3">
                  <c:v>0.80500000000000005</c:v>
                </c:pt>
                <c:pt idx="4">
                  <c:v>0.76600000000000001</c:v>
                </c:pt>
                <c:pt idx="5">
                  <c:v>0.77500000000000002</c:v>
                </c:pt>
                <c:pt idx="6">
                  <c:v>0.748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Sheet1!$B$3:$H$3</c:f>
              <c:numCache>
                <c:formatCode>0.0%</c:formatCode>
                <c:ptCount val="7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0.75700000000000001</c:v>
                </c:pt>
                <c:pt idx="5">
                  <c:v>0.77500000000000002</c:v>
                </c:pt>
                <c:pt idx="6">
                  <c:v>0.78400000000000003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Northwest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6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B81-4887-8BFC-B1FDAC60132E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Sheet1!$B$2:$H$2</c:f>
              <c:numCache>
                <c:formatCode>0.0%</c:formatCode>
                <c:ptCount val="7"/>
                <c:pt idx="0">
                  <c:v>0.88800000000000001</c:v>
                </c:pt>
                <c:pt idx="1">
                  <c:v>0.85799999999999998</c:v>
                </c:pt>
                <c:pt idx="2">
                  <c:v>0.85099999999999998</c:v>
                </c:pt>
                <c:pt idx="3">
                  <c:v>0.79900000000000004</c:v>
                </c:pt>
                <c:pt idx="4">
                  <c:v>0.75</c:v>
                </c:pt>
                <c:pt idx="5">
                  <c:v>0.77500000000000002</c:v>
                </c:pt>
                <c:pt idx="6">
                  <c:v>0.77200000000000002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Sheet1!$B$3:$H$3</c:f>
              <c:numCache>
                <c:formatCode>0.0%</c:formatCode>
                <c:ptCount val="7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0.75700000000000001</c:v>
                </c:pt>
                <c:pt idx="5">
                  <c:v>0.77500000000000002</c:v>
                </c:pt>
                <c:pt idx="6">
                  <c:v>0.78400000000000003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 Central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6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E09-474D-901A-46D7F0C993C9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Sheet1!$B$2:$H$2</c:f>
              <c:numCache>
                <c:formatCode>0.0%</c:formatCode>
                <c:ptCount val="7"/>
                <c:pt idx="0">
                  <c:v>0.87</c:v>
                </c:pt>
                <c:pt idx="1">
                  <c:v>0.82499999999999996</c:v>
                </c:pt>
                <c:pt idx="2">
                  <c:v>0.81100000000000005</c:v>
                </c:pt>
                <c:pt idx="3">
                  <c:v>0.73399999999999999</c:v>
                </c:pt>
                <c:pt idx="4">
                  <c:v>0.73799999999999999</c:v>
                </c:pt>
                <c:pt idx="5">
                  <c:v>0.751</c:v>
                </c:pt>
                <c:pt idx="6">
                  <c:v>0.77700000000000002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Sheet1!$B$3:$H$3</c:f>
              <c:numCache>
                <c:formatCode>0.0%</c:formatCode>
                <c:ptCount val="7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0.75700000000000001</c:v>
                </c:pt>
                <c:pt idx="5">
                  <c:v>0.77500000000000002</c:v>
                </c:pt>
                <c:pt idx="6">
                  <c:v>0.78400000000000003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West Central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6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0AB-4EA5-8302-AD08FB8AE893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Sheet1!$B$2:$H$2</c:f>
              <c:numCache>
                <c:formatCode>0.0%</c:formatCode>
                <c:ptCount val="7"/>
                <c:pt idx="0">
                  <c:v>0.84699999999999998</c:v>
                </c:pt>
                <c:pt idx="1">
                  <c:v>0.79300000000000004</c:v>
                </c:pt>
                <c:pt idx="2">
                  <c:v>0.78100000000000003</c:v>
                </c:pt>
                <c:pt idx="3">
                  <c:v>0.75600000000000001</c:v>
                </c:pt>
                <c:pt idx="4">
                  <c:v>0.73799999999999999</c:v>
                </c:pt>
                <c:pt idx="5">
                  <c:v>0.75600000000000001</c:v>
                </c:pt>
                <c:pt idx="6">
                  <c:v>0.76800000000000002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Sheet1!$B$3:$H$3</c:f>
              <c:numCache>
                <c:formatCode>0.0%</c:formatCode>
                <c:ptCount val="7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0.75700000000000001</c:v>
                </c:pt>
                <c:pt idx="5">
                  <c:v>0.77500000000000002</c:v>
                </c:pt>
                <c:pt idx="6">
                  <c:v>0.78400000000000003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Southeast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6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0C3-45FC-9130-7CB98D40100F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Sheet1!$B$2:$H$2</c:f>
              <c:numCache>
                <c:formatCode>0.0%</c:formatCode>
                <c:ptCount val="7"/>
                <c:pt idx="0">
                  <c:v>0.871</c:v>
                </c:pt>
                <c:pt idx="1">
                  <c:v>0.80100000000000005</c:v>
                </c:pt>
                <c:pt idx="2">
                  <c:v>0.79300000000000004</c:v>
                </c:pt>
                <c:pt idx="3">
                  <c:v>0.74399999999999999</c:v>
                </c:pt>
                <c:pt idx="4">
                  <c:v>0.72899999999999998</c:v>
                </c:pt>
                <c:pt idx="5">
                  <c:v>0.76100000000000001</c:v>
                </c:pt>
                <c:pt idx="6">
                  <c:v>0.747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2.1739130434782608E-2"/>
                  <c:y val="-4.08609949399472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E7-4385-A2B3-D3B796C68CA3}"/>
                </c:ext>
              </c:extLst>
            </c:dLbl>
            <c:dLbl>
              <c:idx val="2"/>
              <c:layout>
                <c:manualLayout>
                  <c:x val="1.6908212560386472E-2"/>
                  <c:y val="-4.0860994939947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E7-4385-A2B3-D3B796C68CA3}"/>
                </c:ext>
              </c:extLst>
            </c:dLbl>
            <c:dLbl>
              <c:idx val="3"/>
              <c:layout>
                <c:manualLayout>
                  <c:x val="1.0869565217391304E-2"/>
                  <c:y val="-7.29660623927629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E7-4385-A2B3-D3B796C68CA3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Sheet1!$B$3:$H$3</c:f>
              <c:numCache>
                <c:formatCode>0.0%</c:formatCode>
                <c:ptCount val="7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0.75700000000000001</c:v>
                </c:pt>
                <c:pt idx="5">
                  <c:v>0.77500000000000002</c:v>
                </c:pt>
                <c:pt idx="6">
                  <c:v>0.78400000000000003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35065997185136"/>
          <c:y val="5.683539178064310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6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B57-432E-8DA8-C78A335DC06B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Sheet1!$B$2:$H$2</c:f>
              <c:numCache>
                <c:formatCode>0.0%</c:formatCode>
                <c:ptCount val="7"/>
                <c:pt idx="0">
                  <c:v>0.86899999999999999</c:v>
                </c:pt>
                <c:pt idx="1">
                  <c:v>0.79900000000000004</c:v>
                </c:pt>
                <c:pt idx="2">
                  <c:v>0.79</c:v>
                </c:pt>
                <c:pt idx="3">
                  <c:v>0.74399999999999999</c:v>
                </c:pt>
                <c:pt idx="4">
                  <c:v>0.75600000000000001</c:v>
                </c:pt>
                <c:pt idx="5">
                  <c:v>0.76700000000000002</c:v>
                </c:pt>
                <c:pt idx="6">
                  <c:v>0.77300000000000002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140096618357488E-2"/>
                  <c:y val="-1.75118549742631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D3-4726-BFA7-60C66568EE2C}"/>
                </c:ext>
              </c:extLst>
            </c:dLbl>
            <c:dLbl>
              <c:idx val="1"/>
              <c:layout>
                <c:manualLayout>
                  <c:x val="2.1739130434782608E-2"/>
                  <c:y val="-4.08609949399472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E7-4385-A2B3-D3B796C68CA3}"/>
                </c:ext>
              </c:extLst>
            </c:dLbl>
            <c:dLbl>
              <c:idx val="2"/>
              <c:layout>
                <c:manualLayout>
                  <c:x val="1.6908212560386472E-2"/>
                  <c:y val="-4.0860994939947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E7-4385-A2B3-D3B796C68CA3}"/>
                </c:ext>
              </c:extLst>
            </c:dLbl>
            <c:dLbl>
              <c:idx val="3"/>
              <c:layout>
                <c:manualLayout>
                  <c:x val="1.0869565217391304E-2"/>
                  <c:y val="-7.29660623927629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E7-4385-A2B3-D3B796C68CA3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</c:strCache>
            </c:strRef>
          </c:cat>
          <c:val>
            <c:numRef>
              <c:f>Sheet1!$B$3:$H$3</c:f>
              <c:numCache>
                <c:formatCode>0.0%</c:formatCode>
                <c:ptCount val="7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0.75700000000000001</c:v>
                </c:pt>
                <c:pt idx="5">
                  <c:v>0.77500000000000002</c:v>
                </c:pt>
                <c:pt idx="6">
                  <c:v>0.78400000000000003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35065997185136"/>
          <c:y val="5.683539178064310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July 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6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080-4175-B6AF-0DD30C482A3E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0.14299999999999999</c:v>
                </c:pt>
                <c:pt idx="1">
                  <c:v>0.55600000000000005</c:v>
                </c:pt>
                <c:pt idx="2">
                  <c:v>0.45500000000000002</c:v>
                </c:pt>
                <c:pt idx="3">
                  <c:v>0.47599999999999998</c:v>
                </c:pt>
                <c:pt idx="4">
                  <c:v>0.41699999999999998</c:v>
                </c:pt>
                <c:pt idx="5">
                  <c:v>0.51900000000000002</c:v>
                </c:pt>
                <c:pt idx="6">
                  <c:v>0.48099999999999998</c:v>
                </c:pt>
                <c:pt idx="7">
                  <c:v>0.433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140096618357488E-2"/>
                  <c:y val="-1.75118549742631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D3-4726-BFA7-60C66568EE2C}"/>
                </c:ext>
              </c:extLst>
            </c:dLbl>
            <c:dLbl>
              <c:idx val="1"/>
              <c:layout>
                <c:manualLayout>
                  <c:x val="2.1739130434782608E-2"/>
                  <c:y val="-4.08609949399472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E7-4385-A2B3-D3B796C68CA3}"/>
                </c:ext>
              </c:extLst>
            </c:dLbl>
            <c:dLbl>
              <c:idx val="2"/>
              <c:layout>
                <c:manualLayout>
                  <c:x val="1.6908212560386472E-2"/>
                  <c:y val="-4.0860994939947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E7-4385-A2B3-D3B796C68CA3}"/>
                </c:ext>
              </c:extLst>
            </c:dLbl>
            <c:dLbl>
              <c:idx val="3"/>
              <c:layout>
                <c:manualLayout>
                  <c:x val="1.0869565217391304E-2"/>
                  <c:y val="-7.29660623927629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E7-4385-A2B3-D3B796C68CA3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0.40500000000000003</c:v>
                </c:pt>
                <c:pt idx="1">
                  <c:v>0.54500000000000004</c:v>
                </c:pt>
                <c:pt idx="2">
                  <c:v>0.94099999999999995</c:v>
                </c:pt>
                <c:pt idx="3">
                  <c:v>0.95699999999999996</c:v>
                </c:pt>
                <c:pt idx="4">
                  <c:v>0.93799999999999994</c:v>
                </c:pt>
                <c:pt idx="5">
                  <c:v>0.93300000000000005</c:v>
                </c:pt>
                <c:pt idx="6">
                  <c:v>0.70399999999999996</c:v>
                </c:pt>
                <c:pt idx="7">
                  <c:v>0.76600000000000001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2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98A24-A06F-47A3-BC7E-2F576761F715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45EAB-0483-4951-ACED-E5C00E617D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7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07970-0535-45DE-B6BE-B3769EE159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39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88252-592C-4216-9560-6DF4760B2AA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692150"/>
            <a:ext cx="6126162" cy="3446463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67213"/>
            <a:ext cx="5032375" cy="41402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5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34297-C43B-49B9-AB6D-A7B42543D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892BF-9530-4D79-A916-9894D2876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4C7B3-C680-4DB9-8CBF-3D9E7447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9D2A6-EC17-444D-BC18-42EAAE72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0114-FAD1-4914-8842-FBF37446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4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F410-1D7C-484C-B2DA-9147D7412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9763E-EA69-42CB-B45D-19E9DD5FD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B122F-B1D8-4393-85E8-32CBF46C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72747-2798-4829-BF31-AB8586A5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8EA75-8BBA-4AE7-82F6-3BB83EFA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6E890-3E2E-4B6E-8A54-56F0C18A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7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95B0E-D37A-442B-9CBC-1D203F90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366A0-8DFE-46FF-8253-588EAB6FC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2471D-5178-42D9-A66C-1877ED4E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F17C-1503-4EA6-AC73-73DC8A7E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3704D-6A6D-4284-9794-4D90C870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44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F56C48-B3F1-4F19-9329-067F3A4F4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3CC508-BC00-4C9D-9E46-7CE6FE4A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5D033-3128-41EB-AA36-73115EE6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E064-4A86-414E-9A0B-B2E89FC9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14731-851B-43B3-96CC-015110214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97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4814E-0BE5-482D-96C7-70A4658A44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1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8CFB3-012B-486D-A8CE-F582E3C2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1621-1860-4E82-8B11-23DDCAB9A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17895-0B19-4260-AE0E-D83BABF6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5D9A8-C38E-42E8-B05E-B06FB65E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B31F4-1712-4934-9445-BE49FC5B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AB02D-CB14-4228-B461-D8A4CEF0F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DA209-7572-44C4-8923-352494CD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4536A-5FF4-4723-90A7-5CC45C605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B1971-06BA-4CEA-B77F-3EB0ED7E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03854-29FC-4F8A-839F-5ADEAB46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0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E823-B6A7-4E89-AC51-9F6CB09E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E8716-8F61-4B52-909A-0614E8826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9A343-C614-4F45-A068-8789456AD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66BF8-28EC-497C-B972-93B11BAE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2E977-A158-45FA-862C-4816E7AC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29BF5-8D3F-4E40-BE57-BCFC4BD58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2B79-3975-414E-AA57-61A6C0F5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8C2B4-D52C-4DE2-938B-CB0AB37B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998C7-76AC-4711-937E-E1CFF96D5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71E87B-E19B-422C-A163-B8C61345B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FE54C2-9818-48F5-BC90-39C90D29E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F7B35D-7264-489E-8FA9-8895C5D9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BA1620-9AF4-4515-9120-59AF70E1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C58BC-7ACF-4EE7-B6A3-67068486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29E4-52EB-4F2F-BF75-10CBEDF3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74DDDD-D41B-4FDB-8630-D30923B6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A1B68-9C40-45BE-A79B-EB4CBF0D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9CA33-4E32-44C7-83E5-A0A4818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6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8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0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C9B5-2A63-4406-9B19-1087EF74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B286B-2D75-48BA-86F5-1E96269C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63CEB-75CC-41AE-BA33-7E1C14EFC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25A5C-3654-4A82-BE24-9BE81BDF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228F9-F833-4A61-87DC-1583CC96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3E8D4-C2F7-4916-A9A5-4BB790E2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5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FBC36-34B5-4AA7-B1B2-0B55ED58F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54B29-B1B9-4D68-92C7-C7E1A0CEB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4F5AB-BEE0-4016-B282-4CECFC541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6ECC-AB41-4E3C-A94E-23B61BE48137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22DD-3B9C-4D11-AFB1-1152F8FDA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8C42A-4C5B-4DCE-BD07-33F5105AB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D7796F-EA7F-4C35-B087-12988FB269B7}"/>
              </a:ext>
            </a:extLst>
          </p:cNvPr>
          <p:cNvCxnSpPr/>
          <p:nvPr userDrawn="1"/>
        </p:nvCxnSpPr>
        <p:spPr>
          <a:xfrm>
            <a:off x="838200" y="6257925"/>
            <a:ext cx="10515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6CCFE5E0-90F1-404A-ACFB-AEA92497C23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906" y="6338888"/>
            <a:ext cx="1246908" cy="457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53D5FBF-8500-47F7-B4EF-66647458CC3F}"/>
              </a:ext>
            </a:extLst>
          </p:cNvPr>
          <p:cNvSpPr/>
          <p:nvPr userDrawn="1"/>
        </p:nvSpPr>
        <p:spPr>
          <a:xfrm>
            <a:off x="76200" y="0"/>
            <a:ext cx="104775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2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68" r:id="rId9"/>
    <p:sldLayoutId id="2147483669" r:id="rId10"/>
    <p:sldLayoutId id="2147483670" r:id="rId11"/>
    <p:sldLayoutId id="2147483671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i="1" dirty="0"/>
              <a:t>Nursing Facility Occupancy Survey Data</a:t>
            </a:r>
            <a:br>
              <a:rPr lang="en-US" sz="6600" b="1" i="1" dirty="0"/>
            </a:br>
            <a:r>
              <a:rPr lang="en-US" b="1" dirty="0"/>
              <a:t>First Three Quarters 2021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Southwest</a:t>
            </a:r>
            <a:br>
              <a:rPr lang="en-US" sz="3600" dirty="0"/>
            </a:br>
            <a:r>
              <a:rPr lang="en-US" sz="2700" dirty="0"/>
              <a:t>Falling Farther behind State Average as 2021 goes on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486483"/>
              </p:ext>
            </p:extLst>
          </p:nvPr>
        </p:nvGraphicFramePr>
        <p:xfrm>
          <a:off x="518710" y="17938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426662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Limiting Census Due to Staffing</a:t>
            </a:r>
            <a:br>
              <a:rPr lang="en-US" sz="3600" dirty="0"/>
            </a:br>
            <a:r>
              <a:rPr lang="en-US" sz="2700" dirty="0"/>
              <a:t>Huge Jump in Limiting Census from July to November with almost all Rural Regions Severely Impacted by Labor Shortage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666379"/>
              </p:ext>
            </p:extLst>
          </p:nvPr>
        </p:nvGraphicFramePr>
        <p:xfrm>
          <a:off x="518710" y="17938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041783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Recovery Varies around State</a:t>
            </a:r>
            <a:br>
              <a:rPr lang="en-US" sz="4000" b="1" dirty="0"/>
            </a:br>
            <a:r>
              <a:rPr lang="en-US" sz="2700" dirty="0"/>
              <a:t>About Half of Providers saw an increase in Occupancy from second quarter to third quarter of 2021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177017"/>
              </p:ext>
            </p:extLst>
          </p:nvPr>
        </p:nvGraphicFramePr>
        <p:xfrm>
          <a:off x="518710" y="17938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75E590-C46C-4496-8FF8-BC2CFB8AE0E7}"/>
              </a:ext>
            </a:extLst>
          </p:cNvPr>
          <p:cNvSpPr/>
          <p:nvPr/>
        </p:nvSpPr>
        <p:spPr>
          <a:xfrm>
            <a:off x="8251633" y="1474490"/>
            <a:ext cx="2137272" cy="13255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Central MN had most providers with census improvement in third quarter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C5CCA27-2C4F-498C-93C3-74DEC857F810}"/>
              </a:ext>
            </a:extLst>
          </p:cNvPr>
          <p:cNvCxnSpPr>
            <a:cxnSpLocks/>
          </p:cNvCxnSpPr>
          <p:nvPr/>
        </p:nvCxnSpPr>
        <p:spPr>
          <a:xfrm flipH="1">
            <a:off x="6588087" y="1639638"/>
            <a:ext cx="1663547" cy="607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50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EC2194-46F1-46D4-A36E-1A2FB268F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680" y="66675"/>
            <a:ext cx="4846320" cy="611438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6C733C-61CF-4FC8-9091-1311DED00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692481"/>
              </p:ext>
            </p:extLst>
          </p:nvPr>
        </p:nvGraphicFramePr>
        <p:xfrm>
          <a:off x="7188469" y="732140"/>
          <a:ext cx="3753851" cy="4602762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3753851">
                  <a:extLst>
                    <a:ext uri="{9D8B030D-6E8A-4147-A177-3AD203B41FA5}">
                      <a16:colId xmlns:a16="http://schemas.microsoft.com/office/drawing/2014/main" val="258453955"/>
                    </a:ext>
                  </a:extLst>
                </a:gridCol>
              </a:tblGrid>
              <a:tr h="695607">
                <a:tc>
                  <a:txBody>
                    <a:bodyPr/>
                    <a:lstStyle/>
                    <a:p>
                      <a:pPr algn="l" fontAlgn="b"/>
                      <a:r>
                        <a:rPr lang="en-US" sz="4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Region</a:t>
                      </a:r>
                      <a:endParaRPr lang="en-US" sz="4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5665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East Central</a:t>
                      </a:r>
                      <a:endParaRPr lang="en-US" sz="3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8306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Northeast</a:t>
                      </a:r>
                      <a:endParaRPr lang="en-US" sz="3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68785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76933C"/>
                          </a:solidFill>
                          <a:effectLst/>
                        </a:rPr>
                        <a:t>Northwest</a:t>
                      </a:r>
                      <a:endParaRPr lang="en-US" sz="3600" b="1" i="0" u="none" strike="noStrike" dirty="0">
                        <a:solidFill>
                          <a:srgbClr val="76933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31797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Southeast</a:t>
                      </a:r>
                      <a:endParaRPr lang="en-US" sz="36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1451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Southwest</a:t>
                      </a:r>
                      <a:endParaRPr lang="en-US" sz="36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26517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F79646"/>
                          </a:solidFill>
                          <a:effectLst/>
                        </a:rPr>
                        <a:t>Twin Cities Metro</a:t>
                      </a:r>
                      <a:endParaRPr lang="en-US" sz="3600" b="1" i="0" u="none" strike="noStrike" dirty="0">
                        <a:solidFill>
                          <a:srgbClr val="F796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56570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1F497D"/>
                          </a:solidFill>
                          <a:effectLst/>
                        </a:rPr>
                        <a:t>West Central</a:t>
                      </a:r>
                      <a:endParaRPr lang="en-US" sz="36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625068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37F7ED5-0DEA-4C81-BBEF-3E0B2F8BE5DD}"/>
              </a:ext>
            </a:extLst>
          </p:cNvPr>
          <p:cNvSpPr/>
          <p:nvPr/>
        </p:nvSpPr>
        <p:spPr>
          <a:xfrm>
            <a:off x="6643171" y="5530467"/>
            <a:ext cx="4616068" cy="595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192 </a:t>
            </a:r>
            <a:r>
              <a:rPr lang="en-US" dirty="0"/>
              <a:t>Survey Responses for Full Year</a:t>
            </a:r>
          </a:p>
        </p:txBody>
      </p:sp>
    </p:spTree>
    <p:extLst>
      <p:ext uri="{BB962C8B-B14F-4D97-AF65-F5344CB8AC3E}">
        <p14:creationId xmlns:p14="http://schemas.microsoft.com/office/powerpoint/2010/main" val="410018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672488" y="302281"/>
            <a:ext cx="10847024" cy="7969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Nursing Home Occupancy Falls Dramatically due to COVID-19:</a:t>
            </a:r>
            <a:br>
              <a:rPr lang="en-US" sz="3600" b="1" dirty="0"/>
            </a:br>
            <a:r>
              <a:rPr lang="en-US" sz="3600" b="1" dirty="0"/>
              <a:t>Recovery Happening Slowly in 2021</a:t>
            </a:r>
            <a:endParaRPr lang="en-US" sz="2800" dirty="0"/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110730"/>
              </p:ext>
            </p:extLst>
          </p:nvPr>
        </p:nvGraphicFramePr>
        <p:xfrm>
          <a:off x="47625" y="821034"/>
          <a:ext cx="11932767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30381687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Twin Cities Metro</a:t>
            </a:r>
            <a:br>
              <a:rPr lang="en-US" sz="3600" dirty="0"/>
            </a:br>
            <a:r>
              <a:rPr lang="en-US" sz="2700" dirty="0"/>
              <a:t>Biggest Early Pandemic Impact of any Region- Above State Avg in 2021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120722"/>
              </p:ext>
            </p:extLst>
          </p:nvPr>
        </p:nvGraphicFramePr>
        <p:xfrm>
          <a:off x="518710" y="17938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95836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Northeast</a:t>
            </a:r>
            <a:br>
              <a:rPr lang="en-US" sz="3600" dirty="0"/>
            </a:br>
            <a:r>
              <a:rPr lang="en-US" sz="2700" dirty="0"/>
              <a:t>Fell Well Below State Average in Third Quarter of 2021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869879"/>
              </p:ext>
            </p:extLst>
          </p:nvPr>
        </p:nvGraphicFramePr>
        <p:xfrm>
          <a:off x="518710" y="17938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7151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Northwest</a:t>
            </a:r>
            <a:br>
              <a:rPr lang="en-US" sz="3600" dirty="0"/>
            </a:br>
            <a:r>
              <a:rPr lang="en-US" sz="2700" dirty="0"/>
              <a:t>Recently Fallen Below State Average after having Highest Occupancy in 2020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222709"/>
              </p:ext>
            </p:extLst>
          </p:nvPr>
        </p:nvGraphicFramePr>
        <p:xfrm>
          <a:off x="518710" y="17938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25624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East Central</a:t>
            </a:r>
            <a:br>
              <a:rPr lang="en-US" sz="3600" dirty="0"/>
            </a:br>
            <a:r>
              <a:rPr lang="en-US" sz="2700" dirty="0"/>
              <a:t>Occupancy Recovering throughout 2021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683059"/>
              </p:ext>
            </p:extLst>
          </p:nvPr>
        </p:nvGraphicFramePr>
        <p:xfrm>
          <a:off x="518710" y="17938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197146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West Central</a:t>
            </a:r>
            <a:br>
              <a:rPr lang="en-US" sz="3600" dirty="0"/>
            </a:br>
            <a:r>
              <a:rPr lang="en-US" sz="2700" dirty="0"/>
              <a:t>Occupancy Recovering throughout 2021 but Remains below State Average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234448"/>
              </p:ext>
            </p:extLst>
          </p:nvPr>
        </p:nvGraphicFramePr>
        <p:xfrm>
          <a:off x="518710" y="17938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641127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Southeast</a:t>
            </a:r>
            <a:br>
              <a:rPr lang="en-US" sz="3600" dirty="0"/>
            </a:br>
            <a:r>
              <a:rPr lang="en-US" sz="2700" dirty="0"/>
              <a:t>Well below State Average all of 2021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849928"/>
              </p:ext>
            </p:extLst>
          </p:nvPr>
        </p:nvGraphicFramePr>
        <p:xfrm>
          <a:off x="518710" y="17938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9716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4D6EC54A2C342A8EDB8E3617A2A32" ma:contentTypeVersion="12" ma:contentTypeDescription="Create a new document." ma:contentTypeScope="" ma:versionID="1c4c1592083f3ffcbfd0666f28a09f0b">
  <xsd:schema xmlns:xsd="http://www.w3.org/2001/XMLSchema" xmlns:xs="http://www.w3.org/2001/XMLSchema" xmlns:p="http://schemas.microsoft.com/office/2006/metadata/properties" xmlns:ns2="ed2b67e5-11bb-4b47-b61a-396de9ea4ad8" xmlns:ns3="aac8676a-f598-4fa5-bd74-062eff41aa03" targetNamespace="http://schemas.microsoft.com/office/2006/metadata/properties" ma:root="true" ma:fieldsID="1ff674e3521dbd21c7e4bdffecdb72d3" ns2:_="" ns3:_="">
    <xsd:import namespace="ed2b67e5-11bb-4b47-b61a-396de9ea4ad8"/>
    <xsd:import namespace="aac8676a-f598-4fa5-bd74-062eff41aa0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2b67e5-11bb-4b47-b61a-396de9ea4a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8676a-f598-4fa5-bd74-062eff41aa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BAD346-818F-4560-9EA6-17A5C69B9438}">
  <ds:schemaRefs>
    <ds:schemaRef ds:uri="aac8676a-f598-4fa5-bd74-062eff41aa03"/>
    <ds:schemaRef ds:uri="ed2b67e5-11bb-4b47-b61a-396de9ea4a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9C6F8A2-F2B9-4C7C-8164-219981E63B25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aac8676a-f598-4fa5-bd74-062eff41aa03"/>
    <ds:schemaRef ds:uri="http://schemas.openxmlformats.org/package/2006/metadata/core-properties"/>
    <ds:schemaRef ds:uri="ed2b67e5-11bb-4b47-b61a-396de9ea4ad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9914643-CBD4-42FE-AF87-7072A7D90F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351</Words>
  <Application>Microsoft Office PowerPoint</Application>
  <PresentationFormat>Widescreen</PresentationFormat>
  <Paragraphs>91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Nursing Facility Occupancy Survey Data First Three Quarters 2021</vt:lpstr>
      <vt:lpstr>PowerPoint Presentation</vt:lpstr>
      <vt:lpstr>Nursing Home Occupancy Falls Dramatically due to COVID-19: Recovery Happening Slowly in 2021</vt:lpstr>
      <vt:lpstr>Occupancy for Minnesota’s  Nursing Homes – Twin Cities Metro Biggest Early Pandemic Impact of any Region- Above State Avg in 2021</vt:lpstr>
      <vt:lpstr>Occupancy for Minnesota’s  Nursing Homes – Northeast Fell Well Below State Average in Third Quarter of 2021</vt:lpstr>
      <vt:lpstr>Occupancy for Minnesota’s  Nursing Homes – Northwest Recently Fallen Below State Average after having Highest Occupancy in 2020</vt:lpstr>
      <vt:lpstr>Occupancy for Minnesota’s  Nursing Homes – East Central Occupancy Recovering throughout 2021</vt:lpstr>
      <vt:lpstr>Occupancy for Minnesota’s  Nursing Homes – West Central Occupancy Recovering throughout 2021 but Remains below State Average</vt:lpstr>
      <vt:lpstr>Occupancy for Minnesota’s  Nursing Homes – Southeast Well below State Average all of 2021</vt:lpstr>
      <vt:lpstr>Occupancy for Minnesota’s  Nursing Homes – Southwest Falling Farther behind State Average as 2021 goes on</vt:lpstr>
      <vt:lpstr>Limiting Census Due to Staffing Huge Jump in Limiting Census from July to November with almost all Rural Regions Severely Impacted by Labor Shortage</vt:lpstr>
      <vt:lpstr>Occupancy Recovery Varies around State About Half of Providers saw an increase in Occupancy from second quarter to third quarter of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Care Rapid Survey Data Collection</dc:title>
  <dc:creator>Todd Bergstrom</dc:creator>
  <cp:lastModifiedBy>Jeff Bostic</cp:lastModifiedBy>
  <cp:revision>60</cp:revision>
  <dcterms:created xsi:type="dcterms:W3CDTF">2020-12-02T22:26:00Z</dcterms:created>
  <dcterms:modified xsi:type="dcterms:W3CDTF">2021-12-01T16:49:19Z</dcterms:modified>
</cp:coreProperties>
</file>