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337" r:id="rId5"/>
    <p:sldId id="835" r:id="rId6"/>
    <p:sldId id="808" r:id="rId7"/>
    <p:sldId id="809" r:id="rId8"/>
    <p:sldId id="844" r:id="rId9"/>
    <p:sldId id="845" r:id="rId10"/>
    <p:sldId id="851" r:id="rId11"/>
    <p:sldId id="852" r:id="rId12"/>
    <p:sldId id="853" r:id="rId13"/>
    <p:sldId id="854" r:id="rId14"/>
    <p:sldId id="85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62" autoAdjust="0"/>
    <p:restoredTop sz="94249" autoAdjust="0"/>
  </p:normalViewPr>
  <p:slideViewPr>
    <p:cSldViewPr snapToGrid="0">
      <p:cViewPr varScale="1">
        <p:scale>
          <a:sx n="102" d="100"/>
          <a:sy n="102" d="100"/>
        </p:scale>
        <p:origin x="15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970538769423725E-2"/>
          <c:y val="9.4733441884579231E-2"/>
          <c:w val="0.90780141843972095"/>
          <c:h val="0.75167785234900253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Statewide</c:v>
                </c:pt>
              </c:strCache>
            </c:strRef>
          </c:tx>
          <c:spPr>
            <a:ln w="41779">
              <a:solidFill>
                <a:srgbClr val="33CCCC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33CCCC"/>
              </a:solidFill>
              <a:ln w="22225">
                <a:solidFill>
                  <a:srgbClr val="33CCCC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2.1285926390752455E-2"/>
                  <c:y val="-4.88683127572016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038-466D-8089-9E7033A933B1}"/>
                </c:ext>
              </c:extLst>
            </c:dLbl>
            <c:dLbl>
              <c:idx val="1"/>
              <c:layout>
                <c:manualLayout>
                  <c:x val="-1.5964444793064379E-2"/>
                  <c:y val="-5.91563786008230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38-466D-8089-9E7033A933B1}"/>
                </c:ext>
              </c:extLst>
            </c:dLbl>
            <c:dLbl>
              <c:idx val="2"/>
              <c:layout>
                <c:manualLayout>
                  <c:x val="-1.2771555834451512E-2"/>
                  <c:y val="-6.1728395061728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38-466D-8089-9E7033A933B1}"/>
                </c:ext>
              </c:extLst>
            </c:dLbl>
            <c:dLbl>
              <c:idx val="3"/>
              <c:layout>
                <c:manualLayout>
                  <c:x val="-1.9157333751677209E-2"/>
                  <c:y val="-6.1728395061728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38-466D-8089-9E7033A933B1}"/>
                </c:ext>
              </c:extLst>
            </c:dLbl>
            <c:dLbl>
              <c:idx val="4"/>
              <c:layout>
                <c:manualLayout>
                  <c:x val="-6.3857779172257368E-3"/>
                  <c:y val="-5.4012345679012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038-466D-8089-9E7033A933B1}"/>
                </c:ext>
              </c:extLst>
            </c:dLbl>
            <c:dLbl>
              <c:idx val="5"/>
              <c:layout>
                <c:manualLayout>
                  <c:x val="-1.0642963195376305E-2"/>
                  <c:y val="-7.7160493827160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38-466D-8089-9E7033A933B1}"/>
                </c:ext>
              </c:extLst>
            </c:dLbl>
            <c:dLbl>
              <c:idx val="6"/>
              <c:layout>
                <c:manualLayout>
                  <c:x val="-1.0642963195376305E-2"/>
                  <c:y val="-5.401234567901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038-466D-8089-9E7033A933B1}"/>
                </c:ext>
              </c:extLst>
            </c:dLbl>
            <c:dLbl>
              <c:idx val="7"/>
              <c:layout>
                <c:manualLayout>
                  <c:x val="-7.450074236763359E-3"/>
                  <c:y val="-6.43004115226337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38-466D-8089-9E7033A933B1}"/>
                </c:ext>
              </c:extLst>
            </c:dLbl>
            <c:dLbl>
              <c:idx val="8"/>
              <c:layout>
                <c:manualLayout>
                  <c:x val="-2.2350222710290076E-2"/>
                  <c:y val="6.68724279835390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038-466D-8089-9E7033A933B1}"/>
                </c:ext>
              </c:extLst>
            </c:dLbl>
            <c:dLbl>
              <c:idx val="9"/>
              <c:layout>
                <c:manualLayout>
                  <c:x val="-3.8314667503354417E-2"/>
                  <c:y val="-0.110596707818930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38-466D-8089-9E7033A933B1}"/>
                </c:ext>
              </c:extLst>
            </c:dLbl>
            <c:dLbl>
              <c:idx val="10"/>
              <c:layout>
                <c:manualLayout>
                  <c:x val="-2.767170430797819E-2"/>
                  <c:y val="-6.1728395061728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2F-4AB8-8E62-D35FCF2B635E}"/>
                </c:ext>
              </c:extLst>
            </c:dLbl>
            <c:dLbl>
              <c:idx val="11"/>
              <c:layout>
                <c:manualLayout>
                  <c:x val="-2.6607407988440569E-2"/>
                  <c:y val="7.97325102880659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BE7-4443-9A76-27EFF7F4E130}"/>
                </c:ext>
              </c:extLst>
            </c:dLbl>
            <c:dLbl>
              <c:idx val="12"/>
              <c:layout>
                <c:manualLayout>
                  <c:x val="-2.9800296947053436E-2"/>
                  <c:y val="-8.48765432098765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Sheet1!$B$1:$N$1</c:f>
              <c:strCache>
                <c:ptCount val="13"/>
                <c:pt idx="0">
                  <c:v>1st 19</c:v>
                </c:pt>
                <c:pt idx="1">
                  <c:v>2nd 19</c:v>
                </c:pt>
                <c:pt idx="2">
                  <c:v>3rd 19</c:v>
                </c:pt>
                <c:pt idx="3">
                  <c:v>4th 19</c:v>
                </c:pt>
                <c:pt idx="4">
                  <c:v>1st 20</c:v>
                </c:pt>
                <c:pt idx="5">
                  <c:v>2nd 20</c:v>
                </c:pt>
                <c:pt idx="6">
                  <c:v>3rd 20</c:v>
                </c:pt>
                <c:pt idx="7">
                  <c:v>4th 20</c:v>
                </c:pt>
                <c:pt idx="8">
                  <c:v>1st 21</c:v>
                </c:pt>
                <c:pt idx="9">
                  <c:v>2nd 21</c:v>
                </c:pt>
                <c:pt idx="10">
                  <c:v>3rd 21</c:v>
                </c:pt>
                <c:pt idx="11">
                  <c:v>4th 21</c:v>
                </c:pt>
                <c:pt idx="12">
                  <c:v>1st 22</c:v>
                </c:pt>
              </c:strCache>
            </c:strRef>
          </c:cat>
          <c:val>
            <c:numRef>
              <c:f>Sheet1!$B$2:$N$2</c:f>
              <c:numCache>
                <c:formatCode>General</c:formatCode>
                <c:ptCount val="13"/>
                <c:pt idx="0">
                  <c:v>0.877</c:v>
                </c:pt>
                <c:pt idx="1">
                  <c:v>0.872</c:v>
                </c:pt>
                <c:pt idx="2">
                  <c:v>0.871</c:v>
                </c:pt>
                <c:pt idx="3">
                  <c:v>0.86599999999999999</c:v>
                </c:pt>
                <c:pt idx="4">
                  <c:v>0.873</c:v>
                </c:pt>
                <c:pt idx="5">
                  <c:v>0.80300000000000005</c:v>
                </c:pt>
                <c:pt idx="6">
                  <c:v>0.79100000000000004</c:v>
                </c:pt>
                <c:pt idx="7">
                  <c:v>0.76100000000000001</c:v>
                </c:pt>
                <c:pt idx="8">
                  <c:v>0.753</c:v>
                </c:pt>
                <c:pt idx="9">
                  <c:v>0.77</c:v>
                </c:pt>
                <c:pt idx="10">
                  <c:v>0.78200000000000003</c:v>
                </c:pt>
                <c:pt idx="11">
                  <c:v>0.75700000000000001</c:v>
                </c:pt>
                <c:pt idx="12">
                  <c:v>0.76200000000000001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E-84D9-4AD5-9EC6-7CDA9195C1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1342200"/>
        <c:axId val="351342984"/>
      </c:lineChart>
      <c:catAx>
        <c:axId val="351342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82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1342984"/>
        <c:crossesAt val="0.70000000000000007"/>
        <c:auto val="1"/>
        <c:lblAlgn val="ctr"/>
        <c:lblOffset val="100"/>
        <c:tickLblSkip val="1"/>
        <c:tickMarkSkip val="1"/>
        <c:noMultiLvlLbl val="0"/>
      </c:catAx>
      <c:valAx>
        <c:axId val="351342984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82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8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51342200"/>
        <c:crosses val="autoZero"/>
        <c:crossBetween val="between"/>
        <c:majorUnit val="5.000000000000001E-2"/>
        <c:minorUnit val="1.0000000000000002E-2"/>
      </c:valAx>
      <c:spPr>
        <a:noFill/>
        <a:ln w="13926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5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Twin Cities Metro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7.246376811594203E-3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9E-46F3-A292-1900929447BD}"/>
                </c:ext>
              </c:extLst>
            </c:dLbl>
            <c:dLbl>
              <c:idx val="8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  <c:pt idx="7">
                  <c:v>4th Qtr 21</c:v>
                </c:pt>
                <c:pt idx="8">
                  <c:v>1st Qtr 22</c:v>
                </c:pt>
              </c:strCache>
            </c:strRef>
          </c:cat>
          <c:val>
            <c:numRef>
              <c:f>Sheet1!$B$2:$J$2</c:f>
              <c:numCache>
                <c:formatCode>0.0%</c:formatCode>
                <c:ptCount val="9"/>
                <c:pt idx="0">
                  <c:v>0.879</c:v>
                </c:pt>
                <c:pt idx="1">
                  <c:v>0.77500000000000002</c:v>
                </c:pt>
                <c:pt idx="2">
                  <c:v>0.76300000000000001</c:v>
                </c:pt>
                <c:pt idx="3">
                  <c:v>0.76800000000000002</c:v>
                </c:pt>
                <c:pt idx="4">
                  <c:v>0.754</c:v>
                </c:pt>
                <c:pt idx="5">
                  <c:v>0.77500000000000002</c:v>
                </c:pt>
                <c:pt idx="6">
                  <c:v>0.79500000000000004</c:v>
                </c:pt>
                <c:pt idx="7">
                  <c:v>0.78</c:v>
                </c:pt>
                <c:pt idx="8">
                  <c:v>0.79100000000000004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1060365396030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79E-46F3-A292-1900929447BD}"/>
                </c:ext>
              </c:extLst>
            </c:dLbl>
            <c:dLbl>
              <c:idx val="8"/>
              <c:layout>
                <c:manualLayout>
                  <c:x val="1.0869565217391304E-2"/>
                  <c:y val="-2.91864249571062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  <c:pt idx="7">
                  <c:v>4th Qtr 21</c:v>
                </c:pt>
                <c:pt idx="8">
                  <c:v>1st Qtr 22</c:v>
                </c:pt>
              </c:strCache>
            </c:strRef>
          </c:cat>
          <c:val>
            <c:numRef>
              <c:f>Sheet1!$B$3:$J$3</c:f>
              <c:numCache>
                <c:formatCode>0.0%</c:formatCode>
                <c:ptCount val="9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  <c:pt idx="4">
                  <c:v>0.753</c:v>
                </c:pt>
                <c:pt idx="5">
                  <c:v>0.77</c:v>
                </c:pt>
                <c:pt idx="6">
                  <c:v>0.78200000000000003</c:v>
                </c:pt>
                <c:pt idx="7">
                  <c:v>0.75700000000000001</c:v>
                </c:pt>
                <c:pt idx="8">
                  <c:v>0.76200000000000001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6501958993"/>
          <c:y val="7.1428604259195672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Northeast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2.0531400966183576E-2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19-4F52-A04F-09CC873E2BF7}"/>
                </c:ext>
              </c:extLst>
            </c:dLbl>
            <c:dLbl>
              <c:idx val="8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  <c:pt idx="7">
                  <c:v>4th Qtr 21</c:v>
                </c:pt>
                <c:pt idx="8">
                  <c:v>1st Qtr 22</c:v>
                </c:pt>
              </c:strCache>
            </c:strRef>
          </c:cat>
          <c:val>
            <c:numRef>
              <c:f>Sheet1!$B$2:$J$2</c:f>
              <c:numCache>
                <c:formatCode>0.0%</c:formatCode>
                <c:ptCount val="9"/>
                <c:pt idx="0">
                  <c:v>0.88600000000000001</c:v>
                </c:pt>
                <c:pt idx="1">
                  <c:v>0.83499999999999996</c:v>
                </c:pt>
                <c:pt idx="2">
                  <c:v>0.84499999999999997</c:v>
                </c:pt>
                <c:pt idx="3">
                  <c:v>0.80500000000000005</c:v>
                </c:pt>
                <c:pt idx="4">
                  <c:v>0.80700000000000005</c:v>
                </c:pt>
                <c:pt idx="5">
                  <c:v>0.79700000000000004</c:v>
                </c:pt>
                <c:pt idx="6">
                  <c:v>0.79700000000000004</c:v>
                </c:pt>
                <c:pt idx="7">
                  <c:v>0.77700000000000002</c:v>
                </c:pt>
                <c:pt idx="8">
                  <c:v>0.77700000000000002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149438438052164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EF2-4D29-940A-4BB5EA9ABA8E}"/>
                </c:ext>
              </c:extLst>
            </c:dLbl>
            <c:dLbl>
              <c:idx val="1"/>
              <c:layout>
                <c:manualLayout>
                  <c:x val="2.1494384380521647E-2"/>
                  <c:y val="-1.75118549742631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EF2-4D29-940A-4BB5EA9ABA8E}"/>
                </c:ext>
              </c:extLst>
            </c:dLbl>
            <c:dLbl>
              <c:idx val="2"/>
              <c:layout>
                <c:manualLayout>
                  <c:x val="1.3575400661382119E-2"/>
                  <c:y val="-8.75592748713159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EF2-4D29-940A-4BB5EA9ABA8E}"/>
                </c:ext>
              </c:extLst>
            </c:dLbl>
            <c:dLbl>
              <c:idx val="3"/>
              <c:layout>
                <c:manualLayout>
                  <c:x val="1.8100534215176156E-2"/>
                  <c:y val="-8.755927487131651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EF2-4D29-940A-4BB5EA9ABA8E}"/>
                </c:ext>
              </c:extLst>
            </c:dLbl>
            <c:dLbl>
              <c:idx val="4"/>
              <c:layout>
                <c:manualLayout>
                  <c:x val="1.4706684049830629E-2"/>
                  <c:y val="-8.75592748713154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EF2-4D29-940A-4BB5EA9ABA8E}"/>
                </c:ext>
              </c:extLst>
            </c:dLbl>
            <c:dLbl>
              <c:idx val="5"/>
              <c:layout>
                <c:manualLayout>
                  <c:x val="2.1494384380521606E-2"/>
                  <c:y val="-1.0701565525540403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EF2-4D29-940A-4BB5EA9ABA8E}"/>
                </c:ext>
              </c:extLst>
            </c:dLbl>
            <c:dLbl>
              <c:idx val="6"/>
              <c:layout>
                <c:manualLayout>
                  <c:x val="1.4706684049830629E-2"/>
                  <c:y val="2.91864249571051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EF2-4D29-940A-4BB5EA9ABA8E}"/>
                </c:ext>
              </c:extLst>
            </c:dLbl>
            <c:dLbl>
              <c:idx val="8"/>
              <c:layout>
                <c:manualLayout>
                  <c:x val="1.2921037844725208E-2"/>
                  <c:y val="2.9186424957104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  <c:pt idx="7">
                  <c:v>4th Qtr 21</c:v>
                </c:pt>
                <c:pt idx="8">
                  <c:v>1st Qtr 22</c:v>
                </c:pt>
              </c:strCache>
            </c:strRef>
          </c:cat>
          <c:val>
            <c:numRef>
              <c:f>Sheet1!$B$3:$J$3</c:f>
              <c:numCache>
                <c:formatCode>0.0%</c:formatCode>
                <c:ptCount val="9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  <c:pt idx="4">
                  <c:v>0.753</c:v>
                </c:pt>
                <c:pt idx="5">
                  <c:v>0.77</c:v>
                </c:pt>
                <c:pt idx="6">
                  <c:v>0.78200000000000003</c:v>
                </c:pt>
                <c:pt idx="7">
                  <c:v>0.75700000000000001</c:v>
                </c:pt>
                <c:pt idx="8">
                  <c:v>0.76200000000000001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4031093184"/>
          <c:y val="5.6835391780643105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Northwest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2.0531400966183576E-2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19-4F52-A04F-09CC873E2BF7}"/>
                </c:ext>
              </c:extLst>
            </c:dLbl>
            <c:dLbl>
              <c:idx val="8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  <c:pt idx="7">
                  <c:v>4th Qtr 21</c:v>
                </c:pt>
                <c:pt idx="8">
                  <c:v>1st Qtr 22</c:v>
                </c:pt>
              </c:strCache>
            </c:strRef>
          </c:cat>
          <c:val>
            <c:numRef>
              <c:f>Sheet1!$B$2:$J$2</c:f>
              <c:numCache>
                <c:formatCode>0.0%</c:formatCode>
                <c:ptCount val="9"/>
                <c:pt idx="0">
                  <c:v>0.88800000000000001</c:v>
                </c:pt>
                <c:pt idx="1">
                  <c:v>0.85799999999999998</c:v>
                </c:pt>
                <c:pt idx="2">
                  <c:v>0.85099999999999998</c:v>
                </c:pt>
                <c:pt idx="3">
                  <c:v>0.79900000000000004</c:v>
                </c:pt>
                <c:pt idx="4">
                  <c:v>0.77200000000000002</c:v>
                </c:pt>
                <c:pt idx="5">
                  <c:v>0.79500000000000004</c:v>
                </c:pt>
                <c:pt idx="6">
                  <c:v>0.79500000000000004</c:v>
                </c:pt>
                <c:pt idx="7">
                  <c:v>0.78400000000000003</c:v>
                </c:pt>
                <c:pt idx="8">
                  <c:v>0.79100000000000004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7718006246469152E-2"/>
                  <c:y val="-2.91864249571051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26-4B72-B10A-1807815167D6}"/>
                </c:ext>
              </c:extLst>
            </c:dLbl>
            <c:dLbl>
              <c:idx val="1"/>
              <c:layout>
                <c:manualLayout>
                  <c:x val="1.21811292944475E-2"/>
                  <c:y val="-1.75118549742631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26-4B72-B10A-1807815167D6}"/>
                </c:ext>
              </c:extLst>
            </c:dLbl>
            <c:dLbl>
              <c:idx val="2"/>
              <c:layout>
                <c:manualLayout>
                  <c:x val="1.5503255465660507E-2"/>
                  <c:y val="-8.75592748713159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26-4B72-B10A-1807815167D6}"/>
                </c:ext>
              </c:extLst>
            </c:dLbl>
            <c:dLbl>
              <c:idx val="3"/>
              <c:layout>
                <c:manualLayout>
                  <c:x val="1.882538163687339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026-4B72-B10A-1807815167D6}"/>
                </c:ext>
              </c:extLst>
            </c:dLbl>
            <c:dLbl>
              <c:idx val="4"/>
              <c:layout>
                <c:manualLayout>
                  <c:x val="1.439588007525610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26-4B72-B10A-1807815167D6}"/>
                </c:ext>
              </c:extLst>
            </c:dLbl>
            <c:dLbl>
              <c:idx val="5"/>
              <c:layout>
                <c:manualLayout>
                  <c:x val="8.859003123234576E-3"/>
                  <c:y val="-5.83728499142102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026-4B72-B10A-1807815167D6}"/>
                </c:ext>
              </c:extLst>
            </c:dLbl>
            <c:dLbl>
              <c:idx val="6"/>
              <c:layout>
                <c:manualLayout>
                  <c:x val="2.2147507808086438E-2"/>
                  <c:y val="-1.45932124785525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26-4B72-B10A-1807815167D6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  <c:pt idx="7">
                  <c:v>4th Qtr 21</c:v>
                </c:pt>
                <c:pt idx="8">
                  <c:v>1st Qtr 22</c:v>
                </c:pt>
              </c:strCache>
            </c:strRef>
          </c:cat>
          <c:val>
            <c:numRef>
              <c:f>Sheet1!$B$3:$J$3</c:f>
              <c:numCache>
                <c:formatCode>0.0%</c:formatCode>
                <c:ptCount val="9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  <c:pt idx="4">
                  <c:v>0.753</c:v>
                </c:pt>
                <c:pt idx="5">
                  <c:v>0.77</c:v>
                </c:pt>
                <c:pt idx="6">
                  <c:v>0.78200000000000003</c:v>
                </c:pt>
                <c:pt idx="7">
                  <c:v>0.75700000000000001</c:v>
                </c:pt>
                <c:pt idx="8">
                  <c:v>0.76200000000000001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4031093184"/>
          <c:y val="5.6835391780643105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East Central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2.0531400966183576E-2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19-4F52-A04F-09CC873E2BF7}"/>
                </c:ext>
              </c:extLst>
            </c:dLbl>
            <c:dLbl>
              <c:idx val="8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  <c:pt idx="7">
                  <c:v>4th Qtr 21</c:v>
                </c:pt>
                <c:pt idx="8">
                  <c:v>1st Qtr 22</c:v>
                </c:pt>
              </c:strCache>
            </c:strRef>
          </c:cat>
          <c:val>
            <c:numRef>
              <c:f>Sheet1!$B$2:$J$2</c:f>
              <c:numCache>
                <c:formatCode>0.0%</c:formatCode>
                <c:ptCount val="9"/>
                <c:pt idx="0">
                  <c:v>0.87</c:v>
                </c:pt>
                <c:pt idx="1">
                  <c:v>0.82499999999999996</c:v>
                </c:pt>
                <c:pt idx="2">
                  <c:v>0.81100000000000005</c:v>
                </c:pt>
                <c:pt idx="3">
                  <c:v>0.73399999999999999</c:v>
                </c:pt>
                <c:pt idx="4">
                  <c:v>0.72599999999999998</c:v>
                </c:pt>
                <c:pt idx="5">
                  <c:v>0.73799999999999999</c:v>
                </c:pt>
                <c:pt idx="6">
                  <c:v>0.76600000000000001</c:v>
                </c:pt>
                <c:pt idx="7">
                  <c:v>0.70799999999999996</c:v>
                </c:pt>
                <c:pt idx="8">
                  <c:v>0.73399999999999999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7718006246469152E-2"/>
                  <c:y val="-2.91864249571051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26-4B72-B10A-1807815167D6}"/>
                </c:ext>
              </c:extLst>
            </c:dLbl>
            <c:dLbl>
              <c:idx val="1"/>
              <c:layout>
                <c:manualLayout>
                  <c:x val="1.21811292944475E-2"/>
                  <c:y val="-1.75118549742631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26-4B72-B10A-1807815167D6}"/>
                </c:ext>
              </c:extLst>
            </c:dLbl>
            <c:dLbl>
              <c:idx val="2"/>
              <c:layout>
                <c:manualLayout>
                  <c:x val="1.5503255465660507E-2"/>
                  <c:y val="-8.75592748713159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26-4B72-B10A-1807815167D6}"/>
                </c:ext>
              </c:extLst>
            </c:dLbl>
            <c:dLbl>
              <c:idx val="3"/>
              <c:layout>
                <c:manualLayout>
                  <c:x val="1.882538163687339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026-4B72-B10A-1807815167D6}"/>
                </c:ext>
              </c:extLst>
            </c:dLbl>
            <c:dLbl>
              <c:idx val="4"/>
              <c:layout>
                <c:manualLayout>
                  <c:x val="1.439588007525610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26-4B72-B10A-1807815167D6}"/>
                </c:ext>
              </c:extLst>
            </c:dLbl>
            <c:dLbl>
              <c:idx val="5"/>
              <c:layout>
                <c:manualLayout>
                  <c:x val="8.859003123234576E-3"/>
                  <c:y val="-5.83728499142102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026-4B72-B10A-1807815167D6}"/>
                </c:ext>
              </c:extLst>
            </c:dLbl>
            <c:dLbl>
              <c:idx val="6"/>
              <c:layout>
                <c:manualLayout>
                  <c:x val="2.2147507808086438E-2"/>
                  <c:y val="-1.45932124785525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26-4B72-B10A-1807815167D6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  <c:pt idx="7">
                  <c:v>4th Qtr 21</c:v>
                </c:pt>
                <c:pt idx="8">
                  <c:v>1st Qtr 22</c:v>
                </c:pt>
              </c:strCache>
            </c:strRef>
          </c:cat>
          <c:val>
            <c:numRef>
              <c:f>Sheet1!$B$3:$J$3</c:f>
              <c:numCache>
                <c:formatCode>0.0%</c:formatCode>
                <c:ptCount val="9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  <c:pt idx="4">
                  <c:v>0.753</c:v>
                </c:pt>
                <c:pt idx="5">
                  <c:v>0.77</c:v>
                </c:pt>
                <c:pt idx="6">
                  <c:v>0.78200000000000003</c:v>
                </c:pt>
                <c:pt idx="7">
                  <c:v>0.75700000000000001</c:v>
                </c:pt>
                <c:pt idx="8">
                  <c:v>0.76200000000000001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4031093184"/>
          <c:y val="5.6835391780643105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West Central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2.0531400966183576E-2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19-4F52-A04F-09CC873E2BF7}"/>
                </c:ext>
              </c:extLst>
            </c:dLbl>
            <c:dLbl>
              <c:idx val="7"/>
              <c:layout>
                <c:manualLayout>
                  <c:x val="-1.550325546566067E-2"/>
                  <c:y val="2.91864249571051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22-4E5F-B035-80FDAB3C4713}"/>
                </c:ext>
              </c:extLst>
            </c:dLbl>
            <c:dLbl>
              <c:idx val="8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  <c:pt idx="7">
                  <c:v>4th Qtr 21</c:v>
                </c:pt>
                <c:pt idx="8">
                  <c:v>1st Qtr 22</c:v>
                </c:pt>
              </c:strCache>
            </c:strRef>
          </c:cat>
          <c:val>
            <c:numRef>
              <c:f>Sheet1!$B$2:$J$2</c:f>
              <c:numCache>
                <c:formatCode>0.0%</c:formatCode>
                <c:ptCount val="9"/>
                <c:pt idx="0">
                  <c:v>0.84699999999999998</c:v>
                </c:pt>
                <c:pt idx="1">
                  <c:v>0.79300000000000004</c:v>
                </c:pt>
                <c:pt idx="2">
                  <c:v>0.78100000000000003</c:v>
                </c:pt>
                <c:pt idx="3">
                  <c:v>0.75600000000000001</c:v>
                </c:pt>
                <c:pt idx="4">
                  <c:v>0.755</c:v>
                </c:pt>
                <c:pt idx="5">
                  <c:v>0.76100000000000001</c:v>
                </c:pt>
                <c:pt idx="6">
                  <c:v>0.77600000000000002</c:v>
                </c:pt>
                <c:pt idx="7">
                  <c:v>0.747</c:v>
                </c:pt>
                <c:pt idx="8">
                  <c:v>0.76500000000000001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7718006246469152E-2"/>
                  <c:y val="-2.91864249571051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26-4B72-B10A-1807815167D6}"/>
                </c:ext>
              </c:extLst>
            </c:dLbl>
            <c:dLbl>
              <c:idx val="1"/>
              <c:layout>
                <c:manualLayout>
                  <c:x val="1.21811292944475E-2"/>
                  <c:y val="-1.75118549742631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26-4B72-B10A-1807815167D6}"/>
                </c:ext>
              </c:extLst>
            </c:dLbl>
            <c:dLbl>
              <c:idx val="2"/>
              <c:layout>
                <c:manualLayout>
                  <c:x val="1.5503255465660507E-2"/>
                  <c:y val="-8.75592748713159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26-4B72-B10A-1807815167D6}"/>
                </c:ext>
              </c:extLst>
            </c:dLbl>
            <c:dLbl>
              <c:idx val="3"/>
              <c:layout>
                <c:manualLayout>
                  <c:x val="1.882538163687339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026-4B72-B10A-1807815167D6}"/>
                </c:ext>
              </c:extLst>
            </c:dLbl>
            <c:dLbl>
              <c:idx val="4"/>
              <c:layout>
                <c:manualLayout>
                  <c:x val="1.439588007525610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26-4B72-B10A-1807815167D6}"/>
                </c:ext>
              </c:extLst>
            </c:dLbl>
            <c:dLbl>
              <c:idx val="5"/>
              <c:layout>
                <c:manualLayout>
                  <c:x val="8.859003123234576E-3"/>
                  <c:y val="-5.83728499142102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026-4B72-B10A-1807815167D6}"/>
                </c:ext>
              </c:extLst>
            </c:dLbl>
            <c:dLbl>
              <c:idx val="6"/>
              <c:layout>
                <c:manualLayout>
                  <c:x val="2.2147507808086438E-2"/>
                  <c:y val="-1.45932124785525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26-4B72-B10A-1807815167D6}"/>
                </c:ext>
              </c:extLst>
            </c:dLbl>
            <c:dLbl>
              <c:idx val="8"/>
              <c:layout>
                <c:manualLayout>
                  <c:x val="7.7516277328300914E-3"/>
                  <c:y val="-9.04779173670259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E22-4E5F-B035-80FDAB3C4713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  <c:pt idx="7">
                  <c:v>4th Qtr 21</c:v>
                </c:pt>
                <c:pt idx="8">
                  <c:v>1st Qtr 22</c:v>
                </c:pt>
              </c:strCache>
            </c:strRef>
          </c:cat>
          <c:val>
            <c:numRef>
              <c:f>Sheet1!$B$3:$J$3</c:f>
              <c:numCache>
                <c:formatCode>0.0%</c:formatCode>
                <c:ptCount val="9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  <c:pt idx="4">
                  <c:v>0.753</c:v>
                </c:pt>
                <c:pt idx="5">
                  <c:v>0.77</c:v>
                </c:pt>
                <c:pt idx="6">
                  <c:v>0.78200000000000003</c:v>
                </c:pt>
                <c:pt idx="7">
                  <c:v>0.75700000000000001</c:v>
                </c:pt>
                <c:pt idx="8">
                  <c:v>0.76200000000000001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4031093184"/>
          <c:y val="5.6835391780643105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Southeast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2.0531400966183576E-2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19-4F52-A04F-09CC873E2BF7}"/>
                </c:ext>
              </c:extLst>
            </c:dLbl>
            <c:dLbl>
              <c:idx val="8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  <c:pt idx="7">
                  <c:v>4th Qtr 21</c:v>
                </c:pt>
                <c:pt idx="8">
                  <c:v>1st Qtr 22</c:v>
                </c:pt>
              </c:strCache>
            </c:strRef>
          </c:cat>
          <c:val>
            <c:numRef>
              <c:f>Sheet1!$B$2:$J$2</c:f>
              <c:numCache>
                <c:formatCode>0.0%</c:formatCode>
                <c:ptCount val="9"/>
                <c:pt idx="0">
                  <c:v>0.871</c:v>
                </c:pt>
                <c:pt idx="1">
                  <c:v>0.80100000000000005</c:v>
                </c:pt>
                <c:pt idx="2">
                  <c:v>0.79300000000000004</c:v>
                </c:pt>
                <c:pt idx="3">
                  <c:v>0.74399999999999999</c:v>
                </c:pt>
                <c:pt idx="4">
                  <c:v>0.73499999999999999</c:v>
                </c:pt>
                <c:pt idx="5">
                  <c:v>0.76500000000000001</c:v>
                </c:pt>
                <c:pt idx="6">
                  <c:v>0.752</c:v>
                </c:pt>
                <c:pt idx="7">
                  <c:v>0.71799999999999997</c:v>
                </c:pt>
                <c:pt idx="8">
                  <c:v>0.69699999999999995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7718006246469152E-2"/>
                  <c:y val="-2.91864249571051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26-4B72-B10A-1807815167D6}"/>
                </c:ext>
              </c:extLst>
            </c:dLbl>
            <c:dLbl>
              <c:idx val="1"/>
              <c:layout>
                <c:manualLayout>
                  <c:x val="1.21811292944475E-2"/>
                  <c:y val="-1.75118549742631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26-4B72-B10A-1807815167D6}"/>
                </c:ext>
              </c:extLst>
            </c:dLbl>
            <c:dLbl>
              <c:idx val="2"/>
              <c:layout>
                <c:manualLayout>
                  <c:x val="1.5503255465660507E-2"/>
                  <c:y val="-8.75592748713159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26-4B72-B10A-1807815167D6}"/>
                </c:ext>
              </c:extLst>
            </c:dLbl>
            <c:dLbl>
              <c:idx val="3"/>
              <c:layout>
                <c:manualLayout>
                  <c:x val="1.882538163687339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026-4B72-B10A-1807815167D6}"/>
                </c:ext>
              </c:extLst>
            </c:dLbl>
            <c:dLbl>
              <c:idx val="4"/>
              <c:layout>
                <c:manualLayout>
                  <c:x val="1.439588007525610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26-4B72-B10A-1807815167D6}"/>
                </c:ext>
              </c:extLst>
            </c:dLbl>
            <c:dLbl>
              <c:idx val="5"/>
              <c:layout>
                <c:manualLayout>
                  <c:x val="8.859003123234576E-3"/>
                  <c:y val="-5.83728499142102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026-4B72-B10A-1807815167D6}"/>
                </c:ext>
              </c:extLst>
            </c:dLbl>
            <c:dLbl>
              <c:idx val="6"/>
              <c:layout>
                <c:manualLayout>
                  <c:x val="2.2147507808086438E-2"/>
                  <c:y val="-1.45932124785525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26-4B72-B10A-1807815167D6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  <c:pt idx="7">
                  <c:v>4th Qtr 21</c:v>
                </c:pt>
                <c:pt idx="8">
                  <c:v>1st Qtr 22</c:v>
                </c:pt>
              </c:strCache>
            </c:strRef>
          </c:cat>
          <c:val>
            <c:numRef>
              <c:f>Sheet1!$B$3:$J$3</c:f>
              <c:numCache>
                <c:formatCode>0.0%</c:formatCode>
                <c:ptCount val="9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  <c:pt idx="4">
                  <c:v>0.753</c:v>
                </c:pt>
                <c:pt idx="5">
                  <c:v>0.77</c:v>
                </c:pt>
                <c:pt idx="6">
                  <c:v>0.78200000000000003</c:v>
                </c:pt>
                <c:pt idx="7">
                  <c:v>0.75700000000000001</c:v>
                </c:pt>
                <c:pt idx="8">
                  <c:v>0.76200000000000001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65000000000000013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03634031093184"/>
          <c:y val="5.6835391780643105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Southwest</c:v>
                </c:pt>
              </c:strCache>
            </c:strRef>
          </c:tx>
          <c:spPr>
            <a:solidFill>
              <a:schemeClr val="accent1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3"/>
              <c:layout>
                <c:manualLayout>
                  <c:x val="-8.4541062801933246E-3"/>
                  <c:y val="-3.21050674528157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A19-4F52-A04F-09CC873E2BF7}"/>
                </c:ext>
              </c:extLst>
            </c:dLbl>
            <c:dLbl>
              <c:idx val="4"/>
              <c:layout>
                <c:manualLayout>
                  <c:x val="-1.570048309178744E-2"/>
                  <c:y val="-3.210506745281566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A19-4F52-A04F-09CC873E2BF7}"/>
                </c:ext>
              </c:extLst>
            </c:dLbl>
            <c:dLbl>
              <c:idx val="5"/>
              <c:layout>
                <c:manualLayout>
                  <c:x val="-2.0531400966183576E-2"/>
                  <c:y val="-4.37796374356577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A19-4F52-A04F-09CC873E2BF7}"/>
                </c:ext>
              </c:extLst>
            </c:dLbl>
            <c:dLbl>
              <c:idx val="8"/>
              <c:layout>
                <c:manualLayout>
                  <c:x val="-6.038647342995169E-3"/>
                  <c:y val="3.50237099485261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881642512077292E-2"/>
                      <c:h val="0.10661801036830512"/>
                    </c:manualLayout>
                  </c15:layout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  <c:pt idx="7">
                  <c:v>4th Qtr 21</c:v>
                </c:pt>
                <c:pt idx="8">
                  <c:v>1st Qtr 22</c:v>
                </c:pt>
              </c:strCache>
            </c:strRef>
          </c:cat>
          <c:val>
            <c:numRef>
              <c:f>Sheet1!$B$2:$J$2</c:f>
              <c:numCache>
                <c:formatCode>0.0%</c:formatCode>
                <c:ptCount val="9"/>
                <c:pt idx="0">
                  <c:v>0.86899999999999999</c:v>
                </c:pt>
                <c:pt idx="1">
                  <c:v>0.79900000000000004</c:v>
                </c:pt>
                <c:pt idx="2">
                  <c:v>0.79</c:v>
                </c:pt>
                <c:pt idx="3">
                  <c:v>0.74399999999999999</c:v>
                </c:pt>
                <c:pt idx="4">
                  <c:v>0.76600000000000001</c:v>
                </c:pt>
                <c:pt idx="5">
                  <c:v>0.77900000000000003</c:v>
                </c:pt>
                <c:pt idx="6">
                  <c:v>0.78900000000000003</c:v>
                </c:pt>
                <c:pt idx="7">
                  <c:v>0.77900000000000003</c:v>
                </c:pt>
                <c:pt idx="8">
                  <c:v>0.76700000000000002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Statewide Avg</c:v>
                </c:pt>
              </c:strCache>
            </c:strRef>
          </c:tx>
          <c:spPr>
            <a:solidFill>
              <a:schemeClr val="accent2"/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7718006246469152E-2"/>
                  <c:y val="-2.91864249571051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26-4B72-B10A-1807815167D6}"/>
                </c:ext>
              </c:extLst>
            </c:dLbl>
            <c:dLbl>
              <c:idx val="1"/>
              <c:layout>
                <c:manualLayout>
                  <c:x val="1.21811292944475E-2"/>
                  <c:y val="-1.75118549742631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26-4B72-B10A-1807815167D6}"/>
                </c:ext>
              </c:extLst>
            </c:dLbl>
            <c:dLbl>
              <c:idx val="2"/>
              <c:layout>
                <c:manualLayout>
                  <c:x val="1.5503255465660507E-2"/>
                  <c:y val="-8.75592748713159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026-4B72-B10A-1807815167D6}"/>
                </c:ext>
              </c:extLst>
            </c:dLbl>
            <c:dLbl>
              <c:idx val="3"/>
              <c:layout>
                <c:manualLayout>
                  <c:x val="1.882538163687339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026-4B72-B10A-1807815167D6}"/>
                </c:ext>
              </c:extLst>
            </c:dLbl>
            <c:dLbl>
              <c:idx val="4"/>
              <c:layout>
                <c:manualLayout>
                  <c:x val="1.439588007525610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026-4B72-B10A-1807815167D6}"/>
                </c:ext>
              </c:extLst>
            </c:dLbl>
            <c:dLbl>
              <c:idx val="5"/>
              <c:layout>
                <c:manualLayout>
                  <c:x val="8.859003123234576E-3"/>
                  <c:y val="-5.837284991421029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026-4B72-B10A-1807815167D6}"/>
                </c:ext>
              </c:extLst>
            </c:dLbl>
            <c:dLbl>
              <c:idx val="6"/>
              <c:layout>
                <c:manualLayout>
                  <c:x val="2.2147507808086438E-2"/>
                  <c:y val="-1.45932124785525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026-4B72-B10A-1807815167D6}"/>
                </c:ext>
              </c:extLst>
            </c:dLbl>
            <c:dLbl>
              <c:idx val="8"/>
              <c:layout>
                <c:manualLayout>
                  <c:x val="9.1654060462173139E-3"/>
                  <c:y val="-5.545420741849972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60C-47BD-9ECA-B34FD2C1C0BE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6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1st Qtr 20</c:v>
                </c:pt>
                <c:pt idx="1">
                  <c:v>2nd Qtr 20</c:v>
                </c:pt>
                <c:pt idx="2">
                  <c:v>3rd Qtr 20</c:v>
                </c:pt>
                <c:pt idx="3">
                  <c:v>4th Qtr 20</c:v>
                </c:pt>
                <c:pt idx="4">
                  <c:v>1st Qtr 21</c:v>
                </c:pt>
                <c:pt idx="5">
                  <c:v>2nd Qtr 21</c:v>
                </c:pt>
                <c:pt idx="6">
                  <c:v>3rd Qtr 21</c:v>
                </c:pt>
                <c:pt idx="7">
                  <c:v>4th Qtr 21</c:v>
                </c:pt>
                <c:pt idx="8">
                  <c:v>1st Qtr 22</c:v>
                </c:pt>
              </c:strCache>
            </c:strRef>
          </c:cat>
          <c:val>
            <c:numRef>
              <c:f>Sheet1!$B$3:$J$3</c:f>
              <c:numCache>
                <c:formatCode>0.0%</c:formatCode>
                <c:ptCount val="9"/>
                <c:pt idx="0">
                  <c:v>0.873</c:v>
                </c:pt>
                <c:pt idx="1">
                  <c:v>0.80300000000000005</c:v>
                </c:pt>
                <c:pt idx="2">
                  <c:v>0.79100000000000004</c:v>
                </c:pt>
                <c:pt idx="3">
                  <c:v>0.76100000000000001</c:v>
                </c:pt>
                <c:pt idx="4">
                  <c:v>0.753</c:v>
                </c:pt>
                <c:pt idx="5">
                  <c:v>0.77</c:v>
                </c:pt>
                <c:pt idx="6">
                  <c:v>0.78200000000000003</c:v>
                </c:pt>
                <c:pt idx="7">
                  <c:v>0.75700000000000001</c:v>
                </c:pt>
                <c:pt idx="8">
                  <c:v>0.76200000000000001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.70000000000000007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05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57620817843866168"/>
          <c:h val="8.2589285714285685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135065997185136"/>
          <c:y val="5.6835391780643105E-2"/>
          <c:w val="0.8686493184634454"/>
          <c:h val="0.6428571428571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November 2021</c:v>
                </c:pt>
              </c:strCache>
            </c:strRef>
          </c:tx>
          <c:invertIfNegative val="0"/>
          <c:dLbls>
            <c:dLbl>
              <c:idx val="7"/>
              <c:layout>
                <c:manualLayout>
                  <c:x val="-1.56384585405379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Sheet1!$B$1:$I$1</c:f>
              <c:strCache>
                <c:ptCount val="8"/>
                <c:pt idx="0">
                  <c:v>Twin Cities Metro</c:v>
                </c:pt>
                <c:pt idx="1">
                  <c:v>Northeast</c:v>
                </c:pt>
                <c:pt idx="2">
                  <c:v>Northwest</c:v>
                </c:pt>
                <c:pt idx="3">
                  <c:v>East Central</c:v>
                </c:pt>
                <c:pt idx="4">
                  <c:v>West Central</c:v>
                </c:pt>
                <c:pt idx="5">
                  <c:v>Southeast</c:v>
                </c:pt>
                <c:pt idx="6">
                  <c:v>Southwest</c:v>
                </c:pt>
                <c:pt idx="7">
                  <c:v>Statewide</c:v>
                </c:pt>
              </c:strCache>
            </c:strRef>
          </c:cat>
          <c:val>
            <c:numRef>
              <c:f>Sheet1!$B$2:$I$2</c:f>
              <c:numCache>
                <c:formatCode>0.0%</c:formatCode>
                <c:ptCount val="8"/>
                <c:pt idx="0">
                  <c:v>0.5</c:v>
                </c:pt>
                <c:pt idx="1">
                  <c:v>0.54500000000000004</c:v>
                </c:pt>
                <c:pt idx="2">
                  <c:v>0.93300000000000005</c:v>
                </c:pt>
                <c:pt idx="3">
                  <c:v>0.95</c:v>
                </c:pt>
                <c:pt idx="4">
                  <c:v>0.93799999999999994</c:v>
                </c:pt>
                <c:pt idx="5">
                  <c:v>0.93100000000000005</c:v>
                </c:pt>
                <c:pt idx="6">
                  <c:v>0.69199999999999995</c:v>
                </c:pt>
                <c:pt idx="7">
                  <c:v>0.75800000000000001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477-4E6B-AAD4-92AB04DC9CF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January 2022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1.5638458540537779E-2"/>
                  <c:y val="-6.6884784534627517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EB1-40A2-9DEE-DC1C1023CF63}"/>
                </c:ext>
              </c:extLst>
            </c:dLbl>
            <c:dLbl>
              <c:idx val="7"/>
              <c:layout>
                <c:manualLayout>
                  <c:x val="-1.1170327528955556E-3"/>
                  <c:y val="-7.00474198970523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B1-40A2-9DEE-DC1C1023CF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Sheet1!$B$1:$I$1</c:f>
              <c:strCache>
                <c:ptCount val="8"/>
                <c:pt idx="0">
                  <c:v>Twin Cities Metro</c:v>
                </c:pt>
                <c:pt idx="1">
                  <c:v>Northeast</c:v>
                </c:pt>
                <c:pt idx="2">
                  <c:v>Northwest</c:v>
                </c:pt>
                <c:pt idx="3">
                  <c:v>East Central</c:v>
                </c:pt>
                <c:pt idx="4">
                  <c:v>West Central</c:v>
                </c:pt>
                <c:pt idx="5">
                  <c:v>Southeast</c:v>
                </c:pt>
                <c:pt idx="6">
                  <c:v>Southwest</c:v>
                </c:pt>
                <c:pt idx="7">
                  <c:v>Statewide</c:v>
                </c:pt>
              </c:strCache>
            </c:strRef>
          </c:cat>
          <c:val>
            <c:numRef>
              <c:f>Sheet1!$B$3:$I$3</c:f>
              <c:numCache>
                <c:formatCode>0.0%</c:formatCode>
                <c:ptCount val="8"/>
                <c:pt idx="0">
                  <c:v>0.77600000000000002</c:v>
                </c:pt>
                <c:pt idx="1">
                  <c:v>0.69199999999999995</c:v>
                </c:pt>
                <c:pt idx="2">
                  <c:v>0.6</c:v>
                </c:pt>
                <c:pt idx="3">
                  <c:v>0.88</c:v>
                </c:pt>
                <c:pt idx="4">
                  <c:v>0.84199999999999997</c:v>
                </c:pt>
                <c:pt idx="5">
                  <c:v>0.90600000000000003</c:v>
                </c:pt>
                <c:pt idx="6">
                  <c:v>0.61499999999999999</c:v>
                </c:pt>
                <c:pt idx="7">
                  <c:v>0.77700000000000002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8477-4E6B-AAD4-92AB04DC9CFC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April 2022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13855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140096618357488E-2"/>
                  <c:y val="-1.751185497426311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EB1-40A2-9DEE-DC1C1023CF63}"/>
                </c:ext>
              </c:extLst>
            </c:dLbl>
            <c:dLbl>
              <c:idx val="1"/>
              <c:layout>
                <c:manualLayout>
                  <c:x val="2.1739130434782608E-2"/>
                  <c:y val="-4.086099493994726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B1-40A2-9DEE-DC1C1023CF63}"/>
                </c:ext>
              </c:extLst>
            </c:dLbl>
            <c:dLbl>
              <c:idx val="2"/>
              <c:layout>
                <c:manualLayout>
                  <c:x val="1.6908212560386472E-2"/>
                  <c:y val="-4.08609949399472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EB1-40A2-9DEE-DC1C1023CF63}"/>
                </c:ext>
              </c:extLst>
            </c:dLbl>
            <c:dLbl>
              <c:idx val="3"/>
              <c:layout>
                <c:manualLayout>
                  <c:x val="2.6508066779560271E-2"/>
                  <c:y val="-9.965210700708609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B1-40A2-9DEE-DC1C1023CF63}"/>
                </c:ext>
              </c:extLst>
            </c:dLbl>
            <c:dLbl>
              <c:idx val="4"/>
              <c:layout>
                <c:manualLayout>
                  <c:x val="2.5691753316597777E-2"/>
                  <c:y val="-2.21796146380722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EAC-4FA4-80F0-489855CCE860}"/>
                </c:ext>
              </c:extLst>
            </c:dLbl>
            <c:dLbl>
              <c:idx val="5"/>
              <c:layout>
                <c:manualLayout>
                  <c:x val="3.2393949833971113E-2"/>
                  <c:y val="-2.04304974699736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EAC-4FA4-80F0-489855CCE860}"/>
                </c:ext>
              </c:extLst>
            </c:dLbl>
            <c:dLbl>
              <c:idx val="6"/>
              <c:layout>
                <c:manualLayout>
                  <c:x val="1.8989556799224445E-2"/>
                  <c:y val="-2.62677824613946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AC-4FA4-80F0-489855CCE860}"/>
                </c:ext>
              </c:extLst>
            </c:dLbl>
            <c:dLbl>
              <c:idx val="7"/>
              <c:layout>
                <c:manualLayout>
                  <c:x val="-2.8181768846871256E-3"/>
                  <c:y val="-4.086099493994720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AC-4FA4-80F0-489855CCE860}"/>
                </c:ext>
              </c:extLst>
            </c:dLbl>
            <c:spPr>
              <a:noFill/>
              <a:ln w="27711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chemeClr val="tx1"/>
                    </a:solidFill>
                    <a:latin typeface="+mn-lt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Sheet1!$B$1:$I$1</c:f>
              <c:strCache>
                <c:ptCount val="8"/>
                <c:pt idx="0">
                  <c:v>Twin Cities Metro</c:v>
                </c:pt>
                <c:pt idx="1">
                  <c:v>Northeast</c:v>
                </c:pt>
                <c:pt idx="2">
                  <c:v>Northwest</c:v>
                </c:pt>
                <c:pt idx="3">
                  <c:v>East Central</c:v>
                </c:pt>
                <c:pt idx="4">
                  <c:v>West Central</c:v>
                </c:pt>
                <c:pt idx="5">
                  <c:v>Southeast</c:v>
                </c:pt>
                <c:pt idx="6">
                  <c:v>Southwest</c:v>
                </c:pt>
                <c:pt idx="7">
                  <c:v>Statewide</c:v>
                </c:pt>
              </c:strCache>
            </c:strRef>
          </c:cat>
          <c:val>
            <c:numRef>
              <c:f>Sheet1!$B$4:$I$4</c:f>
              <c:numCache>
                <c:formatCode>0.0%</c:formatCode>
                <c:ptCount val="8"/>
                <c:pt idx="0">
                  <c:v>0.69599999999999995</c:v>
                </c:pt>
                <c:pt idx="1">
                  <c:v>0.65</c:v>
                </c:pt>
                <c:pt idx="2">
                  <c:v>0.64300000000000002</c:v>
                </c:pt>
                <c:pt idx="3">
                  <c:v>0.73499999999999999</c:v>
                </c:pt>
                <c:pt idx="4">
                  <c:v>0.82399999999999995</c:v>
                </c:pt>
                <c:pt idx="5">
                  <c:v>0.80500000000000005</c:v>
                </c:pt>
                <c:pt idx="6">
                  <c:v>0.57599999999999996</c:v>
                </c:pt>
                <c:pt idx="7">
                  <c:v>0.70599999999999996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AC-4FA4-80F0-489855CCE8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1343768"/>
        <c:axId val="351344160"/>
      </c:barChart>
      <c:catAx>
        <c:axId val="351343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6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51344160"/>
        <c:scaling>
          <c:orientation val="minMax"/>
          <c:max val="1"/>
          <c:min val="0"/>
        </c:scaling>
        <c:delete val="0"/>
        <c:axPos val="l"/>
        <c:majorGridlines>
          <c:spPr>
            <a:ln w="3464">
              <a:solidFill>
                <a:schemeClr val="tx1"/>
              </a:solidFill>
              <a:prstDash val="solid"/>
            </a:ln>
          </c:spPr>
        </c:majorGridlines>
        <c:numFmt formatCode="0%" sourceLinked="0"/>
        <c:majorTickMark val="out"/>
        <c:minorTickMark val="none"/>
        <c:tickLblPos val="nextTo"/>
        <c:spPr>
          <a:ln w="346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64" b="1" i="0" u="none" strike="noStrike" baseline="0">
                <a:solidFill>
                  <a:schemeClr val="tx1"/>
                </a:solidFill>
                <a:latin typeface="+mn-lt"/>
                <a:ea typeface="Times New Roman"/>
                <a:cs typeface="Times New Roman"/>
              </a:defRPr>
            </a:pPr>
            <a:endParaRPr lang="en-US"/>
          </a:p>
        </c:txPr>
        <c:crossAx val="351343768"/>
        <c:crosses val="autoZero"/>
        <c:crossBetween val="between"/>
        <c:majorUnit val="0.2"/>
        <c:minorUnit val="0.05"/>
      </c:valAx>
      <c:spPr>
        <a:noFill/>
        <a:ln w="27711">
          <a:noFill/>
        </a:ln>
      </c:spPr>
    </c:plotArea>
    <c:legend>
      <c:legendPos val="b"/>
      <c:layout>
        <c:manualLayout>
          <c:xMode val="edge"/>
          <c:yMode val="edge"/>
          <c:x val="0.25526641883519197"/>
          <c:y val="0.91071428571428559"/>
          <c:w val="0.47566464988015644"/>
          <c:h val="8.1209733649741753E-2"/>
        </c:manualLayout>
      </c:layout>
      <c:overlay val="0"/>
      <c:spPr>
        <a:solidFill>
          <a:schemeClr val="bg1"/>
        </a:solidFill>
        <a:ln w="3464">
          <a:solidFill>
            <a:schemeClr val="tx1"/>
          </a:solidFill>
          <a:prstDash val="solid"/>
        </a:ln>
      </c:spPr>
      <c:txPr>
        <a:bodyPr/>
        <a:lstStyle/>
        <a:p>
          <a:pPr>
            <a:defRPr sz="1806" b="1" i="0" u="none" strike="noStrike" baseline="0">
              <a:solidFill>
                <a:schemeClr val="tx1"/>
              </a:solidFill>
              <a:latin typeface="+mn-lt"/>
              <a:ea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64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98A24-A06F-47A3-BC7E-2F576761F715}" type="datetimeFigureOut">
              <a:rPr lang="en-US" smtClean="0"/>
              <a:t>5/4/2022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D45EAB-0483-4951-ACED-E5C00E617D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71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407970-0535-45DE-B6BE-B3769EE159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439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F88252-592C-4216-9560-6DF4760B2AA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6713" y="692150"/>
            <a:ext cx="6126162" cy="3446463"/>
          </a:xfrm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67213"/>
            <a:ext cx="5032375" cy="4140200"/>
          </a:xfrm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456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34297-C43B-49B9-AB6D-A7B42543D8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A892BF-9530-4D79-A916-9894D28763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4C7B3-C680-4DB9-8CBF-3D9E74475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5/4/2022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9D2A6-EC17-444D-BC18-42EAAE72B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50114-FAD1-4914-8842-FBF374464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24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AF410-1D7C-484C-B2DA-9147D7412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19763E-EA69-42CB-B45D-19E9DD5FD9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DB122F-B1D8-4393-85E8-32CBF46C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172747-2798-4829-BF31-AB8586A5A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5/4/2022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8EA75-8BBA-4AE7-82F6-3BB83EFAC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6E890-3E2E-4B6E-8A54-56F0C18AF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27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95B0E-D37A-442B-9CBC-1D203F90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6366A0-8DFE-46FF-8253-588EAB6FCB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2471D-5178-42D9-A66C-1877ED4E1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5/4/2022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6F17C-1503-4EA6-AC73-73DC8A7E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3704D-6A6D-4284-9794-4D90C8708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644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F56C48-B3F1-4F19-9329-067F3A4F4B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3CC508-BC00-4C9D-9E46-7CE6FE4AC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5D033-3128-41EB-AA36-73115EE6C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5/4/2022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0E064-4A86-414E-9A0B-B2E89FC96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14731-851B-43B3-96CC-015110214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097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4814E-0BE5-482D-96C7-70A4658A44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1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8CFB3-012B-486D-A8CE-F582E3C21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C1621-1860-4E82-8B11-23DDCAB9A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17895-0B19-4260-AE0E-D83BABF6D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5/4/2022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5D9A8-C38E-42E8-B05E-B06FB65E2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B31F4-1712-4934-9445-BE49FC5B1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012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AB02D-CB14-4228-B461-D8A4CEF0F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0DA209-7572-44C4-8923-352494CD9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4536A-5FF4-4723-90A7-5CC45C605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5/4/2022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B1971-06BA-4CEA-B77F-3EB0ED7E7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03854-29FC-4F8A-839F-5ADEAB469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70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CE823-B6A7-4E89-AC51-9F6CB09E8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E8716-8F61-4B52-909A-0614E8826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9A343-C614-4F45-A068-8789456AD1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66BF8-28EC-497C-B972-93B11BAEF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5/4/2022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2E977-A158-45FA-862C-4816E7ACD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B29BF5-8D3F-4E40-BE57-BCFC4BD58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55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F2B79-3975-414E-AA57-61A6C0F58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48C2B4-D52C-4DE2-938B-CB0AB37B9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4998C7-76AC-4711-937E-E1CFF96D5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71E87B-E19B-422C-A163-B8C61345BD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FE54C2-9818-48F5-BC90-39C90D29E1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F7B35D-7264-489E-8FA9-8895C5D9C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5/4/2022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BA1620-9AF4-4515-9120-59AF70E1D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BC58BC-7ACF-4EE7-B6A3-67068486C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171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629E4-52EB-4F2F-BF75-10CBEDF3F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74DDDD-D41B-4FDB-8630-D30923B69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5/4/2022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BA1B68-9C40-45BE-A79B-EB4CBF0D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9CA33-4E32-44C7-83E5-A0A48187A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863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4EF9B9-365C-498D-9684-8F0C43B81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5/4/2022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435298-9E3F-4872-A305-6F883D981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1FCCE-E9EF-4C92-9A70-6D74B629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88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4EF9B9-365C-498D-9684-8F0C43B81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5/4/2022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435298-9E3F-4872-A305-6F883D981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1FCCE-E9EF-4C92-9A70-6D74B6295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10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8C9B5-2A63-4406-9B19-1087EF748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B286B-2D75-48BA-86F5-1E96269C6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C63CEB-75CC-41AE-BA33-7E1C14EFC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25A5C-3654-4A82-BE24-9BE81BDF8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06ECC-AB41-4E3C-A94E-23B61BE48137}" type="datetimeFigureOut">
              <a:rPr lang="en-US" smtClean="0"/>
              <a:t>5/4/2022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7228F9-F833-4A61-87DC-1583CC96D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F3E8D4-C2F7-4916-A9A5-4BB790E20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050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4FBC36-34B5-4AA7-B1B2-0B55ED58F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54B29-B1B9-4D68-92C7-C7E1A0CEB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4F5AB-BEE0-4016-B282-4CECFC541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06ECC-AB41-4E3C-A94E-23B61BE48137}" type="datetimeFigureOut">
              <a:rPr lang="en-US" smtClean="0"/>
              <a:t>5/4/2022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722DD-3B9C-4D11-AFB1-1152F8FDA3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8C42A-4C5B-4DCE-BD07-33F5105AB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24410-E03F-4E33-92E8-076DBED5243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FD7796F-EA7F-4C35-B087-12988FB269B7}"/>
              </a:ext>
            </a:extLst>
          </p:cNvPr>
          <p:cNvCxnSpPr/>
          <p:nvPr userDrawn="1"/>
        </p:nvCxnSpPr>
        <p:spPr>
          <a:xfrm>
            <a:off x="838200" y="6257925"/>
            <a:ext cx="10515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screenshot of a cell phone&#10;&#10;Description automatically generated">
            <a:extLst>
              <a:ext uri="{FF2B5EF4-FFF2-40B4-BE49-F238E27FC236}">
                <a16:creationId xmlns:a16="http://schemas.microsoft.com/office/drawing/2014/main" id="{6CCFE5E0-90F1-404A-ACFB-AEA92497C23E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906" y="6338888"/>
            <a:ext cx="1246908" cy="4572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53D5FBF-8500-47F7-B4EF-66647458CC3F}"/>
              </a:ext>
            </a:extLst>
          </p:cNvPr>
          <p:cNvSpPr/>
          <p:nvPr userDrawn="1"/>
        </p:nvSpPr>
        <p:spPr>
          <a:xfrm>
            <a:off x="76200" y="0"/>
            <a:ext cx="104775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52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4" r:id="rId8"/>
    <p:sldLayoutId id="2147483668" r:id="rId9"/>
    <p:sldLayoutId id="2147483669" r:id="rId10"/>
    <p:sldLayoutId id="2147483670" r:id="rId11"/>
    <p:sldLayoutId id="2147483671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56888" y="18270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sz="6600" b="1" i="1" dirty="0"/>
              <a:t>Nursing Facility Occupancy Survey Data</a:t>
            </a:r>
            <a:br>
              <a:rPr lang="en-US" sz="6600" b="1" i="1" dirty="0"/>
            </a:br>
            <a:r>
              <a:rPr lang="en-US" b="1" dirty="0"/>
              <a:t>2022-</a:t>
            </a:r>
            <a:br>
              <a:rPr lang="en-US" b="1" dirty="0"/>
            </a:br>
            <a:r>
              <a:rPr lang="en-US" b="1" dirty="0"/>
              <a:t>First Quarter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Southwest</a:t>
            </a:r>
            <a:br>
              <a:rPr lang="en-US" sz="3600" dirty="0"/>
            </a:br>
            <a:r>
              <a:rPr lang="en-US" sz="2700" dirty="0"/>
              <a:t>Above Average Occupancy Since Beginning of 2021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1741427"/>
              </p:ext>
            </p:extLst>
          </p:nvPr>
        </p:nvGraphicFramePr>
        <p:xfrm>
          <a:off x="374573" y="1793875"/>
          <a:ext cx="1146855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556216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Limiting Census Due to Staffing</a:t>
            </a:r>
            <a:br>
              <a:rPr lang="en-US" sz="3600" dirty="0"/>
            </a:br>
            <a:r>
              <a:rPr lang="en-US" sz="2700" dirty="0"/>
              <a:t>Need to Limit Census Due to Inadequate Staff Remains a Significant Problem Statewide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7862563"/>
              </p:ext>
            </p:extLst>
          </p:nvPr>
        </p:nvGraphicFramePr>
        <p:xfrm>
          <a:off x="220337" y="1758950"/>
          <a:ext cx="11369407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041783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EC2194-46F1-46D4-A36E-1A2FB268F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9680" y="66675"/>
            <a:ext cx="4846320" cy="6114386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6C733C-61CF-4FC8-9091-1311DED007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692481"/>
              </p:ext>
            </p:extLst>
          </p:nvPr>
        </p:nvGraphicFramePr>
        <p:xfrm>
          <a:off x="7188469" y="732140"/>
          <a:ext cx="3753851" cy="4602762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3753851">
                  <a:extLst>
                    <a:ext uri="{9D8B030D-6E8A-4147-A177-3AD203B41FA5}">
                      <a16:colId xmlns:a16="http://schemas.microsoft.com/office/drawing/2014/main" val="258453955"/>
                    </a:ext>
                  </a:extLst>
                </a:gridCol>
              </a:tblGrid>
              <a:tr h="695607">
                <a:tc>
                  <a:txBody>
                    <a:bodyPr/>
                    <a:lstStyle/>
                    <a:p>
                      <a:pPr algn="l" fontAlgn="b"/>
                      <a:r>
                        <a:rPr lang="en-US" sz="4400" b="1" u="none" strike="noStrike" dirty="0">
                          <a:solidFill>
                            <a:srgbClr val="002060"/>
                          </a:solidFill>
                          <a:effectLst/>
                        </a:rPr>
                        <a:t>Region</a:t>
                      </a:r>
                      <a:endParaRPr lang="en-US" sz="4400" b="1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56658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East Central</a:t>
                      </a:r>
                      <a:endParaRPr lang="en-US" sz="3600" b="1" i="0" u="none" strike="noStrike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83061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Northeast</a:t>
                      </a:r>
                      <a:endParaRPr lang="en-US" sz="36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687852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76933C"/>
                          </a:solidFill>
                          <a:effectLst/>
                        </a:rPr>
                        <a:t>Northwest</a:t>
                      </a:r>
                      <a:endParaRPr lang="en-US" sz="3600" b="1" i="0" u="none" strike="noStrike" dirty="0">
                        <a:solidFill>
                          <a:srgbClr val="76933C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317978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7030A0"/>
                          </a:solidFill>
                          <a:effectLst/>
                        </a:rPr>
                        <a:t>Southeast</a:t>
                      </a:r>
                      <a:endParaRPr lang="en-US" sz="3600" b="1" i="0" u="none" strike="noStrike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14510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00B0F0"/>
                          </a:solidFill>
                          <a:effectLst/>
                        </a:rPr>
                        <a:t>Southwest</a:t>
                      </a:r>
                      <a:endParaRPr lang="en-US" sz="3600" b="1" i="0" u="none" strike="noStrike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265172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F79646"/>
                          </a:solidFill>
                          <a:effectLst/>
                        </a:rPr>
                        <a:t>Twin Cities Metro</a:t>
                      </a:r>
                      <a:endParaRPr lang="en-US" sz="3600" b="1" i="0" u="none" strike="noStrike" dirty="0">
                        <a:solidFill>
                          <a:srgbClr val="F7964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565708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3600" b="1" u="none" strike="noStrike" dirty="0">
                          <a:solidFill>
                            <a:srgbClr val="1F497D"/>
                          </a:solidFill>
                          <a:effectLst/>
                        </a:rPr>
                        <a:t>West Central</a:t>
                      </a:r>
                      <a:endParaRPr lang="en-US" sz="36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6250683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B37F7ED5-0DEA-4C81-BBEF-3E0B2F8BE5DD}"/>
              </a:ext>
            </a:extLst>
          </p:cNvPr>
          <p:cNvSpPr/>
          <p:nvPr/>
        </p:nvSpPr>
        <p:spPr>
          <a:xfrm>
            <a:off x="6643171" y="5530467"/>
            <a:ext cx="4616068" cy="5953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208 Survey Responses for Full Year</a:t>
            </a:r>
          </a:p>
        </p:txBody>
      </p:sp>
    </p:spTree>
    <p:extLst>
      <p:ext uri="{BB962C8B-B14F-4D97-AF65-F5344CB8AC3E}">
        <p14:creationId xmlns:p14="http://schemas.microsoft.com/office/powerpoint/2010/main" val="4100180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672488" y="302281"/>
            <a:ext cx="10847024" cy="7969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Nursing Home Occupancy Falls Dramatically due to COVID-19:</a:t>
            </a:r>
            <a:br>
              <a:rPr lang="en-US" sz="3600" b="1" dirty="0"/>
            </a:br>
            <a:r>
              <a:rPr lang="en-US" sz="3600" b="1" dirty="0"/>
              <a:t>Recovery Stalled Late in 2021 Due to Workforce Crisis</a:t>
            </a:r>
            <a:endParaRPr lang="en-US" sz="2800" dirty="0"/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5970254"/>
              </p:ext>
            </p:extLst>
          </p:nvPr>
        </p:nvGraphicFramePr>
        <p:xfrm>
          <a:off x="47625" y="821034"/>
          <a:ext cx="11932767" cy="4937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30381687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Twin Cities Metro</a:t>
            </a:r>
            <a:br>
              <a:rPr lang="en-US" sz="3600" dirty="0"/>
            </a:br>
            <a:r>
              <a:rPr lang="en-US" sz="2700" dirty="0"/>
              <a:t>Biggest Early Pandemic Impact of any Region- Above State Avg Since Late 2020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946820"/>
              </p:ext>
            </p:extLst>
          </p:nvPr>
        </p:nvGraphicFramePr>
        <p:xfrm>
          <a:off x="264405" y="1793875"/>
          <a:ext cx="11457541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958364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Northeast</a:t>
            </a:r>
            <a:br>
              <a:rPr lang="en-US" sz="3600" dirty="0"/>
            </a:br>
            <a:r>
              <a:rPr lang="en-US" sz="2700" dirty="0"/>
              <a:t>Staying above State Average throughout the Pandemic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09169"/>
              </p:ext>
            </p:extLst>
          </p:nvPr>
        </p:nvGraphicFramePr>
        <p:xfrm>
          <a:off x="352540" y="1793875"/>
          <a:ext cx="11226188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171519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Northwest</a:t>
            </a:r>
            <a:br>
              <a:rPr lang="en-US" sz="3600" dirty="0"/>
            </a:br>
            <a:r>
              <a:rPr lang="en-US" sz="2700" dirty="0"/>
              <a:t>Staying above State Average throughout the Pandemic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988645"/>
              </p:ext>
            </p:extLst>
          </p:nvPr>
        </p:nvGraphicFramePr>
        <p:xfrm>
          <a:off x="374573" y="1793875"/>
          <a:ext cx="1146855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25624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992436" y="36512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East Central</a:t>
            </a:r>
            <a:br>
              <a:rPr lang="en-US" sz="3600" dirty="0"/>
            </a:br>
            <a:r>
              <a:rPr lang="en-US" sz="2700" dirty="0"/>
              <a:t>Fell Well Below Average at Height of Pandemic and Stayed there Since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7337294"/>
              </p:ext>
            </p:extLst>
          </p:nvPr>
        </p:nvGraphicFramePr>
        <p:xfrm>
          <a:off x="374573" y="1793875"/>
          <a:ext cx="1146855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652259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West Central</a:t>
            </a:r>
            <a:br>
              <a:rPr lang="en-US" sz="3600" dirty="0"/>
            </a:br>
            <a:r>
              <a:rPr lang="en-US" sz="2700" dirty="0"/>
              <a:t>Just Exceeded State Average for First Time in a Year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5419873"/>
              </p:ext>
            </p:extLst>
          </p:nvPr>
        </p:nvGraphicFramePr>
        <p:xfrm>
          <a:off x="374573" y="1793875"/>
          <a:ext cx="1146855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863183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841610" cy="1325563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Occupancy for Minnesota’s </a:t>
            </a:r>
            <a:br>
              <a:rPr lang="en-US" sz="4000" b="1" dirty="0"/>
            </a:br>
            <a:r>
              <a:rPr lang="en-US" sz="4000" b="1" dirty="0"/>
              <a:t>Nursing Homes – Southeast</a:t>
            </a:r>
            <a:br>
              <a:rPr lang="en-US" sz="3600" dirty="0"/>
            </a:br>
            <a:r>
              <a:rPr lang="en-US" sz="2700" dirty="0"/>
              <a:t>Fell Below Average at Height of Pandemic and Stayed there Since, Hit Unprecedented Low in First Quarter 2022</a:t>
            </a:r>
          </a:p>
        </p:txBody>
      </p:sp>
      <p:graphicFrame>
        <p:nvGraphicFramePr>
          <p:cNvPr id="5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206673"/>
              </p:ext>
            </p:extLst>
          </p:nvPr>
        </p:nvGraphicFramePr>
        <p:xfrm>
          <a:off x="374573" y="1793875"/>
          <a:ext cx="1146855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660721" y="6248401"/>
            <a:ext cx="48178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i="1" dirty="0"/>
              <a:t>Source: Combined Association Occupancy Surveys</a:t>
            </a:r>
          </a:p>
          <a:p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398365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D4D6EC54A2C342A8EDB8E3617A2A32" ma:contentTypeVersion="12" ma:contentTypeDescription="Create a new document." ma:contentTypeScope="" ma:versionID="1c4c1592083f3ffcbfd0666f28a09f0b">
  <xsd:schema xmlns:xsd="http://www.w3.org/2001/XMLSchema" xmlns:xs="http://www.w3.org/2001/XMLSchema" xmlns:p="http://schemas.microsoft.com/office/2006/metadata/properties" xmlns:ns2="ed2b67e5-11bb-4b47-b61a-396de9ea4ad8" xmlns:ns3="aac8676a-f598-4fa5-bd74-062eff41aa03" targetNamespace="http://schemas.microsoft.com/office/2006/metadata/properties" ma:root="true" ma:fieldsID="1ff674e3521dbd21c7e4bdffecdb72d3" ns2:_="" ns3:_="">
    <xsd:import namespace="ed2b67e5-11bb-4b47-b61a-396de9ea4ad8"/>
    <xsd:import namespace="aac8676a-f598-4fa5-bd74-062eff41aa0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2b67e5-11bb-4b47-b61a-396de9ea4ad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c8676a-f598-4fa5-bd74-062eff41aa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BAD346-818F-4560-9EA6-17A5C69B9438}">
  <ds:schemaRefs>
    <ds:schemaRef ds:uri="aac8676a-f598-4fa5-bd74-062eff41aa03"/>
    <ds:schemaRef ds:uri="ed2b67e5-11bb-4b47-b61a-396de9ea4a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9914643-CBD4-42FE-AF87-7072A7D90F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C6F8A2-F2B9-4C7C-8164-219981E63B25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aac8676a-f598-4fa5-bd74-062eff41aa03"/>
    <ds:schemaRef ds:uri="http://schemas.openxmlformats.org/package/2006/metadata/core-properties"/>
    <ds:schemaRef ds:uri="ed2b67e5-11bb-4b47-b61a-396de9ea4ad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364</Words>
  <Application>Microsoft Office PowerPoint</Application>
  <PresentationFormat>Widescreen</PresentationFormat>
  <Paragraphs>130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Nursing Facility Occupancy Survey Data 2022- First Quarter</vt:lpstr>
      <vt:lpstr>PowerPoint Presentation</vt:lpstr>
      <vt:lpstr>Nursing Home Occupancy Falls Dramatically due to COVID-19: Recovery Stalled Late in 2021 Due to Workforce Crisis</vt:lpstr>
      <vt:lpstr>Occupancy for Minnesota’s  Nursing Homes – Twin Cities Metro Biggest Early Pandemic Impact of any Region- Above State Avg Since Late 2020</vt:lpstr>
      <vt:lpstr>Occupancy for Minnesota’s  Nursing Homes – Northeast Staying above State Average throughout the Pandemic</vt:lpstr>
      <vt:lpstr>Occupancy for Minnesota’s  Nursing Homes – Northwest Staying above State Average throughout the Pandemic</vt:lpstr>
      <vt:lpstr>Occupancy for Minnesota’s  Nursing Homes – East Central Fell Well Below Average at Height of Pandemic and Stayed there Since</vt:lpstr>
      <vt:lpstr>Occupancy for Minnesota’s  Nursing Homes – West Central Just Exceeded State Average for First Time in a Year</vt:lpstr>
      <vt:lpstr>Occupancy for Minnesota’s  Nursing Homes – Southeast Fell Below Average at Height of Pandemic and Stayed there Since, Hit Unprecedented Low in First Quarter 2022</vt:lpstr>
      <vt:lpstr>Occupancy for Minnesota’s  Nursing Homes – Southwest Above Average Occupancy Since Beginning of 2021</vt:lpstr>
      <vt:lpstr>Limiting Census Due to Staffing Need to Limit Census Due to Inadequate Staff Remains a Significant Problem Statewide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Long-Term Care Rapid Survey Data Collection</dc:title>
  <dc:creator>Todd Bergstrom</dc:creator>
  <cp:lastModifiedBy>Jeff Bostic</cp:lastModifiedBy>
  <cp:revision>77</cp:revision>
  <dcterms:created xsi:type="dcterms:W3CDTF">2020-12-02T22:26:00Z</dcterms:created>
  <dcterms:modified xsi:type="dcterms:W3CDTF">2022-05-04T15:21:16Z</dcterms:modified>
</cp:coreProperties>
</file>