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37" r:id="rId5"/>
    <p:sldId id="835" r:id="rId6"/>
    <p:sldId id="808" r:id="rId7"/>
    <p:sldId id="809" r:id="rId8"/>
    <p:sldId id="855" r:id="rId9"/>
    <p:sldId id="856" r:id="rId10"/>
    <p:sldId id="857" r:id="rId11"/>
    <p:sldId id="858" r:id="rId12"/>
    <p:sldId id="859" r:id="rId13"/>
    <p:sldId id="860" r:id="rId14"/>
    <p:sldId id="85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249" autoAdjust="0"/>
  </p:normalViewPr>
  <p:slideViewPr>
    <p:cSldViewPr snapToGrid="0">
      <p:cViewPr varScale="1">
        <p:scale>
          <a:sx n="113" d="100"/>
          <a:sy n="113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70538769423725E-2"/>
          <c:y val="7.9301343119147147E-2"/>
          <c:w val="0.90780141843972095"/>
          <c:h val="0.7516778523490025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Statewide</c:v>
                </c:pt>
              </c:strCache>
            </c:strRef>
          </c:tx>
          <c:spPr>
            <a:ln w="41779">
              <a:solidFill>
                <a:srgbClr val="33CCCC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33CCCC"/>
              </a:solidFill>
              <a:ln w="22225">
                <a:solidFill>
                  <a:srgbClr val="33CCCC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1285926390752455E-2"/>
                  <c:y val="-4.8868312757201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38-466D-8089-9E7033A933B1}"/>
                </c:ext>
              </c:extLst>
            </c:dLbl>
            <c:dLbl>
              <c:idx val="1"/>
              <c:layout>
                <c:manualLayout>
                  <c:x val="-3.7250371183816799E-2"/>
                  <c:y val="7.7160493827160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38-466D-8089-9E7033A933B1}"/>
                </c:ext>
              </c:extLst>
            </c:dLbl>
            <c:dLbl>
              <c:idx val="2"/>
              <c:layout>
                <c:manualLayout>
                  <c:x val="-1.2771555834451512E-2"/>
                  <c:y val="-6.172839506172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38-466D-8089-9E7033A933B1}"/>
                </c:ext>
              </c:extLst>
            </c:dLbl>
            <c:dLbl>
              <c:idx val="3"/>
              <c:layout>
                <c:manualLayout>
                  <c:x val="-2.9800296947053436E-2"/>
                  <c:y val="9.5164609053497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38-466D-8089-9E7033A933B1}"/>
                </c:ext>
              </c:extLst>
            </c:dLbl>
            <c:dLbl>
              <c:idx val="4"/>
              <c:layout>
                <c:manualLayout>
                  <c:x val="-6.3857779172257368E-3"/>
                  <c:y val="-5.401234567901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38-466D-8089-9E7033A933B1}"/>
                </c:ext>
              </c:extLst>
            </c:dLbl>
            <c:dLbl>
              <c:idx val="5"/>
              <c:layout>
                <c:manualLayout>
                  <c:x val="-1.0642963195376305E-2"/>
                  <c:y val="-7.716049382716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38-466D-8089-9E7033A933B1}"/>
                </c:ext>
              </c:extLst>
            </c:dLbl>
            <c:dLbl>
              <c:idx val="6"/>
              <c:layout>
                <c:manualLayout>
                  <c:x val="-1.0642963195376305E-2"/>
                  <c:y val="-5.40123456790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38-466D-8089-9E7033A933B1}"/>
                </c:ext>
              </c:extLst>
            </c:dLbl>
            <c:dLbl>
              <c:idx val="7"/>
              <c:layout>
                <c:manualLayout>
                  <c:x val="-7.450074236763359E-3"/>
                  <c:y val="-6.4300411522633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38-466D-8089-9E7033A933B1}"/>
                </c:ext>
              </c:extLst>
            </c:dLbl>
            <c:dLbl>
              <c:idx val="8"/>
              <c:layout>
                <c:manualLayout>
                  <c:x val="-2.2350222710290076E-2"/>
                  <c:y val="6.6872427983539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38-466D-8089-9E7033A933B1}"/>
                </c:ext>
              </c:extLst>
            </c:dLbl>
            <c:dLbl>
              <c:idx val="9"/>
              <c:layout>
                <c:manualLayout>
                  <c:x val="-3.8314667503354417E-2"/>
                  <c:y val="-0.11059670781893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38-466D-8089-9E7033A933B1}"/>
                </c:ext>
              </c:extLst>
            </c:dLbl>
            <c:dLbl>
              <c:idx val="10"/>
              <c:layout>
                <c:manualLayout>
                  <c:x val="-2.767170430797819E-2"/>
                  <c:y val="-6.1728395061728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2F-4AB8-8E62-D35FCF2B635E}"/>
                </c:ext>
              </c:extLst>
            </c:dLbl>
            <c:dLbl>
              <c:idx val="11"/>
              <c:layout>
                <c:manualLayout>
                  <c:x val="-4.1507556461967209E-2"/>
                  <c:y val="7.716049382716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04-4418-91F3-FEA2487FC37B}"/>
                </c:ext>
              </c:extLst>
            </c:dLbl>
            <c:dLbl>
              <c:idx val="12"/>
              <c:layout>
                <c:manualLayout>
                  <c:x val="-5.534340861595638E-2"/>
                  <c:y val="-5.6584362139917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04-4418-91F3-FEA2487FC37B}"/>
                </c:ext>
              </c:extLst>
            </c:dLbl>
            <c:dLbl>
              <c:idx val="13"/>
              <c:layout>
                <c:manualLayout>
                  <c:x val="-5.1086223337805894E-2"/>
                  <c:y val="-9.0020576131687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04-4418-91F3-FEA2487FC37B}"/>
                </c:ext>
              </c:extLst>
            </c:dLbl>
            <c:dLbl>
              <c:idx val="14"/>
              <c:layout>
                <c:manualLayout>
                  <c:x val="-2.6607407988440725E-2"/>
                  <c:y val="0.1028806584362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04-4418-91F3-FEA2487FC37B}"/>
                </c:ext>
              </c:extLst>
            </c:dLbl>
            <c:dLbl>
              <c:idx val="15"/>
              <c:layout>
                <c:manualLayout>
                  <c:x val="-5.8536297574569254E-2"/>
                  <c:y val="-8.2304526748971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33-4665-98E1-6A12B913B43D}"/>
                </c:ext>
              </c:extLst>
            </c:dLbl>
            <c:dLbl>
              <c:idx val="16"/>
              <c:layout>
                <c:manualLayout>
                  <c:x val="-2.6607407988440569E-2"/>
                  <c:y val="8.7448559670781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DA-4D15-AC64-20C26DA9732D}"/>
                </c:ext>
              </c:extLst>
            </c:dLbl>
            <c:dLbl>
              <c:idx val="17"/>
              <c:layout>
                <c:manualLayout>
                  <c:x val="-2.9800296947053436E-2"/>
                  <c:y val="-8.4876543209876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E7-4889-8F9A-987DB080CE2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Sheet1!$B$1:$S$1</c:f>
              <c:strCache>
                <c:ptCount val="18"/>
                <c:pt idx="0">
                  <c:v>1st 19</c:v>
                </c:pt>
                <c:pt idx="1">
                  <c:v>2nd 19</c:v>
                </c:pt>
                <c:pt idx="2">
                  <c:v>3rd 19</c:v>
                </c:pt>
                <c:pt idx="3">
                  <c:v>4th 19</c:v>
                </c:pt>
                <c:pt idx="4">
                  <c:v>1st 20</c:v>
                </c:pt>
                <c:pt idx="5">
                  <c:v>2nd 20</c:v>
                </c:pt>
                <c:pt idx="6">
                  <c:v>3rd 20</c:v>
                </c:pt>
                <c:pt idx="7">
                  <c:v>4th 20</c:v>
                </c:pt>
                <c:pt idx="8">
                  <c:v>1st 21</c:v>
                </c:pt>
                <c:pt idx="9">
                  <c:v>2nd 21</c:v>
                </c:pt>
                <c:pt idx="10">
                  <c:v>3rd 21</c:v>
                </c:pt>
                <c:pt idx="11">
                  <c:v>4th 21</c:v>
                </c:pt>
                <c:pt idx="12">
                  <c:v>1st 22</c:v>
                </c:pt>
                <c:pt idx="13">
                  <c:v>2nd 22</c:v>
                </c:pt>
                <c:pt idx="14">
                  <c:v>3rd 22</c:v>
                </c:pt>
                <c:pt idx="15">
                  <c:v>4th 22</c:v>
                </c:pt>
                <c:pt idx="16">
                  <c:v>1st 23</c:v>
                </c:pt>
                <c:pt idx="17">
                  <c:v>2nd 23</c:v>
                </c:pt>
              </c:strCache>
            </c:strRef>
          </c:cat>
          <c:val>
            <c:numRef>
              <c:f>Sheet1!$B$2:$S$2</c:f>
              <c:numCache>
                <c:formatCode>General</c:formatCode>
                <c:ptCount val="18"/>
                <c:pt idx="0">
                  <c:v>0.877</c:v>
                </c:pt>
                <c:pt idx="1">
                  <c:v>0.872</c:v>
                </c:pt>
                <c:pt idx="2">
                  <c:v>0.871</c:v>
                </c:pt>
                <c:pt idx="3">
                  <c:v>0.86599999999999999</c:v>
                </c:pt>
                <c:pt idx="4">
                  <c:v>0.873</c:v>
                </c:pt>
                <c:pt idx="5">
                  <c:v>0.80300000000000005</c:v>
                </c:pt>
                <c:pt idx="6">
                  <c:v>0.79100000000000004</c:v>
                </c:pt>
                <c:pt idx="7">
                  <c:v>0.76100000000000001</c:v>
                </c:pt>
                <c:pt idx="8">
                  <c:v>0.753</c:v>
                </c:pt>
                <c:pt idx="9">
                  <c:v>0.77</c:v>
                </c:pt>
                <c:pt idx="10">
                  <c:v>0.78200000000000003</c:v>
                </c:pt>
                <c:pt idx="11">
                  <c:v>0.75700000000000001</c:v>
                </c:pt>
                <c:pt idx="12">
                  <c:v>0.77</c:v>
                </c:pt>
                <c:pt idx="13">
                  <c:v>0.77700000000000002</c:v>
                </c:pt>
                <c:pt idx="14">
                  <c:v>0.79</c:v>
                </c:pt>
                <c:pt idx="15">
                  <c:v>0.78800000000000003</c:v>
                </c:pt>
                <c:pt idx="16">
                  <c:v>0.79700000000000004</c:v>
                </c:pt>
                <c:pt idx="17">
                  <c:v>0.79600000000000004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84D9-4AD5-9EC6-7CDA9195C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342200"/>
        <c:axId val="351342984"/>
      </c:lineChart>
      <c:catAx>
        <c:axId val="351342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984"/>
        <c:crossesAt val="0.70000000000000007"/>
        <c:auto val="1"/>
        <c:lblAlgn val="ctr"/>
        <c:lblOffset val="100"/>
        <c:tickLblSkip val="1"/>
        <c:tickMarkSkip val="1"/>
        <c:noMultiLvlLbl val="0"/>
      </c:catAx>
      <c:valAx>
        <c:axId val="351342984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82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200"/>
        <c:crosses val="autoZero"/>
        <c:crossBetween val="between"/>
        <c:majorUnit val="5.000000000000001E-2"/>
        <c:minorUnit val="1.0000000000000002E-2"/>
      </c:valAx>
      <c:spPr>
        <a:noFill/>
        <a:ln w="13926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5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Twin Cities Metro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0.79100000000000004</c:v>
                </c:pt>
                <c:pt idx="1">
                  <c:v>0.8</c:v>
                </c:pt>
                <c:pt idx="2">
                  <c:v>0.80800000000000005</c:v>
                </c:pt>
                <c:pt idx="3">
                  <c:v>0.80100000000000005</c:v>
                </c:pt>
                <c:pt idx="4">
                  <c:v>0.83099999999999996</c:v>
                </c:pt>
                <c:pt idx="5">
                  <c:v>0.82799999999999996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5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5D-419D-93D5-77D6775BA65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0.77</c:v>
                </c:pt>
                <c:pt idx="1">
                  <c:v>0.77700000000000002</c:v>
                </c:pt>
                <c:pt idx="2">
                  <c:v>0.79</c:v>
                </c:pt>
                <c:pt idx="3">
                  <c:v>0.78800000000000003</c:v>
                </c:pt>
                <c:pt idx="4">
                  <c:v>0.79700000000000004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40650293114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5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0.78700000000000003</c:v>
                </c:pt>
                <c:pt idx="1">
                  <c:v>0.78100000000000003</c:v>
                </c:pt>
                <c:pt idx="2">
                  <c:v>0.77200000000000002</c:v>
                </c:pt>
                <c:pt idx="3">
                  <c:v>0.77800000000000002</c:v>
                </c:pt>
                <c:pt idx="4">
                  <c:v>0.753</c:v>
                </c:pt>
                <c:pt idx="5">
                  <c:v>0.73799999999999999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4"/>
              <c:layout>
                <c:manualLayout>
                  <c:x val="0"/>
                  <c:y val="-6.42101349056313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14-4CC7-B4DE-895A5B052779}"/>
                </c:ext>
              </c:extLst>
            </c:dLbl>
            <c:dLbl>
              <c:idx val="5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14-4CC7-B4DE-895A5B052779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0.77</c:v>
                </c:pt>
                <c:pt idx="1">
                  <c:v>0.77700000000000002</c:v>
                </c:pt>
                <c:pt idx="2">
                  <c:v>0.79</c:v>
                </c:pt>
                <c:pt idx="3">
                  <c:v>0.78800000000000003</c:v>
                </c:pt>
                <c:pt idx="4">
                  <c:v>0.79700000000000004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5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0.82799999999999996</c:v>
                </c:pt>
                <c:pt idx="1">
                  <c:v>0.83399999999999996</c:v>
                </c:pt>
                <c:pt idx="2">
                  <c:v>0.82699999999999996</c:v>
                </c:pt>
                <c:pt idx="3">
                  <c:v>0.81899999999999995</c:v>
                </c:pt>
                <c:pt idx="4">
                  <c:v>0.81499999999999995</c:v>
                </c:pt>
                <c:pt idx="5">
                  <c:v>0.83399999999999996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5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0.77</c:v>
                </c:pt>
                <c:pt idx="1">
                  <c:v>0.77700000000000002</c:v>
                </c:pt>
                <c:pt idx="2">
                  <c:v>0.79</c:v>
                </c:pt>
                <c:pt idx="3">
                  <c:v>0.78800000000000003</c:v>
                </c:pt>
                <c:pt idx="4">
                  <c:v>0.79700000000000004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5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0.74199999999999999</c:v>
                </c:pt>
                <c:pt idx="1">
                  <c:v>0.75800000000000001</c:v>
                </c:pt>
                <c:pt idx="2">
                  <c:v>0.78900000000000003</c:v>
                </c:pt>
                <c:pt idx="3">
                  <c:v>0.77900000000000003</c:v>
                </c:pt>
                <c:pt idx="4">
                  <c:v>0.79600000000000004</c:v>
                </c:pt>
                <c:pt idx="5">
                  <c:v>0.79100000000000004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3.1036327952044779E-2"/>
                  <c:y val="-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5.5422014200080102E-3"/>
                  <c:y val="-6.12914924099208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0.77</c:v>
                </c:pt>
                <c:pt idx="1">
                  <c:v>0.77700000000000002</c:v>
                </c:pt>
                <c:pt idx="2">
                  <c:v>0.79</c:v>
                </c:pt>
                <c:pt idx="3">
                  <c:v>0.78800000000000003</c:v>
                </c:pt>
                <c:pt idx="4">
                  <c:v>0.79700000000000004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40650293114"/>
          <c:y val="3.6404894310669497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-2.216880568003204E-3"/>
                  <c:y val="-5.8372849914210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5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0.79</c:v>
                </c:pt>
                <c:pt idx="1">
                  <c:v>0.78600000000000003</c:v>
                </c:pt>
                <c:pt idx="2">
                  <c:v>0.78800000000000003</c:v>
                </c:pt>
                <c:pt idx="3">
                  <c:v>0.79600000000000004</c:v>
                </c:pt>
                <c:pt idx="4">
                  <c:v>0.78</c:v>
                </c:pt>
                <c:pt idx="5">
                  <c:v>0.76900000000000002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3.1036327952044779E-2"/>
                  <c:y val="-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6.6506417040094502E-3"/>
                  <c:y val="-8.46406323756049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0.77</c:v>
                </c:pt>
                <c:pt idx="1">
                  <c:v>0.77700000000000002</c:v>
                </c:pt>
                <c:pt idx="2">
                  <c:v>0.79</c:v>
                </c:pt>
                <c:pt idx="3">
                  <c:v>0.78800000000000003</c:v>
                </c:pt>
                <c:pt idx="4">
                  <c:v>0.79700000000000004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-2.216880568003204E-3"/>
                  <c:y val="-5.8372849914210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5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0.71299999999999997</c:v>
                </c:pt>
                <c:pt idx="1">
                  <c:v>0.71599999999999997</c:v>
                </c:pt>
                <c:pt idx="2">
                  <c:v>0.74319999999999997</c:v>
                </c:pt>
                <c:pt idx="3">
                  <c:v>0.73399999999999999</c:v>
                </c:pt>
                <c:pt idx="4">
                  <c:v>0.747</c:v>
                </c:pt>
                <c:pt idx="5">
                  <c:v>0.75800000000000001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3.1036327952044779E-2"/>
                  <c:y val="-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5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0.77</c:v>
                </c:pt>
                <c:pt idx="1">
                  <c:v>0.77700000000000002</c:v>
                </c:pt>
                <c:pt idx="2">
                  <c:v>0.79</c:v>
                </c:pt>
                <c:pt idx="3">
                  <c:v>0.78800000000000003</c:v>
                </c:pt>
                <c:pt idx="4">
                  <c:v>0.79700000000000004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-2.216880568003204E-3"/>
                  <c:y val="-5.8372849914210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5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0.78500000000000003</c:v>
                </c:pt>
                <c:pt idx="1">
                  <c:v>0.79300000000000004</c:v>
                </c:pt>
                <c:pt idx="2">
                  <c:v>0.81299999999999994</c:v>
                </c:pt>
                <c:pt idx="3">
                  <c:v>0.8</c:v>
                </c:pt>
                <c:pt idx="4">
                  <c:v>0.80700000000000005</c:v>
                </c:pt>
                <c:pt idx="5">
                  <c:v>0.80500000000000005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1.4409723692020827E-2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9.9759625560144182E-3"/>
                  <c:y val="-7.29660623927628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9.1407047986998263E-3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1st Qtr 22</c:v>
                </c:pt>
                <c:pt idx="1">
                  <c:v>2nd Qtr 22</c:v>
                </c:pt>
                <c:pt idx="2">
                  <c:v>3rd Qtr 22</c:v>
                </c:pt>
                <c:pt idx="3">
                  <c:v>4th Qtr 22</c:v>
                </c:pt>
                <c:pt idx="4">
                  <c:v>1st Qtr 23</c:v>
                </c:pt>
                <c:pt idx="5">
                  <c:v>2nd Qtr 23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0.77</c:v>
                </c:pt>
                <c:pt idx="1">
                  <c:v>0.77700000000000002</c:v>
                </c:pt>
                <c:pt idx="2">
                  <c:v>0.79</c:v>
                </c:pt>
                <c:pt idx="3">
                  <c:v>0.78800000000000003</c:v>
                </c:pt>
                <c:pt idx="4">
                  <c:v>0.79700000000000004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88251902671793"/>
          <c:y val="5.9754034276353618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1st qtr 2022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1170327528955556E-3"/>
                  <c:y val="-2.91864249571051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AC-4FA4-80F0-489855CCE860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3.4131067697726011E-3"/>
                  <c:y val="-1.75118549742630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3.7759225261264724E-3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080-4175-B6AF-0DD30C482A3E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0.78800000000000003</c:v>
                </c:pt>
                <c:pt idx="1">
                  <c:v>0.73299999999999998</c:v>
                </c:pt>
                <c:pt idx="2">
                  <c:v>0.66700000000000004</c:v>
                </c:pt>
                <c:pt idx="3">
                  <c:v>0.72</c:v>
                </c:pt>
                <c:pt idx="4">
                  <c:v>0.76900000000000002</c:v>
                </c:pt>
                <c:pt idx="5">
                  <c:v>0.83299999999999996</c:v>
                </c:pt>
                <c:pt idx="6">
                  <c:v>0.81</c:v>
                </c:pt>
                <c:pt idx="7">
                  <c:v>0.76600000000000001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3"/>
          <c:order val="3"/>
          <c:tx>
            <c:strRef>
              <c:f>Sheet1!$A$3</c:f>
              <c:strCache>
                <c:ptCount val="1"/>
                <c:pt idx="0">
                  <c:v>1st qtr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0.25700000000000001</c:v>
                </c:pt>
                <c:pt idx="1">
                  <c:v>0.375</c:v>
                </c:pt>
                <c:pt idx="2">
                  <c:v>0.63600000000000001</c:v>
                </c:pt>
                <c:pt idx="3">
                  <c:v>0.71399999999999997</c:v>
                </c:pt>
                <c:pt idx="4">
                  <c:v>0.53300000000000003</c:v>
                </c:pt>
                <c:pt idx="5">
                  <c:v>0.57099999999999995</c:v>
                </c:pt>
                <c:pt idx="6">
                  <c:v>0.56000000000000005</c:v>
                </c:pt>
                <c:pt idx="7">
                  <c:v>0.497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B1-419E-BA73-62218490DBE7}"/>
            </c:ext>
          </c:extLst>
        </c:ser>
        <c:ser>
          <c:idx val="4"/>
          <c:order val="4"/>
          <c:tx>
            <c:strRef>
              <c:f>Sheet1!$A$4</c:f>
              <c:strCache>
                <c:ptCount val="1"/>
                <c:pt idx="0">
                  <c:v>2nd qtr 2023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4645442809814091E-2"/>
                  <c:y val="-3.7942352444236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A7-4795-B1BF-DAE9A3D05408}"/>
                </c:ext>
              </c:extLst>
            </c:dLbl>
            <c:dLbl>
              <c:idx val="1"/>
              <c:layout>
                <c:manualLayout>
                  <c:x val="1.1685833746650111E-2"/>
                  <c:y val="-1.45932124785526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A7-4795-B1BF-DAE9A3D05408}"/>
                </c:ext>
              </c:extLst>
            </c:dLbl>
            <c:dLbl>
              <c:idx val="2"/>
              <c:layout>
                <c:manualLayout>
                  <c:x val="1.4674116248982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A7-4795-B1BF-DAE9A3D05408}"/>
                </c:ext>
              </c:extLst>
            </c:dLbl>
            <c:dLbl>
              <c:idx val="3"/>
              <c:layout>
                <c:manualLayout>
                  <c:x val="1.9333462158580479E-3"/>
                  <c:y val="-6.833806061491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A7-4795-B1BF-DAE9A3D05408}"/>
                </c:ext>
              </c:extLst>
            </c:dLbl>
            <c:dLbl>
              <c:idx val="4"/>
              <c:layout>
                <c:manualLayout>
                  <c:x val="6.7021965173732516E-3"/>
                  <c:y val="-5.720332458659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A7-4795-B1BF-DAE9A3D05408}"/>
                </c:ext>
              </c:extLst>
            </c:dLbl>
            <c:dLbl>
              <c:idx val="5"/>
              <c:layout>
                <c:manualLayout>
                  <c:x val="8.9362620231644447E-3"/>
                  <c:y val="-8.46406323756049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A7-4795-B1BF-DAE9A3D05408}"/>
                </c:ext>
              </c:extLst>
            </c:dLbl>
            <c:dLbl>
              <c:idx val="6"/>
              <c:layout>
                <c:manualLayout>
                  <c:x val="8.93626202316444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A7-4795-B1BF-DAE9A3D05408}"/>
                </c:ext>
              </c:extLst>
            </c:dLbl>
            <c:dLbl>
              <c:idx val="7"/>
              <c:layout>
                <c:manualLayout>
                  <c:x val="1.501433395431259E-2"/>
                  <c:y val="-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A7-4795-B1BF-DAE9A3D05408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Sheet1!$B$4:$I$4</c:f>
              <c:numCache>
                <c:formatCode>0.0%</c:formatCode>
                <c:ptCount val="8"/>
                <c:pt idx="0">
                  <c:v>0.23</c:v>
                </c:pt>
                <c:pt idx="1">
                  <c:v>0.42899999999999999</c:v>
                </c:pt>
                <c:pt idx="2">
                  <c:v>0.66700000000000004</c:v>
                </c:pt>
                <c:pt idx="3">
                  <c:v>0.46700000000000003</c:v>
                </c:pt>
                <c:pt idx="4">
                  <c:v>0.313</c:v>
                </c:pt>
                <c:pt idx="5">
                  <c:v>0.68200000000000005</c:v>
                </c:pt>
                <c:pt idx="6">
                  <c:v>0.48099999999999998</c:v>
                </c:pt>
                <c:pt idx="7">
                  <c:v>0.441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EA-47B3-A6F3-418017ABE9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Sheet1!$B$1:$I$1</c15:sqref>
                        </c15:formulaRef>
                      </c:ext>
                    </c:extLst>
                    <c:strCache>
                      <c:ptCount val="8"/>
                      <c:pt idx="0">
                        <c:v>Twin Cities Metro</c:v>
                      </c:pt>
                      <c:pt idx="1">
                        <c:v>Northeast</c:v>
                      </c:pt>
                      <c:pt idx="2">
                        <c:v>Northwest</c:v>
                      </c:pt>
                      <c:pt idx="3">
                        <c:v>East Central</c:v>
                      </c:pt>
                      <c:pt idx="4">
                        <c:v>West Central</c:v>
                      </c:pt>
                      <c:pt idx="5">
                        <c:v>Southeast</c:v>
                      </c:pt>
                      <c:pt idx="6">
                        <c:v>Southwest</c:v>
                      </c:pt>
                      <c:pt idx="7">
                        <c:v>Statewide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8477-4E6B-AAD4-92AB04DC9CFC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Sheet1!$B$1:$I$1</c15:sqref>
                        </c15:formulaRef>
                      </c:ext>
                    </c:extLst>
                    <c:strCache>
                      <c:ptCount val="8"/>
                      <c:pt idx="0">
                        <c:v>Twin Cities Metro</c:v>
                      </c:pt>
                      <c:pt idx="1">
                        <c:v>Northeast</c:v>
                      </c:pt>
                      <c:pt idx="2">
                        <c:v>Northwest</c:v>
                      </c:pt>
                      <c:pt idx="3">
                        <c:v>East Central</c:v>
                      </c:pt>
                      <c:pt idx="4">
                        <c:v>West Central</c:v>
                      </c:pt>
                      <c:pt idx="5">
                        <c:v>Southeast</c:v>
                      </c:pt>
                      <c:pt idx="6">
                        <c:v>Southwest</c:v>
                      </c:pt>
                      <c:pt idx="7">
                        <c:v>Statewide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3EAC-4FA4-80F0-489855CCE860}"/>
                  </c:ext>
                </c:extLst>
              </c15:ser>
            </c15:filteredBarSeries>
          </c:ext>
        </c:extLst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2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15249942235333824"/>
          <c:y val="0.91071428571428559"/>
          <c:w val="0.70155092521536089"/>
          <c:h val="8.1209733649741753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98A24-A06F-47A3-BC7E-2F576761F715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5EAB-0483-4951-ACED-E5C00E617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07970-0535-45DE-B6BE-B3769EE159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39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88252-592C-4216-9560-6DF4760B2AA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692150"/>
            <a:ext cx="6126162" cy="34464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67213"/>
            <a:ext cx="5032375" cy="41402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5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4297-C43B-49B9-AB6D-A7B42543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892BF-9530-4D79-A916-9894D2876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C7B3-C680-4DB9-8CBF-3D9E744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9D2A6-EC17-444D-BC18-42EAAE72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0114-FAD1-4914-8842-FBF37446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410-1D7C-484C-B2DA-9147D741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9763E-EA69-42CB-B45D-19E9DD5F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B122F-B1D8-4393-85E8-32CBF46C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2747-2798-4829-BF31-AB8586A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8EA75-8BBA-4AE7-82F6-3BB83EFA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6E890-3E2E-4B6E-8A54-56F0C18A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5B0E-D37A-442B-9CBC-1D203F90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366A0-8DFE-46FF-8253-588EAB6F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471D-5178-42D9-A66C-1877ED4E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F17C-1503-4EA6-AC73-73DC8A7E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04D-6A6D-4284-9794-4D90C87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56C48-B3F1-4F19-9329-067F3A4F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CC508-BC00-4C9D-9E46-7CE6FE4A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D033-3128-41EB-AA36-73115EE6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E064-4A86-414E-9A0B-B2E89FC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4731-851B-43B3-96CC-01511021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814E-0BE5-482D-96C7-70A4658A4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CFB3-012B-486D-A8CE-F582E3C2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621-1860-4E82-8B11-23DDCAB9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895-0B19-4260-AE0E-D83BABF6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D9A8-C38E-42E8-B05E-B06FB65E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31F4-1712-4934-9445-BE49FC5B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B02D-CB14-4228-B461-D8A4CEF0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A209-7572-44C4-8923-352494CD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536A-5FF4-4723-90A7-5CC45C60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1971-06BA-4CEA-B77F-3EB0ED7E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03854-29FC-4F8A-839F-5ADEAB46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23-B6A7-4E89-AC51-9F6CB09E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8716-8F61-4B52-909A-0614E8826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A343-C614-4F45-A068-8789456A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6BF8-28EC-497C-B972-93B11BAE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E977-A158-45FA-862C-4816E7AC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29BF5-8D3F-4E40-BE57-BCFC4BD5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B79-3975-414E-AA57-61A6C0F5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C2B4-D52C-4DE2-938B-CB0AB37B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998C7-76AC-4711-937E-E1CFF96D5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1E87B-E19B-422C-A163-B8C61345B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E54C2-9818-48F5-BC90-39C90D29E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B35D-7264-489E-8FA9-8895C5D9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A1620-9AF4-4515-9120-59AF70E1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C58BC-7ACF-4EE7-B6A3-67068486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29E4-52EB-4F2F-BF75-10CBEDF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4DDDD-D41B-4FDB-8630-D30923B6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A1B68-9C40-45BE-A79B-EB4CBF0D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9CA33-4E32-44C7-83E5-A0A4818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6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0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9B5-2A63-4406-9B19-1087EF7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286B-2D75-48BA-86F5-1E96269C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63CEB-75CC-41AE-BA33-7E1C14EF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25A5C-3654-4A82-BE24-9BE81BDF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228F9-F833-4A61-87DC-1583CC96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3E8D4-C2F7-4916-A9A5-4BB790E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BC36-34B5-4AA7-B1B2-0B55ED58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54B29-B1B9-4D68-92C7-C7E1A0CE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5AB-BEE0-4016-B282-4CECFC541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6ECC-AB41-4E3C-A94E-23B61BE48137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22DD-3B9C-4D11-AFB1-1152F8FD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C42A-4C5B-4DCE-BD07-33F5105A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D7796F-EA7F-4C35-B087-12988FB269B7}"/>
              </a:ext>
            </a:extLst>
          </p:cNvPr>
          <p:cNvCxnSpPr/>
          <p:nvPr userDrawn="1"/>
        </p:nvCxnSpPr>
        <p:spPr>
          <a:xfrm>
            <a:off x="838200" y="6257925"/>
            <a:ext cx="10515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CFE5E0-90F1-404A-ACFB-AEA92497C23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906" y="6338888"/>
            <a:ext cx="1246908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3D5FBF-8500-47F7-B4EF-66647458CC3F}"/>
              </a:ext>
            </a:extLst>
          </p:cNvPr>
          <p:cNvSpPr/>
          <p:nvPr userDrawn="1"/>
        </p:nvSpPr>
        <p:spPr>
          <a:xfrm>
            <a:off x="76200" y="0"/>
            <a:ext cx="10477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2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i="1" dirty="0"/>
              <a:t>Nursing Facility Occupancy Survey Data</a:t>
            </a:r>
            <a:br>
              <a:rPr lang="en-US" sz="6600" b="1" i="1" dirty="0"/>
            </a:br>
            <a:r>
              <a:rPr lang="en-US" sz="6600" b="1" i="1" dirty="0"/>
              <a:t>Second Quarter </a:t>
            </a:r>
            <a:r>
              <a:rPr lang="en-US" b="1" dirty="0"/>
              <a:t>2023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Southwest</a:t>
            </a:r>
            <a:br>
              <a:rPr lang="en-US" sz="3600" dirty="0"/>
            </a:br>
            <a:r>
              <a:rPr lang="en-US" sz="2700" dirty="0"/>
              <a:t>Above avg since beginning of 2022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300530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1365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763571" y="365125"/>
            <a:ext cx="11180190" cy="1325563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Limiting Census Due to Staffing Drops in First Quarter 2023</a:t>
            </a:r>
            <a:br>
              <a:rPr lang="en-US" sz="3600" dirty="0"/>
            </a:br>
            <a:r>
              <a:rPr lang="en-US" sz="2700" dirty="0"/>
              <a:t>Considerable improvement since early 2022 in most regions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00240"/>
              </p:ext>
            </p:extLst>
          </p:nvPr>
        </p:nvGraphicFramePr>
        <p:xfrm>
          <a:off x="220337" y="1758950"/>
          <a:ext cx="1187425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04178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EC2194-46F1-46D4-A36E-1A2FB268F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680" y="66675"/>
            <a:ext cx="4846320" cy="611438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6C733C-61CF-4FC8-9091-1311DED00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92481"/>
              </p:ext>
            </p:extLst>
          </p:nvPr>
        </p:nvGraphicFramePr>
        <p:xfrm>
          <a:off x="7188469" y="732140"/>
          <a:ext cx="3753851" cy="4602762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3753851">
                  <a:extLst>
                    <a:ext uri="{9D8B030D-6E8A-4147-A177-3AD203B41FA5}">
                      <a16:colId xmlns:a16="http://schemas.microsoft.com/office/drawing/2014/main" val="258453955"/>
                    </a:ext>
                  </a:extLst>
                </a:gridCol>
              </a:tblGrid>
              <a:tr h="695607">
                <a:tc>
                  <a:txBody>
                    <a:bodyPr/>
                    <a:lstStyle/>
                    <a:p>
                      <a:pPr algn="l" fontAlgn="b"/>
                      <a:r>
                        <a:rPr lang="en-US" sz="4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Region</a:t>
                      </a:r>
                      <a:endParaRPr lang="en-US" sz="4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665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East Central</a:t>
                      </a:r>
                      <a:endParaRPr lang="en-US" sz="3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8306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Northeast</a:t>
                      </a:r>
                      <a:endParaRPr lang="en-US" sz="3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8785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6933C"/>
                          </a:solidFill>
                          <a:effectLst/>
                        </a:rPr>
                        <a:t>Northwest</a:t>
                      </a:r>
                      <a:endParaRPr lang="en-US" sz="3600" b="1" i="0" u="none" strike="noStrike" dirty="0">
                        <a:solidFill>
                          <a:srgbClr val="76933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31797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Southeast</a:t>
                      </a:r>
                      <a:endParaRPr lang="en-US" sz="36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451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Southwest</a:t>
                      </a:r>
                      <a:endParaRPr lang="en-US" sz="36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6517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F79646"/>
                          </a:solidFill>
                          <a:effectLst/>
                        </a:rPr>
                        <a:t>Twin Cities Metro</a:t>
                      </a:r>
                      <a:endParaRPr lang="en-US" sz="3600" b="1" i="0" u="none" strike="noStrike" dirty="0">
                        <a:solidFill>
                          <a:srgbClr val="F796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6570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1F497D"/>
                          </a:solidFill>
                          <a:effectLst/>
                        </a:rPr>
                        <a:t>West Central</a:t>
                      </a:r>
                      <a:endParaRPr lang="en-US" sz="36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625068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37F7ED5-0DEA-4C81-BBEF-3E0B2F8BE5DD}"/>
              </a:ext>
            </a:extLst>
          </p:cNvPr>
          <p:cNvSpPr/>
          <p:nvPr/>
        </p:nvSpPr>
        <p:spPr>
          <a:xfrm>
            <a:off x="6163733" y="5530467"/>
            <a:ext cx="5095506" cy="595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220 Survey Responses for First Two Quarters of 2023</a:t>
            </a:r>
          </a:p>
        </p:txBody>
      </p:sp>
    </p:spTree>
    <p:extLst>
      <p:ext uri="{BB962C8B-B14F-4D97-AF65-F5344CB8AC3E}">
        <p14:creationId xmlns:p14="http://schemas.microsoft.com/office/powerpoint/2010/main" val="410018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72488" y="302281"/>
            <a:ext cx="10847024" cy="7969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Nursing Home Occupancy Remains Low- </a:t>
            </a:r>
            <a:br>
              <a:rPr lang="en-US" sz="3600" b="1" dirty="0"/>
            </a:br>
            <a:r>
              <a:rPr lang="en-US" sz="3600" b="1" dirty="0"/>
              <a:t>Still Far Below Pre-Pandemic Levels</a:t>
            </a:r>
            <a:endParaRPr lang="en-US" sz="2800" dirty="0"/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012815"/>
              </p:ext>
            </p:extLst>
          </p:nvPr>
        </p:nvGraphicFramePr>
        <p:xfrm>
          <a:off x="415271" y="960119"/>
          <a:ext cx="11932767" cy="519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3038168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Twin Cities Metro</a:t>
            </a:r>
            <a:br>
              <a:rPr lang="en-US" sz="3600" dirty="0"/>
            </a:br>
            <a:r>
              <a:rPr lang="en-US" sz="2700" dirty="0"/>
              <a:t>Consistently above state avg since beginning of 2022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191087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583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Northeast</a:t>
            </a:r>
            <a:br>
              <a:rPr lang="en-US" sz="3600" dirty="0"/>
            </a:br>
            <a:r>
              <a:rPr lang="en-US" sz="2200" dirty="0"/>
              <a:t>Fell to lowest occupancy in the state in second quarter 2023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962664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03007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Northwest</a:t>
            </a:r>
            <a:br>
              <a:rPr lang="en-US" sz="3600" dirty="0"/>
            </a:br>
            <a:r>
              <a:rPr lang="en-US" sz="2700" dirty="0"/>
              <a:t>Above avg for last two years, highest occupancy in second quarter 2023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699271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3760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East Central</a:t>
            </a:r>
            <a:br>
              <a:rPr lang="en-US" sz="3600" dirty="0"/>
            </a:br>
            <a:r>
              <a:rPr lang="en-US" sz="2700" dirty="0"/>
              <a:t>Slightly below state avg since beginning of 2022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706877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13056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West Central</a:t>
            </a:r>
            <a:br>
              <a:rPr lang="en-US" sz="3600" dirty="0"/>
            </a:br>
            <a:r>
              <a:rPr lang="en-US" sz="2700" dirty="0"/>
              <a:t>Fell back below state avg in second quarter 2023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385003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797107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Southeast</a:t>
            </a:r>
            <a:br>
              <a:rPr lang="en-US" sz="3600" dirty="0"/>
            </a:br>
            <a:r>
              <a:rPr lang="en-US" sz="2700" dirty="0"/>
              <a:t>Region most harmed by Labor Shortage- well below avg since beginning of 2022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476026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2936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D6EC54A2C342A8EDB8E3617A2A32" ma:contentTypeVersion="12" ma:contentTypeDescription="Create a new document." ma:contentTypeScope="" ma:versionID="1c4c1592083f3ffcbfd0666f28a09f0b">
  <xsd:schema xmlns:xsd="http://www.w3.org/2001/XMLSchema" xmlns:xs="http://www.w3.org/2001/XMLSchema" xmlns:p="http://schemas.microsoft.com/office/2006/metadata/properties" xmlns:ns2="ed2b67e5-11bb-4b47-b61a-396de9ea4ad8" xmlns:ns3="aac8676a-f598-4fa5-bd74-062eff41aa03" targetNamespace="http://schemas.microsoft.com/office/2006/metadata/properties" ma:root="true" ma:fieldsID="1ff674e3521dbd21c7e4bdffecdb72d3" ns2:_="" ns3:_="">
    <xsd:import namespace="ed2b67e5-11bb-4b47-b61a-396de9ea4ad8"/>
    <xsd:import namespace="aac8676a-f598-4fa5-bd74-062eff41aa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b67e5-11bb-4b47-b61a-396de9ea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676a-f598-4fa5-bd74-062eff41a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914643-CBD4-42FE-AF87-7072A7D90F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BAD346-818F-4560-9EA6-17A5C69B9438}">
  <ds:schemaRefs>
    <ds:schemaRef ds:uri="aac8676a-f598-4fa5-bd74-062eff41aa03"/>
    <ds:schemaRef ds:uri="ed2b67e5-11bb-4b47-b61a-396de9ea4a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C6F8A2-F2B9-4C7C-8164-219981E63B2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aac8676a-f598-4fa5-bd74-062eff41aa03"/>
    <ds:schemaRef ds:uri="http://schemas.openxmlformats.org/package/2006/metadata/core-properties"/>
    <ds:schemaRef ds:uri="ed2b67e5-11bb-4b47-b61a-396de9ea4ad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1973</TotalTime>
  <Words>251</Words>
  <Application>Microsoft Office PowerPoint</Application>
  <PresentationFormat>Widescreen</PresentationFormat>
  <Paragraphs>30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Nursing Facility Occupancy Survey Data Second Quarter 2023</vt:lpstr>
      <vt:lpstr>PowerPoint Presentation</vt:lpstr>
      <vt:lpstr>Nursing Home Occupancy Remains Low-  Still Far Below Pre-Pandemic Levels</vt:lpstr>
      <vt:lpstr>Occupancy for Minnesota’s  Nursing Homes – Twin Cities Metro Consistently above state avg since beginning of 2022</vt:lpstr>
      <vt:lpstr>Occupancy for Minnesota’s  Nursing Homes – Northeast Fell to lowest occupancy in the state in second quarter 2023</vt:lpstr>
      <vt:lpstr>Occupancy for Minnesota’s  Nursing Homes – Northwest Above avg for last two years, highest occupancy in second quarter 2023</vt:lpstr>
      <vt:lpstr>Occupancy for Minnesota’s  Nursing Homes – East Central Slightly below state avg since beginning of 2022</vt:lpstr>
      <vt:lpstr>Occupancy for Minnesota’s  Nursing Homes – West Central Fell back below state avg in second quarter 2023</vt:lpstr>
      <vt:lpstr>Occupancy for Minnesota’s  Nursing Homes – Southeast Region most harmed by Labor Shortage- well below avg since beginning of 2022</vt:lpstr>
      <vt:lpstr>Occupancy for Minnesota’s  Nursing Homes – Southwest Above avg since beginning of 2022</vt:lpstr>
      <vt:lpstr>Limiting Census Due to Staffing Drops in First Quarter 2023 Considerable improvement since early 2022 in most regions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Rapid Survey Data Collection</dc:title>
  <dc:creator>Todd Bergstrom</dc:creator>
  <cp:lastModifiedBy>Jeff Bostic</cp:lastModifiedBy>
  <cp:revision>105</cp:revision>
  <dcterms:created xsi:type="dcterms:W3CDTF">2020-12-02T22:26:00Z</dcterms:created>
  <dcterms:modified xsi:type="dcterms:W3CDTF">2023-08-09T16:26:15Z</dcterms:modified>
</cp:coreProperties>
</file>