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Masters/notesMaster1.xml" ContentType="application/vnd.openxmlformats-officedocument.presentationml.notesMaster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chart9.xml" ContentType="application/vnd.openxmlformats-officedocument.drawingml.chart+xml"/>
  <Override PartName="/ppt/theme/theme2.xml" ContentType="application/vnd.openxmlformats-officedocument.theme+xml"/>
  <Override PartName="/ppt/charts/chart6.xml" ContentType="application/vnd.openxmlformats-officedocument.drawingml.chart+xml"/>
  <Override PartName="/ppt/charts/chart8.xml" ContentType="application/vnd.openxmlformats-officedocument.drawingml.chart+xml"/>
  <Override PartName="/ppt/charts/chart5.xml" ContentType="application/vnd.openxmlformats-officedocument.drawingml.chart+xml"/>
  <Override PartName="/ppt/charts/chart7.xml" ContentType="application/vnd.openxmlformats-officedocument.drawingml.chart+xml"/>
  <Override PartName="/ppt/charts/chart4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337" r:id="rId5"/>
    <p:sldId id="835" r:id="rId6"/>
    <p:sldId id="808" r:id="rId7"/>
    <p:sldId id="885" r:id="rId8"/>
    <p:sldId id="809" r:id="rId9"/>
    <p:sldId id="886" r:id="rId10"/>
    <p:sldId id="887" r:id="rId11"/>
    <p:sldId id="888" r:id="rId12"/>
    <p:sldId id="889" r:id="rId13"/>
    <p:sldId id="890" r:id="rId14"/>
    <p:sldId id="8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81020" autoAdjust="0"/>
  </p:normalViewPr>
  <p:slideViewPr>
    <p:cSldViewPr snapToGrid="0">
      <p:cViewPr varScale="1">
        <p:scale>
          <a:sx n="89" d="100"/>
          <a:sy n="89" d="100"/>
        </p:scale>
        <p:origin x="13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4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770835716477164E-2"/>
          <c:y val="0.15028535206247368"/>
          <c:w val="0.90780141843972095"/>
          <c:h val="0.75167785234900253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tx>
          <c:spPr>
            <a:ln w="41779">
              <a:solidFill>
                <a:srgbClr val="33CCCC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33CCCC"/>
              </a:solidFill>
              <a:ln w="22225">
                <a:solidFill>
                  <a:srgbClr val="33CCCC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2.1285926390752455E-2"/>
                  <c:y val="-4.8868312757201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038-466D-8089-9E7033A933B1}"/>
                </c:ext>
              </c:extLst>
            </c:dLbl>
            <c:dLbl>
              <c:idx val="1"/>
              <c:layout>
                <c:manualLayout>
                  <c:x val="-3.7250371183816799E-2"/>
                  <c:y val="7.7160493827160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038-466D-8089-9E7033A933B1}"/>
                </c:ext>
              </c:extLst>
            </c:dLbl>
            <c:dLbl>
              <c:idx val="2"/>
              <c:layout>
                <c:manualLayout>
                  <c:x val="-1.2771555834451512E-2"/>
                  <c:y val="-6.1728395061728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038-466D-8089-9E7033A933B1}"/>
                </c:ext>
              </c:extLst>
            </c:dLbl>
            <c:dLbl>
              <c:idx val="3"/>
              <c:layout>
                <c:manualLayout>
                  <c:x val="-2.9800296947053436E-2"/>
                  <c:y val="9.5164609053497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038-466D-8089-9E7033A933B1}"/>
                </c:ext>
              </c:extLst>
            </c:dLbl>
            <c:dLbl>
              <c:idx val="4"/>
              <c:layout>
                <c:manualLayout>
                  <c:x val="-6.3857779172257368E-3"/>
                  <c:y val="-5.4012345679012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038-466D-8089-9E7033A933B1}"/>
                </c:ext>
              </c:extLst>
            </c:dLbl>
            <c:dLbl>
              <c:idx val="5"/>
              <c:layout>
                <c:manualLayout>
                  <c:x val="-1.0642963195376305E-2"/>
                  <c:y val="-7.716049382716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038-466D-8089-9E7033A933B1}"/>
                </c:ext>
              </c:extLst>
            </c:dLbl>
            <c:dLbl>
              <c:idx val="6"/>
              <c:layout>
                <c:manualLayout>
                  <c:x val="-1.0642963195376305E-2"/>
                  <c:y val="-5.401234567901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038-466D-8089-9E7033A933B1}"/>
                </c:ext>
              </c:extLst>
            </c:dLbl>
            <c:dLbl>
              <c:idx val="7"/>
              <c:layout>
                <c:manualLayout>
                  <c:x val="-7.450074236763359E-3"/>
                  <c:y val="-6.4300411522633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038-466D-8089-9E7033A933B1}"/>
                </c:ext>
              </c:extLst>
            </c:dLbl>
            <c:dLbl>
              <c:idx val="8"/>
              <c:layout>
                <c:manualLayout>
                  <c:x val="-2.2350222710290076E-2"/>
                  <c:y val="6.6872427983539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038-466D-8089-9E7033A933B1}"/>
                </c:ext>
              </c:extLst>
            </c:dLbl>
            <c:dLbl>
              <c:idx val="9"/>
              <c:layout>
                <c:manualLayout>
                  <c:x val="-3.8314667503354417E-2"/>
                  <c:y val="-0.110596707818930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038-466D-8089-9E7033A933B1}"/>
                </c:ext>
              </c:extLst>
            </c:dLbl>
            <c:dLbl>
              <c:idx val="10"/>
              <c:layout>
                <c:manualLayout>
                  <c:x val="-1.9157333751677288E-2"/>
                  <c:y val="-6.1728395061728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2F-4AB8-8E62-D35FCF2B635E}"/>
                </c:ext>
              </c:extLst>
            </c:dLbl>
            <c:dLbl>
              <c:idx val="11"/>
              <c:layout>
                <c:manualLayout>
                  <c:x val="-4.1507556461967209E-2"/>
                  <c:y val="7.716049382716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A04-4418-91F3-FEA2487FC37B}"/>
                </c:ext>
              </c:extLst>
            </c:dLbl>
            <c:dLbl>
              <c:idx val="12"/>
              <c:layout>
                <c:manualLayout>
                  <c:x val="-3.9378963822892042E-2"/>
                  <c:y val="-6.1728395061728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A04-4418-91F3-FEA2487FC37B}"/>
                </c:ext>
              </c:extLst>
            </c:dLbl>
            <c:dLbl>
              <c:idx val="14"/>
              <c:layout>
                <c:manualLayout>
                  <c:x val="-3.6186074864279251E-2"/>
                  <c:y val="-7.716049382716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04-4418-91F3-FEA2487FC37B}"/>
                </c:ext>
              </c:extLst>
            </c:dLbl>
            <c:dLbl>
              <c:idx val="15"/>
              <c:layout>
                <c:manualLayout>
                  <c:x val="-1.1707259514913851E-2"/>
                  <c:y val="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94A-41F9-949D-E20A2F0B87A1}"/>
                </c:ext>
              </c:extLst>
            </c:dLbl>
            <c:dLbl>
              <c:idx val="16"/>
              <c:layout>
                <c:manualLayout>
                  <c:x val="-5.534340861595638E-2"/>
                  <c:y val="-5.65843621399176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18-4E80-B64C-0BC05B417270}"/>
                </c:ext>
              </c:extLst>
            </c:dLbl>
            <c:dLbl>
              <c:idx val="17"/>
              <c:layout>
                <c:manualLayout>
                  <c:x val="-5.1086223337805894E-2"/>
                  <c:y val="-9.00205761316872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18-4E80-B64C-0BC05B417270}"/>
                </c:ext>
              </c:extLst>
            </c:dLbl>
            <c:dLbl>
              <c:idx val="18"/>
              <c:layout>
                <c:manualLayout>
                  <c:x val="-4.1507556461967285E-2"/>
                  <c:y val="0.107648439667402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018-4E80-B64C-0BC05B417270}"/>
                </c:ext>
              </c:extLst>
            </c:dLbl>
            <c:dLbl>
              <c:idx val="19"/>
              <c:layout>
                <c:manualLayout>
                  <c:x val="-3.9378963822892042E-2"/>
                  <c:y val="-4.3724279835391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18-4E80-B64C-0BC05B417270}"/>
                </c:ext>
              </c:extLst>
            </c:dLbl>
            <c:dLbl>
              <c:idx val="20"/>
              <c:layout>
                <c:manualLayout>
                  <c:x val="-2.2350222710290076E-2"/>
                  <c:y val="5.72123829520612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29-476D-8587-EF0E7EFB6399}"/>
                </c:ext>
              </c:extLst>
            </c:dLbl>
            <c:dLbl>
              <c:idx val="21"/>
              <c:layout>
                <c:manualLayout>
                  <c:x val="-5.7472001255031629E-2"/>
                  <c:y val="-4.767698579338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E2-4AA2-BCD2-7FF06FD2826F}"/>
                </c:ext>
              </c:extLst>
            </c:dLbl>
            <c:dLbl>
              <c:idx val="22"/>
              <c:layout>
                <c:manualLayout>
                  <c:x val="-8.5143705563011374E-3"/>
                  <c:y val="7.6283177269415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E2-4AA2-BCD2-7FF06FD2826F}"/>
                </c:ext>
              </c:extLst>
            </c:dLbl>
            <c:dLbl>
              <c:idx val="24"/>
              <c:layout>
                <c:manualLayout>
                  <c:x val="-6.4922075491794989E-2"/>
                  <c:y val="-4.0525437924376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58-441E-9CB2-18912B652BFE}"/>
                </c:ext>
              </c:extLst>
            </c:dLbl>
            <c:dLbl>
              <c:idx val="25"/>
              <c:layout>
                <c:manualLayout>
                  <c:x val="7.450074236763359E-3"/>
                  <c:y val="6.1980081531399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5D1-443D-ABE8-EDD7465200C5}"/>
                </c:ext>
              </c:extLst>
            </c:dLbl>
            <c:dLbl>
              <c:idx val="27"/>
              <c:layout>
                <c:manualLayout>
                  <c:x val="0"/>
                  <c:y val="-6.7501602059345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04-4045-8582-D0BC166609B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Sheet1!$B$1:$AC$1</c:f>
              <c:strCache>
                <c:ptCount val="28"/>
                <c:pt idx="0">
                  <c:v>1st 19</c:v>
                </c:pt>
                <c:pt idx="1">
                  <c:v>2nd 19</c:v>
                </c:pt>
                <c:pt idx="2">
                  <c:v>3rd 19</c:v>
                </c:pt>
                <c:pt idx="3">
                  <c:v>4th 19</c:v>
                </c:pt>
                <c:pt idx="4">
                  <c:v>1st 20</c:v>
                </c:pt>
                <c:pt idx="5">
                  <c:v>2nd 20</c:v>
                </c:pt>
                <c:pt idx="6">
                  <c:v>3rd 20</c:v>
                </c:pt>
                <c:pt idx="7">
                  <c:v>4th 20</c:v>
                </c:pt>
                <c:pt idx="8">
                  <c:v>1st 21</c:v>
                </c:pt>
                <c:pt idx="9">
                  <c:v>2nd 21</c:v>
                </c:pt>
                <c:pt idx="10">
                  <c:v>3rd 21</c:v>
                </c:pt>
                <c:pt idx="11">
                  <c:v>4th 21</c:v>
                </c:pt>
                <c:pt idx="12">
                  <c:v>1st 22</c:v>
                </c:pt>
                <c:pt idx="13">
                  <c:v>2nd 22</c:v>
                </c:pt>
                <c:pt idx="14">
                  <c:v>3rd 22</c:v>
                </c:pt>
                <c:pt idx="15">
                  <c:v>4th 22</c:v>
                </c:pt>
                <c:pt idx="16">
                  <c:v>1st 23</c:v>
                </c:pt>
                <c:pt idx="17">
                  <c:v>2nd 23</c:v>
                </c:pt>
                <c:pt idx="18">
                  <c:v>3rd 23</c:v>
                </c:pt>
                <c:pt idx="19">
                  <c:v>4th 23</c:v>
                </c:pt>
                <c:pt idx="20">
                  <c:v>1st 24</c:v>
                </c:pt>
                <c:pt idx="21">
                  <c:v>2nd 24</c:v>
                </c:pt>
                <c:pt idx="22">
                  <c:v>3rd 24</c:v>
                </c:pt>
                <c:pt idx="23">
                  <c:v>4th 24</c:v>
                </c:pt>
                <c:pt idx="24">
                  <c:v>1st 25</c:v>
                </c:pt>
                <c:pt idx="25">
                  <c:v>2nd 25</c:v>
                </c:pt>
                <c:pt idx="26">
                  <c:v>3rd 25</c:v>
                </c:pt>
                <c:pt idx="27">
                  <c:v>4th 25</c:v>
                </c:pt>
              </c:strCache>
            </c:strRef>
          </c:cat>
          <c:val>
            <c:numRef>
              <c:f>Sheet1!$B$2:$AC$2</c:f>
              <c:numCache>
                <c:formatCode>General</c:formatCode>
                <c:ptCount val="28"/>
                <c:pt idx="0">
                  <c:v>0.877</c:v>
                </c:pt>
                <c:pt idx="1">
                  <c:v>0.872</c:v>
                </c:pt>
                <c:pt idx="2">
                  <c:v>0.871</c:v>
                </c:pt>
                <c:pt idx="3">
                  <c:v>0.86599999999999999</c:v>
                </c:pt>
                <c:pt idx="4">
                  <c:v>0.873</c:v>
                </c:pt>
                <c:pt idx="5">
                  <c:v>0.80300000000000005</c:v>
                </c:pt>
                <c:pt idx="6">
                  <c:v>0.79100000000000004</c:v>
                </c:pt>
                <c:pt idx="7">
                  <c:v>0.76100000000000001</c:v>
                </c:pt>
                <c:pt idx="8">
                  <c:v>0.753</c:v>
                </c:pt>
                <c:pt idx="9">
                  <c:v>0.77</c:v>
                </c:pt>
                <c:pt idx="10">
                  <c:v>0.78200000000000003</c:v>
                </c:pt>
                <c:pt idx="11">
                  <c:v>0.75700000000000001</c:v>
                </c:pt>
                <c:pt idx="12">
                  <c:v>0.77</c:v>
                </c:pt>
                <c:pt idx="13">
                  <c:v>0.77700000000000002</c:v>
                </c:pt>
                <c:pt idx="14">
                  <c:v>0.79</c:v>
                </c:pt>
                <c:pt idx="15">
                  <c:v>0.78800000000000003</c:v>
                </c:pt>
                <c:pt idx="16">
                  <c:v>0.80400000000000005</c:v>
                </c:pt>
                <c:pt idx="17">
                  <c:v>0.80700000000000005</c:v>
                </c:pt>
                <c:pt idx="18">
                  <c:v>0.82099999999999995</c:v>
                </c:pt>
                <c:pt idx="19">
                  <c:v>0.81899999999999995</c:v>
                </c:pt>
                <c:pt idx="20">
                  <c:v>0.82099999999999995</c:v>
                </c:pt>
                <c:pt idx="21">
                  <c:v>0.82699999999999996</c:v>
                </c:pt>
                <c:pt idx="22">
                  <c:v>0.83799999999999997</c:v>
                </c:pt>
                <c:pt idx="23">
                  <c:v>0.83399999999999996</c:v>
                </c:pt>
                <c:pt idx="24">
                  <c:v>0.85099999999999998</c:v>
                </c:pt>
                <c:pt idx="25">
                  <c:v>0.84599999999999997</c:v>
                </c:pt>
                <c:pt idx="26">
                  <c:v>0.84599999999999997</c:v>
                </c:pt>
                <c:pt idx="27">
                  <c:v>0.85499999999999998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84D9-4AD5-9EC6-7CDA9195C1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1342200"/>
        <c:axId val="351342984"/>
      </c:lineChart>
      <c:catAx>
        <c:axId val="351342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82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1342984"/>
        <c:crossesAt val="0.70000000000000007"/>
        <c:auto val="1"/>
        <c:lblAlgn val="ctr"/>
        <c:lblOffset val="100"/>
        <c:tickLblSkip val="1"/>
        <c:tickMarkSkip val="1"/>
        <c:noMultiLvlLbl val="0"/>
      </c:catAx>
      <c:valAx>
        <c:axId val="351342984"/>
        <c:scaling>
          <c:orientation val="minMax"/>
          <c:max val="1"/>
          <c:min val="0.70000000000000007"/>
        </c:scaling>
        <c:delete val="0"/>
        <c:axPos val="l"/>
        <c:majorGridlines>
          <c:spPr>
            <a:ln w="3482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8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1342200"/>
        <c:crosses val="autoZero"/>
        <c:crossBetween val="between"/>
        <c:majorUnit val="5.000000000000001E-2"/>
        <c:minorUnit val="1.0000000000000002E-2"/>
      </c:valAx>
      <c:spPr>
        <a:noFill/>
        <a:ln w="13926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5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03640650293114"/>
          <c:y val="9.4777744224879792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Twin Cities Metro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7"/>
              <c:layout>
                <c:manualLayout>
                  <c:x val="9.2611494909771656E-4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5D-428C-9010-6D8C1890C47E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0.85799999999999998</c:v>
                </c:pt>
                <c:pt idx="1">
                  <c:v>0.85399999999999998</c:v>
                </c:pt>
                <c:pt idx="2">
                  <c:v>0.85699999999999998</c:v>
                </c:pt>
                <c:pt idx="3">
                  <c:v>0.86399999999999999</c:v>
                </c:pt>
                <c:pt idx="4">
                  <c:v>0.88100000000000001</c:v>
                </c:pt>
                <c:pt idx="5">
                  <c:v>0.874</c:v>
                </c:pt>
                <c:pt idx="6">
                  <c:v>0.86899999999999999</c:v>
                </c:pt>
                <c:pt idx="7">
                  <c:v>0.877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9759625560144182E-3"/>
                  <c:y val="-2.91864249571051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79E-46F3-A292-1900929447BD}"/>
                </c:ext>
              </c:extLst>
            </c:dLbl>
            <c:dLbl>
              <c:idx val="1"/>
              <c:layout>
                <c:manualLayout>
                  <c:x val="1.7735044544025472E-2"/>
                  <c:y val="-5.350782762770201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1-4634-9D0F-C97218DBD894}"/>
                </c:ext>
              </c:extLst>
            </c:dLbl>
            <c:dLbl>
              <c:idx val="2"/>
              <c:layout>
                <c:manualLayout>
                  <c:x val="1.7735044544025472E-2"/>
                  <c:y val="-2.85872689411478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1-4634-9D0F-C97218DBD894}"/>
                </c:ext>
              </c:extLst>
            </c:dLbl>
            <c:dLbl>
              <c:idx val="7"/>
              <c:layout>
                <c:manualLayout>
                  <c:x val="1.219284312401746E-2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15D-428C-9010-6D8C1890C47E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0.82099999999999995</c:v>
                </c:pt>
                <c:pt idx="1">
                  <c:v>0.82699999999999996</c:v>
                </c:pt>
                <c:pt idx="2">
                  <c:v>0.83799999999999997</c:v>
                </c:pt>
                <c:pt idx="3">
                  <c:v>0.83399999999999996</c:v>
                </c:pt>
                <c:pt idx="4">
                  <c:v>0.85099999999999998</c:v>
                </c:pt>
                <c:pt idx="5">
                  <c:v>0.84599999999999997</c:v>
                </c:pt>
                <c:pt idx="6">
                  <c:v>0.84599999999999997</c:v>
                </c:pt>
                <c:pt idx="7">
                  <c:v>0.85499999999999998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60000000000000009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1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+mn-lt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03640650293114"/>
          <c:y val="9.4777744224879792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Northeast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7"/>
              <c:layout>
                <c:manualLayout>
                  <c:x val="9.2611494909771656E-4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B2-4AD2-BAE6-41FAA9D8BDFA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0.75</c:v>
                </c:pt>
                <c:pt idx="1">
                  <c:v>0.77700000000000002</c:v>
                </c:pt>
                <c:pt idx="2">
                  <c:v>0.78300000000000003</c:v>
                </c:pt>
                <c:pt idx="3">
                  <c:v>0.77400000000000002</c:v>
                </c:pt>
                <c:pt idx="4">
                  <c:v>0.79</c:v>
                </c:pt>
                <c:pt idx="5">
                  <c:v>0.77700000000000002</c:v>
                </c:pt>
                <c:pt idx="6">
                  <c:v>0.78800000000000003</c:v>
                </c:pt>
                <c:pt idx="7">
                  <c:v>0.78400000000000003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9759625560144182E-3"/>
                  <c:y val="-2.91864249571051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79E-46F3-A292-1900929447BD}"/>
                </c:ext>
              </c:extLst>
            </c:dLbl>
            <c:dLbl>
              <c:idx val="1"/>
              <c:layout>
                <c:manualLayout>
                  <c:x val="1.7735044544025472E-2"/>
                  <c:y val="-5.350782762770201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1-4634-9D0F-C97218DBD894}"/>
                </c:ext>
              </c:extLst>
            </c:dLbl>
            <c:dLbl>
              <c:idx val="2"/>
              <c:layout>
                <c:manualLayout>
                  <c:x val="1.7735044544025472E-2"/>
                  <c:y val="-2.85872689411478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1-4634-9D0F-C97218DBD894}"/>
                </c:ext>
              </c:extLst>
            </c:dLbl>
            <c:dLbl>
              <c:idx val="7"/>
              <c:layout>
                <c:manualLayout>
                  <c:x val="1.219284312401746E-2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FB2-4AD2-BAE6-41FAA9D8BDFA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0.82099999999999995</c:v>
                </c:pt>
                <c:pt idx="1">
                  <c:v>0.82699999999999996</c:v>
                </c:pt>
                <c:pt idx="2">
                  <c:v>0.83799999999999997</c:v>
                </c:pt>
                <c:pt idx="3">
                  <c:v>0.83399999999999996</c:v>
                </c:pt>
                <c:pt idx="4">
                  <c:v>0.85099999999999998</c:v>
                </c:pt>
                <c:pt idx="5">
                  <c:v>0.84599999999999997</c:v>
                </c:pt>
                <c:pt idx="6">
                  <c:v>0.84599999999999997</c:v>
                </c:pt>
                <c:pt idx="7">
                  <c:v>0.85499999999999998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60000000000000009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1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+mn-lt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03640650293114"/>
          <c:y val="9.4777744224879792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Northwest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1.884348482802723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D6-4FF6-8FD8-D7D766806D70}"/>
                </c:ext>
              </c:extLst>
            </c:dLbl>
            <c:dLbl>
              <c:idx val="6"/>
              <c:layout>
                <c:manualLayout>
                  <c:x val="-2.3277245964033643E-2"/>
                  <c:y val="-1.7152361364688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4C-426E-B7B6-F3E91A64361B}"/>
                </c:ext>
              </c:extLst>
            </c:dLbl>
            <c:dLbl>
              <c:idx val="7"/>
              <c:layout>
                <c:manualLayout>
                  <c:x val="9.2611494909771656E-4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2D-4AF5-8E1E-703BBE6423E0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0.83299999999999996</c:v>
                </c:pt>
                <c:pt idx="1">
                  <c:v>0.83899999999999997</c:v>
                </c:pt>
                <c:pt idx="2">
                  <c:v>0.82399999999999995</c:v>
                </c:pt>
                <c:pt idx="3">
                  <c:v>0.82099999999999995</c:v>
                </c:pt>
                <c:pt idx="4">
                  <c:v>0.84299999999999997</c:v>
                </c:pt>
                <c:pt idx="5">
                  <c:v>0.84199999999999997</c:v>
                </c:pt>
                <c:pt idx="6">
                  <c:v>0.85599999999999998</c:v>
                </c:pt>
                <c:pt idx="7">
                  <c:v>0.86299999999999999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9759625560144182E-3"/>
                  <c:y val="-2.91864249571051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79E-46F3-A292-1900929447BD}"/>
                </c:ext>
              </c:extLst>
            </c:dLbl>
            <c:dLbl>
              <c:idx val="1"/>
              <c:layout>
                <c:manualLayout>
                  <c:x val="1.7735044544025472E-2"/>
                  <c:y val="-5.350782762770201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1-4634-9D0F-C97218DBD894}"/>
                </c:ext>
              </c:extLst>
            </c:dLbl>
            <c:dLbl>
              <c:idx val="2"/>
              <c:layout>
                <c:manualLayout>
                  <c:x val="1.7735044544025472E-2"/>
                  <c:y val="-2.85872689411478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1-4634-9D0F-C97218DBD894}"/>
                </c:ext>
              </c:extLst>
            </c:dLbl>
            <c:dLbl>
              <c:idx val="7"/>
              <c:layout>
                <c:manualLayout>
                  <c:x val="1.219284312401746E-2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2D-4AF5-8E1E-703BBE6423E0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0.82099999999999995</c:v>
                </c:pt>
                <c:pt idx="1">
                  <c:v>0.82699999999999996</c:v>
                </c:pt>
                <c:pt idx="2">
                  <c:v>0.83799999999999997</c:v>
                </c:pt>
                <c:pt idx="3">
                  <c:v>0.83399999999999996</c:v>
                </c:pt>
                <c:pt idx="4">
                  <c:v>0.85099999999999998</c:v>
                </c:pt>
                <c:pt idx="5">
                  <c:v>0.84599999999999997</c:v>
                </c:pt>
                <c:pt idx="6">
                  <c:v>0.84599999999999997</c:v>
                </c:pt>
                <c:pt idx="7">
                  <c:v>0.85499999999999998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60000000000000009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1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+mn-lt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03640650293114"/>
          <c:y val="9.4777744224879792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 Central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4"/>
              <c:layout>
                <c:manualLayout>
                  <c:x val="-1.7735044544025632E-2"/>
                  <c:y val="-1.42936344705739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88-48D1-84B7-D3F82D27181C}"/>
                </c:ext>
              </c:extLst>
            </c:dLbl>
            <c:dLbl>
              <c:idx val="5"/>
              <c:layout>
                <c:manualLayout>
                  <c:x val="-1.884348482802723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D6-4FF6-8FD8-D7D766806D70}"/>
                </c:ext>
              </c:extLst>
            </c:dLbl>
            <c:dLbl>
              <c:idx val="6"/>
              <c:layout>
                <c:manualLayout>
                  <c:x val="-2.3277245964033643E-2"/>
                  <c:y val="-1.7152361364688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4C-426E-B7B6-F3E91A64361B}"/>
                </c:ext>
              </c:extLst>
            </c:dLbl>
            <c:dLbl>
              <c:idx val="7"/>
              <c:layout>
                <c:manualLayout>
                  <c:x val="9.2611494909771656E-4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E7-411F-A464-BF27E477A13A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0.82499999999999996</c:v>
                </c:pt>
                <c:pt idx="1">
                  <c:v>0.83599999999999997</c:v>
                </c:pt>
                <c:pt idx="2">
                  <c:v>0.84</c:v>
                </c:pt>
                <c:pt idx="3">
                  <c:v>0.84199999999999997</c:v>
                </c:pt>
                <c:pt idx="4">
                  <c:v>0.84799999999999998</c:v>
                </c:pt>
                <c:pt idx="5">
                  <c:v>0.84399999999999997</c:v>
                </c:pt>
                <c:pt idx="6">
                  <c:v>0.86</c:v>
                </c:pt>
                <c:pt idx="7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9759625560144182E-3"/>
                  <c:y val="-2.91864249571051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79E-46F3-A292-1900929447BD}"/>
                </c:ext>
              </c:extLst>
            </c:dLbl>
            <c:dLbl>
              <c:idx val="1"/>
              <c:layout>
                <c:manualLayout>
                  <c:x val="1.7735044544025472E-2"/>
                  <c:y val="-5.350782762770201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1-4634-9D0F-C97218DBD894}"/>
                </c:ext>
              </c:extLst>
            </c:dLbl>
            <c:dLbl>
              <c:idx val="2"/>
              <c:layout>
                <c:manualLayout>
                  <c:x val="1.7735044544025472E-2"/>
                  <c:y val="-2.85872689411478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1-4634-9D0F-C97218DBD894}"/>
                </c:ext>
              </c:extLst>
            </c:dLbl>
            <c:dLbl>
              <c:idx val="3"/>
              <c:layout>
                <c:manualLayout>
                  <c:x val="1.5518163976022348E-2"/>
                  <c:y val="-5.71745378822956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88-48D1-84B7-D3F82D27181C}"/>
                </c:ext>
              </c:extLst>
            </c:dLbl>
            <c:dLbl>
              <c:idx val="7"/>
              <c:layout>
                <c:manualLayout>
                  <c:x val="1.219284312401746E-2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E7-411F-A464-BF27E477A13A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0.82099999999999995</c:v>
                </c:pt>
                <c:pt idx="1">
                  <c:v>0.82699999999999996</c:v>
                </c:pt>
                <c:pt idx="2">
                  <c:v>0.83799999999999997</c:v>
                </c:pt>
                <c:pt idx="3">
                  <c:v>0.83399999999999996</c:v>
                </c:pt>
                <c:pt idx="4">
                  <c:v>0.85099999999999998</c:v>
                </c:pt>
                <c:pt idx="5">
                  <c:v>0.84599999999999997</c:v>
                </c:pt>
                <c:pt idx="6">
                  <c:v>0.84599999999999997</c:v>
                </c:pt>
                <c:pt idx="7">
                  <c:v>0.85499999999999998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60000000000000009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1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+mn-lt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03640650293114"/>
          <c:y val="9.4777744224879792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West Central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4"/>
              <c:layout>
                <c:manualLayout>
                  <c:x val="-1.7735044544025632E-2"/>
                  <c:y val="-1.42936344705739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88-48D1-84B7-D3F82D27181C}"/>
                </c:ext>
              </c:extLst>
            </c:dLbl>
            <c:dLbl>
              <c:idx val="5"/>
              <c:layout>
                <c:manualLayout>
                  <c:x val="-1.884348482802723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D6-4FF6-8FD8-D7D766806D70}"/>
                </c:ext>
              </c:extLst>
            </c:dLbl>
            <c:dLbl>
              <c:idx val="6"/>
              <c:layout>
                <c:manualLayout>
                  <c:x val="-2.3277245964033643E-2"/>
                  <c:y val="-1.7152361364688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4C-426E-B7B6-F3E91A64361B}"/>
                </c:ext>
              </c:extLst>
            </c:dLbl>
            <c:dLbl>
              <c:idx val="7"/>
              <c:layout>
                <c:manualLayout>
                  <c:x val="9.2611494909771656E-4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29-496D-AA41-40B85C39F0FB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0.76400000000000001</c:v>
                </c:pt>
                <c:pt idx="1">
                  <c:v>0.77400000000000002</c:v>
                </c:pt>
                <c:pt idx="2">
                  <c:v>0.81100000000000005</c:v>
                </c:pt>
                <c:pt idx="3">
                  <c:v>0.81599999999999995</c:v>
                </c:pt>
                <c:pt idx="4">
                  <c:v>0.83399999999999996</c:v>
                </c:pt>
                <c:pt idx="5">
                  <c:v>0.82899999999999996</c:v>
                </c:pt>
                <c:pt idx="6">
                  <c:v>0.82199999999999995</c:v>
                </c:pt>
                <c:pt idx="7">
                  <c:v>0.82699999999999996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9759625560144182E-3"/>
                  <c:y val="-2.91864249571051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79E-46F3-A292-1900929447BD}"/>
                </c:ext>
              </c:extLst>
            </c:dLbl>
            <c:dLbl>
              <c:idx val="1"/>
              <c:layout>
                <c:manualLayout>
                  <c:x val="1.7735044544025472E-2"/>
                  <c:y val="-5.350782762770201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1-4634-9D0F-C97218DBD894}"/>
                </c:ext>
              </c:extLst>
            </c:dLbl>
            <c:dLbl>
              <c:idx val="2"/>
              <c:layout>
                <c:manualLayout>
                  <c:x val="1.7735044544025472E-2"/>
                  <c:y val="-2.85872689411478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1-4634-9D0F-C97218DBD894}"/>
                </c:ext>
              </c:extLst>
            </c:dLbl>
            <c:dLbl>
              <c:idx val="3"/>
              <c:layout>
                <c:manualLayout>
                  <c:x val="1.5518163976022348E-2"/>
                  <c:y val="-5.71745378822956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88-48D1-84B7-D3F82D27181C}"/>
                </c:ext>
              </c:extLst>
            </c:dLbl>
            <c:dLbl>
              <c:idx val="7"/>
              <c:layout>
                <c:manualLayout>
                  <c:x val="1.219284312401746E-2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29-496D-AA41-40B85C39F0FB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0.82099999999999995</c:v>
                </c:pt>
                <c:pt idx="1">
                  <c:v>0.82699999999999996</c:v>
                </c:pt>
                <c:pt idx="2">
                  <c:v>0.83799999999999997</c:v>
                </c:pt>
                <c:pt idx="3">
                  <c:v>0.83399999999999996</c:v>
                </c:pt>
                <c:pt idx="4">
                  <c:v>0.85099999999999998</c:v>
                </c:pt>
                <c:pt idx="5">
                  <c:v>0.84599999999999997</c:v>
                </c:pt>
                <c:pt idx="6">
                  <c:v>0.84599999999999997</c:v>
                </c:pt>
                <c:pt idx="7">
                  <c:v>0.85499999999999998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60000000000000009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1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+mn-lt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03640650293114"/>
          <c:y val="9.4777744224879792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Southeast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4"/>
              <c:layout>
                <c:manualLayout>
                  <c:x val="-1.7735044544025632E-2"/>
                  <c:y val="-1.42936344705739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88-48D1-84B7-D3F82D27181C}"/>
                </c:ext>
              </c:extLst>
            </c:dLbl>
            <c:dLbl>
              <c:idx val="5"/>
              <c:layout>
                <c:manualLayout>
                  <c:x val="-1.884348482802723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D6-4FF6-8FD8-D7D766806D70}"/>
                </c:ext>
              </c:extLst>
            </c:dLbl>
            <c:dLbl>
              <c:idx val="6"/>
              <c:layout>
                <c:manualLayout>
                  <c:x val="-2.3277245964033643E-2"/>
                  <c:y val="-1.7152361364688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4C-426E-B7B6-F3E91A64361B}"/>
                </c:ext>
              </c:extLst>
            </c:dLbl>
            <c:dLbl>
              <c:idx val="7"/>
              <c:layout>
                <c:manualLayout>
                  <c:x val="9.2611494909771656E-4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63B-4FF6-A899-44A11FC455CB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0.78400000000000003</c:v>
                </c:pt>
                <c:pt idx="1">
                  <c:v>0.80300000000000005</c:v>
                </c:pt>
                <c:pt idx="2">
                  <c:v>0.82499999999999996</c:v>
                </c:pt>
                <c:pt idx="3">
                  <c:v>0.81200000000000006</c:v>
                </c:pt>
                <c:pt idx="4">
                  <c:v>0.82099999999999995</c:v>
                </c:pt>
                <c:pt idx="5">
                  <c:v>0.82099999999999995</c:v>
                </c:pt>
                <c:pt idx="6">
                  <c:v>0.81799999999999995</c:v>
                </c:pt>
                <c:pt idx="7">
                  <c:v>0.83099999999999996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9759625560144182E-3"/>
                  <c:y val="-2.91864249571051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79E-46F3-A292-1900929447BD}"/>
                </c:ext>
              </c:extLst>
            </c:dLbl>
            <c:dLbl>
              <c:idx val="1"/>
              <c:layout>
                <c:manualLayout>
                  <c:x val="1.7735044544025472E-2"/>
                  <c:y val="-5.350782762770201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1-4634-9D0F-C97218DBD894}"/>
                </c:ext>
              </c:extLst>
            </c:dLbl>
            <c:dLbl>
              <c:idx val="2"/>
              <c:layout>
                <c:manualLayout>
                  <c:x val="1.7735044544025472E-2"/>
                  <c:y val="-2.85872689411478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1-4634-9D0F-C97218DBD894}"/>
                </c:ext>
              </c:extLst>
            </c:dLbl>
            <c:dLbl>
              <c:idx val="3"/>
              <c:layout>
                <c:manualLayout>
                  <c:x val="1.5518163976022348E-2"/>
                  <c:y val="-5.71745378822956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88-48D1-84B7-D3F82D27181C}"/>
                </c:ext>
              </c:extLst>
            </c:dLbl>
            <c:dLbl>
              <c:idx val="7"/>
              <c:layout>
                <c:manualLayout>
                  <c:x val="1.219284312401746E-2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3B-4FF6-A899-44A11FC455CB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0.82099999999999995</c:v>
                </c:pt>
                <c:pt idx="1">
                  <c:v>0.82699999999999996</c:v>
                </c:pt>
                <c:pt idx="2">
                  <c:v>0.83799999999999997</c:v>
                </c:pt>
                <c:pt idx="3">
                  <c:v>0.83399999999999996</c:v>
                </c:pt>
                <c:pt idx="4">
                  <c:v>0.85099999999999998</c:v>
                </c:pt>
                <c:pt idx="5">
                  <c:v>0.84599999999999997</c:v>
                </c:pt>
                <c:pt idx="6">
                  <c:v>0.84599999999999997</c:v>
                </c:pt>
                <c:pt idx="7">
                  <c:v>0.85499999999999998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60000000000000009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1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+mn-lt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03640650293114"/>
          <c:y val="9.4777744224879792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4"/>
              <c:layout>
                <c:manualLayout>
                  <c:x val="-1.7735044544025632E-2"/>
                  <c:y val="-1.42936344705739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88-48D1-84B7-D3F82D27181C}"/>
                </c:ext>
              </c:extLst>
            </c:dLbl>
            <c:dLbl>
              <c:idx val="5"/>
              <c:layout>
                <c:manualLayout>
                  <c:x val="-1.884348482802723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D6-4FF6-8FD8-D7D766806D70}"/>
                </c:ext>
              </c:extLst>
            </c:dLbl>
            <c:dLbl>
              <c:idx val="6"/>
              <c:layout>
                <c:manualLayout>
                  <c:x val="-2.3277245964033643E-2"/>
                  <c:y val="-1.7152361364688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4C-426E-B7B6-F3E91A64361B}"/>
                </c:ext>
              </c:extLst>
            </c:dLbl>
            <c:dLbl>
              <c:idx val="7"/>
              <c:layout>
                <c:manualLayout>
                  <c:x val="9.2611494909771656E-4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468-4110-8AE5-67361FA20378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0.81799999999999995</c:v>
                </c:pt>
                <c:pt idx="1">
                  <c:v>0.82299999999999995</c:v>
                </c:pt>
                <c:pt idx="2">
                  <c:v>0.84</c:v>
                </c:pt>
                <c:pt idx="3">
                  <c:v>0.84299999999999997</c:v>
                </c:pt>
                <c:pt idx="4">
                  <c:v>0.84599999999999997</c:v>
                </c:pt>
                <c:pt idx="5">
                  <c:v>0.84299999999999997</c:v>
                </c:pt>
                <c:pt idx="6">
                  <c:v>0.83899999999999997</c:v>
                </c:pt>
                <c:pt idx="7">
                  <c:v>0.84299999999999997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9759625560144182E-3"/>
                  <c:y val="-2.91864249571051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79E-46F3-A292-1900929447BD}"/>
                </c:ext>
              </c:extLst>
            </c:dLbl>
            <c:dLbl>
              <c:idx val="1"/>
              <c:layout>
                <c:manualLayout>
                  <c:x val="1.7735044544025472E-2"/>
                  <c:y val="-5.350782762770201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1-4634-9D0F-C97218DBD894}"/>
                </c:ext>
              </c:extLst>
            </c:dLbl>
            <c:dLbl>
              <c:idx val="2"/>
              <c:layout>
                <c:manualLayout>
                  <c:x val="1.7735044544025472E-2"/>
                  <c:y val="-2.85872689411478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1-4634-9D0F-C97218DBD894}"/>
                </c:ext>
              </c:extLst>
            </c:dLbl>
            <c:dLbl>
              <c:idx val="3"/>
              <c:layout>
                <c:manualLayout>
                  <c:x val="1.5518163976022348E-2"/>
                  <c:y val="-5.71745378822956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88-48D1-84B7-D3F82D27181C}"/>
                </c:ext>
              </c:extLst>
            </c:dLbl>
            <c:dLbl>
              <c:idx val="7"/>
              <c:layout>
                <c:manualLayout>
                  <c:x val="1.219284312401746E-2"/>
                  <c:y val="-5.8372849914210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68-4110-8AE5-67361FA20378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24</c:v>
                </c:pt>
                <c:pt idx="1">
                  <c:v>2nd Qtr 24</c:v>
                </c:pt>
                <c:pt idx="2">
                  <c:v>3rd Qtr 24</c:v>
                </c:pt>
                <c:pt idx="3">
                  <c:v>4th Qtr 24</c:v>
                </c:pt>
                <c:pt idx="4">
                  <c:v>1st Qtr 25</c:v>
                </c:pt>
                <c:pt idx="5">
                  <c:v>2nd Qtr 25</c:v>
                </c:pt>
                <c:pt idx="6">
                  <c:v>3rd Qtr 25</c:v>
                </c:pt>
                <c:pt idx="7">
                  <c:v>4th Qtr 25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0.82099999999999995</c:v>
                </c:pt>
                <c:pt idx="1">
                  <c:v>0.82699999999999996</c:v>
                </c:pt>
                <c:pt idx="2">
                  <c:v>0.83799999999999997</c:v>
                </c:pt>
                <c:pt idx="3">
                  <c:v>0.83399999999999996</c:v>
                </c:pt>
                <c:pt idx="4">
                  <c:v>0.85099999999999998</c:v>
                </c:pt>
                <c:pt idx="5">
                  <c:v>0.84599999999999997</c:v>
                </c:pt>
                <c:pt idx="6">
                  <c:v>0.84599999999999997</c:v>
                </c:pt>
                <c:pt idx="7">
                  <c:v>0.85499999999999998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60000000000000009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1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+mn-lt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35065997185136"/>
          <c:y val="8.0184531746327226E-2"/>
          <c:w val="0.8686493184634454"/>
          <c:h val="0.619508068552707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4th qtr 2022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1.1170327528955556E-3"/>
                  <c:y val="-2.918642495710514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EAC-4FA4-80F0-489855CCE860}"/>
                </c:ext>
              </c:extLst>
            </c:dLbl>
            <c:dLbl>
              <c:idx val="3"/>
              <c:layout>
                <c:manualLayout>
                  <c:x val="-8.4541062801933246E-3"/>
                  <c:y val="-3.21050674528157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19-4F52-A04F-09CC873E2BF7}"/>
                </c:ext>
              </c:extLst>
            </c:dLbl>
            <c:dLbl>
              <c:idx val="4"/>
              <c:layout>
                <c:manualLayout>
                  <c:x val="-3.4131067697726011E-3"/>
                  <c:y val="-1.75118549742630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19-4F52-A04F-09CC873E2BF7}"/>
                </c:ext>
              </c:extLst>
            </c:dLbl>
            <c:dLbl>
              <c:idx val="5"/>
              <c:layout>
                <c:manualLayout>
                  <c:x val="-3.7759225261264724E-3"/>
                  <c:y val="-1.45932124785525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19-4F52-A04F-09CC873E2BF7}"/>
                </c:ext>
              </c:extLst>
            </c:dLbl>
            <c:dLbl>
              <c:idx val="6"/>
              <c:layout>
                <c:manualLayout>
                  <c:x val="-6.038647342995169E-3"/>
                  <c:y val="3.50237099485261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5881642512077292E-2"/>
                      <c:h val="0.106618010368305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080-4175-B6AF-0DD30C482A3E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Twin Cities Metro</c:v>
                </c:pt>
                <c:pt idx="1">
                  <c:v>Northeast</c:v>
                </c:pt>
                <c:pt idx="2">
                  <c:v>Northwest</c:v>
                </c:pt>
                <c:pt idx="3">
                  <c:v>East Central</c:v>
                </c:pt>
                <c:pt idx="4">
                  <c:v>West Central</c:v>
                </c:pt>
                <c:pt idx="5">
                  <c:v>Southeast</c:v>
                </c:pt>
                <c:pt idx="6">
                  <c:v>Southwest</c:v>
                </c:pt>
                <c:pt idx="7">
                  <c:v>Statewide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0.61</c:v>
                </c:pt>
                <c:pt idx="1">
                  <c:v>0.76500000000000001</c:v>
                </c:pt>
                <c:pt idx="2">
                  <c:v>0.77800000000000002</c:v>
                </c:pt>
                <c:pt idx="3">
                  <c:v>0.78600000000000003</c:v>
                </c:pt>
                <c:pt idx="4">
                  <c:v>0.6</c:v>
                </c:pt>
                <c:pt idx="5">
                  <c:v>0.75700000000000001</c:v>
                </c:pt>
                <c:pt idx="6">
                  <c:v>0.82599999999999996</c:v>
                </c:pt>
                <c:pt idx="7">
                  <c:v>0.71299999999999997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2nd Qtr 2025</c:v>
                </c:pt>
              </c:strCache>
            </c:strRef>
          </c:tx>
          <c:invertIfNegative val="0"/>
          <c:cat>
            <c:strRef>
              <c:f>Sheet1!$B$1:$I$1</c:f>
              <c:strCache>
                <c:ptCount val="8"/>
                <c:pt idx="0">
                  <c:v>Twin Cities Metro</c:v>
                </c:pt>
                <c:pt idx="1">
                  <c:v>Northeast</c:v>
                </c:pt>
                <c:pt idx="2">
                  <c:v>Northwest</c:v>
                </c:pt>
                <c:pt idx="3">
                  <c:v>East Central</c:v>
                </c:pt>
                <c:pt idx="4">
                  <c:v>West Central</c:v>
                </c:pt>
                <c:pt idx="5">
                  <c:v>Southeast</c:v>
                </c:pt>
                <c:pt idx="6">
                  <c:v>Southwest</c:v>
                </c:pt>
                <c:pt idx="7">
                  <c:v>Statewide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6.7000000000000004E-2</c:v>
                </c:pt>
                <c:pt idx="1">
                  <c:v>0.33300000000000002</c:v>
                </c:pt>
                <c:pt idx="2">
                  <c:v>0.27300000000000002</c:v>
                </c:pt>
                <c:pt idx="3">
                  <c:v>0.28599999999999998</c:v>
                </c:pt>
                <c:pt idx="4">
                  <c:v>0.188</c:v>
                </c:pt>
                <c:pt idx="5">
                  <c:v>0.25700000000000001</c:v>
                </c:pt>
                <c:pt idx="6">
                  <c:v>0.182</c:v>
                </c:pt>
                <c:pt idx="7">
                  <c:v>0.17699999999999999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ser>
          <c:idx val="3"/>
          <c:order val="3"/>
          <c:tx>
            <c:strRef>
              <c:f>Sheet1!$A$4</c:f>
              <c:strCache>
                <c:ptCount val="1"/>
                <c:pt idx="0">
                  <c:v>4th Qtr 2025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0602790453363138E-3"/>
                  <c:y val="-5.54542074184998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CC-41E9-9D8B-883F65B4FF5F}"/>
                </c:ext>
              </c:extLst>
            </c:dLbl>
            <c:dLbl>
              <c:idx val="1"/>
              <c:layout>
                <c:manualLayout>
                  <c:x val="2.1739130434782608E-2"/>
                  <c:y val="-4.086099493994726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CC-41E9-9D8B-883F65B4FF5F}"/>
                </c:ext>
              </c:extLst>
            </c:dLbl>
            <c:dLbl>
              <c:idx val="2"/>
              <c:layout>
                <c:manualLayout>
                  <c:x val="1.6908212560386472E-2"/>
                  <c:y val="-4.086099493994720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4CC-41E9-9D8B-883F65B4FF5F}"/>
                </c:ext>
              </c:extLst>
            </c:dLbl>
            <c:dLbl>
              <c:idx val="3"/>
              <c:layout>
                <c:manualLayout>
                  <c:x val="8.1631346296249228E-4"/>
                  <c:y val="-2.45584231792611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CC-41E9-9D8B-883F65B4FF5F}"/>
                </c:ext>
              </c:extLst>
            </c:dLbl>
            <c:dLbl>
              <c:idx val="4"/>
              <c:layout>
                <c:manualLayout>
                  <c:x val="6.702196517373334E-3"/>
                  <c:y val="-2.801689962949327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CC-41E9-9D8B-883F65B4FF5F}"/>
                </c:ext>
              </c:extLst>
            </c:dLbl>
            <c:dLbl>
              <c:idx val="5"/>
              <c:layout>
                <c:manualLayout>
                  <c:x val="1.6755491293433334E-2"/>
                  <c:y val="-5.25355649227892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CC-41E9-9D8B-883F65B4FF5F}"/>
                </c:ext>
              </c:extLst>
            </c:dLbl>
            <c:dLbl>
              <c:idx val="6"/>
              <c:layout>
                <c:manualLayout>
                  <c:x val="1.8989556799224445E-2"/>
                  <c:y val="-2.626778246139465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4CC-41E9-9D8B-883F65B4FF5F}"/>
                </c:ext>
              </c:extLst>
            </c:dLbl>
            <c:dLbl>
              <c:idx val="7"/>
              <c:layout>
                <c:manualLayout>
                  <c:x val="4.3189587636364851E-3"/>
                  <c:y val="-8.755927487131491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4CC-41E9-9D8B-883F65B4FF5F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Sheet1!$B$1:$I$1</c:f>
              <c:strCache>
                <c:ptCount val="8"/>
                <c:pt idx="0">
                  <c:v>Twin Cities Metro</c:v>
                </c:pt>
                <c:pt idx="1">
                  <c:v>Northeast</c:v>
                </c:pt>
                <c:pt idx="2">
                  <c:v>Northwest</c:v>
                </c:pt>
                <c:pt idx="3">
                  <c:v>East Central</c:v>
                </c:pt>
                <c:pt idx="4">
                  <c:v>West Central</c:v>
                </c:pt>
                <c:pt idx="5">
                  <c:v>Southeast</c:v>
                </c:pt>
                <c:pt idx="6">
                  <c:v>Southwest</c:v>
                </c:pt>
                <c:pt idx="7">
                  <c:v>Statewide</c:v>
                </c:pt>
              </c:strCache>
            </c:strRef>
          </c:cat>
          <c:val>
            <c:numRef>
              <c:f>Sheet1!$B$4:$I$4</c:f>
              <c:numCache>
                <c:formatCode>0.0%</c:formatCode>
                <c:ptCount val="8"/>
                <c:pt idx="0">
                  <c:v>4.2000000000000003E-2</c:v>
                </c:pt>
                <c:pt idx="1">
                  <c:v>0.222</c:v>
                </c:pt>
                <c:pt idx="2">
                  <c:v>0.23100000000000001</c:v>
                </c:pt>
                <c:pt idx="3">
                  <c:v>0.13300000000000001</c:v>
                </c:pt>
                <c:pt idx="4">
                  <c:v>0.17599999999999999</c:v>
                </c:pt>
                <c:pt idx="5">
                  <c:v>0.2</c:v>
                </c:pt>
                <c:pt idx="6">
                  <c:v>0.13600000000000001</c:v>
                </c:pt>
                <c:pt idx="7">
                  <c:v>0.13600000000000001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6B1-419E-BA73-62218490DB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Sheet1!$B$1:$I$1</c15:sqref>
                        </c15:formulaRef>
                      </c:ext>
                    </c:extLst>
                    <c:strCache>
                      <c:ptCount val="8"/>
                      <c:pt idx="0">
                        <c:v>Twin Cities Metro</c:v>
                      </c:pt>
                      <c:pt idx="1">
                        <c:v>Northeast</c:v>
                      </c:pt>
                      <c:pt idx="2">
                        <c:v>Northwest</c:v>
                      </c:pt>
                      <c:pt idx="3">
                        <c:v>East Central</c:v>
                      </c:pt>
                      <c:pt idx="4">
                        <c:v>West Central</c:v>
                      </c:pt>
                      <c:pt idx="5">
                        <c:v>Southeast</c:v>
                      </c:pt>
                      <c:pt idx="6">
                        <c:v>Southwest</c:v>
                      </c:pt>
                      <c:pt idx="7">
                        <c:v>Statewide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3EAC-4FA4-80F0-489855CCE860}"/>
                  </c:ext>
                </c:extLst>
              </c15:ser>
            </c15:filteredBarSeries>
          </c:ext>
        </c:extLst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2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5298556908025198"/>
          <c:h val="8.1209733649741753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+mn-lt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98A24-A06F-47A3-BC7E-2F576761F715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45EAB-0483-4951-ACED-E5C00E617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871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07970-0535-45DE-B6BE-B3769EE159D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439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A9724-38E4-8FF8-F21B-0BF538CF5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1EC80D-CD49-F0E9-B623-91431E3AD5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980057-7310-9F3E-D60D-2A78841F2C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2A42DC-B613-591E-6B00-6A73EF9A5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914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78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358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F88252-592C-4216-9560-6DF4760B2AA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66713" y="692150"/>
            <a:ext cx="6126162" cy="344646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67213"/>
            <a:ext cx="5032375" cy="4140200"/>
          </a:xfrm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456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CC9F1-20C9-C547-F1A8-ABE2843EC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B36EBD-01D1-1618-F248-52EF4479A8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A8CA01-77A9-CD0A-7CD7-EC051AAE43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9A7D23-BFB9-AA66-6AD5-CAA5F04D2F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87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874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15DE7-D508-333A-B787-A8A93465D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38D0CE-AB9D-E129-E8F8-3275C77DCD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089950-721D-E979-AD50-C43ACF67C8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957379-2819-31DA-5100-90AFFEEEA6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512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448C4-E3DC-A4D6-CAF4-59985CDC1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0C9AEB-B459-65B3-31CD-D89F1ABAA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DC543A-55DD-716D-39F2-CFB1CD9301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1A928B-D674-34FC-9FE7-2811A950FD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411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74AF4-0539-DD24-99E9-67A4C4146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D70B94-A19A-6ABE-9BDB-50F67A7244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B9C337-7027-A0F6-71CD-BB8B85962B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4461D5-84A0-1FD7-65DF-A2C47969CC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684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048CF-2156-6D03-5FF1-D9ECBBA34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9BF79F-A103-2928-AAB3-735553202D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C8C91E-D7C6-EAE3-5024-5D08F1EFA4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1EDAB-F5C8-51FC-167C-35184A0251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45EAB-0483-4951-ACED-E5C00E617D6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10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34297-C43B-49B9-AB6D-A7B42543D8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A892BF-9530-4D79-A916-9894D2876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4C7B3-C680-4DB9-8CBF-3D9E74475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9D2A6-EC17-444D-BC18-42EAAE72B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50114-FAD1-4914-8842-FBF374464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24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AF410-1D7C-484C-B2DA-9147D7412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19763E-EA69-42CB-B45D-19E9DD5FD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B122F-B1D8-4393-85E8-32CBF46C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172747-2798-4829-BF31-AB8586A5A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8EA75-8BBA-4AE7-82F6-3BB83EFAC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46E890-3E2E-4B6E-8A54-56F0C18AF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79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95B0E-D37A-442B-9CBC-1D203F90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366A0-8DFE-46FF-8253-588EAB6FC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2471D-5178-42D9-A66C-1877ED4E1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6F17C-1503-4EA6-AC73-73DC8A7E6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3704D-6A6D-4284-9794-4D90C8708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44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F56C48-B3F1-4F19-9329-067F3A4F4B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3CC508-BC00-4C9D-9E46-7CE6FE4AC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5D033-3128-41EB-AA36-73115EE6C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0E064-4A86-414E-9A0B-B2E89FC96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14731-851B-43B3-96CC-015110214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097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4814E-0BE5-482D-96C7-70A4658A44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31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8CFB3-012B-486D-A8CE-F582E3C21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C1621-1860-4E82-8B11-23DDCAB9A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17895-0B19-4260-AE0E-D83BABF6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5D9A8-C38E-42E8-B05E-B06FB65E2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B31F4-1712-4934-9445-BE49FC5B1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01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AB02D-CB14-4228-B461-D8A4CEF0F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DA209-7572-44C4-8923-352494CD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4536A-5FF4-4723-90A7-5CC45C605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B1971-06BA-4CEA-B77F-3EB0ED7E7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03854-29FC-4F8A-839F-5ADEAB469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70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823-B6A7-4E89-AC51-9F6CB09E8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E8716-8F61-4B52-909A-0614E8826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9A343-C614-4F45-A068-8789456AD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66BF8-28EC-497C-B972-93B11BAEF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2E977-A158-45FA-862C-4816E7ACD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29BF5-8D3F-4E40-BE57-BCFC4BD58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55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F2B79-3975-414E-AA57-61A6C0F58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8C2B4-D52C-4DE2-938B-CB0AB37B9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998C7-76AC-4711-937E-E1CFF96D5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71E87B-E19B-422C-A163-B8C61345BD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FE54C2-9818-48F5-BC90-39C90D29E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F7B35D-7264-489E-8FA9-8895C5D9C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BA1620-9AF4-4515-9120-59AF70E1D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BC58BC-7ACF-4EE7-B6A3-67068486C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171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629E4-52EB-4F2F-BF75-10CBEDF3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4DDDD-D41B-4FDB-8630-D30923B69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BA1B68-9C40-45BE-A79B-EB4CBF0D7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E9CA33-4E32-44C7-83E5-A0A48187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863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4EF9B9-365C-498D-9684-8F0C43B8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435298-9E3F-4872-A305-6F883D981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E1FCCE-E9EF-4C92-9A70-6D74B6295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8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4EF9B9-365C-498D-9684-8F0C43B8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435298-9E3F-4872-A305-6F883D981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E1FCCE-E9EF-4C92-9A70-6D74B6295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10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8C9B5-2A63-4406-9B19-1087EF748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B286B-2D75-48BA-86F5-1E96269C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C63CEB-75CC-41AE-BA33-7E1C14EFC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25A5C-3654-4A82-BE24-9BE81BDF8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7228F9-F833-4A61-87DC-1583CC96D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F3E8D4-C2F7-4916-A9A5-4BB790E20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05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4FBC36-34B5-4AA7-B1B2-0B55ED58F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54B29-B1B9-4D68-92C7-C7E1A0CEB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4F5AB-BEE0-4016-B282-4CECFC541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06ECC-AB41-4E3C-A94E-23B61BE48137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722DD-3B9C-4D11-AFB1-1152F8FDA3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8C42A-4C5B-4DCE-BD07-33F5105AB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24410-E03F-4E33-92E8-076DBED5243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FD7796F-EA7F-4C35-B087-12988FB269B7}"/>
              </a:ext>
            </a:extLst>
          </p:cNvPr>
          <p:cNvCxnSpPr/>
          <p:nvPr userDrawn="1"/>
        </p:nvCxnSpPr>
        <p:spPr>
          <a:xfrm>
            <a:off x="838200" y="6257925"/>
            <a:ext cx="105156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6CCFE5E0-90F1-404A-ACFB-AEA92497C23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906" y="6338888"/>
            <a:ext cx="1246908" cy="4572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53D5FBF-8500-47F7-B4EF-66647458CC3F}"/>
              </a:ext>
            </a:extLst>
          </p:cNvPr>
          <p:cNvSpPr/>
          <p:nvPr userDrawn="1"/>
        </p:nvSpPr>
        <p:spPr>
          <a:xfrm>
            <a:off x="76200" y="0"/>
            <a:ext cx="104775" cy="685799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52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68" r:id="rId9"/>
    <p:sldLayoutId id="2147483669" r:id="rId10"/>
    <p:sldLayoutId id="2147483670" r:id="rId11"/>
    <p:sldLayoutId id="2147483671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b="1" i="1" dirty="0"/>
              <a:t>Nursing Facility Occupancy Survey Data</a:t>
            </a:r>
            <a:br>
              <a:rPr lang="en-US" sz="6600" b="1" i="1" dirty="0"/>
            </a:br>
            <a:r>
              <a:rPr lang="en-US" b="1" dirty="0"/>
              <a:t>2025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E5FBB-70A2-DBDC-1888-78D5C7451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>
            <a:extLst>
              <a:ext uri="{FF2B5EF4-FFF2-40B4-BE49-F238E27FC236}">
                <a16:creationId xmlns:a16="http://schemas.microsoft.com/office/drawing/2014/main" id="{0A70A0F4-26AD-D9A1-928B-9018E8EF9A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773" y="2194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Southwest</a:t>
            </a:r>
            <a:br>
              <a:rPr lang="en-US" sz="3600" dirty="0"/>
            </a:br>
            <a:r>
              <a:rPr lang="en-US" sz="2700" dirty="0"/>
              <a:t>Running Just Below State Average throughout 2025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313268A-074E-55CF-5A61-2A0F5999E0A1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7016252"/>
              </p:ext>
            </p:extLst>
          </p:nvPr>
        </p:nvGraphicFramePr>
        <p:xfrm>
          <a:off x="264405" y="1702675"/>
          <a:ext cx="11457541" cy="4442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4">
            <a:extLst>
              <a:ext uri="{FF2B5EF4-FFF2-40B4-BE49-F238E27FC236}">
                <a16:creationId xmlns:a16="http://schemas.microsoft.com/office/drawing/2014/main" id="{0DBB7264-6E81-0B0C-5D83-FAD84557C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721" y="6248401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/>
              <a:t>Source: Combined Association Occupancy Surveys</a:t>
            </a:r>
          </a:p>
          <a:p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1804242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509047" y="365125"/>
            <a:ext cx="1115191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/>
              <a:t>Limiting Census Due to Staffing Becoming Less of a Problem- Every Region saw Improvement in 2025</a:t>
            </a:r>
            <a:br>
              <a:rPr lang="en-US" sz="3600" dirty="0"/>
            </a:br>
            <a:r>
              <a:rPr lang="en-US" sz="2700" dirty="0"/>
              <a:t>Some Regions Still </a:t>
            </a:r>
            <a:r>
              <a:rPr lang="en-US" sz="2700"/>
              <a:t>Facing More Significant </a:t>
            </a:r>
            <a:r>
              <a:rPr lang="en-US" sz="2700" dirty="0"/>
              <a:t>Staffing Challenges</a:t>
            </a: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9503592"/>
              </p:ext>
            </p:extLst>
          </p:nvPr>
        </p:nvGraphicFramePr>
        <p:xfrm>
          <a:off x="220337" y="1758950"/>
          <a:ext cx="1136940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660721" y="6248401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/>
              <a:t>Source: Combined Association Occupancy Surveys</a:t>
            </a:r>
          </a:p>
          <a:p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04178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EC2194-46F1-46D4-A36E-1A2FB268FA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9680" y="66675"/>
            <a:ext cx="4846320" cy="6114386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6C733C-61CF-4FC8-9091-1311DED007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692481"/>
              </p:ext>
            </p:extLst>
          </p:nvPr>
        </p:nvGraphicFramePr>
        <p:xfrm>
          <a:off x="7188469" y="732140"/>
          <a:ext cx="3753851" cy="4602762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3753851">
                  <a:extLst>
                    <a:ext uri="{9D8B030D-6E8A-4147-A177-3AD203B41FA5}">
                      <a16:colId xmlns:a16="http://schemas.microsoft.com/office/drawing/2014/main" val="258453955"/>
                    </a:ext>
                  </a:extLst>
                </a:gridCol>
              </a:tblGrid>
              <a:tr h="69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4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Region</a:t>
                      </a:r>
                      <a:endParaRPr lang="en-US" sz="4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56658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36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East Central</a:t>
                      </a:r>
                      <a:endParaRPr lang="en-US" sz="36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8306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36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Northeast</a:t>
                      </a:r>
                      <a:endParaRPr lang="en-US" sz="3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68785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3600" b="1" u="none" strike="noStrike" dirty="0">
                          <a:solidFill>
                            <a:srgbClr val="76933C"/>
                          </a:solidFill>
                          <a:effectLst/>
                        </a:rPr>
                        <a:t>Northwest</a:t>
                      </a:r>
                      <a:endParaRPr lang="en-US" sz="3600" b="1" i="0" u="none" strike="noStrike" dirty="0">
                        <a:solidFill>
                          <a:srgbClr val="76933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31797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3600" b="1" u="none" strike="noStrike" dirty="0">
                          <a:solidFill>
                            <a:srgbClr val="7030A0"/>
                          </a:solidFill>
                          <a:effectLst/>
                        </a:rPr>
                        <a:t>Southeast</a:t>
                      </a:r>
                      <a:endParaRPr lang="en-US" sz="36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145101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3600" b="1" u="none" strike="noStrike" dirty="0">
                          <a:solidFill>
                            <a:srgbClr val="00B0F0"/>
                          </a:solidFill>
                          <a:effectLst/>
                        </a:rPr>
                        <a:t>Southwest</a:t>
                      </a:r>
                      <a:endParaRPr lang="en-US" sz="3600" b="1" i="0" u="none" strike="noStrike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26517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3600" b="1" u="none" strike="noStrike" dirty="0">
                          <a:solidFill>
                            <a:srgbClr val="F79646"/>
                          </a:solidFill>
                          <a:effectLst/>
                        </a:rPr>
                        <a:t>Twin Cities Metro</a:t>
                      </a:r>
                      <a:endParaRPr lang="en-US" sz="3600" b="1" i="0" u="none" strike="noStrike" dirty="0">
                        <a:solidFill>
                          <a:srgbClr val="F796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56570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3600" b="1" u="none" strike="noStrike" dirty="0">
                          <a:solidFill>
                            <a:srgbClr val="1F497D"/>
                          </a:solidFill>
                          <a:effectLst/>
                        </a:rPr>
                        <a:t>West Central</a:t>
                      </a:r>
                      <a:endParaRPr lang="en-US" sz="3600" b="1" i="0" u="none" strike="noStrike" dirty="0">
                        <a:solidFill>
                          <a:srgbClr val="1F497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625068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B37F7ED5-0DEA-4C81-BBEF-3E0B2F8BE5DD}"/>
              </a:ext>
            </a:extLst>
          </p:cNvPr>
          <p:cNvSpPr/>
          <p:nvPr/>
        </p:nvSpPr>
        <p:spPr>
          <a:xfrm>
            <a:off x="7390504" y="5530467"/>
            <a:ext cx="3238052" cy="595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225 Survey Responses </a:t>
            </a:r>
          </a:p>
        </p:txBody>
      </p:sp>
    </p:spTree>
    <p:extLst>
      <p:ext uri="{BB962C8B-B14F-4D97-AF65-F5344CB8AC3E}">
        <p14:creationId xmlns:p14="http://schemas.microsoft.com/office/powerpoint/2010/main" val="4100180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672488" y="302281"/>
            <a:ext cx="10847024" cy="7969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/>
              <a:t>Nursing Home Occupancy Improving but Still Below</a:t>
            </a:r>
            <a:br>
              <a:rPr lang="en-US" sz="3600" b="1" dirty="0"/>
            </a:br>
            <a:r>
              <a:rPr lang="en-US" sz="3600" b="1" dirty="0"/>
              <a:t> Pre-Pandemic Levels- 4</a:t>
            </a:r>
            <a:r>
              <a:rPr lang="en-US" sz="3600" b="1" baseline="30000" dirty="0"/>
              <a:t>th</a:t>
            </a:r>
            <a:r>
              <a:rPr lang="en-US" sz="3600" b="1" dirty="0"/>
              <a:t> </a:t>
            </a:r>
            <a:r>
              <a:rPr lang="en-US" sz="3600" b="1" dirty="0" err="1"/>
              <a:t>Qtr</a:t>
            </a:r>
            <a:r>
              <a:rPr lang="en-US" sz="3600" b="1" dirty="0"/>
              <a:t> 2025 highest since 2020</a:t>
            </a:r>
            <a:endParaRPr lang="en-US" sz="2800" dirty="0"/>
          </a:p>
        </p:txBody>
      </p:sp>
      <p:graphicFrame>
        <p:nvGraphicFramePr>
          <p:cNvPr id="6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742124"/>
              </p:ext>
            </p:extLst>
          </p:nvPr>
        </p:nvGraphicFramePr>
        <p:xfrm>
          <a:off x="47625" y="1409252"/>
          <a:ext cx="11932767" cy="473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1660721" y="6248401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/>
              <a:t>Source: Combined Association Occupancy Surveys</a:t>
            </a:r>
          </a:p>
          <a:p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230381687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7BB41-B469-0623-2CF8-9297820FF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>
            <a:extLst>
              <a:ext uri="{FF2B5EF4-FFF2-40B4-BE49-F238E27FC236}">
                <a16:creationId xmlns:a16="http://schemas.microsoft.com/office/drawing/2014/main" id="{6135D75C-7217-6E1D-3AD8-2F21065A73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773" y="2194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Twin Cities Metro</a:t>
            </a:r>
            <a:br>
              <a:rPr lang="en-US" sz="3600" dirty="0"/>
            </a:br>
            <a:r>
              <a:rPr lang="en-US" sz="2700" dirty="0"/>
              <a:t>Consistently Above State Avg since Beginning of 2024, Highest Occupancy Region in all of 2025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D66B021-0BC7-CA27-94A9-CC9469AE07D0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264405" y="1702675"/>
          <a:ext cx="11457541" cy="4442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4">
            <a:extLst>
              <a:ext uri="{FF2B5EF4-FFF2-40B4-BE49-F238E27FC236}">
                <a16:creationId xmlns:a16="http://schemas.microsoft.com/office/drawing/2014/main" id="{1972A197-3122-FB5D-D866-CAB219D0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721" y="6248401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/>
              <a:t>Source: Combined Association Occupancy Surveys</a:t>
            </a:r>
          </a:p>
          <a:p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925051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911773" y="2194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Northeast</a:t>
            </a:r>
            <a:br>
              <a:rPr lang="en-US" sz="3600" dirty="0"/>
            </a:br>
            <a:r>
              <a:rPr lang="en-US" sz="2700" dirty="0"/>
              <a:t>Well Below State Average since Beginning of 2024, Lowest Occupancy Region by a Wide Margin in 2025</a:t>
            </a: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540662"/>
              </p:ext>
            </p:extLst>
          </p:nvPr>
        </p:nvGraphicFramePr>
        <p:xfrm>
          <a:off x="264405" y="1702675"/>
          <a:ext cx="11457541" cy="4442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660721" y="6248401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/>
              <a:t>Source: Combined Association Occupancy Surveys</a:t>
            </a:r>
          </a:p>
          <a:p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958364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DCA09-5750-0654-BEBC-012976FB2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>
            <a:extLst>
              <a:ext uri="{FF2B5EF4-FFF2-40B4-BE49-F238E27FC236}">
                <a16:creationId xmlns:a16="http://schemas.microsoft.com/office/drawing/2014/main" id="{1664DCAC-31BB-C939-6722-DADB94805E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773" y="2194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Northwest</a:t>
            </a:r>
            <a:br>
              <a:rPr lang="en-US" sz="3600" dirty="0"/>
            </a:br>
            <a:r>
              <a:rPr lang="en-US" sz="2700" dirty="0"/>
              <a:t>Occupancy grew throughout 2025 Ending the Year above State Average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DA34439-EF4A-BCF4-FC2C-B6AB41075CD5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798218"/>
              </p:ext>
            </p:extLst>
          </p:nvPr>
        </p:nvGraphicFramePr>
        <p:xfrm>
          <a:off x="264405" y="1702675"/>
          <a:ext cx="11457541" cy="4442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4">
            <a:extLst>
              <a:ext uri="{FF2B5EF4-FFF2-40B4-BE49-F238E27FC236}">
                <a16:creationId xmlns:a16="http://schemas.microsoft.com/office/drawing/2014/main" id="{8BAA38E3-B812-C320-DBBF-93FA6D769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721" y="6248401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/>
              <a:t>Source: Combined Association Occupancy Surveys</a:t>
            </a:r>
          </a:p>
          <a:p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543414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D8320-A583-EAFE-B8A9-0EB93FB14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>
            <a:extLst>
              <a:ext uri="{FF2B5EF4-FFF2-40B4-BE49-F238E27FC236}">
                <a16:creationId xmlns:a16="http://schemas.microsoft.com/office/drawing/2014/main" id="{4B87D2E1-19B7-F1F1-E64E-3DC7677E4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773" y="2194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East Central</a:t>
            </a:r>
            <a:br>
              <a:rPr lang="en-US" sz="3600" dirty="0"/>
            </a:br>
            <a:r>
              <a:rPr lang="en-US" sz="2700" dirty="0"/>
              <a:t>Occupancy grew in Second Half of 2025 Ending the Year above State Average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E182BAC-9693-19BA-3B92-3530ECD0D7A3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2852119"/>
              </p:ext>
            </p:extLst>
          </p:nvPr>
        </p:nvGraphicFramePr>
        <p:xfrm>
          <a:off x="264405" y="1702675"/>
          <a:ext cx="11457541" cy="4442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4">
            <a:extLst>
              <a:ext uri="{FF2B5EF4-FFF2-40B4-BE49-F238E27FC236}">
                <a16:creationId xmlns:a16="http://schemas.microsoft.com/office/drawing/2014/main" id="{79B0E168-7259-8E3B-A15D-85CF3FEB2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721" y="6248401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/>
              <a:t>Source: Combined Association Occupancy Surveys</a:t>
            </a:r>
          </a:p>
          <a:p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100694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17E4C-6D01-9F9D-E7E8-2C0FB3586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>
            <a:extLst>
              <a:ext uri="{FF2B5EF4-FFF2-40B4-BE49-F238E27FC236}">
                <a16:creationId xmlns:a16="http://schemas.microsoft.com/office/drawing/2014/main" id="{430C9E81-43CE-061C-5E9B-B51313C5FA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773" y="2194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West Central</a:t>
            </a:r>
            <a:br>
              <a:rPr lang="en-US" sz="3600" dirty="0"/>
            </a:br>
            <a:r>
              <a:rPr lang="en-US" sz="2700" dirty="0"/>
              <a:t>Despite some Improvement in 2025 Continues to Lag Behind State Average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3E45CBC-7719-ADA2-5C34-5BE6735317F8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902375"/>
              </p:ext>
            </p:extLst>
          </p:nvPr>
        </p:nvGraphicFramePr>
        <p:xfrm>
          <a:off x="264405" y="1702675"/>
          <a:ext cx="11457541" cy="4442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4">
            <a:extLst>
              <a:ext uri="{FF2B5EF4-FFF2-40B4-BE49-F238E27FC236}">
                <a16:creationId xmlns:a16="http://schemas.microsoft.com/office/drawing/2014/main" id="{061D27F1-04B2-1167-7C7E-A7E036978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721" y="6248401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/>
              <a:t>Source: Combined Association Occupancy Surveys</a:t>
            </a:r>
          </a:p>
          <a:p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4214313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57DA9-6C43-4B96-8DCE-93236A4EA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>
            <a:extLst>
              <a:ext uri="{FF2B5EF4-FFF2-40B4-BE49-F238E27FC236}">
                <a16:creationId xmlns:a16="http://schemas.microsoft.com/office/drawing/2014/main" id="{4096E851-00DD-CD09-4308-902DC5C485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773" y="2194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Southeast</a:t>
            </a:r>
            <a:br>
              <a:rPr lang="en-US" sz="3600" dirty="0"/>
            </a:br>
            <a:r>
              <a:rPr lang="en-US" sz="2700" dirty="0"/>
              <a:t>Despite some Improvement in 2025 Continues to Lag Behind State Average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810A935-79DB-54D7-6011-954C1FD14596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855355"/>
              </p:ext>
            </p:extLst>
          </p:nvPr>
        </p:nvGraphicFramePr>
        <p:xfrm>
          <a:off x="264405" y="1702675"/>
          <a:ext cx="11457541" cy="4442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4">
            <a:extLst>
              <a:ext uri="{FF2B5EF4-FFF2-40B4-BE49-F238E27FC236}">
                <a16:creationId xmlns:a16="http://schemas.microsoft.com/office/drawing/2014/main" id="{E3BB1EDF-D39D-2B00-EB7F-EAFF3C058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721" y="6248401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/>
              <a:t>Source: Combined Association Occupancy Surveys</a:t>
            </a:r>
          </a:p>
          <a:p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1944041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933A9EFD36EE41A25B1674FB9DA6E8" ma:contentTypeVersion="46" ma:contentTypeDescription="Create a new document." ma:contentTypeScope="" ma:versionID="060d7a2c2a3c66ef10b5c5e4436674d5">
  <xsd:schema xmlns:xsd="http://www.w3.org/2001/XMLSchema" xmlns:xs="http://www.w3.org/2001/XMLSchema" xmlns:p="http://schemas.microsoft.com/office/2006/metadata/properties" xmlns:ns2="3e947e20-8ca1-454c-9d3f-246657e3e366" xmlns:ns3="107111f2-7b01-4dfe-97dd-b72142a72c2d" targetNamespace="http://schemas.microsoft.com/office/2006/metadata/properties" ma:root="true" ma:fieldsID="ea0a35277ff113a37e2f79f7d9a672ce" ns2:_="" ns3:_="">
    <xsd:import namespace="3e947e20-8ca1-454c-9d3f-246657e3e366"/>
    <xsd:import namespace="107111f2-7b01-4dfe-97dd-b72142a72c2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2:TaxCatchAll" minOccurs="0"/>
                <xsd:element ref="ns3:lcf76f155ced4ddcb4097134ff3c332f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47e20-8ca1-454c-9d3f-246657e3e36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5" nillable="true" ma:displayName="Taxonomy Catch All Column" ma:hidden="true" ma:list="{1e06cb62-50dd-45d8-b223-cba7189f8c8a}" ma:internalName="TaxCatchAll" ma:showField="CatchAllData" ma:web="3e947e20-8ca1-454c-9d3f-246657e3e3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111f2-7b01-4dfe-97dd-b72142a72c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displayName="Image Tags_0" ma:hidden="true" ma:internalName="lcf76f155ced4ddcb4097134ff3c332f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7111f2-7b01-4dfe-97dd-b72142a72c2d" xsi:nil="true"/>
    <TaxCatchAll xmlns="3e947e20-8ca1-454c-9d3f-246657e3e366" xsi:nil="true"/>
    <_dlc_DocId xmlns="3e947e20-8ca1-454c-9d3f-246657e3e366">FP6T3STV7NHW-1263815089-1933</_dlc_DocId>
    <_dlc_DocIdUrl xmlns="3e947e20-8ca1-454c-9d3f-246657e3e366">
      <Url>https://leadingagemn.sharepoint.com/sites/Communications/_layouts/15/DocIdRedir.aspx?ID=FP6T3STV7NHW-1263815089-1933</Url>
      <Description>FP6T3STV7NHW-1263815089-1933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EB04BDC-403F-4D9E-B9E0-54F987D0DFE2}"/>
</file>

<file path=customXml/itemProps2.xml><?xml version="1.0" encoding="utf-8"?>
<ds:datastoreItem xmlns:ds="http://schemas.openxmlformats.org/officeDocument/2006/customXml" ds:itemID="{C9914643-CBD4-42FE-AF87-7072A7D90F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C6F8A2-F2B9-4C7C-8164-219981E63B25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schemas.microsoft.com/office/2006/documentManagement/types"/>
    <ds:schemaRef ds:uri="aac8676a-f598-4fa5-bd74-062eff41aa03"/>
    <ds:schemaRef ds:uri="http://schemas.openxmlformats.org/package/2006/metadata/core-properties"/>
    <ds:schemaRef ds:uri="ed2b67e5-11bb-4b47-b61a-396de9ea4ad8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CD8EC14F-82E7-477E-BB4E-B05016FF98A8}"/>
</file>

<file path=docProps/app.xml><?xml version="1.0" encoding="utf-8"?>
<Properties xmlns="http://schemas.openxmlformats.org/officeDocument/2006/extended-properties" xmlns:vt="http://schemas.openxmlformats.org/officeDocument/2006/docPropsVTypes">
  <TotalTime>4899</TotalTime>
  <Words>360</Words>
  <Application>Microsoft Office PowerPoint</Application>
  <PresentationFormat>Widescreen</PresentationFormat>
  <Paragraphs>117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Nursing Facility Occupancy Survey Data 2025</vt:lpstr>
      <vt:lpstr>PowerPoint Presentation</vt:lpstr>
      <vt:lpstr>Nursing Home Occupancy Improving but Still Below  Pre-Pandemic Levels- 4th Qtr 2025 highest since 2020</vt:lpstr>
      <vt:lpstr>Occupancy for Minnesota’s  Nursing Homes – Twin Cities Metro Consistently Above State Avg since Beginning of 2024, Highest Occupancy Region in all of 2025</vt:lpstr>
      <vt:lpstr>Occupancy for Minnesota’s  Nursing Homes – Northeast Well Below State Average since Beginning of 2024, Lowest Occupancy Region by a Wide Margin in 2025</vt:lpstr>
      <vt:lpstr>Occupancy for Minnesota’s  Nursing Homes – Northwest Occupancy grew throughout 2025 Ending the Year above State Average</vt:lpstr>
      <vt:lpstr>Occupancy for Minnesota’s  Nursing Homes – East Central Occupancy grew in Second Half of 2025 Ending the Year above State Average</vt:lpstr>
      <vt:lpstr>Occupancy for Minnesota’s  Nursing Homes – West Central Despite some Improvement in 2025 Continues to Lag Behind State Average</vt:lpstr>
      <vt:lpstr>Occupancy for Minnesota’s  Nursing Homes – Southeast Despite some Improvement in 2025 Continues to Lag Behind State Average</vt:lpstr>
      <vt:lpstr>Occupancy for Minnesota’s  Nursing Homes – Southwest Running Just Below State Average throughout 2025</vt:lpstr>
      <vt:lpstr>Limiting Census Due to Staffing Becoming Less of a Problem- Every Region saw Improvement in 2025 Some Regions Still Facing More Significant Staffing Challenges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Long-Term Care Rapid Survey Data Collection</dc:title>
  <dc:creator>Todd Bergstrom</dc:creator>
  <cp:lastModifiedBy>Jeff Bostic</cp:lastModifiedBy>
  <cp:revision>141</cp:revision>
  <dcterms:created xsi:type="dcterms:W3CDTF">2020-12-02T22:26:00Z</dcterms:created>
  <dcterms:modified xsi:type="dcterms:W3CDTF">2026-03-25T15:18:40Z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0x01010020933A9EFD36EE41A25B1674FB9DA6E8</vt:lpwstr>
  </property>
  <property fmtid="{D5CDD505-2E9C-101B-9397-08002B2CF9AE}" pid="3" name="_dlc_DocIdItemGuid">
    <vt:lpwstr>b4bca0f5-7958-40e7-b951-836f8645b6c3</vt:lpwstr>
  </property>
</Properties>
</file>