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6"/>
  </p:notesMasterIdLst>
  <p:sldIdLst>
    <p:sldId id="256" r:id="rId5"/>
  </p:sldIdLst>
  <p:sldSz cx="7772400" cy="10058400"/>
  <p:notesSz cx="7112000" cy="939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guide id="3" pos="2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D24726"/>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D4751-DF7B-40D1-96C2-38C72818A472}" v="11" dt="2022-11-30T14:43:41.4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4879" autoAdjust="0"/>
  </p:normalViewPr>
  <p:slideViewPr>
    <p:cSldViewPr snapToGrid="0" snapToObjects="1">
      <p:cViewPr varScale="1">
        <p:scale>
          <a:sx n="74" d="100"/>
          <a:sy n="74" d="100"/>
        </p:scale>
        <p:origin x="3366" y="60"/>
      </p:cViewPr>
      <p:guideLst>
        <p:guide orient="horz" pos="3168"/>
        <p:guide pos="2448"/>
        <p:guide pos="28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A932AA-A9EA-4767-82FA-476ACD156CF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02EDBCCC-6EF5-4997-AFC3-6425D7D37DF5}">
      <dgm:prSet phldrT="[Text]" custT="1"/>
      <dgm:spPr>
        <a:solidFill>
          <a:schemeClr val="accent1">
            <a:lumMod val="60000"/>
            <a:lumOff val="40000"/>
          </a:schemeClr>
        </a:solidFill>
      </dgm:spPr>
      <dgm:t>
        <a:bodyPr/>
        <a:lstStyle/>
        <a:p>
          <a:r>
            <a:rPr lang="en-US" sz="1800" b="1" dirty="0"/>
            <a:t>Background</a:t>
          </a:r>
        </a:p>
      </dgm:t>
    </dgm:pt>
    <dgm:pt modelId="{0B125048-7841-49BA-A12B-AD0AB44295AA}" type="parTrans" cxnId="{BD607FAB-7EC8-47E2-9013-C872F007226C}">
      <dgm:prSet/>
      <dgm:spPr/>
      <dgm:t>
        <a:bodyPr/>
        <a:lstStyle/>
        <a:p>
          <a:endParaRPr lang="en-US" sz="1400"/>
        </a:p>
      </dgm:t>
    </dgm:pt>
    <dgm:pt modelId="{6D85F884-9C99-41D3-93C2-E6A283D05BA7}" type="sibTrans" cxnId="{BD607FAB-7EC8-47E2-9013-C872F007226C}">
      <dgm:prSet/>
      <dgm:spPr/>
      <dgm:t>
        <a:bodyPr/>
        <a:lstStyle/>
        <a:p>
          <a:endParaRPr lang="en-US" sz="1400"/>
        </a:p>
      </dgm:t>
    </dgm:pt>
    <dgm:pt modelId="{83E93B6B-64E6-4A8B-AFBC-9A7F99F632EE}">
      <dgm:prSet phldrT="[Text]" custT="1"/>
      <dgm:spPr/>
      <dgm:t>
        <a:bodyPr anchor="ctr"/>
        <a:lstStyle/>
        <a:p>
          <a:r>
            <a:rPr lang="en-US" sz="1400" dirty="0"/>
            <a:t>Nursing facilities must provide 30-day notice of increase to private pay if the January 1 rate notice is published by November 15. The time required for giving notice is decreased by the number of days by which the state was late in setting the rates.</a:t>
          </a:r>
        </a:p>
      </dgm:t>
    </dgm:pt>
    <dgm:pt modelId="{D1061D84-47EC-4EAB-A280-0029763EA74B}" type="parTrans" cxnId="{E24AFDAB-9953-4AF8-85F8-356F730E9A1D}">
      <dgm:prSet/>
      <dgm:spPr/>
      <dgm:t>
        <a:bodyPr/>
        <a:lstStyle/>
        <a:p>
          <a:endParaRPr lang="en-US" sz="1400"/>
        </a:p>
      </dgm:t>
    </dgm:pt>
    <dgm:pt modelId="{FE5BC540-5734-400D-9EDA-A1DFFEE60CEB}" type="sibTrans" cxnId="{E24AFDAB-9953-4AF8-85F8-356F730E9A1D}">
      <dgm:prSet/>
      <dgm:spPr/>
      <dgm:t>
        <a:bodyPr/>
        <a:lstStyle/>
        <a:p>
          <a:endParaRPr lang="en-US" sz="1400"/>
        </a:p>
      </dgm:t>
    </dgm:pt>
    <dgm:pt modelId="{72F9E107-9FCE-41C4-98B9-C9EE2FBFEA78}">
      <dgm:prSet phldrT="[Text]" custT="1"/>
      <dgm:spPr/>
      <dgm:t>
        <a:bodyPr anchor="ctr"/>
        <a:lstStyle/>
        <a:p>
          <a:r>
            <a:rPr lang="en-US" sz="1400" dirty="0"/>
            <a:t>The Minnesota Department of Human Services (DHS) intends to publish the 2023 rate notices in the Nursing Facility Rates and Policy (NFRP) Portal website for most nursing facilities during the month of January.</a:t>
          </a:r>
        </a:p>
      </dgm:t>
    </dgm:pt>
    <dgm:pt modelId="{592DDD47-7CC6-40FC-9E10-32945B6E6ED5}" type="parTrans" cxnId="{AF760B2A-EA5D-4A77-A7E9-B0E4782A6FD4}">
      <dgm:prSet/>
      <dgm:spPr/>
      <dgm:t>
        <a:bodyPr/>
        <a:lstStyle/>
        <a:p>
          <a:endParaRPr lang="en-US"/>
        </a:p>
      </dgm:t>
    </dgm:pt>
    <dgm:pt modelId="{2ABAE52F-B4CE-495E-AF0A-09B498EE313C}" type="sibTrans" cxnId="{AF760B2A-EA5D-4A77-A7E9-B0E4782A6FD4}">
      <dgm:prSet/>
      <dgm:spPr/>
      <dgm:t>
        <a:bodyPr/>
        <a:lstStyle/>
        <a:p>
          <a:endParaRPr lang="en-US"/>
        </a:p>
      </dgm:t>
    </dgm:pt>
    <dgm:pt modelId="{D43DFAB5-66DB-4AE6-8E86-1FCC195819FB}">
      <dgm:prSet phldrT="[Text]" custT="1"/>
      <dgm:spPr/>
      <dgm:t>
        <a:bodyPr anchor="ctr"/>
        <a:lstStyle/>
        <a:p>
          <a:r>
            <a:rPr lang="en-US" sz="1400" dirty="0"/>
            <a:t>While the 30-day notice requirement does not apply, a notice of increase must be given prior to January 1, 2023.</a:t>
          </a:r>
        </a:p>
      </dgm:t>
    </dgm:pt>
    <dgm:pt modelId="{A0B6E60C-36AC-4D6A-9BA7-257F2163493F}" type="parTrans" cxnId="{E66AB9C3-A800-43C3-85DC-47FD7EF75F72}">
      <dgm:prSet/>
      <dgm:spPr/>
      <dgm:t>
        <a:bodyPr/>
        <a:lstStyle/>
        <a:p>
          <a:endParaRPr lang="en-US"/>
        </a:p>
      </dgm:t>
    </dgm:pt>
    <dgm:pt modelId="{38305458-1492-443A-99F1-6C5E7A95D7D8}" type="sibTrans" cxnId="{E66AB9C3-A800-43C3-85DC-47FD7EF75F72}">
      <dgm:prSet/>
      <dgm:spPr/>
      <dgm:t>
        <a:bodyPr/>
        <a:lstStyle/>
        <a:p>
          <a:endParaRPr lang="en-US"/>
        </a:p>
      </dgm:t>
    </dgm:pt>
    <dgm:pt modelId="{93973CD1-2BB8-42AF-8FF6-4674AE601D43}" type="pres">
      <dgm:prSet presAssocID="{0BA932AA-A9EA-4767-82FA-476ACD156CFF}" presName="Name0" presStyleCnt="0">
        <dgm:presLayoutVars>
          <dgm:dir/>
          <dgm:animLvl val="lvl"/>
          <dgm:resizeHandles/>
        </dgm:presLayoutVars>
      </dgm:prSet>
      <dgm:spPr/>
    </dgm:pt>
    <dgm:pt modelId="{BACDC6EA-89AB-404A-82EB-9FCB1B5B8CDE}" type="pres">
      <dgm:prSet presAssocID="{02EDBCCC-6EF5-4997-AFC3-6425D7D37DF5}" presName="linNode" presStyleCnt="0"/>
      <dgm:spPr/>
    </dgm:pt>
    <dgm:pt modelId="{000F1180-CCB6-436D-9639-E7F832D20973}" type="pres">
      <dgm:prSet presAssocID="{02EDBCCC-6EF5-4997-AFC3-6425D7D37DF5}" presName="parentShp" presStyleLbl="node1" presStyleIdx="0" presStyleCnt="1" custScaleX="52383">
        <dgm:presLayoutVars>
          <dgm:bulletEnabled val="1"/>
        </dgm:presLayoutVars>
      </dgm:prSet>
      <dgm:spPr/>
    </dgm:pt>
    <dgm:pt modelId="{8E712BB4-C42B-4FAD-9D9F-1D1477446BB6}" type="pres">
      <dgm:prSet presAssocID="{02EDBCCC-6EF5-4997-AFC3-6425D7D37DF5}" presName="childShp" presStyleLbl="bgAccFollowNode1" presStyleIdx="0" presStyleCnt="1" custScaleX="124451" custScaleY="100392" custLinFactNeighborX="-1145" custLinFactNeighborY="-11023">
        <dgm:presLayoutVars>
          <dgm:bulletEnabled val="1"/>
        </dgm:presLayoutVars>
      </dgm:prSet>
      <dgm:spPr>
        <a:prstGeom prst="roundRect">
          <a:avLst/>
        </a:prstGeom>
      </dgm:spPr>
    </dgm:pt>
  </dgm:ptLst>
  <dgm:cxnLst>
    <dgm:cxn modelId="{AF760B2A-EA5D-4A77-A7E9-B0E4782A6FD4}" srcId="{02EDBCCC-6EF5-4997-AFC3-6425D7D37DF5}" destId="{72F9E107-9FCE-41C4-98B9-C9EE2FBFEA78}" srcOrd="1" destOrd="0" parTransId="{592DDD47-7CC6-40FC-9E10-32945B6E6ED5}" sibTransId="{2ABAE52F-B4CE-495E-AF0A-09B498EE313C}"/>
    <dgm:cxn modelId="{7FB0934A-9E9E-4386-8664-6429D4C8A97B}" type="presOf" srcId="{0BA932AA-A9EA-4767-82FA-476ACD156CFF}" destId="{93973CD1-2BB8-42AF-8FF6-4674AE601D43}" srcOrd="0" destOrd="0" presId="urn:microsoft.com/office/officeart/2005/8/layout/vList6"/>
    <dgm:cxn modelId="{60541A52-CAA7-4652-91A0-18F29C8E1DC0}" type="presOf" srcId="{83E93B6B-64E6-4A8B-AFBC-9A7F99F632EE}" destId="{8E712BB4-C42B-4FAD-9D9F-1D1477446BB6}" srcOrd="0" destOrd="0" presId="urn:microsoft.com/office/officeart/2005/8/layout/vList6"/>
    <dgm:cxn modelId="{D31F3086-9BD0-4FB1-B71D-B62D9251AB89}" type="presOf" srcId="{02EDBCCC-6EF5-4997-AFC3-6425D7D37DF5}" destId="{000F1180-CCB6-436D-9639-E7F832D20973}" srcOrd="0" destOrd="0" presId="urn:microsoft.com/office/officeart/2005/8/layout/vList6"/>
    <dgm:cxn modelId="{544A618C-7F55-4168-A1BD-5B2F20434860}" type="presOf" srcId="{D43DFAB5-66DB-4AE6-8E86-1FCC195819FB}" destId="{8E712BB4-C42B-4FAD-9D9F-1D1477446BB6}" srcOrd="0" destOrd="2" presId="urn:microsoft.com/office/officeart/2005/8/layout/vList6"/>
    <dgm:cxn modelId="{EC3F86A1-7D97-4963-90E9-25EE50FF26DD}" type="presOf" srcId="{72F9E107-9FCE-41C4-98B9-C9EE2FBFEA78}" destId="{8E712BB4-C42B-4FAD-9D9F-1D1477446BB6}" srcOrd="0" destOrd="1" presId="urn:microsoft.com/office/officeart/2005/8/layout/vList6"/>
    <dgm:cxn modelId="{BD607FAB-7EC8-47E2-9013-C872F007226C}" srcId="{0BA932AA-A9EA-4767-82FA-476ACD156CFF}" destId="{02EDBCCC-6EF5-4997-AFC3-6425D7D37DF5}" srcOrd="0" destOrd="0" parTransId="{0B125048-7841-49BA-A12B-AD0AB44295AA}" sibTransId="{6D85F884-9C99-41D3-93C2-E6A283D05BA7}"/>
    <dgm:cxn modelId="{E24AFDAB-9953-4AF8-85F8-356F730E9A1D}" srcId="{02EDBCCC-6EF5-4997-AFC3-6425D7D37DF5}" destId="{83E93B6B-64E6-4A8B-AFBC-9A7F99F632EE}" srcOrd="0" destOrd="0" parTransId="{D1061D84-47EC-4EAB-A280-0029763EA74B}" sibTransId="{FE5BC540-5734-400D-9EDA-A1DFFEE60CEB}"/>
    <dgm:cxn modelId="{E66AB9C3-A800-43C3-85DC-47FD7EF75F72}" srcId="{72F9E107-9FCE-41C4-98B9-C9EE2FBFEA78}" destId="{D43DFAB5-66DB-4AE6-8E86-1FCC195819FB}" srcOrd="0" destOrd="0" parTransId="{A0B6E60C-36AC-4D6A-9BA7-257F2163493F}" sibTransId="{38305458-1492-443A-99F1-6C5E7A95D7D8}"/>
    <dgm:cxn modelId="{EDB32FBE-C251-4563-A00B-BDFDA4B9BBFF}" type="presParOf" srcId="{93973CD1-2BB8-42AF-8FF6-4674AE601D43}" destId="{BACDC6EA-89AB-404A-82EB-9FCB1B5B8CDE}" srcOrd="0" destOrd="0" presId="urn:microsoft.com/office/officeart/2005/8/layout/vList6"/>
    <dgm:cxn modelId="{978B4124-1946-4BAF-82C8-8DDEA5FFAC43}" type="presParOf" srcId="{BACDC6EA-89AB-404A-82EB-9FCB1B5B8CDE}" destId="{000F1180-CCB6-436D-9639-E7F832D20973}" srcOrd="0" destOrd="0" presId="urn:microsoft.com/office/officeart/2005/8/layout/vList6"/>
    <dgm:cxn modelId="{8C2E1C17-682B-4C3B-A8E1-3874B1364AAC}" type="presParOf" srcId="{BACDC6EA-89AB-404A-82EB-9FCB1B5B8CDE}" destId="{8E712BB4-C42B-4FAD-9D9F-1D1477446BB6}"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712BB4-C42B-4FAD-9D9F-1D1477446BB6}">
      <dsp:nvSpPr>
        <dsp:cNvPr id="0" name=""/>
        <dsp:cNvSpPr/>
      </dsp:nvSpPr>
      <dsp:spPr>
        <a:xfrm>
          <a:off x="1695549" y="0"/>
          <a:ext cx="5569538" cy="1920236"/>
        </a:xfrm>
        <a:prstGeom prst="round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t>Nursing facilities must provide 30-day notice of increase to private pay if the January 1 rate notice is published by November 15. The time required for giving notice is decreased by the number of days by which the state was late in setting the rates.</a:t>
          </a:r>
        </a:p>
        <a:p>
          <a:pPr marL="114300" lvl="1" indent="-114300" algn="l" defTabSz="622300">
            <a:lnSpc>
              <a:spcPct val="90000"/>
            </a:lnSpc>
            <a:spcBef>
              <a:spcPct val="0"/>
            </a:spcBef>
            <a:spcAft>
              <a:spcPct val="15000"/>
            </a:spcAft>
            <a:buChar char="•"/>
          </a:pPr>
          <a:r>
            <a:rPr lang="en-US" sz="1400" kern="1200" dirty="0"/>
            <a:t>The Minnesota Department of Human Services (DHS) intends to publish the 2023 rate notices in the Nursing Facility Rates and Policy (NFRP) Portal website for most nursing facilities during the month of January.</a:t>
          </a:r>
        </a:p>
        <a:p>
          <a:pPr marL="228600" lvl="2" indent="-114300" algn="l" defTabSz="622300">
            <a:lnSpc>
              <a:spcPct val="90000"/>
            </a:lnSpc>
            <a:spcBef>
              <a:spcPct val="0"/>
            </a:spcBef>
            <a:spcAft>
              <a:spcPct val="15000"/>
            </a:spcAft>
            <a:buChar char="•"/>
          </a:pPr>
          <a:r>
            <a:rPr lang="en-US" sz="1400" kern="1200" dirty="0"/>
            <a:t>While the 30-day notice requirement does not apply, a notice of increase must be given prior to January 1, 2023.</a:t>
          </a:r>
        </a:p>
      </dsp:txBody>
      <dsp:txXfrm>
        <a:off x="1789287" y="93738"/>
        <a:ext cx="5382062" cy="1732760"/>
      </dsp:txXfrm>
    </dsp:sp>
    <dsp:sp modelId="{000F1180-CCB6-436D-9639-E7F832D20973}">
      <dsp:nvSpPr>
        <dsp:cNvPr id="0" name=""/>
        <dsp:cNvSpPr/>
      </dsp:nvSpPr>
      <dsp:spPr>
        <a:xfrm>
          <a:off x="166851" y="3750"/>
          <a:ext cx="1562859" cy="1912739"/>
        </a:xfrm>
        <a:prstGeom prst="roundRect">
          <a:avLst/>
        </a:prstGeom>
        <a:solidFill>
          <a:schemeClr val="accent1">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en-US" sz="1800" b="1" kern="1200" dirty="0"/>
            <a:t>Background</a:t>
          </a:r>
        </a:p>
      </dsp:txBody>
      <dsp:txXfrm>
        <a:off x="243143" y="80042"/>
        <a:ext cx="1410275" cy="176015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81867" cy="471532"/>
          </a:xfrm>
          <a:prstGeom prst="rect">
            <a:avLst/>
          </a:prstGeom>
        </p:spPr>
        <p:txBody>
          <a:bodyPr vert="horz" lIns="94331" tIns="47166" rIns="94331" bIns="47166" rtlCol="0"/>
          <a:lstStyle>
            <a:lvl1pPr algn="l">
              <a:defRPr sz="1300"/>
            </a:lvl1pPr>
          </a:lstStyle>
          <a:p>
            <a:endParaRPr lang="en-US" dirty="0"/>
          </a:p>
        </p:txBody>
      </p:sp>
      <p:sp>
        <p:nvSpPr>
          <p:cNvPr id="3" name="Date Placeholder 2"/>
          <p:cNvSpPr>
            <a:spLocks noGrp="1"/>
          </p:cNvSpPr>
          <p:nvPr>
            <p:ph type="dt" idx="1"/>
          </p:nvPr>
        </p:nvSpPr>
        <p:spPr>
          <a:xfrm>
            <a:off x="4028487" y="0"/>
            <a:ext cx="3081867" cy="471532"/>
          </a:xfrm>
          <a:prstGeom prst="rect">
            <a:avLst/>
          </a:prstGeom>
        </p:spPr>
        <p:txBody>
          <a:bodyPr vert="horz" lIns="94331" tIns="47166" rIns="94331" bIns="47166" rtlCol="0"/>
          <a:lstStyle>
            <a:lvl1pPr algn="r">
              <a:defRPr sz="1300"/>
            </a:lvl1pPr>
          </a:lstStyle>
          <a:p>
            <a:fld id="{6A5CB20B-362F-4BC9-8433-AFABF9BC6B9B}" type="datetimeFigureOut">
              <a:rPr lang="en-US" smtClean="0"/>
              <a:t>11/30/2022</a:t>
            </a:fld>
            <a:endParaRPr lang="en-US" dirty="0"/>
          </a:p>
        </p:txBody>
      </p:sp>
      <p:sp>
        <p:nvSpPr>
          <p:cNvPr id="4" name="Slide Image Placeholder 3"/>
          <p:cNvSpPr>
            <a:spLocks noGrp="1" noRot="1" noChangeAspect="1"/>
          </p:cNvSpPr>
          <p:nvPr>
            <p:ph type="sldImg" idx="2"/>
          </p:nvPr>
        </p:nvSpPr>
        <p:spPr>
          <a:xfrm>
            <a:off x="2332038" y="1174750"/>
            <a:ext cx="2447925" cy="3171825"/>
          </a:xfrm>
          <a:prstGeom prst="rect">
            <a:avLst/>
          </a:prstGeom>
          <a:noFill/>
          <a:ln w="12700">
            <a:solidFill>
              <a:prstClr val="black"/>
            </a:solidFill>
          </a:ln>
        </p:spPr>
        <p:txBody>
          <a:bodyPr vert="horz" lIns="94331" tIns="47166" rIns="94331" bIns="47166" rtlCol="0" anchor="ctr"/>
          <a:lstStyle/>
          <a:p>
            <a:endParaRPr lang="en-US" dirty="0"/>
          </a:p>
        </p:txBody>
      </p:sp>
      <p:sp>
        <p:nvSpPr>
          <p:cNvPr id="5" name="Notes Placeholder 4"/>
          <p:cNvSpPr>
            <a:spLocks noGrp="1"/>
          </p:cNvSpPr>
          <p:nvPr>
            <p:ph type="body" sz="quarter" idx="3"/>
          </p:nvPr>
        </p:nvSpPr>
        <p:spPr>
          <a:xfrm>
            <a:off x="711200" y="4522787"/>
            <a:ext cx="5689600" cy="3700463"/>
          </a:xfrm>
          <a:prstGeom prst="rect">
            <a:avLst/>
          </a:prstGeom>
        </p:spPr>
        <p:txBody>
          <a:bodyPr vert="horz" lIns="94331" tIns="47166" rIns="94331" bIns="4716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26469"/>
            <a:ext cx="3081867" cy="471531"/>
          </a:xfrm>
          <a:prstGeom prst="rect">
            <a:avLst/>
          </a:prstGeom>
        </p:spPr>
        <p:txBody>
          <a:bodyPr vert="horz" lIns="94331" tIns="47166" rIns="94331" bIns="47166"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8487" y="8926469"/>
            <a:ext cx="3081867" cy="471531"/>
          </a:xfrm>
          <a:prstGeom prst="rect">
            <a:avLst/>
          </a:prstGeom>
        </p:spPr>
        <p:txBody>
          <a:bodyPr vert="horz" lIns="94331" tIns="47166" rIns="94331" bIns="47166" rtlCol="0" anchor="b"/>
          <a:lstStyle>
            <a:lvl1pPr algn="r">
              <a:defRPr sz="1300"/>
            </a:lvl1pPr>
          </a:lstStyle>
          <a:p>
            <a:fld id="{0524841E-2189-4788-9689-01842EBE1F20}" type="slidenum">
              <a:rPr lang="en-US" smtClean="0"/>
              <a:t>‹#›</a:t>
            </a:fld>
            <a:endParaRPr lang="en-US" dirty="0"/>
          </a:p>
        </p:txBody>
      </p:sp>
    </p:spTree>
    <p:extLst>
      <p:ext uri="{BB962C8B-B14F-4D97-AF65-F5344CB8AC3E}">
        <p14:creationId xmlns:p14="http://schemas.microsoft.com/office/powerpoint/2010/main" val="360222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2038" y="1174750"/>
            <a:ext cx="2447925" cy="31718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24841E-2189-4788-9689-01842EBE1F20}" type="slidenum">
              <a:rPr lang="en-US" smtClean="0"/>
              <a:t>1</a:t>
            </a:fld>
            <a:endParaRPr lang="en-US" dirty="0"/>
          </a:p>
        </p:txBody>
      </p:sp>
    </p:spTree>
    <p:extLst>
      <p:ext uri="{BB962C8B-B14F-4D97-AF65-F5344CB8AC3E}">
        <p14:creationId xmlns:p14="http://schemas.microsoft.com/office/powerpoint/2010/main" val="982780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noProof="0"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noProof="0"/>
              <a:t>Click to edit Master subtitle style</a:t>
            </a:r>
            <a:endParaRPr lang="en-US" noProof="0" dirty="0"/>
          </a:p>
        </p:txBody>
      </p:sp>
      <p:sp>
        <p:nvSpPr>
          <p:cNvPr id="4" name="Date Placeholder 3"/>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noProof="0"/>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noProof="0"/>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noProof="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noProof="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3" name="Footer Placeholder 2"/>
          <p:cNvSpPr>
            <a:spLocks noGrp="1"/>
          </p:cNvSpPr>
          <p:nvPr>
            <p:ph type="ftr" sz="quarter" idx="11"/>
          </p:nvPr>
        </p:nvSpPr>
        <p:spPr/>
        <p:txBody>
          <a:bodyPr/>
          <a:lstStyle/>
          <a:p>
            <a:endParaRPr lang="en-US" noProof="0" dirty="0"/>
          </a:p>
        </p:txBody>
      </p:sp>
      <p:sp>
        <p:nvSpPr>
          <p:cNvPr id="4" name="Slide Number Placeholder 3"/>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noProof="0"/>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noProof="0"/>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noProof="0"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noProof="0"/>
              <a:t>Click to edit Master text styles</a:t>
            </a:r>
          </a:p>
        </p:txBody>
      </p:sp>
      <p:sp>
        <p:nvSpPr>
          <p:cNvPr id="5" name="Date Placeholder 4"/>
          <p:cNvSpPr>
            <a:spLocks noGrp="1"/>
          </p:cNvSpPr>
          <p:nvPr>
            <p:ph type="dt" sz="half" idx="10"/>
          </p:nvPr>
        </p:nvSpPr>
        <p:spPr/>
        <p:txBody>
          <a:bodyPr/>
          <a:lstStyle/>
          <a:p>
            <a:fld id="{36249FB1-8DC7-2548-AC7C-8290DC7C7EBB}" type="datetimeFigureOut">
              <a:rPr lang="en-US" noProof="0" smtClean="0"/>
              <a:t>11/30/2022</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20420942-0C1D-C342-8146-AAA4F3CAD529}" type="slidenum">
              <a:rPr lang="en-US" noProof="0" smtClean="0"/>
              <a:t>‹#›</a:t>
            </a:fld>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noProof="0"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marL="194310" marR="0" lvl="0"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a:effectLst/>
                <a:latin typeface="Segoe UI Web (West European)"/>
              </a:rPr>
              <a:t>Click to edit Master text styles</a:t>
            </a:r>
          </a:p>
          <a:p>
            <a:pPr marL="194310" marR="0" lvl="1"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a:effectLst/>
                <a:latin typeface="Segoe UI Web (West European)"/>
              </a:rPr>
              <a:t>Second level</a:t>
            </a:r>
          </a:p>
          <a:p>
            <a:pPr marL="194310" marR="0" lvl="2"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a:effectLst/>
                <a:latin typeface="Segoe UI Web (West European)"/>
              </a:rPr>
              <a:t>Third level</a:t>
            </a:r>
          </a:p>
          <a:p>
            <a:pPr marL="194310" marR="0" lvl="3"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a:effectLst/>
                <a:latin typeface="Segoe UI Web (West European)"/>
              </a:rPr>
              <a:t>Fourth level</a:t>
            </a:r>
          </a:p>
          <a:p>
            <a:pPr marL="194310" marR="0" lvl="4" indent="-194310" algn="l" defTabSz="777240" rtl="0" eaLnBrk="1" fontAlgn="auto" latinLnBrk="0" hangingPunct="1">
              <a:lnSpc>
                <a:spcPct val="90000"/>
              </a:lnSpc>
              <a:spcBef>
                <a:spcPts val="850"/>
              </a:spcBef>
              <a:spcAft>
                <a:spcPts val="0"/>
              </a:spcAft>
              <a:buClrTx/>
              <a:buSzTx/>
              <a:buFont typeface="Arial" panose="020B0604020202020204" pitchFamily="34" charset="0"/>
              <a:buChar char="•"/>
              <a:tabLst/>
              <a:defRPr/>
            </a:pPr>
            <a:r>
              <a:rPr lang="en-US">
                <a:effectLst/>
                <a:latin typeface="Segoe UI Web (West European)"/>
              </a:rPr>
              <a:t>Fifth level</a:t>
            </a:r>
            <a:endParaRPr lang="en-US" noProof="0"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6249FB1-8DC7-2548-AC7C-8290DC7C7EBB}" type="datetimeFigureOut">
              <a:rPr lang="en-US" noProof="0" smtClean="0"/>
              <a:t>11/30/2022</a:t>
            </a:fld>
            <a:endParaRPr lang="en-US" noProof="0"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noProof="0"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0420942-0C1D-C342-8146-AAA4F3CAD529}" type="slidenum">
              <a:rPr lang="en-US" noProof="0" smtClean="0"/>
              <a:t>‹#›</a:t>
            </a:fld>
            <a:endParaRPr lang="en-US" noProof="0" dirty="0"/>
          </a:p>
        </p:txBody>
      </p:sp>
    </p:spTree>
    <p:extLst>
      <p:ext uri="{BB962C8B-B14F-4D97-AF65-F5344CB8AC3E}">
        <p14:creationId xmlns:p14="http://schemas.microsoft.com/office/powerpoint/2010/main" val="15376477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0" indent="0" algn="l" defTabSz="777240" rtl="0" eaLnBrk="1" latinLnBrk="0" hangingPunct="1">
        <a:lnSpc>
          <a:spcPct val="90000"/>
        </a:lnSpc>
        <a:spcBef>
          <a:spcPts val="850"/>
        </a:spcBef>
        <a:buFont typeface="Arial" panose="020B0604020202020204" pitchFamily="34" charset="0"/>
        <a:buNone/>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gif"/><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hidden="1">
            <a:extLst>
              <a:ext uri="{FF2B5EF4-FFF2-40B4-BE49-F238E27FC236}">
                <a16:creationId xmlns:a16="http://schemas.microsoft.com/office/drawing/2014/main" id="{3F05767D-3FA9-4144-C04F-642D470CAC94}"/>
              </a:ext>
            </a:extLst>
          </p:cNvPr>
          <p:cNvSpPr>
            <a:spLocks noGrp="1"/>
          </p:cNvSpPr>
          <p:nvPr>
            <p:ph type="ctrTitle"/>
          </p:nvPr>
        </p:nvSpPr>
        <p:spPr/>
        <p:txBody>
          <a:bodyPr/>
          <a:lstStyle/>
          <a:p>
            <a:r>
              <a:rPr lang="en-US" dirty="0"/>
              <a:t>Introduction page</a:t>
            </a:r>
          </a:p>
        </p:txBody>
      </p:sp>
      <p:sp>
        <p:nvSpPr>
          <p:cNvPr id="4" name="Rettangolo 3">
            <a:extLst>
              <a:ext uri="{C183D7F6-B498-43B3-948B-1728B52AA6E4}">
                <adec:decorative xmlns:adec="http://schemas.microsoft.com/office/drawing/2017/decorative" val="1"/>
              </a:ext>
            </a:extLst>
          </p:cNvPr>
          <p:cNvSpPr/>
          <p:nvPr/>
        </p:nvSpPr>
        <p:spPr>
          <a:xfrm>
            <a:off x="0" y="0"/>
            <a:ext cx="7772400" cy="100584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ttangolo 9">
            <a:extLst>
              <a:ext uri="{C183D7F6-B498-43B3-948B-1728B52AA6E4}">
                <adec:decorative xmlns:adec="http://schemas.microsoft.com/office/drawing/2017/decorative" val="1"/>
              </a:ext>
            </a:extLst>
          </p:cNvPr>
          <p:cNvSpPr/>
          <p:nvPr/>
        </p:nvSpPr>
        <p:spPr>
          <a:xfrm>
            <a:off x="0" y="12741"/>
            <a:ext cx="7772400" cy="763248"/>
          </a:xfrm>
          <a:prstGeom prst="rect">
            <a:avLst/>
          </a:prstGeom>
          <a:solidFill>
            <a:srgbClr val="E6E6E6"/>
          </a:solid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rgbClr val="D24726"/>
              </a:solidFill>
            </a:endParaRPr>
          </a:p>
        </p:txBody>
      </p:sp>
      <p:cxnSp>
        <p:nvCxnSpPr>
          <p:cNvPr id="69" name="Connettore 1 68">
            <a:extLst>
              <a:ext uri="{C183D7F6-B498-43B3-948B-1728B52AA6E4}">
                <adec:decorative xmlns:adec="http://schemas.microsoft.com/office/drawing/2017/decorative" val="1"/>
              </a:ext>
            </a:extLst>
          </p:cNvPr>
          <p:cNvCxnSpPr/>
          <p:nvPr/>
        </p:nvCxnSpPr>
        <p:spPr>
          <a:xfrm>
            <a:off x="0" y="10058400"/>
            <a:ext cx="7772400" cy="0"/>
          </a:xfrm>
          <a:prstGeom prst="line">
            <a:avLst/>
          </a:prstGeom>
          <a:ln>
            <a:solidFill>
              <a:srgbClr val="D24726"/>
            </a:solidFill>
          </a:ln>
        </p:spPr>
        <p:style>
          <a:lnRef idx="1">
            <a:schemeClr val="accent1"/>
          </a:lnRef>
          <a:fillRef idx="0">
            <a:schemeClr val="accent1"/>
          </a:fillRef>
          <a:effectRef idx="0">
            <a:schemeClr val="accent1"/>
          </a:effectRef>
          <a:fontRef idx="minor">
            <a:schemeClr val="tx1"/>
          </a:fontRef>
        </p:style>
      </p:cxnSp>
      <p:pic>
        <p:nvPicPr>
          <p:cNvPr id="78" name="Picture 77" descr="Text&#10;&#10;Description automatically generated">
            <a:extLst>
              <a:ext uri="{FF2B5EF4-FFF2-40B4-BE49-F238E27FC236}">
                <a16:creationId xmlns:a16="http://schemas.microsoft.com/office/drawing/2014/main" id="{2F92D7E1-FDA9-7BEB-8E94-B888BC118853}"/>
              </a:ext>
            </a:extLst>
          </p:cNvPr>
          <p:cNvPicPr>
            <a:picLocks noChangeAspect="1"/>
          </p:cNvPicPr>
          <p:nvPr/>
        </p:nvPicPr>
        <p:blipFill>
          <a:blip r:embed="rId3"/>
          <a:stretch>
            <a:fillRect/>
          </a:stretch>
        </p:blipFill>
        <p:spPr>
          <a:xfrm>
            <a:off x="6094961" y="163832"/>
            <a:ext cx="1496290" cy="548640"/>
          </a:xfrm>
          <a:prstGeom prst="rect">
            <a:avLst/>
          </a:prstGeom>
        </p:spPr>
      </p:pic>
      <p:sp>
        <p:nvSpPr>
          <p:cNvPr id="2" name="Rectangle 1">
            <a:extLst>
              <a:ext uri="{FF2B5EF4-FFF2-40B4-BE49-F238E27FC236}">
                <a16:creationId xmlns:a16="http://schemas.microsoft.com/office/drawing/2014/main" id="{D6030013-98A0-94DE-953B-DDD6C5BD3435}"/>
              </a:ext>
            </a:extLst>
          </p:cNvPr>
          <p:cNvSpPr/>
          <p:nvPr/>
        </p:nvSpPr>
        <p:spPr>
          <a:xfrm>
            <a:off x="253642" y="-6976"/>
            <a:ext cx="5768825" cy="763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rgbClr val="D24726"/>
                </a:solidFill>
              </a:rPr>
              <a:t>Best Practices for Notification to Private Pay</a:t>
            </a:r>
          </a:p>
          <a:p>
            <a:r>
              <a:rPr lang="en-US" sz="2000" b="1" i="1" dirty="0">
                <a:solidFill>
                  <a:srgbClr val="D24726"/>
                </a:solidFill>
              </a:rPr>
              <a:t>January 1, 2023, Rates</a:t>
            </a:r>
          </a:p>
        </p:txBody>
      </p:sp>
      <p:graphicFrame>
        <p:nvGraphicFramePr>
          <p:cNvPr id="3" name="Diagram 2">
            <a:extLst>
              <a:ext uri="{FF2B5EF4-FFF2-40B4-BE49-F238E27FC236}">
                <a16:creationId xmlns:a16="http://schemas.microsoft.com/office/drawing/2014/main" id="{AB079B5D-0CAD-1C7B-F59E-3720C960B8E0}"/>
              </a:ext>
            </a:extLst>
          </p:cNvPr>
          <p:cNvGraphicFramePr/>
          <p:nvPr>
            <p:extLst>
              <p:ext uri="{D42A27DB-BD31-4B8C-83A1-F6EECF244321}">
                <p14:modId xmlns:p14="http://schemas.microsoft.com/office/powerpoint/2010/main" val="1436199400"/>
              </p:ext>
            </p:extLst>
          </p:nvPr>
        </p:nvGraphicFramePr>
        <p:xfrm>
          <a:off x="153147" y="842668"/>
          <a:ext cx="7466101" cy="19202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Flowchart: Alternate Process 7">
            <a:extLst>
              <a:ext uri="{FF2B5EF4-FFF2-40B4-BE49-F238E27FC236}">
                <a16:creationId xmlns:a16="http://schemas.microsoft.com/office/drawing/2014/main" id="{1D0AC9A3-B467-BA3A-5579-5BEDCC1FAA6F}"/>
              </a:ext>
            </a:extLst>
          </p:cNvPr>
          <p:cNvSpPr/>
          <p:nvPr/>
        </p:nvSpPr>
        <p:spPr>
          <a:xfrm>
            <a:off x="253642" y="2894090"/>
            <a:ext cx="7265114" cy="731520"/>
          </a:xfrm>
          <a:prstGeom prst="flowChartAlternateProcess">
            <a:avLst/>
          </a:prstGeom>
          <a:no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solidFill>
                  <a:schemeClr val="accent1"/>
                </a:solidFill>
              </a:rPr>
              <a:t>DHS expects to inform nursing facilities by mid-December whether the facility will receive either audited or unaudited rate notices published in January, or if DHS plans to issue the facility a 2023 interim Medicaid payment add-on (IMPA).</a:t>
            </a:r>
          </a:p>
        </p:txBody>
      </p:sp>
      <p:graphicFrame>
        <p:nvGraphicFramePr>
          <p:cNvPr id="16" name="Table 16">
            <a:extLst>
              <a:ext uri="{FF2B5EF4-FFF2-40B4-BE49-F238E27FC236}">
                <a16:creationId xmlns:a16="http://schemas.microsoft.com/office/drawing/2014/main" id="{DA257501-55AF-D16A-BDD9-4AEEBA911C43}"/>
              </a:ext>
            </a:extLst>
          </p:cNvPr>
          <p:cNvGraphicFramePr>
            <a:graphicFrameLocks noGrp="1"/>
          </p:cNvGraphicFramePr>
          <p:nvPr>
            <p:extLst>
              <p:ext uri="{D42A27DB-BD31-4B8C-83A1-F6EECF244321}">
                <p14:modId xmlns:p14="http://schemas.microsoft.com/office/powerpoint/2010/main" val="3213254100"/>
              </p:ext>
            </p:extLst>
          </p:nvPr>
        </p:nvGraphicFramePr>
        <p:xfrm>
          <a:off x="253641" y="6017858"/>
          <a:ext cx="7265114" cy="3931920"/>
        </p:xfrm>
        <a:graphic>
          <a:graphicData uri="http://schemas.openxmlformats.org/drawingml/2006/table">
            <a:tbl>
              <a:tblPr firstRow="1" bandRow="1">
                <a:tableStyleId>{5C22544A-7EE6-4342-B048-85BDC9FD1C3A}</a:tableStyleId>
              </a:tblPr>
              <a:tblGrid>
                <a:gridCol w="1202180">
                  <a:extLst>
                    <a:ext uri="{9D8B030D-6E8A-4147-A177-3AD203B41FA5}">
                      <a16:colId xmlns:a16="http://schemas.microsoft.com/office/drawing/2014/main" val="3314896582"/>
                    </a:ext>
                  </a:extLst>
                </a:gridCol>
                <a:gridCol w="1714500">
                  <a:extLst>
                    <a:ext uri="{9D8B030D-6E8A-4147-A177-3AD203B41FA5}">
                      <a16:colId xmlns:a16="http://schemas.microsoft.com/office/drawing/2014/main" val="2905835600"/>
                    </a:ext>
                  </a:extLst>
                </a:gridCol>
                <a:gridCol w="1714500">
                  <a:extLst>
                    <a:ext uri="{9D8B030D-6E8A-4147-A177-3AD203B41FA5}">
                      <a16:colId xmlns:a16="http://schemas.microsoft.com/office/drawing/2014/main" val="1936057662"/>
                    </a:ext>
                  </a:extLst>
                </a:gridCol>
                <a:gridCol w="2633934">
                  <a:extLst>
                    <a:ext uri="{9D8B030D-6E8A-4147-A177-3AD203B41FA5}">
                      <a16:colId xmlns:a16="http://schemas.microsoft.com/office/drawing/2014/main" val="1113513100"/>
                    </a:ext>
                  </a:extLst>
                </a:gridCol>
              </a:tblGrid>
              <a:tr h="370840">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800" b="1" dirty="0">
                          <a:solidFill>
                            <a:srgbClr val="D24726"/>
                          </a:solidFill>
                        </a:rPr>
                        <a:t>Steps</a:t>
                      </a:r>
                      <a:endParaRPr lang="en-US" sz="1800" dirty="0">
                        <a:ln>
                          <a:noFill/>
                        </a:ln>
                        <a:solidFill>
                          <a:srgbClr val="D2472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800" b="1" dirty="0">
                          <a:ln>
                            <a:noFill/>
                          </a:ln>
                          <a:solidFill>
                            <a:srgbClr val="D24726"/>
                          </a:solidFill>
                        </a:rPr>
                        <a:t>7-County Metro</a:t>
                      </a:r>
                      <a:endParaRPr lang="en-US" sz="1800" dirty="0">
                        <a:ln>
                          <a:noFill/>
                        </a:ln>
                        <a:solidFill>
                          <a:srgbClr val="D2472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ln>
                            <a:noFill/>
                          </a:ln>
                          <a:solidFill>
                            <a:srgbClr val="D24726"/>
                          </a:solidFill>
                        </a:rPr>
                        <a:t>Greater Minnesota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a:ln>
                            <a:noFill/>
                          </a:ln>
                          <a:solidFill>
                            <a:srgbClr val="D24726"/>
                          </a:solidFill>
                        </a:rPr>
                        <a:t>Outlier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17674767"/>
                  </a:ext>
                </a:extLst>
              </a:tr>
              <a:tr h="370840">
                <a:tc>
                  <a:txBody>
                    <a:bodyPr/>
                    <a:lstStyle/>
                    <a:p>
                      <a:pPr algn="ctr"/>
                      <a:r>
                        <a:rPr lang="en-US" sz="1600" b="1" dirty="0">
                          <a:solidFill>
                            <a:srgbClr val="D24726"/>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Send Private Pay residents a letter </a:t>
                      </a:r>
                      <a:r>
                        <a:rPr lang="en-US" sz="1400"/>
                        <a:t>around December 1 communicating </a:t>
                      </a:r>
                      <a:r>
                        <a:rPr lang="en-US" sz="1400" dirty="0"/>
                        <a:t>an increase in rates and what to expect (</a:t>
                      </a:r>
                      <a:r>
                        <a:rPr lang="en-US" sz="1400" b="1" dirty="0"/>
                        <a:t>see Sample Letter 1</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lang="en-US" sz="1400" dirty="0"/>
                        <a:t>Send Private Pay residents a letter in late November communicating an increase in rates and what to expect (see Sample Letter 1).</a:t>
                      </a:r>
                    </a:p>
                  </a:txBody>
                  <a:tcPr/>
                </a:tc>
                <a:tc hMerge="1">
                  <a:txBody>
                    <a:bodyPr/>
                    <a:lstStyle/>
                    <a:p>
                      <a:endParaRPr lang="en-US"/>
                    </a:p>
                  </a:txBody>
                  <a:tcPr/>
                </a:tc>
                <a:extLst>
                  <a:ext uri="{0D108BD9-81ED-4DB2-BD59-A6C34878D82A}">
                    <a16:rowId xmlns:a16="http://schemas.microsoft.com/office/drawing/2014/main" val="1557886829"/>
                  </a:ext>
                </a:extLst>
              </a:tr>
              <a:tr h="370840">
                <a:tc>
                  <a:txBody>
                    <a:bodyPr/>
                    <a:lstStyle/>
                    <a:p>
                      <a:pPr algn="ctr"/>
                      <a:r>
                        <a:rPr lang="en-US" sz="1600" b="1" dirty="0">
                          <a:solidFill>
                            <a:srgbClr val="D24726"/>
                          </a:solidFill>
                        </a:rPr>
                        <a:t>2</a:t>
                      </a:r>
                    </a:p>
                    <a:p>
                      <a:pPr algn="ctr"/>
                      <a:r>
                        <a:rPr lang="en-US" sz="1400" b="1" dirty="0"/>
                        <a:t>1 &amp; 2 may be combined by using Sample Letter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US" sz="1400" dirty="0"/>
                        <a:t>Work with accounting firm during December to estimate 2023 rates. Notify private pay residents of estimated January 1, 2023, rates (</a:t>
                      </a:r>
                      <a:r>
                        <a:rPr lang="en-US" sz="1400" b="1" dirty="0"/>
                        <a:t>see Sample Letter 2</a:t>
                      </a:r>
                      <a:r>
                        <a:rPr lang="en-US" sz="1400" dirty="0"/>
                        <a:t>)</a:t>
                      </a:r>
                    </a:p>
                    <a:p>
                      <a:pPr algn="ctr"/>
                      <a:r>
                        <a:rPr lang="en-US" sz="1400" dirty="0"/>
                        <a:t>Continue to charge private pay the estimated rates until a rate notice is received.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72617503"/>
                  </a:ext>
                </a:extLst>
              </a:tr>
              <a:tr h="370840">
                <a:tc>
                  <a:txBody>
                    <a:bodyPr/>
                    <a:lstStyle/>
                    <a:p>
                      <a:pPr algn="ctr"/>
                      <a:r>
                        <a:rPr lang="en-US" sz="1600" b="1" dirty="0">
                          <a:solidFill>
                            <a:srgbClr val="D24726"/>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US" sz="1400" dirty="0"/>
                        <a:t>After receiving 2023 rate notice from DHS, state regulations require providers to inform residents of any rate changes within five days of receiving the information from state </a:t>
                      </a:r>
                      <a:br>
                        <a:rPr lang="en-US" sz="1400" dirty="0"/>
                      </a:br>
                      <a:r>
                        <a:rPr lang="en-US" sz="1400" dirty="0"/>
                        <a:t>(</a:t>
                      </a:r>
                      <a:r>
                        <a:rPr lang="en-US" sz="1400" b="1" dirty="0"/>
                        <a:t>see Sample Letter 3</a:t>
                      </a:r>
                      <a:r>
                        <a:rPr lang="en-US" sz="14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a:txBody>
                    <a:bodyPr/>
                    <a:lstStyle/>
                    <a:p>
                      <a:pPr algn="ctr"/>
                      <a:r>
                        <a:rPr lang="en-US" sz="1400" dirty="0"/>
                        <a:t>DHS pays the IMPA as an adjustment for Medicaid. The IMPA is not considered part of a nursing facility’s rate. Nursing facilities uses estimated rates for private pay until rate notice issued and uses </a:t>
                      </a:r>
                      <a:r>
                        <a:rPr lang="en-US" sz="1400" b="1" dirty="0"/>
                        <a:t>Sample Letter 3.</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1531901"/>
                  </a:ext>
                </a:extLst>
              </a:tr>
            </a:tbl>
          </a:graphicData>
        </a:graphic>
      </p:graphicFrame>
      <p:graphicFrame>
        <p:nvGraphicFramePr>
          <p:cNvPr id="20" name="Table 7">
            <a:extLst>
              <a:ext uri="{FF2B5EF4-FFF2-40B4-BE49-F238E27FC236}">
                <a16:creationId xmlns:a16="http://schemas.microsoft.com/office/drawing/2014/main" id="{83A4A836-11D3-E468-A2AA-27B0625390C5}"/>
              </a:ext>
            </a:extLst>
          </p:cNvPr>
          <p:cNvGraphicFramePr>
            <a:graphicFrameLocks noGrp="1"/>
          </p:cNvGraphicFramePr>
          <p:nvPr>
            <p:extLst>
              <p:ext uri="{D42A27DB-BD31-4B8C-83A1-F6EECF244321}">
                <p14:modId xmlns:p14="http://schemas.microsoft.com/office/powerpoint/2010/main" val="4270528100"/>
              </p:ext>
            </p:extLst>
          </p:nvPr>
        </p:nvGraphicFramePr>
        <p:xfrm>
          <a:off x="253642" y="3777928"/>
          <a:ext cx="7265115" cy="2133600"/>
        </p:xfrm>
        <a:graphic>
          <a:graphicData uri="http://schemas.openxmlformats.org/drawingml/2006/table">
            <a:tbl>
              <a:tblPr firstRow="1" bandRow="1">
                <a:tableStyleId>{3B4B98B0-60AC-42C2-AFA5-B58CD77FA1E5}</a:tableStyleId>
              </a:tblPr>
              <a:tblGrid>
                <a:gridCol w="2421705">
                  <a:extLst>
                    <a:ext uri="{9D8B030D-6E8A-4147-A177-3AD203B41FA5}">
                      <a16:colId xmlns:a16="http://schemas.microsoft.com/office/drawing/2014/main" val="2238571503"/>
                    </a:ext>
                  </a:extLst>
                </a:gridCol>
                <a:gridCol w="2421705">
                  <a:extLst>
                    <a:ext uri="{9D8B030D-6E8A-4147-A177-3AD203B41FA5}">
                      <a16:colId xmlns:a16="http://schemas.microsoft.com/office/drawing/2014/main" val="3832823087"/>
                    </a:ext>
                  </a:extLst>
                </a:gridCol>
                <a:gridCol w="2421705">
                  <a:extLst>
                    <a:ext uri="{9D8B030D-6E8A-4147-A177-3AD203B41FA5}">
                      <a16:colId xmlns:a16="http://schemas.microsoft.com/office/drawing/2014/main" val="3132035121"/>
                    </a:ext>
                  </a:extLst>
                </a:gridCol>
              </a:tblGrid>
              <a:tr h="365760">
                <a:tc gridSpan="3">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2000" b="1" dirty="0">
                          <a:solidFill>
                            <a:srgbClr val="D24726"/>
                          </a:solidFill>
                        </a:rPr>
                        <a:t>Three Scenarios for Nursing Facilities</a:t>
                      </a:r>
                    </a:p>
                  </a:txBody>
                  <a:tcPr>
                    <a:solidFill>
                      <a:srgbClr val="D2DEEF"/>
                    </a:solidFill>
                  </a:tcPr>
                </a:tc>
                <a:tc hMerge="1">
                  <a:txBody>
                    <a:bodyPr/>
                    <a:lstStyle/>
                    <a:p>
                      <a:pPr algn="ctr"/>
                      <a:endParaRPr lang="en-US" sz="2000" dirty="0">
                        <a:solidFill>
                          <a:schemeClr val="bg1"/>
                        </a:solidFill>
                      </a:endParaRPr>
                    </a:p>
                  </a:txBody>
                  <a:tcPr>
                    <a:solidFill>
                      <a:srgbClr val="D2DEEF"/>
                    </a:solidFill>
                  </a:tcPr>
                </a:tc>
                <a:tc hMerge="1">
                  <a:txBody>
                    <a:bodyPr/>
                    <a:lstStyle/>
                    <a:p>
                      <a:pPr algn="ctr"/>
                      <a:endParaRPr lang="en-US" sz="2000" dirty="0">
                        <a:solidFill>
                          <a:schemeClr val="bg1"/>
                        </a:solidFill>
                      </a:endParaRPr>
                    </a:p>
                  </a:txBody>
                  <a:tcPr>
                    <a:solidFill>
                      <a:srgbClr val="D2DEEF"/>
                    </a:solidFill>
                  </a:tcPr>
                </a:tc>
                <a:extLst>
                  <a:ext uri="{0D108BD9-81ED-4DB2-BD59-A6C34878D82A}">
                    <a16:rowId xmlns:a16="http://schemas.microsoft.com/office/drawing/2014/main" val="665948070"/>
                  </a:ext>
                </a:extLst>
              </a:tr>
              <a:tr h="365760">
                <a:tc>
                  <a:txBody>
                    <a:bodyPr/>
                    <a:lstStyle/>
                    <a:p>
                      <a:pPr algn="ctr"/>
                      <a:r>
                        <a:rPr lang="en-US" sz="1800" dirty="0">
                          <a:solidFill>
                            <a:srgbClr val="D24726"/>
                          </a:solidFill>
                        </a:rPr>
                        <a:t>7-County Metro</a:t>
                      </a:r>
                      <a:endParaRPr lang="en-US" sz="1800" dirty="0">
                        <a:solidFill>
                          <a:schemeClr val="bg1"/>
                        </a:solidFill>
                      </a:endParaRPr>
                    </a:p>
                  </a:txBody>
                  <a:tcPr anchor="b">
                    <a:solidFill>
                      <a:srgbClr val="D2DEEF"/>
                    </a:solidFill>
                  </a:tcPr>
                </a:tc>
                <a:tc>
                  <a:txBody>
                    <a:bodyPr/>
                    <a:lstStyle/>
                    <a:p>
                      <a:pPr algn="ctr"/>
                      <a:r>
                        <a:rPr lang="en-US" sz="1800" dirty="0">
                          <a:solidFill>
                            <a:srgbClr val="D24726"/>
                          </a:solidFill>
                        </a:rPr>
                        <a:t>Greater Minnesota</a:t>
                      </a:r>
                      <a:endParaRPr lang="en-US" sz="1800" dirty="0">
                        <a:solidFill>
                          <a:schemeClr val="bg1"/>
                        </a:solidFill>
                      </a:endParaRPr>
                    </a:p>
                  </a:txBody>
                  <a:tcPr anchor="b">
                    <a:solidFill>
                      <a:srgbClr val="D2DEEF"/>
                    </a:solidFill>
                  </a:tcPr>
                </a:tc>
                <a:tc>
                  <a:txBody>
                    <a:bodyPr/>
                    <a:lstStyle/>
                    <a:p>
                      <a:pPr algn="ctr"/>
                      <a:r>
                        <a:rPr lang="en-US" sz="1800" dirty="0">
                          <a:solidFill>
                            <a:srgbClr val="D24726"/>
                          </a:solidFill>
                        </a:rPr>
                        <a:t>Outlier</a:t>
                      </a:r>
                      <a:endParaRPr lang="en-US" sz="1800" dirty="0">
                        <a:solidFill>
                          <a:schemeClr val="bg1"/>
                        </a:solidFill>
                      </a:endParaRPr>
                    </a:p>
                  </a:txBody>
                  <a:tcPr anchor="b">
                    <a:solidFill>
                      <a:srgbClr val="D2DEEF"/>
                    </a:solidFill>
                  </a:tcPr>
                </a:tc>
                <a:extLst>
                  <a:ext uri="{0D108BD9-81ED-4DB2-BD59-A6C34878D82A}">
                    <a16:rowId xmlns:a16="http://schemas.microsoft.com/office/drawing/2014/main" val="2722382222"/>
                  </a:ext>
                </a:extLst>
              </a:tr>
              <a:tr h="1337310">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rPr>
                        <a:t>For most metro area facilities, the 2023 rate notice will be based upon the 2021 </a:t>
                      </a:r>
                      <a:r>
                        <a:rPr lang="en-US" sz="1400" b="1" i="1" kern="1200" dirty="0">
                          <a:solidFill>
                            <a:srgbClr val="D24726"/>
                          </a:solidFill>
                        </a:rPr>
                        <a:t>audited</a:t>
                      </a:r>
                      <a:r>
                        <a:rPr lang="en-US" sz="1400" kern="1200" dirty="0">
                          <a:solidFill>
                            <a:schemeClr val="tx1"/>
                          </a:solidFill>
                        </a:rPr>
                        <a:t> cost report.</a:t>
                      </a:r>
                    </a:p>
                  </a:txBody>
                  <a:tcPr>
                    <a:solidFill>
                      <a:schemeClr val="accent1">
                        <a:lumMod val="60000"/>
                        <a:lumOff val="40000"/>
                        <a:alpha val="20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rPr>
                        <a:t>For most greater Minnesota facilities, the 2023 rate notice will be based upon the 2021 </a:t>
                      </a:r>
                      <a:r>
                        <a:rPr lang="en-US" sz="1400" b="1" i="1" kern="1200" dirty="0">
                          <a:solidFill>
                            <a:srgbClr val="D24726"/>
                          </a:solidFill>
                        </a:rPr>
                        <a:t>unaudited</a:t>
                      </a:r>
                      <a:r>
                        <a:rPr lang="en-US" sz="1400" kern="1200" dirty="0">
                          <a:solidFill>
                            <a:schemeClr val="tx1"/>
                          </a:solidFill>
                        </a:rPr>
                        <a:t> cost report.</a:t>
                      </a:r>
                    </a:p>
                    <a:p>
                      <a:endParaRPr lang="en-US" sz="1400" dirty="0"/>
                    </a:p>
                  </a:txBody>
                  <a:tcPr>
                    <a:solidFill>
                      <a:schemeClr val="accent1">
                        <a:lumMod val="60000"/>
                        <a:lumOff val="40000"/>
                        <a:alpha val="20000"/>
                      </a:schemeClr>
                    </a:solidFill>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n-US" sz="1400" kern="1200" dirty="0">
                          <a:solidFill>
                            <a:schemeClr val="tx1"/>
                          </a:solidFill>
                        </a:rPr>
                        <a:t>DHS will issue 2023 interim </a:t>
                      </a:r>
                      <a:r>
                        <a:rPr lang="en-US" sz="1400" b="1" kern="1200" dirty="0">
                          <a:solidFill>
                            <a:srgbClr val="D24726"/>
                          </a:solidFill>
                        </a:rPr>
                        <a:t>Medicaid payment add-on (IMPA)</a:t>
                      </a:r>
                      <a:r>
                        <a:rPr lang="en-US" sz="1400" kern="1200" dirty="0">
                          <a:solidFill>
                            <a:schemeClr val="tx1"/>
                          </a:solidFill>
                        </a:rPr>
                        <a:t> amount for dates of service in the 2023 rate year to use until their 2023 rate notice is published.</a:t>
                      </a:r>
                    </a:p>
                  </a:txBody>
                  <a:tcPr>
                    <a:solidFill>
                      <a:schemeClr val="accent1">
                        <a:lumMod val="60000"/>
                        <a:lumOff val="40000"/>
                        <a:alpha val="20000"/>
                      </a:schemeClr>
                    </a:solidFill>
                  </a:tcPr>
                </a:tc>
                <a:extLst>
                  <a:ext uri="{0D108BD9-81ED-4DB2-BD59-A6C34878D82A}">
                    <a16:rowId xmlns:a16="http://schemas.microsoft.com/office/drawing/2014/main" val="1326323866"/>
                  </a:ext>
                </a:extLst>
              </a:tr>
            </a:tbl>
          </a:graphicData>
        </a:graphic>
      </p:graphicFrame>
    </p:spTree>
    <p:extLst>
      <p:ext uri="{BB962C8B-B14F-4D97-AF65-F5344CB8AC3E}">
        <p14:creationId xmlns:p14="http://schemas.microsoft.com/office/powerpoint/2010/main" val="1008421821"/>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6401637_win32_fixed" id="{4800B7D1-7474-4E57-8890-8B43FEC9494B}" vid="{8C42EDFA-BCB2-4D76-9C06-95A23A64C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D4D6EC54A2C342A8EDB8E3617A2A32" ma:contentTypeVersion="11" ma:contentTypeDescription="Create a new document." ma:contentTypeScope="" ma:versionID="eab45b4068f86d473d90d721aae293ec">
  <xsd:schema xmlns:xsd="http://www.w3.org/2001/XMLSchema" xmlns:xs="http://www.w3.org/2001/XMLSchema" xmlns:p="http://schemas.microsoft.com/office/2006/metadata/properties" xmlns:ns2="aac8676a-f598-4fa5-bd74-062eff41aa03" xmlns:ns3="ed2b67e5-11bb-4b47-b61a-396de9ea4ad8" targetNamespace="http://schemas.microsoft.com/office/2006/metadata/properties" ma:root="true" ma:fieldsID="df5e061429ed8d7eaaf10a5bad7db466" ns2:_="" ns3:_="">
    <xsd:import namespace="aac8676a-f598-4fa5-bd74-062eff41aa03"/>
    <xsd:import namespace="ed2b67e5-11bb-4b47-b61a-396de9ea4ad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c8676a-f598-4fa5-bd74-062eff41aa0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d2b67e5-11bb-4b47-b61a-396de9ea4ad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aac8676a-f598-4fa5-bd74-062eff41aa03" xsi:nil="true"/>
  </documentManagement>
</p:properties>
</file>

<file path=customXml/itemProps1.xml><?xml version="1.0" encoding="utf-8"?>
<ds:datastoreItem xmlns:ds="http://schemas.openxmlformats.org/officeDocument/2006/customXml" ds:itemID="{979F98CD-C3D1-4942-93CC-7CFD24AA4A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c8676a-f598-4fa5-bd74-062eff41aa03"/>
    <ds:schemaRef ds:uri="ed2b67e5-11bb-4b47-b61a-396de9ea4ad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A83F9B-1092-40BB-94B8-A238CBE25038}">
  <ds:schemaRefs>
    <ds:schemaRef ds:uri="http://schemas.microsoft.com/sharepoint/v3/contenttype/forms"/>
  </ds:schemaRefs>
</ds:datastoreItem>
</file>

<file path=customXml/itemProps3.xml><?xml version="1.0" encoding="utf-8"?>
<ds:datastoreItem xmlns:ds="http://schemas.openxmlformats.org/officeDocument/2006/customXml" ds:itemID="{0C9BEE32-FAB3-4C1F-AF02-CE4D54FBB723}">
  <ds:schemaRefs>
    <ds:schemaRef ds:uri="http://purl.org/dc/terms/"/>
    <ds:schemaRef ds:uri="http://schemas.microsoft.com/office/2006/metadata/properties"/>
    <ds:schemaRef ds:uri="http://www.w3.org/XML/1998/namespace"/>
    <ds:schemaRef ds:uri="http://purl.org/dc/dcmitype/"/>
    <ds:schemaRef ds:uri="http://schemas.microsoft.com/office/2006/documentManagement/types"/>
    <ds:schemaRef ds:uri="ed2b67e5-11bb-4b47-b61a-396de9ea4ad8"/>
    <ds:schemaRef ds:uri="aac8676a-f598-4fa5-bd74-062eff41aa03"/>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tf16401637_win32</Template>
  <TotalTime>552</TotalTime>
  <Words>409</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 Web (West European)</vt:lpstr>
      <vt:lpstr>Tema di Office</vt:lpstr>
      <vt:lpstr>Introduction page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page</dc:title>
  <dc:creator>Todd Bergstrom</dc:creator>
  <cp:lastModifiedBy>Jeff Bostic</cp:lastModifiedBy>
  <cp:revision>10</cp:revision>
  <cp:lastPrinted>2022-11-23T19:30:50Z</cp:lastPrinted>
  <dcterms:created xsi:type="dcterms:W3CDTF">2022-11-17T23:39:17Z</dcterms:created>
  <dcterms:modified xsi:type="dcterms:W3CDTF">2022-11-30T17:33:17Z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0x0101007AD4D6EC54A2C342A8EDB8E3617A2A32</vt:lpwstr>
  </property>
  <property fmtid="{D5CDD505-2E9C-101B-9397-08002B2CF9AE}" pid="3" name="MediaServiceImageTags">
    <vt:lpwstr/>
  </property>
</Properties>
</file>