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0" r:id="rId2"/>
    <p:sldMasterId id="2147483717" r:id="rId3"/>
  </p:sldMasterIdLst>
  <p:notesMasterIdLst>
    <p:notesMasterId r:id="rId9"/>
  </p:notesMasterIdLst>
  <p:sldIdLst>
    <p:sldId id="1704" r:id="rId4"/>
    <p:sldId id="1709" r:id="rId5"/>
    <p:sldId id="1717" r:id="rId6"/>
    <p:sldId id="1718" r:id="rId7"/>
    <p:sldId id="1719" r:id="rId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0A"/>
    <a:srgbClr val="D34025"/>
    <a:srgbClr val="008E8A"/>
    <a:srgbClr val="452F8C"/>
    <a:srgbClr val="95043D"/>
    <a:srgbClr val="E28F26"/>
    <a:srgbClr val="7A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>
      <p:cViewPr varScale="1">
        <p:scale>
          <a:sx n="77" d="100"/>
          <a:sy n="77" d="100"/>
        </p:scale>
        <p:origin x="2304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76823C3-5397-4FD6-96FA-235149C134A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003512E-6F77-421E-A2FC-6FE865CE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33BC9A-6E79-42B0-B383-15EF21D32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358525"/>
            <a:ext cx="3568411" cy="25038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390447-291D-4F59-81EB-191E2630F1AA}"/>
              </a:ext>
            </a:extLst>
          </p:cNvPr>
          <p:cNvSpPr/>
          <p:nvPr userDrawn="1"/>
        </p:nvSpPr>
        <p:spPr>
          <a:xfrm>
            <a:off x="-4677" y="6633554"/>
            <a:ext cx="4090902" cy="224445"/>
          </a:xfrm>
          <a:prstGeom prst="rect">
            <a:avLst/>
          </a:prstGeom>
          <a:solidFill>
            <a:srgbClr val="47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E0B1D5-8911-4406-98FB-0333D73D60B4}"/>
              </a:ext>
            </a:extLst>
          </p:cNvPr>
          <p:cNvSpPr/>
          <p:nvPr userDrawn="1"/>
        </p:nvSpPr>
        <p:spPr>
          <a:xfrm>
            <a:off x="8096251" y="6633555"/>
            <a:ext cx="4095750" cy="224443"/>
          </a:xfrm>
          <a:prstGeom prst="rect">
            <a:avLst/>
          </a:prstGeom>
          <a:solidFill>
            <a:srgbClr val="00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4C76F-5CE5-4E70-B8A1-435A6D4C41B5}"/>
              </a:ext>
            </a:extLst>
          </p:cNvPr>
          <p:cNvSpPr/>
          <p:nvPr userDrawn="1"/>
        </p:nvSpPr>
        <p:spPr>
          <a:xfrm>
            <a:off x="4086225" y="6633555"/>
            <a:ext cx="4019552" cy="224444"/>
          </a:xfrm>
          <a:prstGeom prst="rect">
            <a:avLst/>
          </a:prstGeom>
          <a:solidFill>
            <a:srgbClr val="950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9C3150-BBE8-4446-AE96-E02BD36EFE39}"/>
              </a:ext>
            </a:extLst>
          </p:cNvPr>
          <p:cNvSpPr txBox="1"/>
          <p:nvPr userDrawn="1"/>
        </p:nvSpPr>
        <p:spPr>
          <a:xfrm>
            <a:off x="9526" y="6568141"/>
            <a:ext cx="409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effectLst/>
                <a:latin typeface="Minion Pro" panose="02040503050201020203" pitchFamily="18" charset="0"/>
                <a:ea typeface="+mn-ea"/>
                <a:cs typeface="+mn-cs"/>
              </a:rPr>
              <a:t>Our Calling </a:t>
            </a:r>
            <a:endParaRPr lang="en-US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8BD00-B41B-48D3-8377-898E8A3EA9D8}"/>
              </a:ext>
            </a:extLst>
          </p:cNvPr>
          <p:cNvSpPr txBox="1"/>
          <p:nvPr userDrawn="1"/>
        </p:nvSpPr>
        <p:spPr>
          <a:xfrm>
            <a:off x="4067174" y="6576499"/>
            <a:ext cx="4010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effectLst/>
                <a:latin typeface="Minion Pro" panose="02040503050201020203" pitchFamily="18" charset="0"/>
                <a:ea typeface="+mn-ea"/>
                <a:cs typeface="+mn-cs"/>
              </a:rPr>
              <a:t>Our Commitment</a:t>
            </a:r>
            <a:endParaRPr lang="en-US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C2843-C943-476E-A17D-7FDDD924475C}"/>
              </a:ext>
            </a:extLst>
          </p:cNvPr>
          <p:cNvSpPr txBox="1"/>
          <p:nvPr userDrawn="1"/>
        </p:nvSpPr>
        <p:spPr>
          <a:xfrm>
            <a:off x="8086726" y="6568141"/>
            <a:ext cx="410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effectLst/>
                <a:latin typeface="Minion Pro" panose="02040503050201020203" pitchFamily="18" charset="0"/>
                <a:ea typeface="+mn-ea"/>
                <a:cs typeface="+mn-cs"/>
              </a:rPr>
              <a:t>Our Culture</a:t>
            </a:r>
            <a:endParaRPr lang="en-US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9067335-5AD9-4330-9EBD-B4DE6CCEEF55}"/>
              </a:ext>
            </a:extLst>
          </p:cNvPr>
          <p:cNvSpPr txBox="1">
            <a:spLocks/>
          </p:cNvSpPr>
          <p:nvPr userDrawn="1"/>
        </p:nvSpPr>
        <p:spPr>
          <a:xfrm>
            <a:off x="4105276" y="3433670"/>
            <a:ext cx="7586316" cy="2583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7030A0"/>
                </a:solidFill>
              </a:rPr>
              <a:t>Getting Started Actions</a:t>
            </a:r>
          </a:p>
          <a:p>
            <a:pPr algn="ctr"/>
            <a:r>
              <a:rPr lang="en-US" sz="3600" b="1" dirty="0">
                <a:solidFill>
                  <a:srgbClr val="008E8A"/>
                </a:solidFill>
              </a:rPr>
              <a:t>Catherine Hinz</a:t>
            </a:r>
          </a:p>
          <a:p>
            <a:pPr algn="ctr"/>
            <a:r>
              <a:rPr lang="en-US" sz="3200" b="0" i="1" dirty="0">
                <a:solidFill>
                  <a:srgbClr val="95043D"/>
                </a:solidFill>
              </a:rPr>
              <a:t>Executive Director</a:t>
            </a:r>
          </a:p>
          <a:p>
            <a:pPr algn="ctr"/>
            <a:r>
              <a:rPr lang="en-US" sz="3200" b="0" i="1" dirty="0">
                <a:solidFill>
                  <a:srgbClr val="95043D"/>
                </a:solidFill>
              </a:rPr>
              <a:t>Minnesota Alliance for Patient Safety</a:t>
            </a:r>
            <a:br>
              <a:rPr lang="en-US" sz="2800" b="0" dirty="0"/>
            </a:br>
            <a:endParaRPr lang="en-US" sz="2800" b="0" dirty="0"/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6381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996B-349C-4890-A2DE-09ABBD9A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B0518-53D2-448E-9AA0-F5B6032E4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38BA-5D9E-431D-82F8-D9485218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AE13-B2AB-49FC-A08D-F5357418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AA9B1-96E5-4E9B-B73D-0146152B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C2325-D95B-4189-A35F-04E6B00A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F354A-75A4-49CB-A0F7-1EA08A7E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139E-2573-417E-8FF4-319F310B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9A3B-43B0-4F10-8B26-B7257A24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DBF2E-77F4-455B-B0C2-102E3CDD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604030"/>
            <a:ext cx="10972800" cy="668261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89739" y="1747540"/>
            <a:ext cx="7170055" cy="3658440"/>
          </a:xfrm>
          <a:prstGeom prst="rect">
            <a:avLst/>
          </a:prstGeom>
        </p:spPr>
        <p:txBody>
          <a:bodyPr vert="horz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cu his </a:t>
            </a:r>
            <a:r>
              <a:rPr lang="en-US" err="1"/>
              <a:t>labores</a:t>
            </a:r>
            <a:r>
              <a:rPr lang="en-US"/>
              <a:t> </a:t>
            </a:r>
            <a:r>
              <a:rPr lang="en-US" err="1"/>
              <a:t>volumus</a:t>
            </a:r>
            <a:r>
              <a:rPr lang="en-US"/>
              <a:t>, </a:t>
            </a:r>
            <a:r>
              <a:rPr lang="en-US" err="1"/>
              <a:t>legere</a:t>
            </a:r>
            <a:r>
              <a:rPr lang="en-US"/>
              <a:t> mandamus </a:t>
            </a:r>
            <a:r>
              <a:rPr lang="en-US" err="1"/>
              <a:t>consetetur</a:t>
            </a:r>
            <a:r>
              <a:rPr lang="en-US"/>
              <a:t> ex </a:t>
            </a:r>
            <a:r>
              <a:rPr lang="en-US" err="1"/>
              <a:t>vel</a:t>
            </a:r>
            <a:r>
              <a:rPr lang="en-US"/>
              <a:t>, </a:t>
            </a:r>
            <a:r>
              <a:rPr lang="en-US" err="1"/>
              <a:t>eam</a:t>
            </a:r>
            <a:r>
              <a:rPr lang="en-US"/>
              <a:t> </a:t>
            </a:r>
            <a:r>
              <a:rPr lang="en-US" err="1"/>
              <a:t>inani</a:t>
            </a:r>
            <a:r>
              <a:rPr lang="en-US"/>
              <a:t> </a:t>
            </a:r>
            <a:r>
              <a:rPr lang="en-US" err="1"/>
              <a:t>antiopam</a:t>
            </a:r>
            <a:r>
              <a:rPr lang="en-US"/>
              <a:t> </a:t>
            </a:r>
            <a:r>
              <a:rPr lang="en-US" err="1"/>
              <a:t>qualisque</a:t>
            </a:r>
            <a:r>
              <a:rPr lang="en-US"/>
              <a:t> et. Mea ad </a:t>
            </a:r>
            <a:r>
              <a:rPr lang="en-US" err="1"/>
              <a:t>laudem</a:t>
            </a:r>
            <a:r>
              <a:rPr lang="en-US"/>
              <a:t> </a:t>
            </a:r>
            <a:r>
              <a:rPr lang="en-US" err="1"/>
              <a:t>oportere</a:t>
            </a:r>
            <a:r>
              <a:rPr lang="en-US"/>
              <a:t> </a:t>
            </a:r>
            <a:r>
              <a:rPr lang="en-US" err="1"/>
              <a:t>rationibus</a:t>
            </a:r>
            <a:r>
              <a:rPr lang="en-US"/>
              <a:t>, cu sit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efficiendi</a:t>
            </a:r>
            <a:r>
              <a:rPr lang="en-US"/>
              <a:t>. </a:t>
            </a:r>
            <a:r>
              <a:rPr lang="en-US" err="1"/>
              <a:t>Sensibus</a:t>
            </a:r>
            <a:r>
              <a:rPr lang="en-US"/>
              <a:t> argumentum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, in </a:t>
            </a:r>
            <a:r>
              <a:rPr lang="en-US" err="1"/>
              <a:t>probo</a:t>
            </a:r>
            <a:r>
              <a:rPr lang="en-US"/>
              <a:t> </a:t>
            </a:r>
            <a:r>
              <a:rPr lang="en-US" err="1"/>
              <a:t>tantas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 Eos </a:t>
            </a:r>
            <a:r>
              <a:rPr lang="en-US" err="1"/>
              <a:t>aposse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quodsi</a:t>
            </a:r>
            <a:r>
              <a:rPr lang="en-US"/>
              <a:t> duo. </a:t>
            </a:r>
            <a:r>
              <a:rPr lang="en-US" err="1"/>
              <a:t>Legendos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has.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566847" y="6173266"/>
            <a:ext cx="61692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7720F0D0-8E2D-2048-BC7F-A01ABF512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5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91470" y="1775717"/>
            <a:ext cx="3798368" cy="34415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425023" y="1775891"/>
            <a:ext cx="5632450" cy="34417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566847" y="6173266"/>
            <a:ext cx="61692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7720F0D0-8E2D-2048-BC7F-A01ABF512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9600" y="608562"/>
            <a:ext cx="10972800" cy="668261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55122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24130" y="1775717"/>
            <a:ext cx="5632884" cy="34415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609600" y="608562"/>
            <a:ext cx="10972800" cy="668261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91470" y="1775717"/>
            <a:ext cx="4005195" cy="3441585"/>
          </a:xfrm>
          <a:prstGeom prst="rect">
            <a:avLst/>
          </a:prstGeom>
        </p:spPr>
        <p:txBody>
          <a:bodyPr/>
          <a:lstStyle>
            <a:lvl1pPr marL="342882" indent="-342882"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566847" y="6173266"/>
            <a:ext cx="61692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7720F0D0-8E2D-2048-BC7F-A01ABF512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33BC9A-6E79-42B0-B383-15EF21D32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358525"/>
            <a:ext cx="3568411" cy="25038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390447-291D-4F59-81EB-191E2630F1AA}"/>
              </a:ext>
            </a:extLst>
          </p:cNvPr>
          <p:cNvSpPr/>
          <p:nvPr userDrawn="1"/>
        </p:nvSpPr>
        <p:spPr>
          <a:xfrm>
            <a:off x="-4677" y="6633554"/>
            <a:ext cx="4090902" cy="224445"/>
          </a:xfrm>
          <a:prstGeom prst="rect">
            <a:avLst/>
          </a:prstGeom>
          <a:solidFill>
            <a:srgbClr val="47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E0B1D5-8911-4406-98FB-0333D73D60B4}"/>
              </a:ext>
            </a:extLst>
          </p:cNvPr>
          <p:cNvSpPr/>
          <p:nvPr userDrawn="1"/>
        </p:nvSpPr>
        <p:spPr>
          <a:xfrm>
            <a:off x="8096251" y="6633555"/>
            <a:ext cx="4095750" cy="224443"/>
          </a:xfrm>
          <a:prstGeom prst="rect">
            <a:avLst/>
          </a:prstGeom>
          <a:solidFill>
            <a:srgbClr val="00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4C76F-5CE5-4E70-B8A1-435A6D4C41B5}"/>
              </a:ext>
            </a:extLst>
          </p:cNvPr>
          <p:cNvSpPr/>
          <p:nvPr userDrawn="1"/>
        </p:nvSpPr>
        <p:spPr>
          <a:xfrm>
            <a:off x="4086225" y="6633555"/>
            <a:ext cx="4019552" cy="224444"/>
          </a:xfrm>
          <a:prstGeom prst="rect">
            <a:avLst/>
          </a:prstGeom>
          <a:solidFill>
            <a:srgbClr val="950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9C3150-BBE8-4446-AE96-E02BD36EFE39}"/>
              </a:ext>
            </a:extLst>
          </p:cNvPr>
          <p:cNvSpPr txBox="1"/>
          <p:nvPr userDrawn="1"/>
        </p:nvSpPr>
        <p:spPr>
          <a:xfrm>
            <a:off x="9526" y="6568141"/>
            <a:ext cx="409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effectLst/>
                <a:latin typeface="Minion Pro" panose="02040503050201020203" pitchFamily="18" charset="0"/>
                <a:ea typeface="+mn-ea"/>
                <a:cs typeface="+mn-cs"/>
              </a:rPr>
              <a:t>Our Calling </a:t>
            </a:r>
            <a:endParaRPr lang="en-US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8BD00-B41B-48D3-8377-898E8A3EA9D8}"/>
              </a:ext>
            </a:extLst>
          </p:cNvPr>
          <p:cNvSpPr txBox="1"/>
          <p:nvPr userDrawn="1"/>
        </p:nvSpPr>
        <p:spPr>
          <a:xfrm>
            <a:off x="4067174" y="6576499"/>
            <a:ext cx="4010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effectLst/>
                <a:latin typeface="Minion Pro" panose="02040503050201020203" pitchFamily="18" charset="0"/>
                <a:ea typeface="+mn-ea"/>
                <a:cs typeface="+mn-cs"/>
              </a:rPr>
              <a:t>Our Commitment</a:t>
            </a:r>
            <a:endParaRPr lang="en-US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C2843-C943-476E-A17D-7FDDD924475C}"/>
              </a:ext>
            </a:extLst>
          </p:cNvPr>
          <p:cNvSpPr txBox="1"/>
          <p:nvPr userDrawn="1"/>
        </p:nvSpPr>
        <p:spPr>
          <a:xfrm>
            <a:off x="8086726" y="6568141"/>
            <a:ext cx="410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chemeClr val="bg1"/>
                </a:solidFill>
                <a:effectLst/>
                <a:latin typeface="Minion Pro" panose="02040503050201020203" pitchFamily="18" charset="0"/>
                <a:ea typeface="+mn-ea"/>
                <a:cs typeface="+mn-cs"/>
              </a:rPr>
              <a:t>Our Culture</a:t>
            </a:r>
            <a:endParaRPr lang="en-US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9067335-5AD9-4330-9EBD-B4DE6CCEEF55}"/>
              </a:ext>
            </a:extLst>
          </p:cNvPr>
          <p:cNvSpPr txBox="1">
            <a:spLocks/>
          </p:cNvSpPr>
          <p:nvPr userDrawn="1"/>
        </p:nvSpPr>
        <p:spPr>
          <a:xfrm>
            <a:off x="4437245" y="3231539"/>
            <a:ext cx="6715331" cy="2583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Stories from the Field – Safety Culture Panel</a:t>
            </a:r>
            <a:br>
              <a:rPr lang="en-US" sz="2800" b="0" dirty="0"/>
            </a:br>
            <a:endParaRPr lang="en-US" sz="2800" b="0" dirty="0"/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09098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B5D6-97FC-4D3A-9E27-D7E38E95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BBF0-E58A-4773-98BE-7C0217D0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66A2E-3FB5-452F-AF30-A2139DF0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9B0B-9186-4405-BE76-384EBC1C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LeadingAge Minnesota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806F-43C0-4F87-9842-3E31C98D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C4EF6D-2ABE-4840-984D-167E215929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6E20EE-484B-449C-8435-C454701E8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788" y="5491508"/>
            <a:ext cx="1169190" cy="8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8303-D218-4B11-9B5D-21617879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9CDD-3A45-4483-928D-1D9E5B92C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4AC6-145D-4B64-AC97-27F0A6A1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344C-5C78-49D2-AB75-E0BB26A3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D506-E157-4169-9FBC-27BC300A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BA6F-9825-4408-9266-9B62C514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ECA3-6314-41ED-8CD3-9CE32DE9E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8A628-69BC-41FB-B621-373B549AC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2E33E-4CB6-4AE0-9CF7-D68AA881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661D-3846-4706-9DC7-443F2622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21600-9180-4409-8E82-96BCB3BC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F054-3C20-42C2-B114-13A3F356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460A5-B09D-43C9-BDF9-F0F8DD9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CC1E7-EB64-45B3-A6EB-30B5FFC9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E8325-82F3-4B83-8D23-69C44CDE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7E3C1-EABD-40CF-8DCB-079FA9906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C46B0-265C-4DCD-956D-7FA964C3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BF3EC-EBA6-4F2D-BCBF-7787E208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260BA-4E24-40CD-9FD8-E003AB85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B5D6-97FC-4D3A-9E27-D7E38E95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BBF0-E58A-4773-98BE-7C0217D0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9B0B-9186-4405-BE76-384EBC1C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LeadingAge Minnesota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806F-43C0-4F87-9842-3E31C98D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C4EF6D-2ABE-4840-984D-167E215929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6E20EE-484B-449C-8435-C454701E8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788" y="5491508"/>
            <a:ext cx="1169190" cy="8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D520-15EF-4405-802E-759B6EDE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B96C9-AB84-4F25-AD2E-6863E021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68DCC-5C20-4339-A8BC-5120B406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96C-17C3-402D-804D-FE86F9EA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2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A11DE-36E3-41AF-9235-FEE6E063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349A0-9D8D-4DD9-BFD7-985BE337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60112-0934-4860-8279-CA00AEC9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E4D9-6EC3-4DBA-B1F1-1ACBB135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BC1D-A0C5-4BF4-9207-1A13F792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2E626-4BBD-40FA-BD7C-D26F9E713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9207E-45C7-48EC-835B-D1A0D9D1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86A98-9709-4888-9440-754A0917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8D2B-2578-4CE0-B6ED-972D8C58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6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979B-032E-4E11-BA59-54C38C46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1F350-4EB4-489C-A0E3-40DBC3697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3DAFA-1017-4048-8DA4-B525BE6B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E2744-C6D5-4831-8035-559AD4AB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FE23E-87F0-47DC-827E-9603032E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97FD4-4386-41FD-93E3-F2A5B06D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5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996B-349C-4890-A2DE-09ABBD9A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B0518-53D2-448E-9AA0-F5B6032E4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38BA-5D9E-431D-82F8-D9485218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AE13-B2AB-49FC-A08D-F5357418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AA9B1-96E5-4E9B-B73D-0146152B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71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C2325-D95B-4189-A35F-04E6B00A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F354A-75A4-49CB-A0F7-1EA08A7E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139E-2573-417E-8FF4-319F310B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9A3B-43B0-4F10-8B26-B7257A24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DBF2E-77F4-455B-B0C2-102E3CDD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5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9" y="4428069"/>
            <a:ext cx="11370732" cy="4572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7132" y="2003329"/>
            <a:ext cx="11404601" cy="59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CB6B-2C6A-B74A-BCBF-5AC69CECA1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CB6B-2C6A-B74A-BCBF-5AC69CECA1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30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82800"/>
            <a:ext cx="5384800" cy="3697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82800"/>
            <a:ext cx="5384800" cy="3697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74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80036"/>
            <a:ext cx="10126133" cy="59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8303-D218-4B11-9B5D-21617879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9CDD-3A45-4483-928D-1D9E5B92C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4AC6-145D-4B64-AC97-27F0A6A1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344C-5C78-49D2-AB75-E0BB26A3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D506-E157-4169-9FBC-27BC300A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3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231900"/>
            <a:ext cx="4011084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31902"/>
            <a:ext cx="6815668" cy="4521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917701"/>
            <a:ext cx="4011084" cy="38354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138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629151"/>
            <a:ext cx="7315200" cy="369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65202"/>
            <a:ext cx="7315200" cy="3581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990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09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41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26032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26032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362824"/>
            <a:ext cx="10972800" cy="1284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2EB7-A927-425C-812B-A3F2A7527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0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"/>
            <a:ext cx="12192000" cy="5405967"/>
          </a:xfrm>
          <a:prstGeom prst="rect">
            <a:avLst/>
          </a:prstGeom>
          <a:solidFill>
            <a:srgbClr val="0079C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51755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74B06-497F-495F-A3B6-CF3CBCD50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962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"/>
            <a:ext cx="12192000" cy="5405967"/>
          </a:xfrm>
          <a:prstGeom prst="rect">
            <a:avLst/>
          </a:prstGeom>
          <a:solidFill>
            <a:srgbClr val="BDCC2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51755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E62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9CEE00-3930-417F-815B-4889A3A7F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1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BA6F-9825-4408-9266-9B62C514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ECA3-6314-41ED-8CD3-9CE32DE9E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8A628-69BC-41FB-B621-373B549AC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2E33E-4CB6-4AE0-9CF7-D68AA881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661D-3846-4706-9DC7-443F2622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21600-9180-4409-8E82-96BCB3BC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F054-3C20-42C2-B114-13A3F356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460A5-B09D-43C9-BDF9-F0F8DD9E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CC1E7-EB64-45B3-A6EB-30B5FFC9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E8325-82F3-4B83-8D23-69C44CDE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7E3C1-EABD-40CF-8DCB-079FA9906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C46B0-265C-4DCD-956D-7FA964C3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BF3EC-EBA6-4F2D-BCBF-7787E208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260BA-4E24-40CD-9FD8-E003AB85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D520-15EF-4405-802E-759B6EDE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B96C9-AB84-4F25-AD2E-6863E021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68DCC-5C20-4339-A8BC-5120B406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96C-17C3-402D-804D-FE86F9EA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A11DE-36E3-41AF-9235-FEE6E063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349A0-9D8D-4DD9-BFD7-985BE337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60112-0934-4860-8279-CA00AEC9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E4D9-6EC3-4DBA-B1F1-1ACBB135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BC1D-A0C5-4BF4-9207-1A13F792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2E626-4BBD-40FA-BD7C-D26F9E713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9207E-45C7-48EC-835B-D1A0D9D1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86A98-9709-4888-9440-754A0917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8D2B-2578-4CE0-B6ED-972D8C58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979B-032E-4E11-BA59-54C38C46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1F350-4EB4-489C-A0E3-40DBC3697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3DAFA-1017-4048-8DA4-B525BE6B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E2744-C6D5-4831-8035-559AD4AB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FE23E-87F0-47DC-827E-9603032E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97FD4-4386-41FD-93E3-F2A5B06D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34C71-E480-45B7-900B-34688538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8692B-99C6-4CA8-9469-A73E80DDD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14E38-99E6-44B9-A090-000476DD5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CF24-70CE-4A8A-AD01-618BEF708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LeadingAge Minnesota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A836-5CF0-4E79-A90D-73D1ED4AD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C4EF6D-2ABE-4840-984D-167E215929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34C71-E480-45B7-900B-34688538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8692B-99C6-4CA8-9469-A73E80DDD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14E38-99E6-44B9-A090-000476DD5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CF24-70CE-4A8A-AD01-618BEF708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LeadingAge Minnesota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A836-5CF0-4E79-A90D-73D1ED4AD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C4EF6D-2ABE-4840-984D-167E215929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6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132" y="724436"/>
            <a:ext cx="11404601" cy="59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2" y="1790702"/>
            <a:ext cx="11404601" cy="388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06667" y="6141136"/>
            <a:ext cx="745067" cy="716864"/>
          </a:xfrm>
          <a:prstGeom prst="rect">
            <a:avLst/>
          </a:prstGeom>
        </p:spPr>
        <p:txBody>
          <a:bodyPr anchor="ctr"/>
          <a:lstStyle>
            <a:lvl1pPr algn="r">
              <a:defRPr sz="1051">
                <a:solidFill>
                  <a:schemeClr val="tx1"/>
                </a:solidFill>
              </a:defRPr>
            </a:lvl1pPr>
          </a:lstStyle>
          <a:p>
            <a:fld id="{093DCB6B-2C6A-B74A-BCBF-5AC69CECA1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4" y="6300064"/>
            <a:ext cx="1593746" cy="3906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355832" y="6320303"/>
            <a:ext cx="567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70C0"/>
                </a:solidFill>
                <a:latin typeface="Gotham Medium" charset="0"/>
                <a:ea typeface="Gotham Medium" charset="0"/>
                <a:cs typeface="Gotham Medium" charset="0"/>
              </a:rPr>
              <a:t>COUNCIL</a:t>
            </a:r>
            <a:r>
              <a:rPr lang="en-US" sz="1200" b="0" i="0" baseline="0" dirty="0">
                <a:solidFill>
                  <a:srgbClr val="0070C0"/>
                </a:solidFill>
                <a:latin typeface="Gotham Medium" charset="0"/>
                <a:ea typeface="Gotham Medium" charset="0"/>
                <a:cs typeface="Gotham Medium" charset="0"/>
              </a:rPr>
              <a:t> MEETING: </a:t>
            </a:r>
            <a:r>
              <a:rPr lang="en-US" sz="1051" b="0" i="1" baseline="0" dirty="0">
                <a:latin typeface="Gotham Book" charset="0"/>
                <a:ea typeface="Gotham Book" charset="0"/>
                <a:cs typeface="Gotham Book" charset="0"/>
              </a:rPr>
              <a:t>Sharing Our Passion For Life</a:t>
            </a:r>
            <a:endParaRPr lang="en-US" sz="1051" b="0" i="1" dirty="0">
              <a:latin typeface="Gotham Book" charset="0"/>
              <a:ea typeface="Gotham Book" charset="0"/>
              <a:cs typeface="Gotham Book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41136"/>
            <a:ext cx="12192000" cy="0"/>
          </a:xfrm>
          <a:prstGeom prst="line">
            <a:avLst/>
          </a:prstGeom>
          <a:ln w="19050">
            <a:solidFill>
              <a:srgbClr val="BDCC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524000"/>
            <a:ext cx="7865660" cy="426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30076-B498-4F8A-8924-29844C69F8B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0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Applying 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 Appoint a scribe</a:t>
            </a:r>
          </a:p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 Appoint a spokesperson</a:t>
            </a:r>
          </a:p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 As a group discuss:</a:t>
            </a:r>
          </a:p>
          <a:p>
            <a:pPr marL="288925" indent="0">
              <a:buNone/>
            </a:pPr>
            <a:r>
              <a:rPr lang="en-US" dirty="0"/>
              <a:t>1) Using the RCA tools, identify root cause(s)/contributing factors</a:t>
            </a:r>
          </a:p>
          <a:p>
            <a:pPr marL="288925" indent="0">
              <a:buNone/>
            </a:pPr>
            <a:r>
              <a:rPr lang="en-US" dirty="0"/>
              <a:t>2) Identify “Strong” Solutions to address your root cause findings</a:t>
            </a:r>
          </a:p>
          <a:p>
            <a:pPr marL="625475" indent="-336550">
              <a:buNone/>
            </a:pPr>
            <a:r>
              <a:rPr lang="en-US" dirty="0"/>
              <a:t>3) Are there other Safe Care Actions, i.e., Leadership Rounding, Resident/Family Engagement, Reporting Culture that may have helped to prevent this event from occurring?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3E1A9-301C-4D7D-AD65-53C4D5F614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781" y="251547"/>
            <a:ext cx="3503206" cy="19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9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E28F26"/>
                </a:solidFill>
              </a:rPr>
              <a:t>Case 1: Lift Chair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45793"/>
            <a:ext cx="10515600" cy="501837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Resident with cognitive impairment; recent history of falls</a:t>
            </a:r>
          </a:p>
          <a:p>
            <a:r>
              <a:rPr lang="en-US" sz="3200" dirty="0"/>
              <a:t>Sat in Lift Chair in room; family observed resident using control to lift chair to maximum level</a:t>
            </a:r>
          </a:p>
          <a:p>
            <a:r>
              <a:rPr lang="en-US" sz="3200" dirty="0"/>
              <a:t>Sign added to wall directing staff to unplug recliner when not in use; only staff should operate chair</a:t>
            </a:r>
          </a:p>
          <a:p>
            <a:r>
              <a:rPr lang="en-US" sz="3200" dirty="0"/>
              <a:t>One weekend morning, 2 staff transferred resident to chair; 1 staff stayed to finish cares</a:t>
            </a:r>
          </a:p>
          <a:p>
            <a:r>
              <a:rPr lang="en-US" sz="3200" dirty="0"/>
              <a:t>30 minutes later, resident found on floor between lift chair and bed</a:t>
            </a:r>
          </a:p>
          <a:p>
            <a:r>
              <a:rPr lang="en-US" sz="3200" dirty="0"/>
              <a:t>Lift chair was fully raised and plugged in </a:t>
            </a:r>
          </a:p>
          <a:p>
            <a:r>
              <a:rPr lang="en-US" sz="3200" dirty="0"/>
              <a:t>Staff stated didn’t see information in care plan or sign on the wall</a:t>
            </a:r>
          </a:p>
          <a:p>
            <a:r>
              <a:rPr lang="en-US" sz="3200" dirty="0"/>
              <a:t>Staff accepted responsibility and was temporarily suspended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45" y="251547"/>
            <a:ext cx="2603242" cy="14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9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E28F26"/>
                </a:solidFill>
              </a:rPr>
              <a:t>Case 2: Transfer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527858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Resident diagnosed with stroke affecting right side</a:t>
            </a:r>
          </a:p>
          <a:p>
            <a:r>
              <a:rPr lang="en-US" sz="3200" dirty="0"/>
              <a:t>Required extensive transfer assistance</a:t>
            </a:r>
          </a:p>
          <a:p>
            <a:r>
              <a:rPr lang="en-US" sz="3200" dirty="0"/>
              <a:t>Care plan directed staff to use standing lift for transfers</a:t>
            </a:r>
          </a:p>
          <a:p>
            <a:r>
              <a:rPr lang="en-US" sz="3200" dirty="0"/>
              <a:t>Staff used gait belt and pivot transferred resident from wheelchair to recliner</a:t>
            </a:r>
          </a:p>
          <a:p>
            <a:r>
              <a:rPr lang="en-US" sz="3200" dirty="0"/>
              <a:t>Fractured ankle</a:t>
            </a:r>
          </a:p>
          <a:p>
            <a:r>
              <a:rPr lang="en-US" sz="3200" dirty="0"/>
              <a:t>Staff stated seeing other staff not using lift; during training told it was okay to pivot transfer from chair to chair</a:t>
            </a:r>
          </a:p>
          <a:p>
            <a:r>
              <a:rPr lang="en-US" sz="3200" dirty="0"/>
              <a:t>Interpreted care plan to mean use standing lift for toileting only</a:t>
            </a:r>
          </a:p>
          <a:p>
            <a:r>
              <a:rPr lang="en-US" sz="3200" dirty="0"/>
              <a:t>Another staff reported hearing resident tell staff to not use standing lift when in a hurry to get to activities</a:t>
            </a:r>
          </a:p>
          <a:p>
            <a:r>
              <a:rPr lang="en-US" sz="3200" dirty="0"/>
              <a:t>Only 1 standing lift for 3 residents</a:t>
            </a:r>
          </a:p>
          <a:p>
            <a:r>
              <a:rPr lang="en-US" sz="3200" dirty="0"/>
              <a:t>Resident care plans reviewed and training provided to all nursing staff</a:t>
            </a:r>
          </a:p>
          <a:p>
            <a:r>
              <a:rPr lang="en-US" sz="3200" dirty="0"/>
              <a:t>Purchased additional lifts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45" y="251547"/>
            <a:ext cx="2603242" cy="14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E28F26"/>
                </a:solidFill>
              </a:rPr>
              <a:t>Case 3: Drug Diversion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372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Client received assistance with med set up and administration</a:t>
            </a:r>
          </a:p>
          <a:p>
            <a:r>
              <a:rPr lang="en-US" sz="3200" dirty="0"/>
              <a:t>Opioid order – 1 tablet 2x daily scheduled; 1 PRN daily</a:t>
            </a:r>
          </a:p>
          <a:p>
            <a:r>
              <a:rPr lang="en-US" sz="3200" dirty="0"/>
              <a:t>Staff member notified nursing of irregularities in number of tablets left in client’s locked med cupboard</a:t>
            </a:r>
          </a:p>
          <a:p>
            <a:r>
              <a:rPr lang="en-US" sz="3200" dirty="0"/>
              <a:t>Pharmacy delivered 3 punch cards (90 tabs); 52 tablets missing</a:t>
            </a:r>
          </a:p>
          <a:p>
            <a:r>
              <a:rPr lang="en-US" sz="3200" dirty="0"/>
              <a:t>Discovered nurse had diverted meds</a:t>
            </a:r>
          </a:p>
          <a:p>
            <a:r>
              <a:rPr lang="en-US" sz="3200" dirty="0"/>
              <a:t>Multiple punch cards in med cupboard at the same time</a:t>
            </a:r>
          </a:p>
          <a:p>
            <a:r>
              <a:rPr lang="en-US" sz="3200" dirty="0"/>
              <a:t>Failure to document administration of PRN or scheduled doses</a:t>
            </a:r>
          </a:p>
          <a:p>
            <a:r>
              <a:rPr lang="en-US" sz="3200" dirty="0"/>
              <a:t>Daily counts not always completed; documentation incomplete</a:t>
            </a:r>
          </a:p>
          <a:p>
            <a:r>
              <a:rPr lang="en-US" sz="3200" dirty="0"/>
              <a:t>Staff not routinely completing incident reports for errors or missing meds</a:t>
            </a:r>
          </a:p>
          <a:p>
            <a:r>
              <a:rPr lang="en-US" sz="3200" dirty="0"/>
              <a:t>Staff who had diverted was terminated</a:t>
            </a:r>
          </a:p>
          <a:p>
            <a:r>
              <a:rPr lang="en-US" sz="3200" dirty="0"/>
              <a:t>All nursing staff retrained on handling of medications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175" y="251547"/>
            <a:ext cx="2570811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3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afeCare">
      <a:dk1>
        <a:srgbClr val="95043D"/>
      </a:dk1>
      <a:lt1>
        <a:srgbClr val="FFFFFF"/>
      </a:lt1>
      <a:dk2>
        <a:srgbClr val="000000"/>
      </a:dk2>
      <a:lt2>
        <a:srgbClr val="FFFFFF"/>
      </a:lt2>
      <a:accent1>
        <a:srgbClr val="452F8C"/>
      </a:accent1>
      <a:accent2>
        <a:srgbClr val="008E8A"/>
      </a:accent2>
      <a:accent3>
        <a:srgbClr val="7A9B3E"/>
      </a:accent3>
      <a:accent4>
        <a:srgbClr val="E86D1F"/>
      </a:accent4>
      <a:accent5>
        <a:srgbClr val="008E8A"/>
      </a:accent5>
      <a:accent6>
        <a:srgbClr val="221F0A"/>
      </a:accent6>
      <a:hlink>
        <a:srgbClr val="0563C1"/>
      </a:hlink>
      <a:folHlink>
        <a:srgbClr val="950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9A2E00-CAD3-44A5-B7B1-A5149CF87221}" vid="{CAED4E0E-5CDB-4961-B607-6777C59E549B}"/>
    </a:ext>
  </a:extLst>
</a:theme>
</file>

<file path=ppt/theme/theme2.xml><?xml version="1.0" encoding="utf-8"?>
<a:theme xmlns:a="http://schemas.openxmlformats.org/drawingml/2006/main" name="2_Office Theme">
  <a:themeElements>
    <a:clrScheme name="SafeCare">
      <a:dk1>
        <a:srgbClr val="95043D"/>
      </a:dk1>
      <a:lt1>
        <a:srgbClr val="FFFFFF"/>
      </a:lt1>
      <a:dk2>
        <a:srgbClr val="000000"/>
      </a:dk2>
      <a:lt2>
        <a:srgbClr val="FFFFFF"/>
      </a:lt2>
      <a:accent1>
        <a:srgbClr val="452F8C"/>
      </a:accent1>
      <a:accent2>
        <a:srgbClr val="008E8A"/>
      </a:accent2>
      <a:accent3>
        <a:srgbClr val="7A9B3E"/>
      </a:accent3>
      <a:accent4>
        <a:srgbClr val="E86D1F"/>
      </a:accent4>
      <a:accent5>
        <a:srgbClr val="008E8A"/>
      </a:accent5>
      <a:accent6>
        <a:srgbClr val="221F0A"/>
      </a:accent6>
      <a:hlink>
        <a:srgbClr val="0563C1"/>
      </a:hlink>
      <a:folHlink>
        <a:srgbClr val="950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9A2E00-CAD3-44A5-B7B1-A5149CF87221}" vid="{CAED4E0E-5CDB-4961-B607-6777C59E549B}"/>
    </a:ext>
  </a:extLst>
</a:theme>
</file>

<file path=ppt/theme/theme3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ysClr val="window" lastClr="FFFFFF"/>
      </a:lt1>
      <a:dk2>
        <a:srgbClr val="0079C1"/>
      </a:dk2>
      <a:lt2>
        <a:srgbClr val="BDCC00"/>
      </a:lt2>
      <a:accent1>
        <a:srgbClr val="0079C3"/>
      </a:accent1>
      <a:accent2>
        <a:srgbClr val="F8981D"/>
      </a:accent2>
      <a:accent3>
        <a:srgbClr val="B4CFEB"/>
      </a:accent3>
      <a:accent4>
        <a:srgbClr val="FED100"/>
      </a:accent4>
      <a:accent5>
        <a:srgbClr val="A0CFEB"/>
      </a:accent5>
      <a:accent6>
        <a:srgbClr val="BDCC2A"/>
      </a:accent6>
      <a:hlink>
        <a:srgbClr val="0079C1"/>
      </a:hlink>
      <a:folHlink>
        <a:srgbClr val="FF7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418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Courier New</vt:lpstr>
      <vt:lpstr>Gotham Book</vt:lpstr>
      <vt:lpstr>Gotham Medium</vt:lpstr>
      <vt:lpstr>Minion Pro</vt:lpstr>
      <vt:lpstr>Wingdings</vt:lpstr>
      <vt:lpstr>1_Office Theme</vt:lpstr>
      <vt:lpstr>2_Office Theme</vt:lpstr>
      <vt:lpstr>4_Office Theme</vt:lpstr>
      <vt:lpstr>PowerPoint Presentation</vt:lpstr>
      <vt:lpstr>Applying Our Knowledge</vt:lpstr>
      <vt:lpstr>Case 1: Lift Chair</vt:lpstr>
      <vt:lpstr>Case 2: Transfer Event</vt:lpstr>
      <vt:lpstr>Case 3: Drug Diversion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Boyne</dc:creator>
  <cp:lastModifiedBy>Jodi Boyne</cp:lastModifiedBy>
  <cp:revision>105</cp:revision>
  <cp:lastPrinted>2019-04-23T19:02:14Z</cp:lastPrinted>
  <dcterms:created xsi:type="dcterms:W3CDTF">2019-03-20T17:38:27Z</dcterms:created>
  <dcterms:modified xsi:type="dcterms:W3CDTF">2019-06-05T21:14:43Z</dcterms:modified>
</cp:coreProperties>
</file>