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395" r:id="rId2"/>
    <p:sldId id="1607" r:id="rId3"/>
    <p:sldId id="1580" r:id="rId4"/>
    <p:sldId id="1581" r:id="rId5"/>
    <p:sldId id="1592" r:id="rId6"/>
    <p:sldId id="1591" r:id="rId7"/>
    <p:sldId id="1551" r:id="rId8"/>
    <p:sldId id="1558" r:id="rId9"/>
    <p:sldId id="1577" r:id="rId10"/>
    <p:sldId id="1578" r:id="rId11"/>
    <p:sldId id="1579" r:id="rId12"/>
    <p:sldId id="1542" r:id="rId13"/>
    <p:sldId id="1608" r:id="rId14"/>
    <p:sldId id="1540" r:id="rId15"/>
    <p:sldId id="1609" r:id="rId16"/>
    <p:sldId id="1595" r:id="rId17"/>
    <p:sldId id="1610" r:id="rId18"/>
    <p:sldId id="1566" r:id="rId19"/>
    <p:sldId id="1597" r:id="rId20"/>
    <p:sldId id="1598" r:id="rId21"/>
    <p:sldId id="1571" r:id="rId22"/>
    <p:sldId id="1600" r:id="rId23"/>
    <p:sldId id="1288" r:id="rId24"/>
    <p:sldId id="1584" r:id="rId25"/>
    <p:sldId id="1585" r:id="rId26"/>
    <p:sldId id="1586" r:id="rId27"/>
    <p:sldId id="1587" r:id="rId28"/>
    <p:sldId id="1611" r:id="rId29"/>
    <p:sldId id="1589" r:id="rId30"/>
    <p:sldId id="1604" r:id="rId31"/>
    <p:sldId id="1550" r:id="rId32"/>
    <p:sldId id="1601" r:id="rId33"/>
    <p:sldId id="1545" r:id="rId34"/>
    <p:sldId id="300" r:id="rId3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F8C"/>
    <a:srgbClr val="008E8A"/>
    <a:srgbClr val="221F0A"/>
    <a:srgbClr val="7A9B3E"/>
    <a:srgbClr val="95043D"/>
    <a:srgbClr val="D34025"/>
    <a:srgbClr val="E2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52"/>
    </p:cViewPr>
  </p:sorterViewPr>
  <p:notesViewPr>
    <p:cSldViewPr snapToGrid="0">
      <p:cViewPr varScale="1">
        <p:scale>
          <a:sx n="83" d="100"/>
          <a:sy n="83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61B3F-C2A8-49BB-8F11-781966778B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F8A6E496-B562-418E-B7A7-F575C59BC0E1}">
      <dgm:prSet/>
      <dgm:spPr/>
      <dgm:t>
        <a:bodyPr/>
        <a:lstStyle/>
        <a:p>
          <a:r>
            <a:rPr lang="en-US" b="1" dirty="0"/>
            <a:t>Greetings, care and comfort</a:t>
          </a:r>
        </a:p>
      </dgm:t>
    </dgm:pt>
    <dgm:pt modelId="{8A873106-62F0-4057-B139-7EE9732DF01E}" type="parTrans" cxnId="{994529EA-CC81-4EA7-9E7F-139639B38F94}">
      <dgm:prSet/>
      <dgm:spPr/>
      <dgm:t>
        <a:bodyPr/>
        <a:lstStyle/>
        <a:p>
          <a:endParaRPr lang="en-US"/>
        </a:p>
      </dgm:t>
    </dgm:pt>
    <dgm:pt modelId="{1BFBF61D-0863-448E-85EF-5F9093AD7BDE}" type="sibTrans" cxnId="{994529EA-CC81-4EA7-9E7F-139639B38F94}">
      <dgm:prSet/>
      <dgm:spPr/>
      <dgm:t>
        <a:bodyPr/>
        <a:lstStyle/>
        <a:p>
          <a:endParaRPr lang="en-US"/>
        </a:p>
      </dgm:t>
    </dgm:pt>
    <dgm:pt modelId="{2BB8E364-8436-430B-A2EE-E6F21D4303F6}">
      <dgm:prSet/>
      <dgm:spPr/>
      <dgm:t>
        <a:bodyPr/>
        <a:lstStyle/>
        <a:p>
          <a:r>
            <a:rPr lang="en-US" b="1" dirty="0"/>
            <a:t>Ask questions</a:t>
          </a:r>
          <a:endParaRPr lang="en-US" dirty="0"/>
        </a:p>
      </dgm:t>
    </dgm:pt>
    <dgm:pt modelId="{273A4C62-3743-4D4B-AAA0-F06CE1017A09}" type="parTrans" cxnId="{6DF8AFAB-006E-4210-8226-23ADEA9805AF}">
      <dgm:prSet/>
      <dgm:spPr/>
      <dgm:t>
        <a:bodyPr/>
        <a:lstStyle/>
        <a:p>
          <a:endParaRPr lang="en-US"/>
        </a:p>
      </dgm:t>
    </dgm:pt>
    <dgm:pt modelId="{D313D331-6F1A-496A-9E04-2F59D248A264}" type="sibTrans" cxnId="{6DF8AFAB-006E-4210-8226-23ADEA9805AF}">
      <dgm:prSet/>
      <dgm:spPr/>
      <dgm:t>
        <a:bodyPr/>
        <a:lstStyle/>
        <a:p>
          <a:endParaRPr lang="en-US"/>
        </a:p>
      </dgm:t>
    </dgm:pt>
    <dgm:pt modelId="{EC1D2BAE-FE9A-4B7B-9DE0-7C7ACA298598}">
      <dgm:prSet/>
      <dgm:spPr/>
      <dgm:t>
        <a:bodyPr/>
        <a:lstStyle/>
        <a:p>
          <a:r>
            <a:rPr lang="en-US" b="1" dirty="0"/>
            <a:t>Listen and Answer</a:t>
          </a:r>
          <a:endParaRPr lang="en-US" dirty="0"/>
        </a:p>
      </dgm:t>
    </dgm:pt>
    <dgm:pt modelId="{2A750B31-1537-484E-923B-A82A7F7D7520}" type="parTrans" cxnId="{C78D8B3C-70EA-4FA8-ABCF-4C3DC2E84A08}">
      <dgm:prSet/>
      <dgm:spPr/>
      <dgm:t>
        <a:bodyPr/>
        <a:lstStyle/>
        <a:p>
          <a:endParaRPr lang="en-US"/>
        </a:p>
      </dgm:t>
    </dgm:pt>
    <dgm:pt modelId="{541C143B-92EE-40FC-9DE2-C25378D28BE0}" type="sibTrans" cxnId="{C78D8B3C-70EA-4FA8-ABCF-4C3DC2E84A08}">
      <dgm:prSet/>
      <dgm:spPr/>
      <dgm:t>
        <a:bodyPr/>
        <a:lstStyle/>
        <a:p>
          <a:endParaRPr lang="en-US"/>
        </a:p>
      </dgm:t>
    </dgm:pt>
    <dgm:pt modelId="{1700E425-111B-4E6D-AA48-7A0DB351727E}">
      <dgm:prSet/>
      <dgm:spPr/>
      <dgm:t>
        <a:bodyPr/>
        <a:lstStyle/>
        <a:p>
          <a:r>
            <a:rPr lang="en-US" b="1" dirty="0"/>
            <a:t>Take Action</a:t>
          </a:r>
          <a:endParaRPr lang="en-US" dirty="0"/>
        </a:p>
      </dgm:t>
    </dgm:pt>
    <dgm:pt modelId="{500E7B99-FFCF-44B4-9858-496004DFF14F}" type="parTrans" cxnId="{74C52567-DDCF-45C1-B7D3-F722E49CC6EC}">
      <dgm:prSet/>
      <dgm:spPr/>
      <dgm:t>
        <a:bodyPr/>
        <a:lstStyle/>
        <a:p>
          <a:endParaRPr lang="en-US"/>
        </a:p>
      </dgm:t>
    </dgm:pt>
    <dgm:pt modelId="{5E5671F3-B414-4608-99E4-2450A84E06D4}" type="sibTrans" cxnId="{74C52567-DDCF-45C1-B7D3-F722E49CC6EC}">
      <dgm:prSet/>
      <dgm:spPr/>
      <dgm:t>
        <a:bodyPr/>
        <a:lstStyle/>
        <a:p>
          <a:endParaRPr lang="en-US"/>
        </a:p>
      </dgm:t>
    </dgm:pt>
    <dgm:pt modelId="{8E40B579-FD50-48AE-9DC1-1B303F500690}">
      <dgm:prSet/>
      <dgm:spPr/>
      <dgm:t>
        <a:bodyPr/>
        <a:lstStyle/>
        <a:p>
          <a:r>
            <a:rPr lang="en-US" b="1" dirty="0"/>
            <a:t>Express Appreciation</a:t>
          </a:r>
          <a:endParaRPr lang="en-US" dirty="0"/>
        </a:p>
      </dgm:t>
    </dgm:pt>
    <dgm:pt modelId="{EA290295-B887-461D-B503-ABEF0A0F4840}" type="parTrans" cxnId="{D9A61652-11AB-423F-B4DB-45EBBDB75D9E}">
      <dgm:prSet/>
      <dgm:spPr/>
      <dgm:t>
        <a:bodyPr/>
        <a:lstStyle/>
        <a:p>
          <a:endParaRPr lang="en-US"/>
        </a:p>
      </dgm:t>
    </dgm:pt>
    <dgm:pt modelId="{49C79DC3-D0CB-4806-B16C-9E4B5DE1454F}" type="sibTrans" cxnId="{D9A61652-11AB-423F-B4DB-45EBBDB75D9E}">
      <dgm:prSet/>
      <dgm:spPr/>
      <dgm:t>
        <a:bodyPr/>
        <a:lstStyle/>
        <a:p>
          <a:endParaRPr lang="en-US"/>
        </a:p>
      </dgm:t>
    </dgm:pt>
    <dgm:pt modelId="{117B1445-D4E2-49D0-9C74-F3C8C03FECBA}" type="pres">
      <dgm:prSet presAssocID="{A3061B3F-C2A8-49BB-8F11-781966778B99}" presName="root" presStyleCnt="0">
        <dgm:presLayoutVars>
          <dgm:dir/>
          <dgm:resizeHandles val="exact"/>
        </dgm:presLayoutVars>
      </dgm:prSet>
      <dgm:spPr/>
    </dgm:pt>
    <dgm:pt modelId="{34D95249-10CC-4D8C-AD4F-019A2E54D7A9}" type="pres">
      <dgm:prSet presAssocID="{F8A6E496-B562-418E-B7A7-F575C59BC0E1}" presName="compNode" presStyleCnt="0"/>
      <dgm:spPr/>
    </dgm:pt>
    <dgm:pt modelId="{B9B53FC7-7BD5-4B7C-AFA6-BFC9139644CF}" type="pres">
      <dgm:prSet presAssocID="{F8A6E496-B562-418E-B7A7-F575C59BC0E1}" presName="bgRect" presStyleLbl="bgShp" presStyleIdx="0" presStyleCnt="5" custLinFactNeighborX="-4930" custLinFactNeighborY="-155"/>
      <dgm:spPr/>
    </dgm:pt>
    <dgm:pt modelId="{78DA6803-1F1F-4A6D-A468-B3189665A5E8}" type="pres">
      <dgm:prSet presAssocID="{F8A6E496-B562-418E-B7A7-F575C59BC0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8510B98-CCC1-4CEB-BE46-F16096BAFFA8}" type="pres">
      <dgm:prSet presAssocID="{F8A6E496-B562-418E-B7A7-F575C59BC0E1}" presName="spaceRect" presStyleCnt="0"/>
      <dgm:spPr/>
    </dgm:pt>
    <dgm:pt modelId="{BD0B3A21-DD26-4CAE-BBDA-B7C894C7F499}" type="pres">
      <dgm:prSet presAssocID="{F8A6E496-B562-418E-B7A7-F575C59BC0E1}" presName="parTx" presStyleLbl="revTx" presStyleIdx="0" presStyleCnt="5">
        <dgm:presLayoutVars>
          <dgm:chMax val="0"/>
          <dgm:chPref val="0"/>
        </dgm:presLayoutVars>
      </dgm:prSet>
      <dgm:spPr/>
    </dgm:pt>
    <dgm:pt modelId="{8FE69004-AA8E-496E-9930-B7E4AD529404}" type="pres">
      <dgm:prSet presAssocID="{1BFBF61D-0863-448E-85EF-5F9093AD7BDE}" presName="sibTrans" presStyleCnt="0"/>
      <dgm:spPr/>
    </dgm:pt>
    <dgm:pt modelId="{7379D0DB-77B6-4C77-9B6F-F60A3D0B0AD8}" type="pres">
      <dgm:prSet presAssocID="{2BB8E364-8436-430B-A2EE-E6F21D4303F6}" presName="compNode" presStyleCnt="0"/>
      <dgm:spPr/>
    </dgm:pt>
    <dgm:pt modelId="{4EF3CCFE-7805-4867-BF01-5466654C9DBE}" type="pres">
      <dgm:prSet presAssocID="{2BB8E364-8436-430B-A2EE-E6F21D4303F6}" presName="bgRect" presStyleLbl="bgShp" presStyleIdx="1" presStyleCnt="5"/>
      <dgm:spPr/>
    </dgm:pt>
    <dgm:pt modelId="{BE831918-205D-4D3A-A61D-13CBD9691D7A}" type="pres">
      <dgm:prSet presAssocID="{2BB8E364-8436-430B-A2EE-E6F21D4303F6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B3FDE363-29A4-4A73-8B51-C2BC2726F212}" type="pres">
      <dgm:prSet presAssocID="{2BB8E364-8436-430B-A2EE-E6F21D4303F6}" presName="spaceRect" presStyleCnt="0"/>
      <dgm:spPr/>
    </dgm:pt>
    <dgm:pt modelId="{0B4FC976-9D73-4EDA-AEBD-2648A690C69E}" type="pres">
      <dgm:prSet presAssocID="{2BB8E364-8436-430B-A2EE-E6F21D4303F6}" presName="parTx" presStyleLbl="revTx" presStyleIdx="1" presStyleCnt="5">
        <dgm:presLayoutVars>
          <dgm:chMax val="0"/>
          <dgm:chPref val="0"/>
        </dgm:presLayoutVars>
      </dgm:prSet>
      <dgm:spPr/>
    </dgm:pt>
    <dgm:pt modelId="{13E7DCB5-FED3-40EC-86D8-FD3C53C0D3DA}" type="pres">
      <dgm:prSet presAssocID="{D313D331-6F1A-496A-9E04-2F59D248A264}" presName="sibTrans" presStyleCnt="0"/>
      <dgm:spPr/>
    </dgm:pt>
    <dgm:pt modelId="{61930892-FFF5-48B7-8A87-6CC8895FD06A}" type="pres">
      <dgm:prSet presAssocID="{EC1D2BAE-FE9A-4B7B-9DE0-7C7ACA298598}" presName="compNode" presStyleCnt="0"/>
      <dgm:spPr/>
    </dgm:pt>
    <dgm:pt modelId="{843CC38C-2613-4FF8-9C07-CB54A766F1E0}" type="pres">
      <dgm:prSet presAssocID="{EC1D2BAE-FE9A-4B7B-9DE0-7C7ACA298598}" presName="bgRect" presStyleLbl="bgShp" presStyleIdx="2" presStyleCnt="5"/>
      <dgm:spPr/>
    </dgm:pt>
    <dgm:pt modelId="{6909326C-F66D-4D6A-B692-A37A31C68F5C}" type="pres">
      <dgm:prSet presAssocID="{EC1D2BAE-FE9A-4B7B-9DE0-7C7ACA298598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852865F5-697C-4E2D-88C1-7E1AECE79450}" type="pres">
      <dgm:prSet presAssocID="{EC1D2BAE-FE9A-4B7B-9DE0-7C7ACA298598}" presName="spaceRect" presStyleCnt="0"/>
      <dgm:spPr/>
    </dgm:pt>
    <dgm:pt modelId="{6CAA1965-DCF6-489B-9DE6-C03D95C6310F}" type="pres">
      <dgm:prSet presAssocID="{EC1D2BAE-FE9A-4B7B-9DE0-7C7ACA298598}" presName="parTx" presStyleLbl="revTx" presStyleIdx="2" presStyleCnt="5">
        <dgm:presLayoutVars>
          <dgm:chMax val="0"/>
          <dgm:chPref val="0"/>
        </dgm:presLayoutVars>
      </dgm:prSet>
      <dgm:spPr/>
    </dgm:pt>
    <dgm:pt modelId="{66DEDCA7-CEE4-4030-AE66-64EFF76978A3}" type="pres">
      <dgm:prSet presAssocID="{541C143B-92EE-40FC-9DE2-C25378D28BE0}" presName="sibTrans" presStyleCnt="0"/>
      <dgm:spPr/>
    </dgm:pt>
    <dgm:pt modelId="{C06F2F65-C465-4FD8-9B9A-942F5E3B6C68}" type="pres">
      <dgm:prSet presAssocID="{1700E425-111B-4E6D-AA48-7A0DB351727E}" presName="compNode" presStyleCnt="0"/>
      <dgm:spPr/>
    </dgm:pt>
    <dgm:pt modelId="{A3D7FE3B-4AA1-4E9C-BA3C-E4E896C99E56}" type="pres">
      <dgm:prSet presAssocID="{1700E425-111B-4E6D-AA48-7A0DB351727E}" presName="bgRect" presStyleLbl="bgShp" presStyleIdx="3" presStyleCnt="5"/>
      <dgm:spPr/>
    </dgm:pt>
    <dgm:pt modelId="{28E5DE85-3752-401D-8F0B-002195F0E4CA}" type="pres">
      <dgm:prSet presAssocID="{1700E425-111B-4E6D-AA48-7A0DB351727E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0676AA72-3FCA-4A9D-8C5E-DD93A19C822B}" type="pres">
      <dgm:prSet presAssocID="{1700E425-111B-4E6D-AA48-7A0DB351727E}" presName="spaceRect" presStyleCnt="0"/>
      <dgm:spPr/>
    </dgm:pt>
    <dgm:pt modelId="{CFF13C35-DD25-49A0-AA1D-44788BA30DFA}" type="pres">
      <dgm:prSet presAssocID="{1700E425-111B-4E6D-AA48-7A0DB351727E}" presName="parTx" presStyleLbl="revTx" presStyleIdx="3" presStyleCnt="5">
        <dgm:presLayoutVars>
          <dgm:chMax val="0"/>
          <dgm:chPref val="0"/>
        </dgm:presLayoutVars>
      </dgm:prSet>
      <dgm:spPr/>
    </dgm:pt>
    <dgm:pt modelId="{80079CA4-48E6-4639-8E9B-5080A03CD603}" type="pres">
      <dgm:prSet presAssocID="{5E5671F3-B414-4608-99E4-2450A84E06D4}" presName="sibTrans" presStyleCnt="0"/>
      <dgm:spPr/>
    </dgm:pt>
    <dgm:pt modelId="{0D42E3A4-C6F6-4C0E-8678-A376182DD732}" type="pres">
      <dgm:prSet presAssocID="{8E40B579-FD50-48AE-9DC1-1B303F500690}" presName="compNode" presStyleCnt="0"/>
      <dgm:spPr/>
    </dgm:pt>
    <dgm:pt modelId="{8DAC8BCD-354B-4634-B04A-4B254E572F52}" type="pres">
      <dgm:prSet presAssocID="{8E40B579-FD50-48AE-9DC1-1B303F500690}" presName="bgRect" presStyleLbl="bgShp" presStyleIdx="4" presStyleCnt="5"/>
      <dgm:spPr/>
    </dgm:pt>
    <dgm:pt modelId="{43765289-4B37-460D-B0FB-68D69775633E}" type="pres">
      <dgm:prSet presAssocID="{8E40B579-FD50-48AE-9DC1-1B303F500690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75075ADD-4971-4B6B-8D3F-46C90C7963DA}" type="pres">
      <dgm:prSet presAssocID="{8E40B579-FD50-48AE-9DC1-1B303F500690}" presName="spaceRect" presStyleCnt="0"/>
      <dgm:spPr/>
    </dgm:pt>
    <dgm:pt modelId="{9215B116-BDFD-4495-80CF-F7BE8524D478}" type="pres">
      <dgm:prSet presAssocID="{8E40B579-FD50-48AE-9DC1-1B303F50069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FA64107-FB82-478D-908E-E91B2C5F98B3}" type="presOf" srcId="{8E40B579-FD50-48AE-9DC1-1B303F500690}" destId="{9215B116-BDFD-4495-80CF-F7BE8524D478}" srcOrd="0" destOrd="0" presId="urn:microsoft.com/office/officeart/2018/2/layout/IconVerticalSolidList"/>
    <dgm:cxn modelId="{C78D8B3C-70EA-4FA8-ABCF-4C3DC2E84A08}" srcId="{A3061B3F-C2A8-49BB-8F11-781966778B99}" destId="{EC1D2BAE-FE9A-4B7B-9DE0-7C7ACA298598}" srcOrd="2" destOrd="0" parTransId="{2A750B31-1537-484E-923B-A82A7F7D7520}" sibTransId="{541C143B-92EE-40FC-9DE2-C25378D28BE0}"/>
    <dgm:cxn modelId="{C41F8D3C-E61E-42B8-A4C5-CF0AD135C6A2}" type="presOf" srcId="{EC1D2BAE-FE9A-4B7B-9DE0-7C7ACA298598}" destId="{6CAA1965-DCF6-489B-9DE6-C03D95C6310F}" srcOrd="0" destOrd="0" presId="urn:microsoft.com/office/officeart/2018/2/layout/IconVerticalSolidList"/>
    <dgm:cxn modelId="{57510F5C-A0A7-4F8B-92ED-8782CCCE42CB}" type="presOf" srcId="{F8A6E496-B562-418E-B7A7-F575C59BC0E1}" destId="{BD0B3A21-DD26-4CAE-BBDA-B7C894C7F499}" srcOrd="0" destOrd="0" presId="urn:microsoft.com/office/officeart/2018/2/layout/IconVerticalSolidList"/>
    <dgm:cxn modelId="{6DBE725F-8450-476A-AC1C-D62C05815E5F}" type="presOf" srcId="{1700E425-111B-4E6D-AA48-7A0DB351727E}" destId="{CFF13C35-DD25-49A0-AA1D-44788BA30DFA}" srcOrd="0" destOrd="0" presId="urn:microsoft.com/office/officeart/2018/2/layout/IconVerticalSolidList"/>
    <dgm:cxn modelId="{74C52567-DDCF-45C1-B7D3-F722E49CC6EC}" srcId="{A3061B3F-C2A8-49BB-8F11-781966778B99}" destId="{1700E425-111B-4E6D-AA48-7A0DB351727E}" srcOrd="3" destOrd="0" parTransId="{500E7B99-FFCF-44B4-9858-496004DFF14F}" sibTransId="{5E5671F3-B414-4608-99E4-2450A84E06D4}"/>
    <dgm:cxn modelId="{D9A61652-11AB-423F-B4DB-45EBBDB75D9E}" srcId="{A3061B3F-C2A8-49BB-8F11-781966778B99}" destId="{8E40B579-FD50-48AE-9DC1-1B303F500690}" srcOrd="4" destOrd="0" parTransId="{EA290295-B887-461D-B503-ABEF0A0F4840}" sibTransId="{49C79DC3-D0CB-4806-B16C-9E4B5DE1454F}"/>
    <dgm:cxn modelId="{BFB4FEA6-FB1E-432A-B875-FFB951BE79C3}" type="presOf" srcId="{2BB8E364-8436-430B-A2EE-E6F21D4303F6}" destId="{0B4FC976-9D73-4EDA-AEBD-2648A690C69E}" srcOrd="0" destOrd="0" presId="urn:microsoft.com/office/officeart/2018/2/layout/IconVerticalSolidList"/>
    <dgm:cxn modelId="{6DF8AFAB-006E-4210-8226-23ADEA9805AF}" srcId="{A3061B3F-C2A8-49BB-8F11-781966778B99}" destId="{2BB8E364-8436-430B-A2EE-E6F21D4303F6}" srcOrd="1" destOrd="0" parTransId="{273A4C62-3743-4D4B-AAA0-F06CE1017A09}" sibTransId="{D313D331-6F1A-496A-9E04-2F59D248A264}"/>
    <dgm:cxn modelId="{839991E8-53A4-4C75-913A-03B3119AEC2D}" type="presOf" srcId="{A3061B3F-C2A8-49BB-8F11-781966778B99}" destId="{117B1445-D4E2-49D0-9C74-F3C8C03FECBA}" srcOrd="0" destOrd="0" presId="urn:microsoft.com/office/officeart/2018/2/layout/IconVerticalSolidList"/>
    <dgm:cxn modelId="{994529EA-CC81-4EA7-9E7F-139639B38F94}" srcId="{A3061B3F-C2A8-49BB-8F11-781966778B99}" destId="{F8A6E496-B562-418E-B7A7-F575C59BC0E1}" srcOrd="0" destOrd="0" parTransId="{8A873106-62F0-4057-B139-7EE9732DF01E}" sibTransId="{1BFBF61D-0863-448E-85EF-5F9093AD7BDE}"/>
    <dgm:cxn modelId="{6E9BFC9B-93E8-497B-AC68-F14844306C5F}" type="presParOf" srcId="{117B1445-D4E2-49D0-9C74-F3C8C03FECBA}" destId="{34D95249-10CC-4D8C-AD4F-019A2E54D7A9}" srcOrd="0" destOrd="0" presId="urn:microsoft.com/office/officeart/2018/2/layout/IconVerticalSolidList"/>
    <dgm:cxn modelId="{D5140314-8860-453B-AE4A-7B8030AC904D}" type="presParOf" srcId="{34D95249-10CC-4D8C-AD4F-019A2E54D7A9}" destId="{B9B53FC7-7BD5-4B7C-AFA6-BFC9139644CF}" srcOrd="0" destOrd="0" presId="urn:microsoft.com/office/officeart/2018/2/layout/IconVerticalSolidList"/>
    <dgm:cxn modelId="{D6EEDA0D-9DD1-4D0A-AF32-CAB03B5C8F47}" type="presParOf" srcId="{34D95249-10CC-4D8C-AD4F-019A2E54D7A9}" destId="{78DA6803-1F1F-4A6D-A468-B3189665A5E8}" srcOrd="1" destOrd="0" presId="urn:microsoft.com/office/officeart/2018/2/layout/IconVerticalSolidList"/>
    <dgm:cxn modelId="{789D42BB-114D-4C6D-A50B-A6CDF6CC0C85}" type="presParOf" srcId="{34D95249-10CC-4D8C-AD4F-019A2E54D7A9}" destId="{D8510B98-CCC1-4CEB-BE46-F16096BAFFA8}" srcOrd="2" destOrd="0" presId="urn:microsoft.com/office/officeart/2018/2/layout/IconVerticalSolidList"/>
    <dgm:cxn modelId="{C7950092-8C1C-46E3-AD23-EF7ED435BEA7}" type="presParOf" srcId="{34D95249-10CC-4D8C-AD4F-019A2E54D7A9}" destId="{BD0B3A21-DD26-4CAE-BBDA-B7C894C7F499}" srcOrd="3" destOrd="0" presId="urn:microsoft.com/office/officeart/2018/2/layout/IconVerticalSolidList"/>
    <dgm:cxn modelId="{7D105682-7930-4FFE-B7A4-8359A85238AC}" type="presParOf" srcId="{117B1445-D4E2-49D0-9C74-F3C8C03FECBA}" destId="{8FE69004-AA8E-496E-9930-B7E4AD529404}" srcOrd="1" destOrd="0" presId="urn:microsoft.com/office/officeart/2018/2/layout/IconVerticalSolidList"/>
    <dgm:cxn modelId="{EE1AC613-1924-4C3D-94F4-BCCE486EB8D6}" type="presParOf" srcId="{117B1445-D4E2-49D0-9C74-F3C8C03FECBA}" destId="{7379D0DB-77B6-4C77-9B6F-F60A3D0B0AD8}" srcOrd="2" destOrd="0" presId="urn:microsoft.com/office/officeart/2018/2/layout/IconVerticalSolidList"/>
    <dgm:cxn modelId="{43BCF396-3C02-42C5-995C-654685AF6BB7}" type="presParOf" srcId="{7379D0DB-77B6-4C77-9B6F-F60A3D0B0AD8}" destId="{4EF3CCFE-7805-4867-BF01-5466654C9DBE}" srcOrd="0" destOrd="0" presId="urn:microsoft.com/office/officeart/2018/2/layout/IconVerticalSolidList"/>
    <dgm:cxn modelId="{31BE2B39-B03F-4A9C-9927-A49CCA69583C}" type="presParOf" srcId="{7379D0DB-77B6-4C77-9B6F-F60A3D0B0AD8}" destId="{BE831918-205D-4D3A-A61D-13CBD9691D7A}" srcOrd="1" destOrd="0" presId="urn:microsoft.com/office/officeart/2018/2/layout/IconVerticalSolidList"/>
    <dgm:cxn modelId="{2110AB7C-E2C6-41E4-B9C1-7F3F7B4F5C1A}" type="presParOf" srcId="{7379D0DB-77B6-4C77-9B6F-F60A3D0B0AD8}" destId="{B3FDE363-29A4-4A73-8B51-C2BC2726F212}" srcOrd="2" destOrd="0" presId="urn:microsoft.com/office/officeart/2018/2/layout/IconVerticalSolidList"/>
    <dgm:cxn modelId="{20A0CDCF-4D84-4F9D-9568-050F62817FE1}" type="presParOf" srcId="{7379D0DB-77B6-4C77-9B6F-F60A3D0B0AD8}" destId="{0B4FC976-9D73-4EDA-AEBD-2648A690C69E}" srcOrd="3" destOrd="0" presId="urn:microsoft.com/office/officeart/2018/2/layout/IconVerticalSolidList"/>
    <dgm:cxn modelId="{4229BD1A-BDFC-4922-A376-193AF93D8252}" type="presParOf" srcId="{117B1445-D4E2-49D0-9C74-F3C8C03FECBA}" destId="{13E7DCB5-FED3-40EC-86D8-FD3C53C0D3DA}" srcOrd="3" destOrd="0" presId="urn:microsoft.com/office/officeart/2018/2/layout/IconVerticalSolidList"/>
    <dgm:cxn modelId="{8BAD0B1D-09EC-4301-A8AD-3F92EA8AFA36}" type="presParOf" srcId="{117B1445-D4E2-49D0-9C74-F3C8C03FECBA}" destId="{61930892-FFF5-48B7-8A87-6CC8895FD06A}" srcOrd="4" destOrd="0" presId="urn:microsoft.com/office/officeart/2018/2/layout/IconVerticalSolidList"/>
    <dgm:cxn modelId="{D63BEF1F-57C5-4256-BEAC-745A99B32415}" type="presParOf" srcId="{61930892-FFF5-48B7-8A87-6CC8895FD06A}" destId="{843CC38C-2613-4FF8-9C07-CB54A766F1E0}" srcOrd="0" destOrd="0" presId="urn:microsoft.com/office/officeart/2018/2/layout/IconVerticalSolidList"/>
    <dgm:cxn modelId="{62057C8E-5B92-4B4A-A4C3-4B4D9F4E0C35}" type="presParOf" srcId="{61930892-FFF5-48B7-8A87-6CC8895FD06A}" destId="{6909326C-F66D-4D6A-B692-A37A31C68F5C}" srcOrd="1" destOrd="0" presId="urn:microsoft.com/office/officeart/2018/2/layout/IconVerticalSolidList"/>
    <dgm:cxn modelId="{1E7AFF1C-9558-452E-8857-AA56F9B593EE}" type="presParOf" srcId="{61930892-FFF5-48B7-8A87-6CC8895FD06A}" destId="{852865F5-697C-4E2D-88C1-7E1AECE79450}" srcOrd="2" destOrd="0" presId="urn:microsoft.com/office/officeart/2018/2/layout/IconVerticalSolidList"/>
    <dgm:cxn modelId="{33176DDE-71E8-4E5F-AF2F-BD2EC3A562AD}" type="presParOf" srcId="{61930892-FFF5-48B7-8A87-6CC8895FD06A}" destId="{6CAA1965-DCF6-489B-9DE6-C03D95C6310F}" srcOrd="3" destOrd="0" presId="urn:microsoft.com/office/officeart/2018/2/layout/IconVerticalSolidList"/>
    <dgm:cxn modelId="{AF445895-E0EC-4214-A217-60C78FF32846}" type="presParOf" srcId="{117B1445-D4E2-49D0-9C74-F3C8C03FECBA}" destId="{66DEDCA7-CEE4-4030-AE66-64EFF76978A3}" srcOrd="5" destOrd="0" presId="urn:microsoft.com/office/officeart/2018/2/layout/IconVerticalSolidList"/>
    <dgm:cxn modelId="{240B9788-3F09-4B77-BCB7-0731D0CF10F2}" type="presParOf" srcId="{117B1445-D4E2-49D0-9C74-F3C8C03FECBA}" destId="{C06F2F65-C465-4FD8-9B9A-942F5E3B6C68}" srcOrd="6" destOrd="0" presId="urn:microsoft.com/office/officeart/2018/2/layout/IconVerticalSolidList"/>
    <dgm:cxn modelId="{16AEA1D8-8EAD-4372-BBC6-FE0D6F834C82}" type="presParOf" srcId="{C06F2F65-C465-4FD8-9B9A-942F5E3B6C68}" destId="{A3D7FE3B-4AA1-4E9C-BA3C-E4E896C99E56}" srcOrd="0" destOrd="0" presId="urn:microsoft.com/office/officeart/2018/2/layout/IconVerticalSolidList"/>
    <dgm:cxn modelId="{53555C8C-4ACF-4315-88E0-24F4EF771175}" type="presParOf" srcId="{C06F2F65-C465-4FD8-9B9A-942F5E3B6C68}" destId="{28E5DE85-3752-401D-8F0B-002195F0E4CA}" srcOrd="1" destOrd="0" presId="urn:microsoft.com/office/officeart/2018/2/layout/IconVerticalSolidList"/>
    <dgm:cxn modelId="{D314D0C5-C842-4D44-95A7-C3004508303A}" type="presParOf" srcId="{C06F2F65-C465-4FD8-9B9A-942F5E3B6C68}" destId="{0676AA72-3FCA-4A9D-8C5E-DD93A19C822B}" srcOrd="2" destOrd="0" presId="urn:microsoft.com/office/officeart/2018/2/layout/IconVerticalSolidList"/>
    <dgm:cxn modelId="{291A31DB-D6EC-4576-B127-BEDEB01256D1}" type="presParOf" srcId="{C06F2F65-C465-4FD8-9B9A-942F5E3B6C68}" destId="{CFF13C35-DD25-49A0-AA1D-44788BA30DFA}" srcOrd="3" destOrd="0" presId="urn:microsoft.com/office/officeart/2018/2/layout/IconVerticalSolidList"/>
    <dgm:cxn modelId="{17EB9534-B44C-4D99-A711-ECC17237A860}" type="presParOf" srcId="{117B1445-D4E2-49D0-9C74-F3C8C03FECBA}" destId="{80079CA4-48E6-4639-8E9B-5080A03CD603}" srcOrd="7" destOrd="0" presId="urn:microsoft.com/office/officeart/2018/2/layout/IconVerticalSolidList"/>
    <dgm:cxn modelId="{D5C5593D-6E07-4E33-9316-2E683D8AB2F0}" type="presParOf" srcId="{117B1445-D4E2-49D0-9C74-F3C8C03FECBA}" destId="{0D42E3A4-C6F6-4C0E-8678-A376182DD732}" srcOrd="8" destOrd="0" presId="urn:microsoft.com/office/officeart/2018/2/layout/IconVerticalSolidList"/>
    <dgm:cxn modelId="{9A3FDDD8-7C83-4216-A803-E6688C488AEA}" type="presParOf" srcId="{0D42E3A4-C6F6-4C0E-8678-A376182DD732}" destId="{8DAC8BCD-354B-4634-B04A-4B254E572F52}" srcOrd="0" destOrd="0" presId="urn:microsoft.com/office/officeart/2018/2/layout/IconVerticalSolidList"/>
    <dgm:cxn modelId="{9081B6EF-DE9C-4B43-92E5-6A7190E00A57}" type="presParOf" srcId="{0D42E3A4-C6F6-4C0E-8678-A376182DD732}" destId="{43765289-4B37-460D-B0FB-68D69775633E}" srcOrd="1" destOrd="0" presId="urn:microsoft.com/office/officeart/2018/2/layout/IconVerticalSolidList"/>
    <dgm:cxn modelId="{E2C5B197-233A-4D21-80B4-4D74600F597C}" type="presParOf" srcId="{0D42E3A4-C6F6-4C0E-8678-A376182DD732}" destId="{75075ADD-4971-4B6B-8D3F-46C90C7963DA}" srcOrd="2" destOrd="0" presId="urn:microsoft.com/office/officeart/2018/2/layout/IconVerticalSolidList"/>
    <dgm:cxn modelId="{41547068-49F3-4626-840D-6424EA75CC72}" type="presParOf" srcId="{0D42E3A4-C6F6-4C0E-8678-A376182DD732}" destId="{9215B116-BDFD-4495-80CF-F7BE8524D4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53FC7-7BD5-4B7C-AFA6-BFC9139644CF}">
      <dsp:nvSpPr>
        <dsp:cNvPr id="0" name=""/>
        <dsp:cNvSpPr/>
      </dsp:nvSpPr>
      <dsp:spPr>
        <a:xfrm>
          <a:off x="0" y="3206"/>
          <a:ext cx="4881381" cy="10197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A6803-1F1F-4A6D-A468-B3189665A5E8}">
      <dsp:nvSpPr>
        <dsp:cNvPr id="0" name=""/>
        <dsp:cNvSpPr/>
      </dsp:nvSpPr>
      <dsp:spPr>
        <a:xfrm>
          <a:off x="308474" y="234231"/>
          <a:ext cx="560863" cy="560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B3A21-DD26-4CAE-BBDA-B7C894C7F499}">
      <dsp:nvSpPr>
        <dsp:cNvPr id="0" name=""/>
        <dsp:cNvSpPr/>
      </dsp:nvSpPr>
      <dsp:spPr>
        <a:xfrm>
          <a:off x="1177813" y="4787"/>
          <a:ext cx="3703567" cy="101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24" tIns="107924" rIns="107924" bIns="10792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Greetings, care and comfort</a:t>
          </a:r>
        </a:p>
      </dsp:txBody>
      <dsp:txXfrm>
        <a:off x="1177813" y="4787"/>
        <a:ext cx="3703567" cy="1019751"/>
      </dsp:txXfrm>
    </dsp:sp>
    <dsp:sp modelId="{4EF3CCFE-7805-4867-BF01-5466654C9DBE}">
      <dsp:nvSpPr>
        <dsp:cNvPr id="0" name=""/>
        <dsp:cNvSpPr/>
      </dsp:nvSpPr>
      <dsp:spPr>
        <a:xfrm>
          <a:off x="0" y="1279477"/>
          <a:ext cx="4881381" cy="1019751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31918-205D-4D3A-A61D-13CBD9691D7A}">
      <dsp:nvSpPr>
        <dsp:cNvPr id="0" name=""/>
        <dsp:cNvSpPr/>
      </dsp:nvSpPr>
      <dsp:spPr>
        <a:xfrm>
          <a:off x="308474" y="1508921"/>
          <a:ext cx="560863" cy="56086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FC976-9D73-4EDA-AEBD-2648A690C69E}">
      <dsp:nvSpPr>
        <dsp:cNvPr id="0" name=""/>
        <dsp:cNvSpPr/>
      </dsp:nvSpPr>
      <dsp:spPr>
        <a:xfrm>
          <a:off x="1177813" y="1279477"/>
          <a:ext cx="3703567" cy="101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24" tIns="107924" rIns="107924" bIns="10792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Ask questions</a:t>
          </a:r>
          <a:endParaRPr lang="en-US" sz="1900" kern="1200" dirty="0"/>
        </a:p>
      </dsp:txBody>
      <dsp:txXfrm>
        <a:off x="1177813" y="1279477"/>
        <a:ext cx="3703567" cy="1019751"/>
      </dsp:txXfrm>
    </dsp:sp>
    <dsp:sp modelId="{843CC38C-2613-4FF8-9C07-CB54A766F1E0}">
      <dsp:nvSpPr>
        <dsp:cNvPr id="0" name=""/>
        <dsp:cNvSpPr/>
      </dsp:nvSpPr>
      <dsp:spPr>
        <a:xfrm>
          <a:off x="0" y="2554166"/>
          <a:ext cx="4881381" cy="101975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326C-F66D-4D6A-B692-A37A31C68F5C}">
      <dsp:nvSpPr>
        <dsp:cNvPr id="0" name=""/>
        <dsp:cNvSpPr/>
      </dsp:nvSpPr>
      <dsp:spPr>
        <a:xfrm>
          <a:off x="308474" y="2783610"/>
          <a:ext cx="560863" cy="56086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A1965-DCF6-489B-9DE6-C03D95C6310F}">
      <dsp:nvSpPr>
        <dsp:cNvPr id="0" name=""/>
        <dsp:cNvSpPr/>
      </dsp:nvSpPr>
      <dsp:spPr>
        <a:xfrm>
          <a:off x="1177813" y="2554166"/>
          <a:ext cx="3703567" cy="101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24" tIns="107924" rIns="107924" bIns="10792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Listen and Answer</a:t>
          </a:r>
          <a:endParaRPr lang="en-US" sz="1900" kern="1200" dirty="0"/>
        </a:p>
      </dsp:txBody>
      <dsp:txXfrm>
        <a:off x="1177813" y="2554166"/>
        <a:ext cx="3703567" cy="1019751"/>
      </dsp:txXfrm>
    </dsp:sp>
    <dsp:sp modelId="{A3D7FE3B-4AA1-4E9C-BA3C-E4E896C99E56}">
      <dsp:nvSpPr>
        <dsp:cNvPr id="0" name=""/>
        <dsp:cNvSpPr/>
      </dsp:nvSpPr>
      <dsp:spPr>
        <a:xfrm>
          <a:off x="0" y="3828856"/>
          <a:ext cx="4881381" cy="1019751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5DE85-3752-401D-8F0B-002195F0E4CA}">
      <dsp:nvSpPr>
        <dsp:cNvPr id="0" name=""/>
        <dsp:cNvSpPr/>
      </dsp:nvSpPr>
      <dsp:spPr>
        <a:xfrm>
          <a:off x="308474" y="4058300"/>
          <a:ext cx="560863" cy="56086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13C35-DD25-49A0-AA1D-44788BA30DFA}">
      <dsp:nvSpPr>
        <dsp:cNvPr id="0" name=""/>
        <dsp:cNvSpPr/>
      </dsp:nvSpPr>
      <dsp:spPr>
        <a:xfrm>
          <a:off x="1177813" y="3828856"/>
          <a:ext cx="3703567" cy="101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24" tIns="107924" rIns="107924" bIns="10792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Take Action</a:t>
          </a:r>
          <a:endParaRPr lang="en-US" sz="1900" kern="1200" dirty="0"/>
        </a:p>
      </dsp:txBody>
      <dsp:txXfrm>
        <a:off x="1177813" y="3828856"/>
        <a:ext cx="3703567" cy="1019751"/>
      </dsp:txXfrm>
    </dsp:sp>
    <dsp:sp modelId="{8DAC8BCD-354B-4634-B04A-4B254E572F52}">
      <dsp:nvSpPr>
        <dsp:cNvPr id="0" name=""/>
        <dsp:cNvSpPr/>
      </dsp:nvSpPr>
      <dsp:spPr>
        <a:xfrm>
          <a:off x="0" y="5103545"/>
          <a:ext cx="4881381" cy="101975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65289-4B37-460D-B0FB-68D69775633E}">
      <dsp:nvSpPr>
        <dsp:cNvPr id="0" name=""/>
        <dsp:cNvSpPr/>
      </dsp:nvSpPr>
      <dsp:spPr>
        <a:xfrm>
          <a:off x="308474" y="5332989"/>
          <a:ext cx="560863" cy="56086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5B116-BDFD-4495-80CF-F7BE8524D478}">
      <dsp:nvSpPr>
        <dsp:cNvPr id="0" name=""/>
        <dsp:cNvSpPr/>
      </dsp:nvSpPr>
      <dsp:spPr>
        <a:xfrm>
          <a:off x="1177813" y="5103545"/>
          <a:ext cx="3703567" cy="101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24" tIns="107924" rIns="107924" bIns="10792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Express Appreciation</a:t>
          </a:r>
          <a:endParaRPr lang="en-US" sz="1900" kern="1200" dirty="0"/>
        </a:p>
      </dsp:txBody>
      <dsp:txXfrm>
        <a:off x="1177813" y="5103545"/>
        <a:ext cx="3703567" cy="101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B113-832A-4B0F-95BD-BA9F080661B5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7167-2E5D-4D7E-8BF8-5339987B1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31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76823C3-5397-4FD6-96FA-235149C134A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003512E-6F77-421E-A2FC-6FE865CEF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512E-6F77-421E-A2FC-6FE865CEFB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0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Demonstrates the importance of safety; begins establishing the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512E-6F77-421E-A2FC-6FE865CEFB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8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Before Rounding ask yourself, What am I going to learn about this person that I don’t already know?  Encourage staff to share something about themselves to deepen your relationship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512E-6F77-421E-A2FC-6FE865CEFB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512E-6F77-421E-A2FC-6FE865CEFB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Huddles/Stand-ups – What’s going on today – resident issues; something happening that we should be aware of; supply issues; policy change; staffing/staff issues; concerns raised by residents/families; concerns that came from rounding that should be prioritized – quick meeting to share and discuss important information </a:t>
            </a:r>
          </a:p>
          <a:p>
            <a:r>
              <a:rPr lang="en-US" dirty="0"/>
              <a:t>Leadership Rounding – long-game – setting the culture; how things are going for your staff; engaging staff; make sure staff is heard; Organizational purpose to build relationships between C-suite and front-line staff; relationship building – </a:t>
            </a:r>
            <a:r>
              <a:rPr lang="en-US" dirty="0">
                <a:solidFill>
                  <a:srgbClr val="FF0000"/>
                </a:solidFill>
              </a:rPr>
              <a:t>so when concerns happen you are going to hear about it; making the pledge work;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proactive -</a:t>
            </a:r>
            <a:r>
              <a:rPr lang="en-US" dirty="0"/>
              <a:t> creating an open and transparent culture; improving communication – adaptive/culture piece – this sets the foundation for all the other pieces to work well….recognizing and reinforcing positive behaviors</a:t>
            </a:r>
          </a:p>
          <a:p>
            <a:r>
              <a:rPr lang="en-US" dirty="0"/>
              <a:t>Manager Rounding – Unit-Level purpose to build and maintaining manager/staff relationships</a:t>
            </a:r>
          </a:p>
          <a:p>
            <a:r>
              <a:rPr lang="en-US" dirty="0"/>
              <a:t>Environmental/Safety Rounding – proactive to identify more specific issues – focus is on environment/process etc. as you get better at Leadership Rounding and manager rounding you will be relying less on environmental safety rounding.  Technical piece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512E-6F77-421E-A2FC-6FE865CEFB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0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June of 2017, the LeadingAge Minnesota Board of Directors commissioned a task force to develop a prevention action plan with recommendation for actions members could take to prevent harm before it occurs.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512E-6F77-421E-A2FC-6FE865CEFBA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46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504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363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22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08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939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797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EE81D8-9B70-4991-998A-772AF51F9A64}" type="slidenum">
              <a:rPr lang="en-US" altLang="en-US"/>
              <a:pPr eaLnBrk="1" hangingPunct="1"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967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C866-DEF8-4B75-9910-9D0B3A7BB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24C18-4DDF-411B-9BE2-64465F892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E3AA2-0388-4BEA-9B42-2B165476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091A-68D6-420A-82EE-397755243D13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15336-6CC3-4D1F-8883-31515B48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4CA1-B9AA-44D5-A477-1637C497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6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0460-25D6-4966-867D-3D92163A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D5F28-20C1-4588-8DE6-6F6C12237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AAE7-5637-4608-A3F3-24035E65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C64-D954-46E1-B79B-5D6B0E1DC5F0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83FA-2B53-461C-8FE0-7ED2AF1C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4099-8AA9-449E-91E6-E87A2E5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0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DF277-4A2E-4FD3-803A-49A5BBFA6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3A591-DD80-4A1A-A409-9F7311471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441C-1BB0-41F7-AF6F-AF128C83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99C-C557-4B6F-BE19-3F968E9E9290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F2AC-8408-49D6-8437-81079325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21D4-E223-44D3-8088-92AC6F64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FF4D-D343-4741-A9B0-016A20BE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DE99-0774-4C35-A450-ABE463CD2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FD88D-B1E9-43C7-8AB6-2FBFFEA7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74BF-EDCD-415F-997C-DCFF14EEC527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F7CB-B9EB-4DCB-A2AE-49277609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EC460-0588-49E1-8EC4-4DE48CC9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7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7E36-90AA-471B-8D5D-CE5451E5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308F-41D3-4992-A0FD-36517F783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6F10-E88E-46C7-BA3E-549CD4AB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6BBB-51A3-4668-B368-7D7B9FD45404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6C226-61B1-4866-9131-EF4677C3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2D99-B61B-4AC0-971F-89FF9500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A321-5D78-475D-A6F1-68BDE7F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B3A4-2E91-4BCE-A746-EA43E8114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D5993-D0E4-4F70-9DB3-CEC444BDF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E78B3-A662-4002-BE49-7B21F46A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3EC-4E0D-4C07-BA05-EF938EF62EED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0CAD9-D0B5-41D9-95D8-12375E7B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F958D-D0EB-43AF-ADDB-92D9A43B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C5A5-B895-4A60-9DE7-B262E5B2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00BE-11CA-4705-B788-7F573B7E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14734-A99E-4476-A6E3-BCB81566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871EB-AB8F-49E4-8010-B5691B3F4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6A009-A3A1-4521-9422-E615C6300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1AAE0-D091-4F95-B669-C1D9C941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FD74-EA49-46E3-8707-35C1350449C3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30229-E521-4597-AEEC-374A28D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C647C-EACA-4AE5-8C9E-A0668C6D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4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DE98-84D2-45C5-8E99-A9EA5980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E490C-6307-4FBD-9E54-A8B9D0C4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2071-C11F-47D9-917B-6A4CCAAC5819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C43F-A6CC-44D5-837C-CDF42354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94BF-BE10-40D1-9E73-BB65EDB4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A7CE3-572F-4670-BA96-006B8149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555-7326-4212-AD07-3DE57CDC0A5D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63B13-4850-499C-9D9F-ECCFF66A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80528-B7DC-47B5-9017-0BCC4F94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7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5CC7-A2BB-4683-9BCF-B5792945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76A2-3A0B-4C94-B7C6-1198867E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08777-6DEE-4371-853C-388ADAB5E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224B0-B02F-46E5-BACE-6434594D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C533-34BC-4F6E-8C3E-74B891798DE8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69AE6-9D84-49DB-B61D-94152932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4C248-C62F-48CF-AC34-E89C8CF5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5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328E-3DF5-49E5-AB32-468D5029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BB39C-11B6-47FE-B0A4-E6540ABD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AD357-093B-410A-8178-520C07D55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389E5-6C8E-4DC7-AC1B-5E9309E4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D6-73EF-492E-9BB0-5D044595FB0D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31A8F-A386-48BD-A246-D622194F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71BE6-6CFD-4156-8015-18D52EA0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C603D-2A0E-45B7-9FE5-1C2DF9B5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4381C-0767-4F02-9E22-9B42253A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B017-E6A7-4330-B8BB-CAD949215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E0B2-D400-4B3D-B028-FCEB3EC64478}" type="datetime1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DB99-3403-4C39-955D-2839B859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FAD1-E0E3-4BCA-9174-743C2B67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E1A9-301C-4D7D-AD65-53C4D5F61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1239EEB-5A5C-44A9-8847-FA938991EE94}"/>
              </a:ext>
            </a:extLst>
          </p:cNvPr>
          <p:cNvSpPr txBox="1"/>
          <p:nvPr/>
        </p:nvSpPr>
        <p:spPr>
          <a:xfrm>
            <a:off x="6017201" y="3269148"/>
            <a:ext cx="6163733" cy="155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400" b="1" dirty="0">
                <a:solidFill>
                  <a:srgbClr val="221F0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LeadingAge Minnesota</a:t>
            </a:r>
          </a:p>
          <a:p>
            <a:pPr algn="ctr">
              <a:lnSpc>
                <a:spcPts val="2900"/>
              </a:lnSpc>
            </a:pPr>
            <a:r>
              <a:rPr lang="en-US" sz="2400" b="1" dirty="0">
                <a:solidFill>
                  <a:srgbClr val="221F0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Annual Meeting &amp; Leadership Forum</a:t>
            </a:r>
          </a:p>
          <a:p>
            <a:pPr algn="ctr">
              <a:lnSpc>
                <a:spcPts val="2900"/>
              </a:lnSpc>
            </a:pPr>
            <a:r>
              <a:rPr lang="en-US" sz="2400" b="1" dirty="0">
                <a:solidFill>
                  <a:srgbClr val="221F0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September 19, 2019</a:t>
            </a:r>
          </a:p>
          <a:p>
            <a:pPr algn="ctr">
              <a:lnSpc>
                <a:spcPts val="2900"/>
              </a:lnSpc>
            </a:pPr>
            <a:r>
              <a:rPr lang="en-US" sz="2400" b="1" dirty="0">
                <a:solidFill>
                  <a:srgbClr val="221F0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2:45 – 3:45 p.m.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396" y="299060"/>
            <a:ext cx="50971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5043D"/>
                </a:solidFill>
                <a:latin typeface="Arial Black" panose="020B0A04020102020204" pitchFamily="34" charset="0"/>
              </a:rPr>
              <a:t>LEADERSHIP ROUNDING</a:t>
            </a:r>
          </a:p>
          <a:p>
            <a:r>
              <a:rPr lang="en-US" sz="3600" dirty="0">
                <a:solidFill>
                  <a:srgbClr val="95043D"/>
                </a:solidFill>
              </a:rPr>
              <a:t>A Strategy for Safe 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2" y="5377806"/>
            <a:ext cx="1757780" cy="1232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0"/>
            <a:ext cx="6007301" cy="3379107"/>
          </a:xfrm>
          <a:prstGeom prst="rect">
            <a:avLst/>
          </a:prstGeom>
        </p:spPr>
      </p:pic>
      <p:sp>
        <p:nvSpPr>
          <p:cNvPr id="8" name="TextBox 7">
            <a:extLst/>
          </p:cNvPr>
          <p:cNvSpPr txBox="1"/>
          <p:nvPr/>
        </p:nvSpPr>
        <p:spPr>
          <a:xfrm>
            <a:off x="11066" y="2946448"/>
            <a:ext cx="5919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5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JOHNSON</a:t>
            </a:r>
          </a:p>
          <a:p>
            <a:pPr algn="ctr"/>
            <a:r>
              <a:rPr lang="en-US" dirty="0">
                <a:solidFill>
                  <a:srgbClr val="221F0A"/>
                </a:solidFill>
              </a:rPr>
              <a:t>President and CEO</a:t>
            </a:r>
          </a:p>
          <a:p>
            <a:pPr algn="ctr"/>
            <a:r>
              <a:rPr lang="en-US" dirty="0">
                <a:solidFill>
                  <a:srgbClr val="221F0A"/>
                </a:solidFill>
              </a:rPr>
              <a:t>Catholic Eldercare</a:t>
            </a:r>
          </a:p>
          <a:p>
            <a:pPr algn="ctr"/>
            <a:endParaRPr lang="en-US" b="1" i="1" dirty="0">
              <a:solidFill>
                <a:srgbClr val="95003D"/>
              </a:solidFill>
            </a:endParaRPr>
          </a:p>
          <a:p>
            <a:pPr algn="ctr"/>
            <a:r>
              <a:rPr lang="en-US" sz="2400" b="1" dirty="0">
                <a:solidFill>
                  <a:srgbClr val="95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APOLD</a:t>
            </a:r>
          </a:p>
          <a:p>
            <a:pPr algn="ctr"/>
            <a:r>
              <a:rPr lang="en-US" dirty="0">
                <a:solidFill>
                  <a:srgbClr val="221F0A"/>
                </a:solidFill>
              </a:rPr>
              <a:t>Vice President of Quality &amp; Performance Excellence</a:t>
            </a:r>
          </a:p>
          <a:p>
            <a:pPr algn="ctr"/>
            <a:r>
              <a:rPr lang="en-US" dirty="0">
                <a:solidFill>
                  <a:srgbClr val="221F0A"/>
                </a:solidFill>
              </a:rPr>
              <a:t>LeadingAge Minnesota</a:t>
            </a:r>
          </a:p>
          <a:p>
            <a:pPr algn="ctr"/>
            <a:endParaRPr lang="en-US" i="1" dirty="0">
              <a:solidFill>
                <a:srgbClr val="008E8A"/>
              </a:solidFill>
            </a:endParaRPr>
          </a:p>
          <a:p>
            <a:pPr algn="ctr"/>
            <a:r>
              <a:rPr lang="en-US" sz="2400" b="1" dirty="0">
                <a:solidFill>
                  <a:srgbClr val="95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 BOYNE</a:t>
            </a:r>
          </a:p>
          <a:p>
            <a:pPr algn="ctr"/>
            <a:r>
              <a:rPr lang="en-US" dirty="0">
                <a:solidFill>
                  <a:srgbClr val="221F0A"/>
                </a:solidFill>
              </a:rPr>
              <a:t>Vice President of Public Relations</a:t>
            </a:r>
          </a:p>
          <a:p>
            <a:pPr algn="ctr"/>
            <a:r>
              <a:rPr lang="en-US" dirty="0">
                <a:solidFill>
                  <a:srgbClr val="221F0A"/>
                </a:solidFill>
              </a:rPr>
              <a:t>LeadingAge Minnesota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6BE7F-362D-4F89-8864-92D59AAF7D77}"/>
              </a:ext>
            </a:extLst>
          </p:cNvPr>
          <p:cNvSpPr/>
          <p:nvPr/>
        </p:nvSpPr>
        <p:spPr>
          <a:xfrm>
            <a:off x="5930283" y="6731037"/>
            <a:ext cx="6261717" cy="126963"/>
          </a:xfrm>
          <a:prstGeom prst="rect">
            <a:avLst/>
          </a:prstGeom>
          <a:solidFill>
            <a:srgbClr val="95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EF6D-2ABE-4840-984D-167E215929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77" y="401688"/>
            <a:ext cx="8211646" cy="58584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0557" y="3114675"/>
            <a:ext cx="6419273" cy="7091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75" y="202663"/>
            <a:ext cx="3144922" cy="19231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2" y="167433"/>
            <a:ext cx="2056737" cy="2437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79" y="3521355"/>
            <a:ext cx="3137818" cy="1810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84" y="3386567"/>
            <a:ext cx="2399637" cy="2844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8683" y="2191647"/>
            <a:ext cx="3481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C00000"/>
                </a:solidFill>
              </a:rPr>
              <a:t>Huddles/Stand-Ups</a:t>
            </a:r>
            <a:r>
              <a:rPr lang="en-US" sz="2000" cap="all" dirty="0"/>
              <a:t> </a:t>
            </a:r>
            <a:endParaRPr lang="en-US" sz="2000" dirty="0"/>
          </a:p>
          <a:p>
            <a:pPr algn="ctr"/>
            <a:r>
              <a:rPr lang="en-US" sz="2000" dirty="0"/>
              <a:t>What key information do we need for today/this week?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1099" y="5331898"/>
            <a:ext cx="3609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chemeClr val="accent1"/>
                </a:solidFill>
              </a:rPr>
              <a:t>Environment/Safety Checks</a:t>
            </a:r>
          </a:p>
          <a:p>
            <a:pPr algn="ctr"/>
            <a:r>
              <a:rPr lang="en-US" sz="2000" dirty="0"/>
              <a:t>Proactive but more technical; focus on environment, process issues,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6109" y="205908"/>
            <a:ext cx="5268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solidFill>
                  <a:srgbClr val="95043D"/>
                </a:solidFill>
              </a:rPr>
              <a:t>Senior Leadership Rounding </a:t>
            </a:r>
            <a:r>
              <a:rPr lang="en-US" sz="2800" dirty="0">
                <a:solidFill>
                  <a:srgbClr val="95043D"/>
                </a:solidFill>
              </a:rPr>
              <a:t>– </a:t>
            </a:r>
            <a:r>
              <a:rPr lang="en-US" sz="2000" dirty="0"/>
              <a:t>Establishing Culture; Building Relationships and Trust between Staff and Senior Leaders</a:t>
            </a:r>
          </a:p>
        </p:txBody>
      </p:sp>
      <p:sp>
        <p:nvSpPr>
          <p:cNvPr id="22" name="Arrow: Bent 21"/>
          <p:cNvSpPr/>
          <p:nvPr/>
        </p:nvSpPr>
        <p:spPr>
          <a:xfrm rot="5400000">
            <a:off x="2498410" y="1656075"/>
            <a:ext cx="1725467" cy="1530071"/>
          </a:xfrm>
          <a:prstGeom prst="bentArrow">
            <a:avLst>
              <a:gd name="adj1" fmla="val 25000"/>
              <a:gd name="adj2" fmla="val 23326"/>
              <a:gd name="adj3" fmla="val 25000"/>
              <a:gd name="adj4" fmla="val 43750"/>
            </a:avLst>
          </a:prstGeom>
          <a:solidFill>
            <a:srgbClr val="7A9B3E"/>
          </a:solidFill>
          <a:ln>
            <a:solidFill>
              <a:srgbClr val="7A9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A9B3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9341" y="1769260"/>
            <a:ext cx="3329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 Behaviors that cascade down to </a:t>
            </a:r>
            <a:r>
              <a:rPr lang="en-US" sz="2000" b="1" dirty="0">
                <a:solidFill>
                  <a:srgbClr val="008E8A"/>
                </a:solidFill>
              </a:rPr>
              <a:t>Unit-Based/Manager Level Rounding</a:t>
            </a:r>
          </a:p>
        </p:txBody>
      </p:sp>
      <p:sp>
        <p:nvSpPr>
          <p:cNvPr id="24" name="Arrow: Right 23"/>
          <p:cNvSpPr/>
          <p:nvPr/>
        </p:nvSpPr>
        <p:spPr>
          <a:xfrm>
            <a:off x="4726362" y="3608314"/>
            <a:ext cx="3137819" cy="678177"/>
          </a:xfrm>
          <a:prstGeom prst="rightArrow">
            <a:avLst/>
          </a:prstGeom>
          <a:solidFill>
            <a:srgbClr val="7A9B3E"/>
          </a:solidFill>
          <a:ln>
            <a:solidFill>
              <a:srgbClr val="7A9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A9B3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6362" y="4428539"/>
            <a:ext cx="3137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Creates</a:t>
            </a:r>
            <a:r>
              <a:rPr lang="en-US" sz="2000" b="1" dirty="0">
                <a:solidFill>
                  <a:srgbClr val="452F8C"/>
                </a:solidFill>
              </a:rPr>
              <a:t> culture of trust and transparency </a:t>
            </a:r>
            <a:r>
              <a:rPr lang="en-US" sz="2000" dirty="0"/>
              <a:t>that </a:t>
            </a:r>
            <a:r>
              <a:rPr lang="en-US" sz="2000" b="1" dirty="0">
                <a:solidFill>
                  <a:srgbClr val="452F8C"/>
                </a:solidFill>
              </a:rPr>
              <a:t>encourages speaking up </a:t>
            </a:r>
            <a:r>
              <a:rPr lang="en-US" sz="2000" dirty="0"/>
              <a:t>and makes other </a:t>
            </a:r>
            <a:r>
              <a:rPr lang="en-US" sz="2000" b="1" dirty="0">
                <a:solidFill>
                  <a:srgbClr val="452F8C"/>
                </a:solidFill>
              </a:rPr>
              <a:t>safety strategies more effective</a:t>
            </a:r>
          </a:p>
        </p:txBody>
      </p:sp>
    </p:spTree>
    <p:extLst>
      <p:ext uri="{BB962C8B-B14F-4D97-AF65-F5344CB8AC3E}">
        <p14:creationId xmlns:p14="http://schemas.microsoft.com/office/powerpoint/2010/main" val="87930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433" y="252028"/>
            <a:ext cx="10515600" cy="11297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Getting Started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22182" y="1620810"/>
            <a:ext cx="6444916" cy="5028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1F0A"/>
                </a:solidFill>
              </a:rPr>
              <a:t>Review the Rounding Checklist and Establish Your Process</a:t>
            </a:r>
          </a:p>
          <a:p>
            <a:r>
              <a:rPr lang="en-US" sz="2400" dirty="0"/>
              <a:t>Who will conduct rounds?</a:t>
            </a:r>
          </a:p>
          <a:p>
            <a:r>
              <a:rPr lang="en-US" sz="2400" dirty="0"/>
              <a:t>How frequently and when will they take place?</a:t>
            </a:r>
          </a:p>
          <a:p>
            <a:r>
              <a:rPr lang="en-US" sz="2400" dirty="0"/>
              <a:t>What questions do you want to ask (what do you want to learn)?</a:t>
            </a:r>
          </a:p>
          <a:p>
            <a:r>
              <a:rPr lang="en-US" sz="2400" dirty="0"/>
              <a:t>How will you document rounds?</a:t>
            </a:r>
          </a:p>
          <a:p>
            <a:r>
              <a:rPr lang="en-US" sz="2400" dirty="0"/>
              <a:t>When and how will you track, and address, follow-up items?</a:t>
            </a:r>
          </a:p>
          <a:p>
            <a:r>
              <a:rPr lang="en-US" sz="2400" dirty="0"/>
              <a:t>How will you recognize staff identified during rounds?</a:t>
            </a:r>
          </a:p>
          <a:p>
            <a:r>
              <a:rPr lang="en-US" sz="2400" dirty="0"/>
              <a:t>How will you engage and reassure staff?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EE471A57-6A12-450F-BAAF-606AB52EB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1" y="1253121"/>
            <a:ext cx="4080870" cy="52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099" y="124542"/>
            <a:ext cx="10515600" cy="11297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Getting Started: Who and When?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Graphic 7" descr="Target Audience">
            <a:extLst>
              <a:ext uri="{FF2B5EF4-FFF2-40B4-BE49-F238E27FC236}">
                <a16:creationId xmlns:a16="http://schemas.microsoft.com/office/drawing/2014/main" id="{7A98C619-3315-4788-B650-48A97DD81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433" y="1560129"/>
            <a:ext cx="1394868" cy="1394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9C713-12EF-4CAB-A385-456BFEEE0626}"/>
              </a:ext>
            </a:extLst>
          </p:cNvPr>
          <p:cNvSpPr txBox="1"/>
          <p:nvPr/>
        </p:nvSpPr>
        <p:spPr>
          <a:xfrm>
            <a:off x="1732554" y="1842064"/>
            <a:ext cx="371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CONDUCTS ROUNDS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Senior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Delegation</a:t>
            </a:r>
          </a:p>
        </p:txBody>
      </p:sp>
      <p:pic>
        <p:nvPicPr>
          <p:cNvPr id="13" name="Graphic 12" descr="Daily calendar">
            <a:extLst>
              <a:ext uri="{FF2B5EF4-FFF2-40B4-BE49-F238E27FC236}">
                <a16:creationId xmlns:a16="http://schemas.microsoft.com/office/drawing/2014/main" id="{942856AA-492E-4106-BEC7-01905F3BB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5378" y="1630481"/>
            <a:ext cx="1254160" cy="1254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555C47-5058-4786-8FC1-00B481AA9334}"/>
              </a:ext>
            </a:extLst>
          </p:cNvPr>
          <p:cNvSpPr txBox="1"/>
          <p:nvPr/>
        </p:nvSpPr>
        <p:spPr>
          <a:xfrm>
            <a:off x="1595764" y="4513041"/>
            <a:ext cx="3715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FREQUENTLY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30 min/week per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Visit 1 department/week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7" name="Graphic 16" descr="Stopwatch">
            <a:extLst>
              <a:ext uri="{FF2B5EF4-FFF2-40B4-BE49-F238E27FC236}">
                <a16:creationId xmlns:a16="http://schemas.microsoft.com/office/drawing/2014/main" id="{086E1DCB-072B-4907-8ECF-0CA34B324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433" y="4416788"/>
            <a:ext cx="1313794" cy="13137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26333F-489D-44FD-BE05-847BA86FBF98}"/>
              </a:ext>
            </a:extLst>
          </p:cNvPr>
          <p:cNvSpPr txBox="1"/>
          <p:nvPr/>
        </p:nvSpPr>
        <p:spPr>
          <a:xfrm>
            <a:off x="7511376" y="1842064"/>
            <a:ext cx="4577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TO CONDUCT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Keep consistent schedule; make sure it works with department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Pre-assign and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Insist all rounds are completed</a:t>
            </a:r>
          </a:p>
        </p:txBody>
      </p:sp>
      <p:pic>
        <p:nvPicPr>
          <p:cNvPr id="22" name="Graphic 21" descr="Questions">
            <a:extLst>
              <a:ext uri="{FF2B5EF4-FFF2-40B4-BE49-F238E27FC236}">
                <a16:creationId xmlns:a16="http://schemas.microsoft.com/office/drawing/2014/main" id="{FC51F6A9-EC07-4B55-BFEF-3A80A4F2F0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0286" y="4620176"/>
            <a:ext cx="1355390" cy="13553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4A9EE4-838B-4D38-92AD-3BE6BE4BB73F}"/>
              </a:ext>
            </a:extLst>
          </p:cNvPr>
          <p:cNvSpPr txBox="1"/>
          <p:nvPr/>
        </p:nvSpPr>
        <p:spPr>
          <a:xfrm>
            <a:off x="7511376" y="4676471"/>
            <a:ext cx="4439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WHERE WILL THEY TAKE PLACE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all shifts are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conversational, avoid office/desk/chair </a:t>
            </a:r>
          </a:p>
        </p:txBody>
      </p:sp>
    </p:spTree>
    <p:extLst>
      <p:ext uri="{BB962C8B-B14F-4D97-AF65-F5344CB8AC3E}">
        <p14:creationId xmlns:p14="http://schemas.microsoft.com/office/powerpoint/2010/main" val="387460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7C7C-BF22-44E9-88B1-59776BA2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20" y="420302"/>
            <a:ext cx="4881381" cy="56061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KEY ELEMENTS</a:t>
            </a:r>
            <a:b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rgbClr val="221F0A"/>
                </a:solidFill>
                <a:latin typeface="Arial Black" panose="020B0A04020102020204" pitchFamily="34" charset="0"/>
              </a:rPr>
              <a:t>Rounding on Staff</a:t>
            </a:r>
            <a:endParaRPr lang="en-US" sz="4800" b="1" dirty="0">
              <a:solidFill>
                <a:srgbClr val="221F0A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EC3FE3B-0F8D-4AB2-A4CD-B99F6966C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600601"/>
              </p:ext>
            </p:extLst>
          </p:nvPr>
        </p:nvGraphicFramePr>
        <p:xfrm>
          <a:off x="6370357" y="420302"/>
          <a:ext cx="4881381" cy="61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59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8416AC-1845-4711-8BAA-57B439170B7A}"/>
              </a:ext>
            </a:extLst>
          </p:cNvPr>
          <p:cNvGrpSpPr/>
          <p:nvPr/>
        </p:nvGrpSpPr>
        <p:grpSpPr>
          <a:xfrm>
            <a:off x="760394" y="2420926"/>
            <a:ext cx="10671212" cy="3118762"/>
            <a:chOff x="760394" y="2122543"/>
            <a:chExt cx="10671212" cy="31187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25C69E-B878-45AE-877E-576CBA663596}"/>
                </a:ext>
              </a:extLst>
            </p:cNvPr>
            <p:cNvSpPr/>
            <p:nvPr/>
          </p:nvSpPr>
          <p:spPr>
            <a:xfrm>
              <a:off x="760394" y="2122543"/>
              <a:ext cx="625643" cy="572531"/>
            </a:xfrm>
            <a:prstGeom prst="ellipse">
              <a:avLst/>
            </a:prstGeom>
            <a:solidFill>
              <a:srgbClr val="D34025"/>
            </a:solidFill>
            <a:ln>
              <a:solidFill>
                <a:srgbClr val="D34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84B032-B567-404F-B2E1-3E8662151E34}"/>
                </a:ext>
              </a:extLst>
            </p:cNvPr>
            <p:cNvSpPr txBox="1"/>
            <p:nvPr/>
          </p:nvSpPr>
          <p:spPr>
            <a:xfrm>
              <a:off x="1713297" y="2233409"/>
              <a:ext cx="3590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Provide an introduction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D494B9-7754-4649-858A-4CC04D2A9EA1}"/>
                </a:ext>
              </a:extLst>
            </p:cNvPr>
            <p:cNvSpPr/>
            <p:nvPr/>
          </p:nvSpPr>
          <p:spPr>
            <a:xfrm>
              <a:off x="760394" y="3391474"/>
              <a:ext cx="625643" cy="572531"/>
            </a:xfrm>
            <a:prstGeom prst="ellipse">
              <a:avLst/>
            </a:prstGeom>
            <a:solidFill>
              <a:srgbClr val="D34025"/>
            </a:solidFill>
            <a:ln>
              <a:solidFill>
                <a:srgbClr val="D34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1794C-8B9C-42C2-8FB2-F7CF6484BB9B}"/>
                </a:ext>
              </a:extLst>
            </p:cNvPr>
            <p:cNvSpPr txBox="1"/>
            <p:nvPr/>
          </p:nvSpPr>
          <p:spPr>
            <a:xfrm>
              <a:off x="1713297" y="3502340"/>
              <a:ext cx="9718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If you know the staff person, ask about common interests or other topics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5B9443-0C67-46BB-AE28-4509329E9281}"/>
                </a:ext>
              </a:extLst>
            </p:cNvPr>
            <p:cNvSpPr/>
            <p:nvPr/>
          </p:nvSpPr>
          <p:spPr>
            <a:xfrm>
              <a:off x="760394" y="4668774"/>
              <a:ext cx="625643" cy="572531"/>
            </a:xfrm>
            <a:prstGeom prst="ellipse">
              <a:avLst/>
            </a:prstGeom>
            <a:solidFill>
              <a:srgbClr val="D34025"/>
            </a:solidFill>
            <a:ln>
              <a:solidFill>
                <a:srgbClr val="D34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25BE2-B045-4CA8-B3EE-C61E7B968902}"/>
                </a:ext>
              </a:extLst>
            </p:cNvPr>
            <p:cNvSpPr txBox="1"/>
            <p:nvPr/>
          </p:nvSpPr>
          <p:spPr>
            <a:xfrm>
              <a:off x="1713297" y="4779640"/>
              <a:ext cx="3590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Put them at ease 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83" y="182021"/>
            <a:ext cx="5926049" cy="14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4" y="273490"/>
            <a:ext cx="6217727" cy="14500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0304" y="2259091"/>
            <a:ext cx="5002427" cy="432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BEFORE ROUNDING</a:t>
            </a:r>
          </a:p>
          <a:p>
            <a:pPr marL="0" indent="0">
              <a:buNone/>
            </a:pPr>
            <a:r>
              <a:rPr lang="en-US" sz="2400" dirty="0"/>
              <a:t>Do some scouting with the Department Manager</a:t>
            </a:r>
          </a:p>
          <a:p>
            <a:r>
              <a:rPr lang="en-US" sz="2400" i="1" dirty="0"/>
              <a:t>Is there anything special going on in the department that I should know about?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824CBAA2-B87A-406C-B770-A66DC0855428}"/>
              </a:ext>
            </a:extLst>
          </p:cNvPr>
          <p:cNvSpPr txBox="1">
            <a:spLocks/>
          </p:cNvSpPr>
          <p:nvPr/>
        </p:nvSpPr>
        <p:spPr>
          <a:xfrm>
            <a:off x="6217919" y="2259091"/>
            <a:ext cx="5553777" cy="432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DURING ROUNDING – ASK &amp; LISTEN</a:t>
            </a:r>
          </a:p>
          <a:p>
            <a:r>
              <a:rPr lang="en-US" sz="2400" dirty="0"/>
              <a:t>What is working well in your area?</a:t>
            </a:r>
          </a:p>
          <a:p>
            <a:r>
              <a:rPr lang="en-US" sz="2400" dirty="0"/>
              <a:t>What are some things that make it difficult for you to do your job?</a:t>
            </a:r>
          </a:p>
          <a:p>
            <a:r>
              <a:rPr lang="en-US" sz="2400" dirty="0"/>
              <a:t>What safety concerns do you have?</a:t>
            </a:r>
          </a:p>
          <a:p>
            <a:r>
              <a:rPr lang="en-US" sz="2400" dirty="0"/>
              <a:t>Are there any individuals or groups you think I should be recognizing for doing exceptional work?</a:t>
            </a:r>
          </a:p>
          <a:p>
            <a:r>
              <a:rPr lang="en-US" sz="2400" dirty="0"/>
              <a:t>Ask about any special projects, focus areas, etc. that may apply.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4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9E66A-31D0-4D46-B073-C955D97A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4" y="273490"/>
            <a:ext cx="6217727" cy="1450065"/>
          </a:xfrm>
          <a:prstGeom prst="rect">
            <a:avLst/>
          </a:prstGeom>
        </p:spPr>
      </p:pic>
      <p:pic>
        <p:nvPicPr>
          <p:cNvPr id="11" name="Graphic 10" descr="Questions">
            <a:extLst>
              <a:ext uri="{FF2B5EF4-FFF2-40B4-BE49-F238E27FC236}">
                <a16:creationId xmlns:a16="http://schemas.microsoft.com/office/drawing/2014/main" id="{E724B573-3F13-49D2-88EA-51B10E381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7206" y="2137174"/>
            <a:ext cx="3132221" cy="31322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6726E0-41A1-4F9C-95B5-AE341C3C733A}"/>
              </a:ext>
            </a:extLst>
          </p:cNvPr>
          <p:cNvSpPr/>
          <p:nvPr/>
        </p:nvSpPr>
        <p:spPr>
          <a:xfrm>
            <a:off x="622433" y="2518344"/>
            <a:ext cx="66638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1" indent="-288925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Use a Structured but Informal Approach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2400" dirty="0"/>
              <a:t>Don’t let everyone make up their own questions – they will settle into their comfort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Ask Open-Ended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answer yes or no; delve deeper; tell me more.</a:t>
            </a:r>
          </a:p>
        </p:txBody>
      </p:sp>
    </p:spTree>
    <p:extLst>
      <p:ext uri="{BB962C8B-B14F-4D97-AF65-F5344CB8AC3E}">
        <p14:creationId xmlns:p14="http://schemas.microsoft.com/office/powerpoint/2010/main" val="108014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Rounding Information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92B6CF-CA27-40FC-9C69-697E704D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5" y="340017"/>
            <a:ext cx="8348601" cy="61779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13E1A9-301C-4D7D-AD65-53C4D5F614D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1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41859-87AF-4488-BD0C-5FC6F7A3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7" y="214600"/>
            <a:ext cx="5926049" cy="1431638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26CE960E-FD8D-4FB6-BF42-8608C536A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2104758"/>
            <a:ext cx="6415991" cy="435133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Listen, Learn and Share Information</a:t>
            </a:r>
          </a:p>
          <a:p>
            <a:pPr marL="0" indent="0">
              <a:buNone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Listen More Than You Talk </a:t>
            </a:r>
          </a:p>
          <a:p>
            <a:pPr lvl="1"/>
            <a:r>
              <a:rPr lang="en-US" dirty="0"/>
              <a:t>Take up no more than 20% of the talking time</a:t>
            </a:r>
          </a:p>
          <a:p>
            <a:pPr lvl="1"/>
            <a:endParaRPr lang="en-US" sz="1400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Act. Delegate.</a:t>
            </a:r>
          </a:p>
          <a:p>
            <a:pPr lvl="1"/>
            <a:r>
              <a:rPr lang="en-US" dirty="0"/>
              <a:t>Don’t feel you have to personally fix every problem that is shared with you.</a:t>
            </a:r>
          </a:p>
          <a:p>
            <a:pPr lvl="1"/>
            <a:r>
              <a:rPr lang="en-US" dirty="0"/>
              <a:t>Delegate issues to managers</a:t>
            </a:r>
          </a:p>
          <a:p>
            <a:pPr lvl="1"/>
            <a:r>
              <a:rPr lang="en-US" dirty="0"/>
              <a:t>Don’t micro-manage the process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35FB58E-CA87-4D28-A7D7-5CB22FD0E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3" y="1417862"/>
            <a:ext cx="3773427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D72D1-8EA8-477A-B0B2-FA8F46BF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BD7E44-F591-4D66-8086-46C6F8A7C03C}"/>
              </a:ext>
            </a:extLst>
          </p:cNvPr>
          <p:cNvGrpSpPr/>
          <p:nvPr/>
        </p:nvGrpSpPr>
        <p:grpSpPr>
          <a:xfrm>
            <a:off x="226091" y="216346"/>
            <a:ext cx="4993979" cy="5420164"/>
            <a:chOff x="226091" y="216346"/>
            <a:chExt cx="4993979" cy="54201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F4FE5-A0B3-4A74-B679-964479255F63}"/>
                </a:ext>
              </a:extLst>
            </p:cNvPr>
            <p:cNvSpPr/>
            <p:nvPr/>
          </p:nvSpPr>
          <p:spPr>
            <a:xfrm>
              <a:off x="2157273" y="335846"/>
              <a:ext cx="25745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221F0A"/>
                  </a:solidFill>
                  <a:latin typeface="Arial Black" panose="020B0A04020102020204" pitchFamily="34" charset="0"/>
                </a:rPr>
                <a:t>Does this </a:t>
              </a:r>
            </a:p>
            <a:p>
              <a:r>
                <a:rPr lang="en-US" sz="3600" b="1" dirty="0">
                  <a:solidFill>
                    <a:srgbClr val="221F0A"/>
                  </a:solidFill>
                  <a:latin typeface="Arial Black" panose="020B0A04020102020204" pitchFamily="34" charset="0"/>
                </a:rPr>
                <a:t>sound familiar?</a:t>
              </a:r>
            </a:p>
          </p:txBody>
        </p:sp>
        <p:pic>
          <p:nvPicPr>
            <p:cNvPr id="10" name="Graphic 9" descr="Marketing">
              <a:extLst>
                <a:ext uri="{FF2B5EF4-FFF2-40B4-BE49-F238E27FC236}">
                  <a16:creationId xmlns:a16="http://schemas.microsoft.com/office/drawing/2014/main" id="{2D4AEC1E-A1C7-4382-ACD3-3CC917B5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6091" y="216346"/>
              <a:ext cx="1993326" cy="19933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530E89-5667-4A06-A755-F326022D5C6F}"/>
                </a:ext>
              </a:extLst>
            </p:cNvPr>
            <p:cNvSpPr/>
            <p:nvPr/>
          </p:nvSpPr>
          <p:spPr>
            <a:xfrm>
              <a:off x="437965" y="2220190"/>
              <a:ext cx="478210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You take a safety issue to your staff. They nod and say yes, that has been happening for a while. </a:t>
              </a:r>
            </a:p>
            <a:p>
              <a:endParaRPr lang="en-US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You are investigating a safety event and you find that no one is really following the policy because it really doesn’t work for them.</a:t>
              </a:r>
            </a:p>
            <a:p>
              <a:endParaRPr lang="en-US" sz="2400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7F5BD7-41E5-461E-A1C4-C0641176341A}"/>
              </a:ext>
            </a:extLst>
          </p:cNvPr>
          <p:cNvCxnSpPr>
            <a:cxnSpLocks/>
          </p:cNvCxnSpPr>
          <p:nvPr/>
        </p:nvCxnSpPr>
        <p:spPr>
          <a:xfrm>
            <a:off x="5797119" y="470517"/>
            <a:ext cx="0" cy="5500923"/>
          </a:xfrm>
          <a:prstGeom prst="line">
            <a:avLst/>
          </a:prstGeom>
          <a:ln>
            <a:solidFill>
              <a:srgbClr val="221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8B3B0-F000-4E21-8BA9-C08D420DA01F}"/>
              </a:ext>
            </a:extLst>
          </p:cNvPr>
          <p:cNvSpPr/>
          <p:nvPr/>
        </p:nvSpPr>
        <p:spPr>
          <a:xfrm>
            <a:off x="6143163" y="356325"/>
            <a:ext cx="5596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E8A"/>
                </a:solidFill>
              </a:rPr>
              <a:t>What can you do as a leader to provide an environment where staff feel safe to speak up?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53FD5E-484B-450E-944F-F3CFEC3DDD9E}"/>
              </a:ext>
            </a:extLst>
          </p:cNvPr>
          <p:cNvGrpSpPr/>
          <p:nvPr/>
        </p:nvGrpSpPr>
        <p:grpSpPr>
          <a:xfrm>
            <a:off x="6254698" y="2738274"/>
            <a:ext cx="5760450" cy="2805786"/>
            <a:chOff x="6254698" y="2738274"/>
            <a:chExt cx="5760450" cy="2805786"/>
          </a:xfrm>
        </p:grpSpPr>
        <p:pic>
          <p:nvPicPr>
            <p:cNvPr id="19" name="Graphic 18" descr="Social network">
              <a:extLst>
                <a:ext uri="{FF2B5EF4-FFF2-40B4-BE49-F238E27FC236}">
                  <a16:creationId xmlns:a16="http://schemas.microsoft.com/office/drawing/2014/main" id="{B864E42A-18AA-41D4-ADD5-F616B2C64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09362" y="2738274"/>
              <a:ext cx="2805786" cy="280578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DBAB8-375B-45BD-A917-2653CA858859}"/>
                </a:ext>
              </a:extLst>
            </p:cNvPr>
            <p:cNvSpPr/>
            <p:nvPr/>
          </p:nvSpPr>
          <p:spPr>
            <a:xfrm>
              <a:off x="6254698" y="3271650"/>
              <a:ext cx="312012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221F0A"/>
                  </a:solidFill>
                  <a:latin typeface="Arial Black" panose="020B0A04020102020204" pitchFamily="34" charset="0"/>
                </a:rPr>
                <a:t>Senior </a:t>
              </a:r>
            </a:p>
            <a:p>
              <a:r>
                <a:rPr lang="en-US" sz="3600" b="1" dirty="0">
                  <a:solidFill>
                    <a:srgbClr val="221F0A"/>
                  </a:solidFill>
                  <a:latin typeface="Arial Black" panose="020B0A04020102020204" pitchFamily="34" charset="0"/>
                </a:rPr>
                <a:t>Leadership</a:t>
              </a:r>
            </a:p>
            <a:p>
              <a:r>
                <a:rPr lang="en-US" sz="3600" b="1" dirty="0">
                  <a:solidFill>
                    <a:srgbClr val="221F0A"/>
                  </a:solidFill>
                  <a:latin typeface="Arial Black" panose="020B0A04020102020204" pitchFamily="34" charset="0"/>
                </a:rPr>
                <a:t>Rounding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2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62005-8378-47E9-A635-C0A56099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8" y="152681"/>
            <a:ext cx="5926048" cy="149355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9D61FC-35AC-4811-9708-6818C6E7F689}"/>
              </a:ext>
            </a:extLst>
          </p:cNvPr>
          <p:cNvSpPr/>
          <p:nvPr/>
        </p:nvSpPr>
        <p:spPr>
          <a:xfrm>
            <a:off x="760393" y="2190093"/>
            <a:ext cx="625643" cy="572531"/>
          </a:xfrm>
          <a:prstGeom prst="ellipse">
            <a:avLst/>
          </a:prstGeom>
          <a:solidFill>
            <a:srgbClr val="7A9B3E"/>
          </a:solidFill>
          <a:ln>
            <a:solidFill>
              <a:srgbClr val="7A9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B5153-D9B4-4E92-82A6-5E362F132B82}"/>
              </a:ext>
            </a:extLst>
          </p:cNvPr>
          <p:cNvSpPr txBox="1"/>
          <p:nvPr/>
        </p:nvSpPr>
        <p:spPr>
          <a:xfrm>
            <a:off x="1713297" y="2300959"/>
            <a:ext cx="964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Tell staff what you will do with the information and by what deadline</a:t>
            </a:r>
            <a:r>
              <a:rPr lang="en-US" sz="2400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AC7DFE-E8EA-42EF-8395-F1CF9C3D07F4}"/>
              </a:ext>
            </a:extLst>
          </p:cNvPr>
          <p:cNvSpPr/>
          <p:nvPr/>
        </p:nvSpPr>
        <p:spPr>
          <a:xfrm>
            <a:off x="760392" y="3306479"/>
            <a:ext cx="625643" cy="5725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A9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3392F-8644-4F42-AE0D-F16E4FE7A6FD}"/>
              </a:ext>
            </a:extLst>
          </p:cNvPr>
          <p:cNvSpPr txBox="1"/>
          <p:nvPr/>
        </p:nvSpPr>
        <p:spPr>
          <a:xfrm>
            <a:off x="1713297" y="3429000"/>
            <a:ext cx="971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Take notes and make sure to follow up on actions.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E90E64-DEE5-4649-ADE3-F4E2B311CAAA}"/>
              </a:ext>
            </a:extLst>
          </p:cNvPr>
          <p:cNvSpPr/>
          <p:nvPr/>
        </p:nvSpPr>
        <p:spPr>
          <a:xfrm>
            <a:off x="760392" y="4266289"/>
            <a:ext cx="625643" cy="5725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A9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F9D33-71D4-4153-8C89-C6D2EBA4144A}"/>
              </a:ext>
            </a:extLst>
          </p:cNvPr>
          <p:cNvSpPr txBox="1"/>
          <p:nvPr/>
        </p:nvSpPr>
        <p:spPr>
          <a:xfrm>
            <a:off x="1713297" y="4377155"/>
            <a:ext cx="922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Recommend using a visual tool to follow up and communicate actions.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FD75DF-5033-45A2-AC98-38B039997284}"/>
              </a:ext>
            </a:extLst>
          </p:cNvPr>
          <p:cNvSpPr/>
          <p:nvPr/>
        </p:nvSpPr>
        <p:spPr>
          <a:xfrm>
            <a:off x="760392" y="5226099"/>
            <a:ext cx="625643" cy="57253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7A9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0D3D0-350E-4B8F-9618-3FF4536EC644}"/>
              </a:ext>
            </a:extLst>
          </p:cNvPr>
          <p:cNvSpPr txBox="1"/>
          <p:nvPr/>
        </p:nvSpPr>
        <p:spPr>
          <a:xfrm>
            <a:off x="1713297" y="5281531"/>
            <a:ext cx="92210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Opportunity to review your performance improvement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Do you have good systems in place to delve deeper into identified problems as needed to identify root causes and strong solutions?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11132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9773" y="871086"/>
            <a:ext cx="6512292" cy="111062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STOPLIGHT REPORT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76775" y="2673592"/>
            <a:ext cx="6187962" cy="201391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Easily and visually communicate how ideas and/or concerns gathered during rounding are dealt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54092" y="6356350"/>
            <a:ext cx="1199707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13E1A9-301C-4D7D-AD65-53C4D5F614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255" y="5754255"/>
            <a:ext cx="179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588257-058E-4A3E-B24D-6B3E562C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4" y="340763"/>
            <a:ext cx="4826562" cy="60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4781" y="1806375"/>
            <a:ext cx="5341219" cy="4351338"/>
          </a:xfrm>
        </p:spPr>
        <p:txBody>
          <a:bodyPr/>
          <a:lstStyle/>
          <a:p>
            <a:r>
              <a:rPr lang="en-US" dirty="0"/>
              <a:t>Say thank you.</a:t>
            </a:r>
          </a:p>
          <a:p>
            <a:r>
              <a:rPr lang="en-US" dirty="0"/>
              <a:t>Follow up as promised.</a:t>
            </a:r>
          </a:p>
          <a:p>
            <a:r>
              <a:rPr lang="en-US" dirty="0"/>
              <a:t>A thank you card is a nice touch.</a:t>
            </a:r>
          </a:p>
          <a:p>
            <a:r>
              <a:rPr lang="en-US" dirty="0"/>
              <a:t>Consider recognizing staff at a team or all-staff meting.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83" y="1547515"/>
            <a:ext cx="5211879" cy="4762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15E12C-FFA1-4F76-9581-DD54BBCC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8" y="144368"/>
            <a:ext cx="5926048" cy="15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6B5B-BEEB-4680-978B-CB72D3CC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62" y="162582"/>
            <a:ext cx="10515600" cy="774223"/>
          </a:xfrm>
        </p:spPr>
        <p:txBody>
          <a:bodyPr/>
          <a:lstStyle/>
          <a:p>
            <a:r>
              <a:rPr lang="en-US" dirty="0">
                <a:solidFill>
                  <a:srgbClr val="95043D"/>
                </a:solidFill>
                <a:latin typeface="Arial Black" panose="020B0A04020102020204" pitchFamily="34" charset="0"/>
              </a:rPr>
              <a:t>Core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C7A7DC-F415-4D82-9B82-CA87BE33184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45109" y="1240807"/>
            <a:ext cx="4648200" cy="218819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52F8C"/>
                </a:solidFill>
              </a:rPr>
              <a:t>APPROACHABILITY</a:t>
            </a:r>
          </a:p>
          <a:p>
            <a:pPr marL="0" indent="0">
              <a:buNone/>
            </a:pPr>
            <a:r>
              <a:rPr lang="en-US" sz="2400" i="1" dirty="0"/>
              <a:t>“You need to create a safe environment for people to speak up or you’re not going to know what’s going on</a:t>
            </a:r>
            <a:r>
              <a:rPr lang="en-US" sz="2400" dirty="0"/>
              <a:t>.” </a:t>
            </a:r>
            <a:r>
              <a:rPr lang="en-US" sz="2000" dirty="0">
                <a:solidFill>
                  <a:srgbClr val="452F8C"/>
                </a:solidFill>
              </a:rPr>
              <a:t>Alan Mulally, CEO, Ford Motor Company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DE151-D885-4B98-9A47-68AE21FE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6B011C5-A9D8-49FC-83E3-75E19B456AF2}"/>
              </a:ext>
            </a:extLst>
          </p:cNvPr>
          <p:cNvSpPr txBox="1">
            <a:spLocks/>
          </p:cNvSpPr>
          <p:nvPr/>
        </p:nvSpPr>
        <p:spPr>
          <a:xfrm>
            <a:off x="645109" y="4426524"/>
            <a:ext cx="4861263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A9B3E"/>
                </a:solidFill>
              </a:rPr>
              <a:t>OBSERVATION</a:t>
            </a:r>
          </a:p>
          <a:p>
            <a:pPr marL="0" indent="0">
              <a:buNone/>
            </a:pPr>
            <a:r>
              <a:rPr lang="en-US" sz="2400" i="1" dirty="0"/>
              <a:t>“You can observe a lot just by watching</a:t>
            </a:r>
            <a:r>
              <a:rPr lang="en-US" sz="2400" dirty="0"/>
              <a:t>.” </a:t>
            </a:r>
            <a:r>
              <a:rPr lang="en-US" sz="2000" dirty="0">
                <a:solidFill>
                  <a:srgbClr val="7A9B3E"/>
                </a:solidFill>
              </a:rPr>
              <a:t>Yogi Berra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97F0949-AFF9-4A56-BCE4-2A2BA16492D8}"/>
              </a:ext>
            </a:extLst>
          </p:cNvPr>
          <p:cNvSpPr txBox="1">
            <a:spLocks/>
          </p:cNvSpPr>
          <p:nvPr/>
        </p:nvSpPr>
        <p:spPr>
          <a:xfrm>
            <a:off x="6305361" y="1240807"/>
            <a:ext cx="5048439" cy="1890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8E8A"/>
                </a:solidFill>
              </a:rPr>
              <a:t>COMMITMENT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“Unless commitment is made, there are only promises and hopes…no plans</a:t>
            </a:r>
            <a:r>
              <a:rPr lang="en-US" sz="2400" dirty="0"/>
              <a:t>.” </a:t>
            </a:r>
            <a:r>
              <a:rPr lang="en-US" sz="2000" dirty="0">
                <a:solidFill>
                  <a:srgbClr val="008E8A"/>
                </a:solidFill>
              </a:rPr>
              <a:t>Peter Drucker, Management Consultant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202575C-75A3-42B5-88B8-0E3A3C857C06}"/>
              </a:ext>
            </a:extLst>
          </p:cNvPr>
          <p:cNvSpPr txBox="1">
            <a:spLocks/>
          </p:cNvSpPr>
          <p:nvPr/>
        </p:nvSpPr>
        <p:spPr>
          <a:xfrm>
            <a:off x="6356412" y="3483194"/>
            <a:ext cx="5190479" cy="3212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D34025"/>
                </a:solidFill>
              </a:rPr>
              <a:t>BUILDING TRUST</a:t>
            </a:r>
          </a:p>
          <a:p>
            <a:pPr marL="0" indent="0">
              <a:buNone/>
            </a:pPr>
            <a:r>
              <a:rPr lang="en-US" sz="2400" i="1" dirty="0"/>
              <a:t>“When I walk through the hospital, it is a great opportunity to gather information and build trust by listening and responding to concerns</a:t>
            </a:r>
            <a:r>
              <a:rPr lang="en-US" sz="2400" dirty="0"/>
              <a:t>.  </a:t>
            </a:r>
            <a:r>
              <a:rPr lang="en-US" sz="2400" i="1" dirty="0"/>
              <a:t>Rounding takes me beyond the paper dashboard so I can get a true pulse on the health of the organization.</a:t>
            </a:r>
            <a:r>
              <a:rPr lang="en-US" sz="2400" dirty="0"/>
              <a:t>” </a:t>
            </a:r>
            <a:r>
              <a:rPr lang="en-US" sz="2000" dirty="0">
                <a:solidFill>
                  <a:srgbClr val="D34025"/>
                </a:solidFill>
              </a:rPr>
              <a:t>Mike Sherrod, CEO, Coliseum Northside Hospital</a:t>
            </a:r>
          </a:p>
        </p:txBody>
      </p:sp>
    </p:spTree>
    <p:extLst>
      <p:ext uri="{BB962C8B-B14F-4D97-AF65-F5344CB8AC3E}">
        <p14:creationId xmlns:p14="http://schemas.microsoft.com/office/powerpoint/2010/main" val="184065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46" y="1509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5043D"/>
                </a:solidFill>
                <a:latin typeface="Arial Black" panose="020B0A04020102020204" pitchFamily="34" charset="0"/>
              </a:rPr>
              <a:t>Approachability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5" y="1887912"/>
            <a:ext cx="3277754" cy="2185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9" b="25245"/>
          <a:stretch/>
        </p:blipFill>
        <p:spPr>
          <a:xfrm>
            <a:off x="6819151" y="756321"/>
            <a:ext cx="2660248" cy="1440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05" y="3302396"/>
            <a:ext cx="4347318" cy="1933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4296"/>
            <a:ext cx="4276010" cy="1325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605" y="5203941"/>
            <a:ext cx="4392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Get and Stay in the Right State of Mind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375" y="3998364"/>
            <a:ext cx="334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Smile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58193" y="1634672"/>
            <a:ext cx="1789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 Yourself!</a:t>
            </a:r>
          </a:p>
        </p:txBody>
      </p:sp>
    </p:spTree>
    <p:extLst>
      <p:ext uri="{BB962C8B-B14F-4D97-AF65-F5344CB8AC3E}">
        <p14:creationId xmlns:p14="http://schemas.microsoft.com/office/powerpoint/2010/main" val="121968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43" y="243135"/>
            <a:ext cx="10515600" cy="8164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5043D"/>
                </a:solidFill>
                <a:latin typeface="Arial Black" panose="020B0A04020102020204" pitchFamily="34" charset="0"/>
              </a:rPr>
              <a:t>Commitment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57"/>
            <a:ext cx="6454066" cy="5106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5230" y="2276788"/>
            <a:ext cx="459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Carve out time,   stick to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Regular schedule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“It’s OK, I have the time.”</a:t>
            </a:r>
          </a:p>
        </p:txBody>
      </p:sp>
    </p:spTree>
    <p:extLst>
      <p:ext uri="{BB962C8B-B14F-4D97-AF65-F5344CB8AC3E}">
        <p14:creationId xmlns:p14="http://schemas.microsoft.com/office/powerpoint/2010/main" val="355068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23" y="209450"/>
            <a:ext cx="10515600" cy="747555"/>
          </a:xfrm>
        </p:spPr>
        <p:txBody>
          <a:bodyPr/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Building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1445" y="1590489"/>
            <a:ext cx="4971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Ask open-ended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Listen to concerns and act on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Don’t make promises that can’t be kept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Round on all shifts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“Get your hands dirty”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894"/>
            <a:ext cx="6249880" cy="47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2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77" y="245275"/>
            <a:ext cx="10515600" cy="6247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13E1A9-301C-4D7D-AD65-53C4D5F614DC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0277" y="1527798"/>
            <a:ext cx="5998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Be Present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Watch how work is actually performed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View the facility from staff/resident perspective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Recognize jobs well done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Look for good ideas to harvest </a:t>
            </a:r>
            <a:r>
              <a:rPr lang="en-US" sz="3600" i="1" dirty="0"/>
              <a:t>(not a rote exercise)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" y="1046786"/>
            <a:ext cx="4827603" cy="54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433" y="252028"/>
            <a:ext cx="10515600" cy="11297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Tools and Resources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03520" y="1510831"/>
            <a:ext cx="6444916" cy="5028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1F0A"/>
                </a:solidFill>
              </a:rPr>
              <a:t>New Toolkit and Training Video Helps You Effectively Leadership Round on Staff</a:t>
            </a:r>
          </a:p>
          <a:p>
            <a:pPr marL="0" indent="0">
              <a:buNone/>
            </a:pPr>
            <a:endParaRPr lang="en-US" sz="1400" b="1" dirty="0">
              <a:solidFill>
                <a:srgbClr val="221F0A"/>
              </a:solidFill>
            </a:endParaRPr>
          </a:p>
          <a:p>
            <a:r>
              <a:rPr lang="en-US" sz="2400" dirty="0"/>
              <a:t>The Why and What of Leadership Rounding</a:t>
            </a:r>
          </a:p>
          <a:p>
            <a:endParaRPr lang="en-US" sz="1000" dirty="0"/>
          </a:p>
          <a:p>
            <a:r>
              <a:rPr lang="en-US" sz="2400" dirty="0"/>
              <a:t>Leadership Rounding Preparation Checklist</a:t>
            </a:r>
          </a:p>
          <a:p>
            <a:endParaRPr lang="en-US" sz="1000" dirty="0"/>
          </a:p>
          <a:p>
            <a:r>
              <a:rPr lang="en-US" sz="2400" dirty="0"/>
              <a:t>Leadership Rounding Log</a:t>
            </a:r>
          </a:p>
          <a:p>
            <a:endParaRPr lang="en-US" sz="1000" dirty="0"/>
          </a:p>
          <a:p>
            <a:r>
              <a:rPr lang="en-US" sz="2400" dirty="0"/>
              <a:t>The Stoplight Report</a:t>
            </a:r>
          </a:p>
          <a:p>
            <a:endParaRPr lang="en-US" sz="1100" dirty="0"/>
          </a:p>
          <a:p>
            <a:r>
              <a:rPr lang="en-US" sz="2400" dirty="0"/>
              <a:t>Sample Communication to Staff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95043D"/>
                </a:solidFill>
              </a:rPr>
              <a:t>www.leadingagemn.org/safecare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898915-9633-4835-A2A7-2BC990E24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5" y="1381776"/>
            <a:ext cx="3587639" cy="50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77" y="2438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Rolling Out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Graphic 5" descr="Head with gears">
            <a:extLst>
              <a:ext uri="{FF2B5EF4-FFF2-40B4-BE49-F238E27FC236}">
                <a16:creationId xmlns:a16="http://schemas.microsoft.com/office/drawing/2014/main" id="{CA1FC01E-8AED-4888-B5AE-2EA55A81A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763" y="2519337"/>
            <a:ext cx="1829493" cy="1829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0806C-4303-4003-9358-E47E84AAF059}"/>
              </a:ext>
            </a:extLst>
          </p:cNvPr>
          <p:cNvSpPr txBox="1"/>
          <p:nvPr/>
        </p:nvSpPr>
        <p:spPr>
          <a:xfrm>
            <a:off x="406260" y="4348830"/>
            <a:ext cx="306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21F0A"/>
                </a:solidFill>
              </a:rPr>
              <a:t>Know Your Purpose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70C20-3C33-4F98-BD98-38403AD88755}"/>
              </a:ext>
            </a:extLst>
          </p:cNvPr>
          <p:cNvSpPr txBox="1"/>
          <p:nvPr/>
        </p:nvSpPr>
        <p:spPr>
          <a:xfrm>
            <a:off x="4156911" y="4348830"/>
            <a:ext cx="306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21F0A"/>
                </a:solidFill>
              </a:rPr>
              <a:t>Build Buy-In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EC36-1406-4DF6-AE01-F4852FD2533C}"/>
              </a:ext>
            </a:extLst>
          </p:cNvPr>
          <p:cNvSpPr txBox="1"/>
          <p:nvPr/>
        </p:nvSpPr>
        <p:spPr>
          <a:xfrm>
            <a:off x="7991546" y="4343746"/>
            <a:ext cx="306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21F0A"/>
                </a:solidFill>
              </a:rPr>
              <a:t>Communicate</a:t>
            </a:r>
          </a:p>
        </p:txBody>
      </p:sp>
      <p:pic>
        <p:nvPicPr>
          <p:cNvPr id="13" name="Graphic 12" descr="Customer review">
            <a:extLst>
              <a:ext uri="{FF2B5EF4-FFF2-40B4-BE49-F238E27FC236}">
                <a16:creationId xmlns:a16="http://schemas.microsoft.com/office/drawing/2014/main" id="{DA59A911-083A-4808-ACB0-041003611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2514253"/>
            <a:ext cx="1829493" cy="1829493"/>
          </a:xfrm>
          <a:prstGeom prst="rect">
            <a:avLst/>
          </a:prstGeom>
        </p:spPr>
      </p:pic>
      <p:pic>
        <p:nvPicPr>
          <p:cNvPr id="15" name="Graphic 14" descr="Connections">
            <a:extLst>
              <a:ext uri="{FF2B5EF4-FFF2-40B4-BE49-F238E27FC236}">
                <a16:creationId xmlns:a16="http://schemas.microsoft.com/office/drawing/2014/main" id="{5185741D-9C36-426A-BC6E-90875FCA2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9257" y="2514253"/>
            <a:ext cx="1829493" cy="18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4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5" b="205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7240"/>
            <a:ext cx="12191979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221F0A"/>
                </a:solidFill>
                <a:latin typeface="Arial Black" panose="020B0A04020102020204" pitchFamily="34" charset="0"/>
              </a:rPr>
              <a:t>Why Start with Senior Leadership Rounding?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413E1A9-301C-4D7D-AD65-53C4D5F614DC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43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37" y="214833"/>
            <a:ext cx="10515600" cy="875721"/>
          </a:xfrm>
        </p:spPr>
        <p:txBody>
          <a:bodyPr/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Engaging and Empowering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5183653-D4DA-4F41-971D-4EBC992934EB}"/>
              </a:ext>
            </a:extLst>
          </p:cNvPr>
          <p:cNvSpPr/>
          <p:nvPr/>
        </p:nvSpPr>
        <p:spPr>
          <a:xfrm>
            <a:off x="8110791" y="1090554"/>
            <a:ext cx="3553728" cy="2579676"/>
          </a:xfrm>
          <a:prstGeom prst="cloudCallout">
            <a:avLst/>
          </a:prstGeom>
          <a:noFill/>
          <a:ln w="19050">
            <a:solidFill>
              <a:srgbClr val="452F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52F8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BC12B-4A72-4CCB-B520-B9601E0E3184}"/>
              </a:ext>
            </a:extLst>
          </p:cNvPr>
          <p:cNvSpPr txBox="1"/>
          <p:nvPr/>
        </p:nvSpPr>
        <p:spPr>
          <a:xfrm>
            <a:off x="7979547" y="2006754"/>
            <a:ext cx="36849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452F8C"/>
                </a:solidFill>
                <a:latin typeface="Arial Black" panose="020B0A04020102020204" pitchFamily="34" charset="0"/>
              </a:rPr>
              <a:t>What’s In It </a:t>
            </a:r>
          </a:p>
          <a:p>
            <a:pPr algn="ctr"/>
            <a:r>
              <a:rPr lang="en-US" sz="2400" b="1" i="1" dirty="0">
                <a:solidFill>
                  <a:srgbClr val="452F8C"/>
                </a:solidFill>
                <a:latin typeface="Arial Black" panose="020B0A04020102020204" pitchFamily="34" charset="0"/>
              </a:rPr>
              <a:t>For Me</a:t>
            </a:r>
            <a:r>
              <a:rPr lang="en-US" sz="2400" b="1" i="1" dirty="0">
                <a:solidFill>
                  <a:srgbClr val="452F8C"/>
                </a:solidFill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AF5B5-9EAC-46B8-91AD-2A92E0075872}"/>
              </a:ext>
            </a:extLst>
          </p:cNvPr>
          <p:cNvSpPr txBox="1"/>
          <p:nvPr/>
        </p:nvSpPr>
        <p:spPr>
          <a:xfrm>
            <a:off x="7638789" y="5582982"/>
            <a:ext cx="4159632" cy="523220"/>
          </a:xfrm>
          <a:prstGeom prst="rect">
            <a:avLst/>
          </a:prstGeom>
          <a:solidFill>
            <a:srgbClr val="008E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Remember: No Surprises!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07ABC-218F-4404-920B-694804148FC1}"/>
              </a:ext>
            </a:extLst>
          </p:cNvPr>
          <p:cNvSpPr txBox="1"/>
          <p:nvPr/>
        </p:nvSpPr>
        <p:spPr>
          <a:xfrm>
            <a:off x="527481" y="1013408"/>
            <a:ext cx="782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Know Me. Respect Me. Recognize The Work I Do.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FEB18-CD29-4904-AC7C-F7100AA4C52E}"/>
              </a:ext>
            </a:extLst>
          </p:cNvPr>
          <p:cNvSpPr txBox="1"/>
          <p:nvPr/>
        </p:nvSpPr>
        <p:spPr>
          <a:xfrm>
            <a:off x="527481" y="1645265"/>
            <a:ext cx="65605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why Leadership Rounding is important to you, them and your shared mission.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Spread the message through email, newsletters team meetings, message boards, posters,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a “no fault zone” and let them know this is not a compliance check.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 what you will be talking about; share questions in advance.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 them know when you are coming.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and reward staff for good work. </a:t>
            </a:r>
          </a:p>
        </p:txBody>
      </p:sp>
    </p:spTree>
    <p:extLst>
      <p:ext uri="{BB962C8B-B14F-4D97-AF65-F5344CB8AC3E}">
        <p14:creationId xmlns:p14="http://schemas.microsoft.com/office/powerpoint/2010/main" val="25180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04" y="329615"/>
            <a:ext cx="10515600" cy="957648"/>
          </a:xfrm>
        </p:spPr>
        <p:txBody>
          <a:bodyPr/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Managing Tough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58" y="16461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 willing to have the tough conversations.</a:t>
            </a:r>
          </a:p>
          <a:p>
            <a:r>
              <a:rPr lang="en-US" dirty="0"/>
              <a:t>Don’t assume negative intent. </a:t>
            </a:r>
          </a:p>
          <a:p>
            <a:r>
              <a:rPr lang="en-US" dirty="0"/>
              <a:t>Accept criticism and negative feedback with humility.</a:t>
            </a:r>
          </a:p>
          <a:p>
            <a:r>
              <a:rPr lang="en-US" dirty="0"/>
              <a:t>You don’t have to fix every problem, but you do need to validate concerns.</a:t>
            </a:r>
          </a:p>
          <a:p>
            <a:r>
              <a:rPr lang="en-US" dirty="0"/>
              <a:t>Answer questions honestly. </a:t>
            </a:r>
          </a:p>
          <a:p>
            <a:r>
              <a:rPr lang="en-US" dirty="0"/>
              <a:t>Don’t make promises you can’t keep.</a:t>
            </a:r>
          </a:p>
          <a:p>
            <a:r>
              <a:rPr lang="en-US" dirty="0"/>
              <a:t>Thank them for sharing.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67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39" y="221399"/>
            <a:ext cx="10515600" cy="64163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5043D"/>
                </a:solidFill>
                <a:latin typeface="Arial Black" panose="020B0A04020102020204" pitchFamily="34" charset="0"/>
              </a:rPr>
              <a:t>8 Must Haves and 2 Don’ts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4485F-7AC6-40D9-A103-E7457459672B}"/>
              </a:ext>
            </a:extLst>
          </p:cNvPr>
          <p:cNvSpPr/>
          <p:nvPr/>
        </p:nvSpPr>
        <p:spPr>
          <a:xfrm>
            <a:off x="541541" y="2702740"/>
            <a:ext cx="53443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A9B3E"/>
                </a:solidFill>
                <a:latin typeface="Arial Black" panose="020B0A04020102020204" pitchFamily="34" charset="0"/>
              </a:rPr>
              <a:t>8 MUST HAVES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Who: Senior Leaders – no delegation!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Where: All departments; All shifts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Frequency: 30 minutes a week; 1 department a week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Structured but informal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Incorporate teaching for leaders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open-ended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sure follow-up happens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Performance improvement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2DE8F6-5D9F-43C0-AB02-702F985E0561}"/>
              </a:ext>
            </a:extLst>
          </p:cNvPr>
          <p:cNvSpPr/>
          <p:nvPr/>
        </p:nvSpPr>
        <p:spPr>
          <a:xfrm>
            <a:off x="6692283" y="2702740"/>
            <a:ext cx="48575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2 DON’TS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NO TEAMS </a:t>
            </a:r>
            <a:r>
              <a:rPr lang="en-US" sz="2400" dirty="0"/>
              <a:t>– Do not conduct leadership rounds in teams; go individually.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NO TOWN HALL MEETINGS </a:t>
            </a:r>
            <a:r>
              <a:rPr lang="en-US" sz="2400" dirty="0"/>
              <a:t>– These are good but are not a replacement for Leadership Rounding.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574931-3E98-4494-91F3-CCB415755DE0}"/>
              </a:ext>
            </a:extLst>
          </p:cNvPr>
          <p:cNvGrpSpPr/>
          <p:nvPr/>
        </p:nvGrpSpPr>
        <p:grpSpPr>
          <a:xfrm>
            <a:off x="2324840" y="1215868"/>
            <a:ext cx="1396754" cy="1199691"/>
            <a:chOff x="1195526" y="1020932"/>
            <a:chExt cx="1396754" cy="1199691"/>
          </a:xfrm>
        </p:grpSpPr>
        <p:pic>
          <p:nvPicPr>
            <p:cNvPr id="10" name="Graphic 9" descr="Checkmark">
              <a:extLst>
                <a:ext uri="{FF2B5EF4-FFF2-40B4-BE49-F238E27FC236}">
                  <a16:creationId xmlns:a16="http://schemas.microsoft.com/office/drawing/2014/main" id="{DCC8C41C-1DAF-47FD-8CB6-85D98F5F5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3727" y="1090602"/>
              <a:ext cx="1060351" cy="106035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82BCC5-41A3-4F6B-B5C2-13B84D50AD0D}"/>
                </a:ext>
              </a:extLst>
            </p:cNvPr>
            <p:cNvSpPr/>
            <p:nvPr/>
          </p:nvSpPr>
          <p:spPr>
            <a:xfrm>
              <a:off x="1195526" y="1020932"/>
              <a:ext cx="1396754" cy="1199691"/>
            </a:xfrm>
            <a:prstGeom prst="ellipse">
              <a:avLst/>
            </a:prstGeom>
            <a:noFill/>
            <a:ln w="38100">
              <a:solidFill>
                <a:srgbClr val="7A9B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3" descr="No sign">
            <a:extLst>
              <a:ext uri="{FF2B5EF4-FFF2-40B4-BE49-F238E27FC236}">
                <a16:creationId xmlns:a16="http://schemas.microsoft.com/office/drawing/2014/main" id="{85C232CD-95F3-4263-ACBE-7563D196A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8015" y="928686"/>
            <a:ext cx="1774054" cy="17740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86FFD6-0823-4C1D-B429-9A5959229AA5}"/>
              </a:ext>
            </a:extLst>
          </p:cNvPr>
          <p:cNvCxnSpPr>
            <a:cxnSpLocks/>
          </p:cNvCxnSpPr>
          <p:nvPr/>
        </p:nvCxnSpPr>
        <p:spPr>
          <a:xfrm>
            <a:off x="6096000" y="1329926"/>
            <a:ext cx="0" cy="5098263"/>
          </a:xfrm>
          <a:prstGeom prst="line">
            <a:avLst/>
          </a:prstGeom>
          <a:ln>
            <a:solidFill>
              <a:srgbClr val="221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49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5043D"/>
                </a:solidFill>
                <a:latin typeface="Arial Black" panose="020B0A04020102020204" pitchFamily="34" charset="0"/>
              </a:rPr>
              <a:t>Listening &amp; Leading with 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023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452F8C"/>
                </a:solidFill>
              </a:rPr>
              <a:t>Leadership Perspective: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How I am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thinking about implementing this in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my organization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70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3536" y="2571383"/>
            <a:ext cx="75100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708C3F"/>
                </a:solidFill>
              </a:rPr>
              <a:t>JULIE APOLD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Vice President of Quality &amp; Performance Excellence</a:t>
            </a:r>
          </a:p>
          <a:p>
            <a:pPr algn="ctr">
              <a:buFontTx/>
              <a:buNone/>
            </a:pPr>
            <a:r>
              <a:rPr lang="en-US" altLang="en-US" sz="2000" b="1" dirty="0">
                <a:solidFill>
                  <a:srgbClr val="708C3F"/>
                </a:solidFill>
              </a:rPr>
              <a:t>651.659.1407 | japold@leadingagemn.org</a:t>
            </a:r>
          </a:p>
          <a:p>
            <a:pPr algn="ctr">
              <a:buFontTx/>
              <a:buNone/>
            </a:pPr>
            <a:endParaRPr lang="en-US" altLang="en-US" sz="2000" b="1" dirty="0">
              <a:solidFill>
                <a:srgbClr val="708C3F"/>
              </a:solidFill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708C3F"/>
                </a:solidFill>
              </a:rPr>
              <a:t>JODI BOYNE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  <a:t>Vice President of Public Relations </a:t>
            </a:r>
          </a:p>
          <a:p>
            <a:pPr algn="ctr">
              <a:buFontTx/>
              <a:buNone/>
            </a:pPr>
            <a:r>
              <a:rPr lang="en-US" altLang="en-US" sz="2000" b="1" dirty="0">
                <a:solidFill>
                  <a:srgbClr val="708C3F"/>
                </a:solidFill>
              </a:rPr>
              <a:t>651.659.1430 | jboyne@leadingagemn.org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963A8-E629-4265-BF23-6C79F2867BEE}"/>
              </a:ext>
            </a:extLst>
          </p:cNvPr>
          <p:cNvCxnSpPr/>
          <p:nvPr/>
        </p:nvCxnSpPr>
        <p:spPr>
          <a:xfrm>
            <a:off x="4243536" y="1450028"/>
            <a:ext cx="0" cy="449942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CE7DD5-2849-4E3E-9673-DAA00E8FE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8" y="2911232"/>
            <a:ext cx="3058522" cy="10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64" y="256591"/>
            <a:ext cx="11501387" cy="970380"/>
          </a:xfrm>
        </p:spPr>
        <p:txBody>
          <a:bodyPr/>
          <a:lstStyle/>
          <a:p>
            <a:r>
              <a:rPr lang="en-US" b="1" dirty="0">
                <a:solidFill>
                  <a:srgbClr val="95043D"/>
                </a:solidFill>
                <a:latin typeface="Arial Black" panose="020B0A04020102020204" pitchFamily="34" charset="0"/>
              </a:rPr>
              <a:t>It’s about relationships and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77" y="1690688"/>
            <a:ext cx="6924027" cy="46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1650546"/>
            <a:ext cx="5739866" cy="407987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It’s about proactively identifying and addressing obstacles to staff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25" y="1650546"/>
            <a:ext cx="5840410" cy="3893606"/>
          </a:xfrm>
        </p:spPr>
      </p:pic>
    </p:spTree>
    <p:extLst>
      <p:ext uri="{BB962C8B-B14F-4D97-AF65-F5344CB8AC3E}">
        <p14:creationId xmlns:p14="http://schemas.microsoft.com/office/powerpoint/2010/main" val="344809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3048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94772" y="1365947"/>
            <a:ext cx="4879229" cy="38789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It’s about reinforcing positive behaviors through recognition.</a:t>
            </a:r>
          </a:p>
        </p:txBody>
      </p:sp>
    </p:spTree>
    <p:extLst>
      <p:ext uri="{BB962C8B-B14F-4D97-AF65-F5344CB8AC3E}">
        <p14:creationId xmlns:p14="http://schemas.microsoft.com/office/powerpoint/2010/main" val="43232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-3367" r="16087" b="3367"/>
          <a:stretch/>
        </p:blipFill>
        <p:spPr>
          <a:xfrm>
            <a:off x="574308" y="770536"/>
            <a:ext cx="5447900" cy="52147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5254" y="6347113"/>
            <a:ext cx="2743200" cy="365125"/>
          </a:xfrm>
        </p:spPr>
        <p:txBody>
          <a:bodyPr/>
          <a:lstStyle/>
          <a:p>
            <a:fld id="{0413E1A9-301C-4D7D-AD65-53C4D5F614D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9933" y="1720840"/>
            <a:ext cx="4937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“See and be seen. Get out of your office, walk around, make yourself visible and accessible.”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88F381-F8C3-4325-9D04-6F4C8CC5C996}"/>
              </a:ext>
            </a:extLst>
          </p:cNvPr>
          <p:cNvSpPr/>
          <p:nvPr/>
        </p:nvSpPr>
        <p:spPr>
          <a:xfrm>
            <a:off x="9238786" y="5665323"/>
            <a:ext cx="2468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J. Willard Marriott</a:t>
            </a:r>
          </a:p>
        </p:txBody>
      </p:sp>
    </p:spTree>
    <p:extLst>
      <p:ext uri="{BB962C8B-B14F-4D97-AF65-F5344CB8AC3E}">
        <p14:creationId xmlns:p14="http://schemas.microsoft.com/office/powerpoint/2010/main" val="228231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 r="-1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extBox 9"/>
          <p:cNvSpPr txBox="1"/>
          <p:nvPr/>
        </p:nvSpPr>
        <p:spPr>
          <a:xfrm>
            <a:off x="5614876" y="463141"/>
            <a:ext cx="6015789" cy="2097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Senior Leadership Rounding </a:t>
            </a:r>
            <a:r>
              <a:rPr lang="en-US" sz="4400" dirty="0">
                <a:solidFill>
                  <a:srgbClr val="95043D"/>
                </a:solidFill>
                <a:latin typeface="Arial Black" panose="020B0A04020102020204" pitchFamily="34" charset="0"/>
              </a:rPr>
              <a:t>CANNOT </a:t>
            </a: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be delegated.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13E1A9-301C-4D7D-AD65-53C4D5F614DC}" type="slidenum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100" dirty="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1F437-929E-4ACC-A0F4-01F14FF7C4B6}"/>
              </a:ext>
            </a:extLst>
          </p:cNvPr>
          <p:cNvSpPr/>
          <p:nvPr/>
        </p:nvSpPr>
        <p:spPr>
          <a:xfrm>
            <a:off x="5733448" y="3054264"/>
            <a:ext cx="5614875" cy="29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Critical to establishing culture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Serves as a model that can cascade to other levels of the organization – e.g., managers and their direct reports.</a:t>
            </a:r>
          </a:p>
        </p:txBody>
      </p:sp>
    </p:spTree>
    <p:extLst>
      <p:ext uri="{BB962C8B-B14F-4D97-AF65-F5344CB8AC3E}">
        <p14:creationId xmlns:p14="http://schemas.microsoft.com/office/powerpoint/2010/main" val="3643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F66356-89F1-4C83-AC8C-EFE68B7E2FD4}"/>
              </a:ext>
            </a:extLst>
          </p:cNvPr>
          <p:cNvSpPr/>
          <p:nvPr/>
        </p:nvSpPr>
        <p:spPr>
          <a:xfrm>
            <a:off x="0" y="0"/>
            <a:ext cx="4838329" cy="6858000"/>
          </a:xfrm>
          <a:prstGeom prst="rect">
            <a:avLst/>
          </a:prstGeom>
          <a:solidFill>
            <a:srgbClr val="950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556AD56-337C-4D2D-BE69-CAD7801F9662}"/>
              </a:ext>
            </a:extLst>
          </p:cNvPr>
          <p:cNvSpPr txBox="1">
            <a:spLocks/>
          </p:cNvSpPr>
          <p:nvPr/>
        </p:nvSpPr>
        <p:spPr>
          <a:xfrm>
            <a:off x="5483124" y="2782591"/>
            <a:ext cx="6250940" cy="37519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221F0A"/>
                </a:solidFill>
              </a:rPr>
              <a:t>Individual Pledge and Actions</a:t>
            </a:r>
          </a:p>
          <a:p>
            <a:pPr marL="0" indent="0">
              <a:buNone/>
            </a:pPr>
            <a:r>
              <a:rPr lang="en-US" sz="2400" dirty="0"/>
              <a:t>I pledge to do my best every day to increase the safety of the people I serve, and my fellow team members, by: </a:t>
            </a:r>
          </a:p>
          <a:p>
            <a:pPr marL="0" indent="0">
              <a:buNone/>
            </a:pPr>
            <a:r>
              <a:rPr lang="en-US" sz="2400" dirty="0"/>
              <a:t>1) I will always treat the people in my care with respect and dignity and take steps to get to know them as a person. </a:t>
            </a:r>
          </a:p>
          <a:p>
            <a:pPr marL="0" indent="0">
              <a:buNone/>
            </a:pPr>
            <a:r>
              <a:rPr lang="en-US" sz="2400" dirty="0"/>
              <a:t>2) I will speak up if I see something that may be unsafe or makes me feel uncomfortable.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42E25-27DB-4FA2-85A1-B691D1F4A661}"/>
              </a:ext>
            </a:extLst>
          </p:cNvPr>
          <p:cNvSpPr txBox="1"/>
          <p:nvPr/>
        </p:nvSpPr>
        <p:spPr>
          <a:xfrm>
            <a:off x="258628" y="444158"/>
            <a:ext cx="4136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Individual</a:t>
            </a:r>
            <a:endParaRPr lang="en-US" sz="4400" dirty="0">
              <a:solidFill>
                <a:srgbClr val="452F8C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PLEDGE</a:t>
            </a:r>
          </a:p>
        </p:txBody>
      </p:sp>
      <p:pic>
        <p:nvPicPr>
          <p:cNvPr id="10" name="Graphic 9" descr="Contract">
            <a:extLst>
              <a:ext uri="{FF2B5EF4-FFF2-40B4-BE49-F238E27FC236}">
                <a16:creationId xmlns:a16="http://schemas.microsoft.com/office/drawing/2014/main" id="{9DE22BA8-EBA8-45DA-AF3D-C914B9972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87" y="1890708"/>
            <a:ext cx="4600953" cy="46009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4C3A0-5396-437E-8606-E07BBEF7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E1A9-301C-4D7D-AD65-53C4D5F614DC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84800" y="5403273"/>
            <a:ext cx="6419273" cy="8589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6866F-F845-4691-AD52-77D5F0F64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93" y="260220"/>
            <a:ext cx="2946827" cy="20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1752</Words>
  <Application>Microsoft Office PowerPoint</Application>
  <PresentationFormat>Widescreen</PresentationFormat>
  <Paragraphs>261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Why Start with Senior Leadership Rounding?</vt:lpstr>
      <vt:lpstr>It’s about relationships and trust</vt:lpstr>
      <vt:lpstr>It’s about proactively identifying and addressing obstacles to staff performance </vt:lpstr>
      <vt:lpstr>It’s about reinforcing positive behaviors through recognition.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</vt:lpstr>
      <vt:lpstr>Getting Started: Who and When?</vt:lpstr>
      <vt:lpstr>KEY ELEMENTS  Rounding on Staff</vt:lpstr>
      <vt:lpstr>PowerPoint Presentation</vt:lpstr>
      <vt:lpstr>PowerPoint Presentation</vt:lpstr>
      <vt:lpstr>PowerPoint Presentation</vt:lpstr>
      <vt:lpstr>Tracking Rounding Information</vt:lpstr>
      <vt:lpstr>PowerPoint Presentation</vt:lpstr>
      <vt:lpstr>PowerPoint Presentation</vt:lpstr>
      <vt:lpstr>STOPLIGHT REPORT</vt:lpstr>
      <vt:lpstr>PowerPoint Presentation</vt:lpstr>
      <vt:lpstr>Core Principles</vt:lpstr>
      <vt:lpstr>Approachability</vt:lpstr>
      <vt:lpstr>Commitment</vt:lpstr>
      <vt:lpstr>Building Trust</vt:lpstr>
      <vt:lpstr>Observation</vt:lpstr>
      <vt:lpstr>Tools and Resources</vt:lpstr>
      <vt:lpstr>Rolling Out the Program</vt:lpstr>
      <vt:lpstr>Engaging and Empowering Staff</vt:lpstr>
      <vt:lpstr>Managing Tough Conversations</vt:lpstr>
      <vt:lpstr>8 Must Haves and 2 Don’ts</vt:lpstr>
      <vt:lpstr>Listening &amp; Leading with 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Boyne</dc:creator>
  <cp:lastModifiedBy>Jodi Boyne</cp:lastModifiedBy>
  <cp:revision>19</cp:revision>
  <dcterms:created xsi:type="dcterms:W3CDTF">2019-09-03T17:05:29Z</dcterms:created>
  <dcterms:modified xsi:type="dcterms:W3CDTF">2019-09-13T20:46:55Z</dcterms:modified>
</cp:coreProperties>
</file>