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495" r:id="rId2"/>
    <p:sldId id="1395" r:id="rId3"/>
    <p:sldId id="1370" r:id="rId4"/>
    <p:sldId id="1371" r:id="rId5"/>
    <p:sldId id="1372" r:id="rId6"/>
    <p:sldId id="1377" r:id="rId7"/>
    <p:sldId id="1378" r:id="rId8"/>
    <p:sldId id="1380" r:id="rId9"/>
    <p:sldId id="1381" r:id="rId10"/>
    <p:sldId id="1382" r:id="rId11"/>
    <p:sldId id="1496" r:id="rId12"/>
    <p:sldId id="1497" r:id="rId13"/>
    <p:sldId id="1383" r:id="rId14"/>
    <p:sldId id="1397" r:id="rId15"/>
    <p:sldId id="1321" r:id="rId16"/>
    <p:sldId id="1331" r:id="rId17"/>
    <p:sldId id="1460" r:id="rId18"/>
    <p:sldId id="1532" r:id="rId19"/>
    <p:sldId id="1694" r:id="rId20"/>
    <p:sldId id="1398" r:id="rId21"/>
    <p:sldId id="1399" r:id="rId22"/>
    <p:sldId id="1401" r:id="rId23"/>
    <p:sldId id="1600" r:id="rId24"/>
    <p:sldId id="1488" r:id="rId2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0A"/>
    <a:srgbClr val="D34025"/>
    <a:srgbClr val="008E8A"/>
    <a:srgbClr val="452F8C"/>
    <a:srgbClr val="95043D"/>
    <a:srgbClr val="E28F26"/>
    <a:srgbClr val="7A9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08" d="100"/>
          <a:sy n="108" d="100"/>
        </p:scale>
        <p:origin x="654" y="108"/>
      </p:cViewPr>
      <p:guideLst/>
    </p:cSldViewPr>
  </p:slideViewPr>
  <p:notesTextViewPr>
    <p:cViewPr>
      <p:scale>
        <a:sx n="3" d="2"/>
        <a:sy n="3" d="2"/>
      </p:scale>
      <p:origin x="0" y="0"/>
    </p:cViewPr>
  </p:notesTextViewPr>
  <p:sorterViewPr>
    <p:cViewPr varScale="1">
      <p:scale>
        <a:sx n="1" d="1"/>
        <a:sy n="1" d="1"/>
      </p:scale>
      <p:origin x="0" y="-7584"/>
    </p:cViewPr>
  </p:sorterViewPr>
  <p:notesViewPr>
    <p:cSldViewPr snapToGrid="0">
      <p:cViewPr varScale="1">
        <p:scale>
          <a:sx n="77" d="100"/>
          <a:sy n="77" d="100"/>
        </p:scale>
        <p:origin x="2304"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0A997-602E-4297-865B-B0FC6842D1C8}" type="doc">
      <dgm:prSet loTypeId="urn:microsoft.com/office/officeart/2005/8/layout/cycle8" loCatId="cycle" qsTypeId="urn:microsoft.com/office/officeart/2005/8/quickstyle/simple1" qsCatId="simple" csTypeId="urn:microsoft.com/office/officeart/2005/8/colors/accent1_2" csCatId="accent1" phldr="1"/>
      <dgm:spPr/>
    </dgm:pt>
    <dgm:pt modelId="{9F6399E7-341C-4C60-B4C2-C68840ABB688}">
      <dgm:prSet phldrT="[Text]" custT="1"/>
      <dgm:spPr>
        <a:solidFill>
          <a:srgbClr val="54075B"/>
        </a:solidFill>
      </dgm:spPr>
      <dgm:t>
        <a:bodyPr/>
        <a:lstStyle/>
        <a:p>
          <a:r>
            <a:rPr lang="en-US" sz="2000" b="1" cap="all" baseline="0" dirty="0">
              <a:latin typeface="Arial" panose="020B0604020202020204" pitchFamily="34" charset="0"/>
              <a:cs typeface="Arial" panose="020B0604020202020204" pitchFamily="34" charset="0"/>
            </a:rPr>
            <a:t>Public POLICY</a:t>
          </a:r>
        </a:p>
      </dgm:t>
    </dgm:pt>
    <dgm:pt modelId="{FCF98E9A-1169-44E3-AC88-3326D8082EA7}" type="parTrans" cxnId="{61C9082E-F988-4836-8725-EA47ADA0662D}">
      <dgm:prSet/>
      <dgm:spPr/>
      <dgm:t>
        <a:bodyPr/>
        <a:lstStyle/>
        <a:p>
          <a:endParaRPr lang="en-US"/>
        </a:p>
      </dgm:t>
    </dgm:pt>
    <dgm:pt modelId="{3350965B-5FD1-46D1-9211-F274F5779BAF}" type="sibTrans" cxnId="{61C9082E-F988-4836-8725-EA47ADA0662D}">
      <dgm:prSet/>
      <dgm:spPr/>
      <dgm:t>
        <a:bodyPr/>
        <a:lstStyle/>
        <a:p>
          <a:endParaRPr lang="en-US"/>
        </a:p>
      </dgm:t>
    </dgm:pt>
    <dgm:pt modelId="{90E0F72D-D3BF-4BB9-B2A4-51217A78E364}">
      <dgm:prSet phldrT="[Text]" custT="1"/>
      <dgm:spPr>
        <a:solidFill>
          <a:srgbClr val="98002E"/>
        </a:solidFill>
      </dgm:spPr>
      <dgm:t>
        <a:bodyPr/>
        <a:lstStyle/>
        <a:p>
          <a:r>
            <a:rPr lang="en-US" sz="2000" b="1" dirty="0">
              <a:latin typeface="Arial" panose="020B0604020202020204" pitchFamily="34" charset="0"/>
              <a:cs typeface="Arial" panose="020B0604020202020204" pitchFamily="34" charset="0"/>
            </a:rPr>
            <a:t>PUBLIC </a:t>
          </a:r>
        </a:p>
        <a:p>
          <a:r>
            <a:rPr lang="en-US" sz="2000" b="1" dirty="0">
              <a:latin typeface="Arial" panose="020B0604020202020204" pitchFamily="34" charset="0"/>
              <a:cs typeface="Arial" panose="020B0604020202020204" pitchFamily="34" charset="0"/>
            </a:rPr>
            <a:t>RELATIONS</a:t>
          </a:r>
        </a:p>
      </dgm:t>
    </dgm:pt>
    <dgm:pt modelId="{5854C74E-2BFD-4D91-A94C-BCAD6E27B260}" type="parTrans" cxnId="{798A9C59-BE55-400B-86F6-4D62B8C6ED31}">
      <dgm:prSet/>
      <dgm:spPr/>
      <dgm:t>
        <a:bodyPr/>
        <a:lstStyle/>
        <a:p>
          <a:endParaRPr lang="en-US"/>
        </a:p>
      </dgm:t>
    </dgm:pt>
    <dgm:pt modelId="{C3BF564B-31D0-45DB-9DC0-EB6D08593DBA}" type="sibTrans" cxnId="{798A9C59-BE55-400B-86F6-4D62B8C6ED31}">
      <dgm:prSet/>
      <dgm:spPr/>
      <dgm:t>
        <a:bodyPr/>
        <a:lstStyle/>
        <a:p>
          <a:endParaRPr lang="en-US"/>
        </a:p>
      </dgm:t>
    </dgm:pt>
    <dgm:pt modelId="{B38362B5-A7EA-48C5-B9F6-B4AD0958F57F}">
      <dgm:prSet phldrT="[Text]" custT="1"/>
      <dgm:spPr>
        <a:solidFill>
          <a:srgbClr val="008E8A"/>
        </a:solidFill>
      </dgm:spPr>
      <dgm:t>
        <a:bodyPr/>
        <a:lstStyle/>
        <a:p>
          <a:r>
            <a:rPr lang="en-US" sz="2000" b="1" dirty="0">
              <a:latin typeface="Arial" panose="020B0604020202020204" pitchFamily="34" charset="0"/>
              <a:cs typeface="Arial" panose="020B0604020202020204" pitchFamily="34" charset="0"/>
            </a:rPr>
            <a:t>MEMBER INITIATIVES</a:t>
          </a:r>
          <a:endParaRPr lang="en-US" sz="2000" b="1" cap="all" baseline="0" dirty="0">
            <a:latin typeface="Arial" panose="020B0604020202020204" pitchFamily="34" charset="0"/>
            <a:cs typeface="Arial" panose="020B0604020202020204" pitchFamily="34" charset="0"/>
          </a:endParaRPr>
        </a:p>
      </dgm:t>
    </dgm:pt>
    <dgm:pt modelId="{51DCA2D0-2C85-4581-A5C3-2ECE6C40A902}" type="parTrans" cxnId="{F116A32D-D907-435C-BA3C-B5ADDE7DD1C3}">
      <dgm:prSet/>
      <dgm:spPr/>
      <dgm:t>
        <a:bodyPr/>
        <a:lstStyle/>
        <a:p>
          <a:endParaRPr lang="en-US"/>
        </a:p>
      </dgm:t>
    </dgm:pt>
    <dgm:pt modelId="{D311293A-C5F8-4372-B76D-8E02F4A0E27A}" type="sibTrans" cxnId="{F116A32D-D907-435C-BA3C-B5ADDE7DD1C3}">
      <dgm:prSet/>
      <dgm:spPr/>
      <dgm:t>
        <a:bodyPr/>
        <a:lstStyle/>
        <a:p>
          <a:endParaRPr lang="en-US"/>
        </a:p>
      </dgm:t>
    </dgm:pt>
    <dgm:pt modelId="{B5F035C1-EBFD-4024-9D11-40F3BAD103FA}" type="pres">
      <dgm:prSet presAssocID="{A6F0A997-602E-4297-865B-B0FC6842D1C8}" presName="compositeShape" presStyleCnt="0">
        <dgm:presLayoutVars>
          <dgm:chMax val="7"/>
          <dgm:dir/>
          <dgm:resizeHandles val="exact"/>
        </dgm:presLayoutVars>
      </dgm:prSet>
      <dgm:spPr/>
    </dgm:pt>
    <dgm:pt modelId="{6FC6D6F8-6EF6-46F7-92F8-2378FFC6DC1C}" type="pres">
      <dgm:prSet presAssocID="{A6F0A997-602E-4297-865B-B0FC6842D1C8}" presName="wedge1" presStyleLbl="node1" presStyleIdx="0" presStyleCnt="3"/>
      <dgm:spPr/>
    </dgm:pt>
    <dgm:pt modelId="{5A95CC6A-5D19-47FD-9692-EA70247D7096}" type="pres">
      <dgm:prSet presAssocID="{A6F0A997-602E-4297-865B-B0FC6842D1C8}" presName="dummy1a" presStyleCnt="0"/>
      <dgm:spPr/>
    </dgm:pt>
    <dgm:pt modelId="{212F86A5-9314-46AC-8AD9-F56790DB80A0}" type="pres">
      <dgm:prSet presAssocID="{A6F0A997-602E-4297-865B-B0FC6842D1C8}" presName="dummy1b" presStyleCnt="0"/>
      <dgm:spPr/>
    </dgm:pt>
    <dgm:pt modelId="{4CE33F07-F16C-4AA1-BEF4-30195FBD45F3}" type="pres">
      <dgm:prSet presAssocID="{A6F0A997-602E-4297-865B-B0FC6842D1C8}" presName="wedge1Tx" presStyleLbl="node1" presStyleIdx="0" presStyleCnt="3">
        <dgm:presLayoutVars>
          <dgm:chMax val="0"/>
          <dgm:chPref val="0"/>
          <dgm:bulletEnabled val="1"/>
        </dgm:presLayoutVars>
      </dgm:prSet>
      <dgm:spPr/>
    </dgm:pt>
    <dgm:pt modelId="{9CB0EA2A-325B-456A-8B39-ED23BB63C63B}" type="pres">
      <dgm:prSet presAssocID="{A6F0A997-602E-4297-865B-B0FC6842D1C8}" presName="wedge2" presStyleLbl="node1" presStyleIdx="1" presStyleCnt="3"/>
      <dgm:spPr/>
    </dgm:pt>
    <dgm:pt modelId="{4593E89E-2DA2-4891-95CC-A260261716B2}" type="pres">
      <dgm:prSet presAssocID="{A6F0A997-602E-4297-865B-B0FC6842D1C8}" presName="dummy2a" presStyleCnt="0"/>
      <dgm:spPr/>
    </dgm:pt>
    <dgm:pt modelId="{69D8DE4E-7668-4E43-840A-DB9DEC4F63DF}" type="pres">
      <dgm:prSet presAssocID="{A6F0A997-602E-4297-865B-B0FC6842D1C8}" presName="dummy2b" presStyleCnt="0"/>
      <dgm:spPr/>
    </dgm:pt>
    <dgm:pt modelId="{4DCD2ED5-46A0-467C-9CBD-062DBAA46B75}" type="pres">
      <dgm:prSet presAssocID="{A6F0A997-602E-4297-865B-B0FC6842D1C8}" presName="wedge2Tx" presStyleLbl="node1" presStyleIdx="1" presStyleCnt="3">
        <dgm:presLayoutVars>
          <dgm:chMax val="0"/>
          <dgm:chPref val="0"/>
          <dgm:bulletEnabled val="1"/>
        </dgm:presLayoutVars>
      </dgm:prSet>
      <dgm:spPr/>
    </dgm:pt>
    <dgm:pt modelId="{2EF96603-3F26-4676-AB55-F9453A4B7CA2}" type="pres">
      <dgm:prSet presAssocID="{A6F0A997-602E-4297-865B-B0FC6842D1C8}" presName="wedge3" presStyleLbl="node1" presStyleIdx="2" presStyleCnt="3"/>
      <dgm:spPr/>
    </dgm:pt>
    <dgm:pt modelId="{65E03450-2A8A-40C7-8511-791E7621BB5A}" type="pres">
      <dgm:prSet presAssocID="{A6F0A997-602E-4297-865B-B0FC6842D1C8}" presName="dummy3a" presStyleCnt="0"/>
      <dgm:spPr/>
    </dgm:pt>
    <dgm:pt modelId="{32CA6E14-640E-4636-A127-52CAE63252BE}" type="pres">
      <dgm:prSet presAssocID="{A6F0A997-602E-4297-865B-B0FC6842D1C8}" presName="dummy3b" presStyleCnt="0"/>
      <dgm:spPr/>
    </dgm:pt>
    <dgm:pt modelId="{4620BD3B-D7CA-4645-90C8-F8AC3D95F06D}" type="pres">
      <dgm:prSet presAssocID="{A6F0A997-602E-4297-865B-B0FC6842D1C8}" presName="wedge3Tx" presStyleLbl="node1" presStyleIdx="2" presStyleCnt="3">
        <dgm:presLayoutVars>
          <dgm:chMax val="0"/>
          <dgm:chPref val="0"/>
          <dgm:bulletEnabled val="1"/>
        </dgm:presLayoutVars>
      </dgm:prSet>
      <dgm:spPr/>
    </dgm:pt>
    <dgm:pt modelId="{3EBB0300-3B14-4D07-996A-2788507952CF}" type="pres">
      <dgm:prSet presAssocID="{3350965B-5FD1-46D1-9211-F274F5779BAF}" presName="arrowWedge1" presStyleLbl="fgSibTrans2D1" presStyleIdx="0" presStyleCnt="3"/>
      <dgm:spPr>
        <a:solidFill>
          <a:srgbClr val="E28F26"/>
        </a:solidFill>
        <a:ln>
          <a:solidFill>
            <a:srgbClr val="E28F26"/>
          </a:solidFill>
        </a:ln>
      </dgm:spPr>
    </dgm:pt>
    <dgm:pt modelId="{82CBB55E-40D8-4BCE-86FB-ACCE635DA71D}" type="pres">
      <dgm:prSet presAssocID="{C3BF564B-31D0-45DB-9DC0-EB6D08593DBA}" presName="arrowWedge2" presStyleLbl="fgSibTrans2D1" presStyleIdx="1" presStyleCnt="3"/>
      <dgm:spPr>
        <a:solidFill>
          <a:srgbClr val="E28F26"/>
        </a:solidFill>
        <a:ln>
          <a:solidFill>
            <a:srgbClr val="E28F26"/>
          </a:solidFill>
        </a:ln>
      </dgm:spPr>
    </dgm:pt>
    <dgm:pt modelId="{30970E9C-C597-4D84-B477-DC48A4B4203F}" type="pres">
      <dgm:prSet presAssocID="{D311293A-C5F8-4372-B76D-8E02F4A0E27A}" presName="arrowWedge3" presStyleLbl="fgSibTrans2D1" presStyleIdx="2" presStyleCnt="3"/>
      <dgm:spPr>
        <a:solidFill>
          <a:srgbClr val="E28F26"/>
        </a:solidFill>
        <a:ln>
          <a:solidFill>
            <a:srgbClr val="E28F26"/>
          </a:solidFill>
        </a:ln>
      </dgm:spPr>
    </dgm:pt>
  </dgm:ptLst>
  <dgm:cxnLst>
    <dgm:cxn modelId="{F116A32D-D907-435C-BA3C-B5ADDE7DD1C3}" srcId="{A6F0A997-602E-4297-865B-B0FC6842D1C8}" destId="{B38362B5-A7EA-48C5-B9F6-B4AD0958F57F}" srcOrd="2" destOrd="0" parTransId="{51DCA2D0-2C85-4581-A5C3-2ECE6C40A902}" sibTransId="{D311293A-C5F8-4372-B76D-8E02F4A0E27A}"/>
    <dgm:cxn modelId="{61C9082E-F988-4836-8725-EA47ADA0662D}" srcId="{A6F0A997-602E-4297-865B-B0FC6842D1C8}" destId="{9F6399E7-341C-4C60-B4C2-C68840ABB688}" srcOrd="0" destOrd="0" parTransId="{FCF98E9A-1169-44E3-AC88-3326D8082EA7}" sibTransId="{3350965B-5FD1-46D1-9211-F274F5779BAF}"/>
    <dgm:cxn modelId="{280DDF5E-DCF1-440A-8D4A-4043332EAF2D}" type="presOf" srcId="{B38362B5-A7EA-48C5-B9F6-B4AD0958F57F}" destId="{4620BD3B-D7CA-4645-90C8-F8AC3D95F06D}" srcOrd="1" destOrd="0" presId="urn:microsoft.com/office/officeart/2005/8/layout/cycle8"/>
    <dgm:cxn modelId="{D0CFD749-C1B2-400C-81AC-8307F4786F30}" type="presOf" srcId="{90E0F72D-D3BF-4BB9-B2A4-51217A78E364}" destId="{9CB0EA2A-325B-456A-8B39-ED23BB63C63B}" srcOrd="0" destOrd="0" presId="urn:microsoft.com/office/officeart/2005/8/layout/cycle8"/>
    <dgm:cxn modelId="{E3A47E51-01E6-4692-8DAC-A022C1FDFC8D}" type="presOf" srcId="{9F6399E7-341C-4C60-B4C2-C68840ABB688}" destId="{6FC6D6F8-6EF6-46F7-92F8-2378FFC6DC1C}" srcOrd="0" destOrd="0" presId="urn:microsoft.com/office/officeart/2005/8/layout/cycle8"/>
    <dgm:cxn modelId="{798A9C59-BE55-400B-86F6-4D62B8C6ED31}" srcId="{A6F0A997-602E-4297-865B-B0FC6842D1C8}" destId="{90E0F72D-D3BF-4BB9-B2A4-51217A78E364}" srcOrd="1" destOrd="0" parTransId="{5854C74E-2BFD-4D91-A94C-BCAD6E27B260}" sibTransId="{C3BF564B-31D0-45DB-9DC0-EB6D08593DBA}"/>
    <dgm:cxn modelId="{08EDF682-BAA6-44FD-8B01-9A58CE47B77E}" type="presOf" srcId="{A6F0A997-602E-4297-865B-B0FC6842D1C8}" destId="{B5F035C1-EBFD-4024-9D11-40F3BAD103FA}" srcOrd="0" destOrd="0" presId="urn:microsoft.com/office/officeart/2005/8/layout/cycle8"/>
    <dgm:cxn modelId="{A3B1E9C9-C659-46B7-90E7-A545B5D5C322}" type="presOf" srcId="{90E0F72D-D3BF-4BB9-B2A4-51217A78E364}" destId="{4DCD2ED5-46A0-467C-9CBD-062DBAA46B75}" srcOrd="1" destOrd="0" presId="urn:microsoft.com/office/officeart/2005/8/layout/cycle8"/>
    <dgm:cxn modelId="{044E9BD7-C305-4683-B874-6421479BA73A}" type="presOf" srcId="{B38362B5-A7EA-48C5-B9F6-B4AD0958F57F}" destId="{2EF96603-3F26-4676-AB55-F9453A4B7CA2}" srcOrd="0" destOrd="0" presId="urn:microsoft.com/office/officeart/2005/8/layout/cycle8"/>
    <dgm:cxn modelId="{ABD518F6-8FA7-4DD3-826E-32524B92189B}" type="presOf" srcId="{9F6399E7-341C-4C60-B4C2-C68840ABB688}" destId="{4CE33F07-F16C-4AA1-BEF4-30195FBD45F3}" srcOrd="1" destOrd="0" presId="urn:microsoft.com/office/officeart/2005/8/layout/cycle8"/>
    <dgm:cxn modelId="{6E2536CE-7B5C-4749-9309-416CCDED1133}" type="presParOf" srcId="{B5F035C1-EBFD-4024-9D11-40F3BAD103FA}" destId="{6FC6D6F8-6EF6-46F7-92F8-2378FFC6DC1C}" srcOrd="0" destOrd="0" presId="urn:microsoft.com/office/officeart/2005/8/layout/cycle8"/>
    <dgm:cxn modelId="{23F8E52F-4960-4799-8A67-57A3B823D9DF}" type="presParOf" srcId="{B5F035C1-EBFD-4024-9D11-40F3BAD103FA}" destId="{5A95CC6A-5D19-47FD-9692-EA70247D7096}" srcOrd="1" destOrd="0" presId="urn:microsoft.com/office/officeart/2005/8/layout/cycle8"/>
    <dgm:cxn modelId="{A358660A-C1D1-47BF-9A59-47F68B16C7C2}" type="presParOf" srcId="{B5F035C1-EBFD-4024-9D11-40F3BAD103FA}" destId="{212F86A5-9314-46AC-8AD9-F56790DB80A0}" srcOrd="2" destOrd="0" presId="urn:microsoft.com/office/officeart/2005/8/layout/cycle8"/>
    <dgm:cxn modelId="{8A97417F-5311-40C2-A7A4-1193317ACF47}" type="presParOf" srcId="{B5F035C1-EBFD-4024-9D11-40F3BAD103FA}" destId="{4CE33F07-F16C-4AA1-BEF4-30195FBD45F3}" srcOrd="3" destOrd="0" presId="urn:microsoft.com/office/officeart/2005/8/layout/cycle8"/>
    <dgm:cxn modelId="{1A8AB24A-8AB0-4260-B787-476EA97292F1}" type="presParOf" srcId="{B5F035C1-EBFD-4024-9D11-40F3BAD103FA}" destId="{9CB0EA2A-325B-456A-8B39-ED23BB63C63B}" srcOrd="4" destOrd="0" presId="urn:microsoft.com/office/officeart/2005/8/layout/cycle8"/>
    <dgm:cxn modelId="{EF5179EA-070F-454B-BC9F-B4B5EC7B0FB2}" type="presParOf" srcId="{B5F035C1-EBFD-4024-9D11-40F3BAD103FA}" destId="{4593E89E-2DA2-4891-95CC-A260261716B2}" srcOrd="5" destOrd="0" presId="urn:microsoft.com/office/officeart/2005/8/layout/cycle8"/>
    <dgm:cxn modelId="{09382C2B-5C16-4690-8545-5C21030D9682}" type="presParOf" srcId="{B5F035C1-EBFD-4024-9D11-40F3BAD103FA}" destId="{69D8DE4E-7668-4E43-840A-DB9DEC4F63DF}" srcOrd="6" destOrd="0" presId="urn:microsoft.com/office/officeart/2005/8/layout/cycle8"/>
    <dgm:cxn modelId="{E32B3FD7-3C71-4D2F-971F-8C277AF08852}" type="presParOf" srcId="{B5F035C1-EBFD-4024-9D11-40F3BAD103FA}" destId="{4DCD2ED5-46A0-467C-9CBD-062DBAA46B75}" srcOrd="7" destOrd="0" presId="urn:microsoft.com/office/officeart/2005/8/layout/cycle8"/>
    <dgm:cxn modelId="{244F8642-F0D9-4B32-B50A-7F49857FCBEB}" type="presParOf" srcId="{B5F035C1-EBFD-4024-9D11-40F3BAD103FA}" destId="{2EF96603-3F26-4676-AB55-F9453A4B7CA2}" srcOrd="8" destOrd="0" presId="urn:microsoft.com/office/officeart/2005/8/layout/cycle8"/>
    <dgm:cxn modelId="{B87CF947-9739-4BE1-AEA3-859D376AE3A4}" type="presParOf" srcId="{B5F035C1-EBFD-4024-9D11-40F3BAD103FA}" destId="{65E03450-2A8A-40C7-8511-791E7621BB5A}" srcOrd="9" destOrd="0" presId="urn:microsoft.com/office/officeart/2005/8/layout/cycle8"/>
    <dgm:cxn modelId="{75624D62-0B1E-4D2B-A72B-4DEF1E7EE5FC}" type="presParOf" srcId="{B5F035C1-EBFD-4024-9D11-40F3BAD103FA}" destId="{32CA6E14-640E-4636-A127-52CAE63252BE}" srcOrd="10" destOrd="0" presId="urn:microsoft.com/office/officeart/2005/8/layout/cycle8"/>
    <dgm:cxn modelId="{0C403F79-0758-406D-811F-2A77F020770E}" type="presParOf" srcId="{B5F035C1-EBFD-4024-9D11-40F3BAD103FA}" destId="{4620BD3B-D7CA-4645-90C8-F8AC3D95F06D}" srcOrd="11" destOrd="0" presId="urn:microsoft.com/office/officeart/2005/8/layout/cycle8"/>
    <dgm:cxn modelId="{EF1BC3D2-0435-471B-8E77-117B9337894B}" type="presParOf" srcId="{B5F035C1-EBFD-4024-9D11-40F3BAD103FA}" destId="{3EBB0300-3B14-4D07-996A-2788507952CF}" srcOrd="12" destOrd="0" presId="urn:microsoft.com/office/officeart/2005/8/layout/cycle8"/>
    <dgm:cxn modelId="{69817A48-A58A-491A-91E4-3E152005A9B1}" type="presParOf" srcId="{B5F035C1-EBFD-4024-9D11-40F3BAD103FA}" destId="{82CBB55E-40D8-4BCE-86FB-ACCE635DA71D}" srcOrd="13" destOrd="0" presId="urn:microsoft.com/office/officeart/2005/8/layout/cycle8"/>
    <dgm:cxn modelId="{A0D01EBA-D3A4-4B1E-A40A-E4959193ADD5}" type="presParOf" srcId="{B5F035C1-EBFD-4024-9D11-40F3BAD103FA}" destId="{30970E9C-C597-4D84-B477-DC48A4B4203F}"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15D79-4B27-46B7-A14E-B078ADCAAE4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8F6F9A2-22CC-4F5E-AB4E-EB7884FE9E24}">
      <dgm:prSet phldrT="[Text]"/>
      <dgm:spPr>
        <a:solidFill>
          <a:srgbClr val="008E8A"/>
        </a:solidFill>
      </dgm:spPr>
      <dgm:t>
        <a:bodyPr/>
        <a:lstStyle/>
        <a:p>
          <a:r>
            <a:rPr lang="en-US" dirty="0">
              <a:solidFill>
                <a:schemeClr val="bg1"/>
              </a:solidFill>
            </a:rPr>
            <a:t>Committed Organization</a:t>
          </a:r>
        </a:p>
      </dgm:t>
    </dgm:pt>
    <dgm:pt modelId="{90D39BF3-39D0-4C67-9BD1-15F034D29948}" type="parTrans" cxnId="{C5BB76B2-887F-42DE-937C-C51911B1E077}">
      <dgm:prSet/>
      <dgm:spPr/>
      <dgm:t>
        <a:bodyPr/>
        <a:lstStyle/>
        <a:p>
          <a:endParaRPr lang="en-US"/>
        </a:p>
      </dgm:t>
    </dgm:pt>
    <dgm:pt modelId="{A9395A90-F812-4655-A466-C25C1CE3B379}" type="sibTrans" cxnId="{C5BB76B2-887F-42DE-937C-C51911B1E077}">
      <dgm:prSet/>
      <dgm:spPr/>
      <dgm:t>
        <a:bodyPr/>
        <a:lstStyle/>
        <a:p>
          <a:endParaRPr lang="en-US"/>
        </a:p>
      </dgm:t>
    </dgm:pt>
    <dgm:pt modelId="{288DD30E-7613-4D15-B869-B4016781FA54}">
      <dgm:prSet phldrT="[Text]"/>
      <dgm:spPr>
        <a:solidFill>
          <a:schemeClr val="bg1">
            <a:lumMod val="75000"/>
          </a:schemeClr>
        </a:solidFill>
      </dgm:spPr>
      <dgm:t>
        <a:bodyPr/>
        <a:lstStyle/>
        <a:p>
          <a:r>
            <a:rPr lang="en-US" dirty="0">
              <a:solidFill>
                <a:srgbClr val="221F0A"/>
              </a:solidFill>
            </a:rPr>
            <a:t>Make the Safe Care for Seniors Organization Pledge</a:t>
          </a:r>
        </a:p>
      </dgm:t>
    </dgm:pt>
    <dgm:pt modelId="{C0C8EC9D-D907-4F88-8988-209DA00F64A7}" type="parTrans" cxnId="{704EBD64-54F0-409B-81FA-4BACF602B26E}">
      <dgm:prSet/>
      <dgm:spPr/>
      <dgm:t>
        <a:bodyPr/>
        <a:lstStyle/>
        <a:p>
          <a:endParaRPr lang="en-US"/>
        </a:p>
      </dgm:t>
    </dgm:pt>
    <dgm:pt modelId="{39215DEE-C44B-40DD-A6BC-D90E0A50B9BE}" type="sibTrans" cxnId="{704EBD64-54F0-409B-81FA-4BACF602B26E}">
      <dgm:prSet/>
      <dgm:spPr/>
      <dgm:t>
        <a:bodyPr/>
        <a:lstStyle/>
        <a:p>
          <a:endParaRPr lang="en-US"/>
        </a:p>
      </dgm:t>
    </dgm:pt>
    <dgm:pt modelId="{C1DE70CF-7FC1-4798-A87C-5B643D4EC8F3}">
      <dgm:prSet phldrT="[Text]"/>
      <dgm:spPr>
        <a:solidFill>
          <a:srgbClr val="95043D"/>
        </a:solidFill>
      </dgm:spPr>
      <dgm:t>
        <a:bodyPr/>
        <a:lstStyle/>
        <a:p>
          <a:r>
            <a:rPr lang="en-US" dirty="0">
              <a:solidFill>
                <a:schemeClr val="bg1"/>
              </a:solidFill>
            </a:rPr>
            <a:t>Honor Roll Action Level</a:t>
          </a:r>
        </a:p>
      </dgm:t>
    </dgm:pt>
    <dgm:pt modelId="{717F47DE-634B-4786-A219-0F34FBCECD2D}" type="parTrans" cxnId="{07B14E50-560D-4AD9-8A1A-0A2E93B90F18}">
      <dgm:prSet/>
      <dgm:spPr/>
      <dgm:t>
        <a:bodyPr/>
        <a:lstStyle/>
        <a:p>
          <a:endParaRPr lang="en-US"/>
        </a:p>
      </dgm:t>
    </dgm:pt>
    <dgm:pt modelId="{2CBA32F5-73DF-47CC-8852-E71A10BDE406}" type="sibTrans" cxnId="{07B14E50-560D-4AD9-8A1A-0A2E93B90F18}">
      <dgm:prSet/>
      <dgm:spPr/>
      <dgm:t>
        <a:bodyPr/>
        <a:lstStyle/>
        <a:p>
          <a:endParaRPr lang="en-US"/>
        </a:p>
      </dgm:t>
    </dgm:pt>
    <dgm:pt modelId="{AD0C16BF-AE31-4ADC-88BC-7EDBC8CC54B6}">
      <dgm:prSet phldrT="[Text]"/>
      <dgm:spPr>
        <a:solidFill>
          <a:schemeClr val="bg1">
            <a:lumMod val="75000"/>
          </a:schemeClr>
        </a:solidFill>
      </dgm:spPr>
      <dgm:t>
        <a:bodyPr/>
        <a:lstStyle/>
        <a:p>
          <a:r>
            <a:rPr lang="en-US" dirty="0">
              <a:solidFill>
                <a:srgbClr val="221F0A"/>
              </a:solidFill>
            </a:rPr>
            <a:t>Demonstrate Action on 5 Actions</a:t>
          </a:r>
        </a:p>
      </dgm:t>
    </dgm:pt>
    <dgm:pt modelId="{C6B541BF-B5C6-40C4-B9E6-D795FAF1C779}" type="parTrans" cxnId="{0F1CDADB-6CD1-41F6-96AD-CC20A6B4BE67}">
      <dgm:prSet/>
      <dgm:spPr/>
      <dgm:t>
        <a:bodyPr/>
        <a:lstStyle/>
        <a:p>
          <a:endParaRPr lang="en-US"/>
        </a:p>
      </dgm:t>
    </dgm:pt>
    <dgm:pt modelId="{65ADE035-F73E-4A39-9F7D-9B8D3F513C82}" type="sibTrans" cxnId="{0F1CDADB-6CD1-41F6-96AD-CC20A6B4BE67}">
      <dgm:prSet/>
      <dgm:spPr/>
      <dgm:t>
        <a:bodyPr/>
        <a:lstStyle/>
        <a:p>
          <a:endParaRPr lang="en-US"/>
        </a:p>
      </dgm:t>
    </dgm:pt>
    <dgm:pt modelId="{833D7E4C-3306-4CC7-B4C0-225B216EB13C}">
      <dgm:prSet phldrT="[Text]"/>
      <dgm:spPr>
        <a:solidFill>
          <a:srgbClr val="7030A0"/>
        </a:solidFill>
      </dgm:spPr>
      <dgm:t>
        <a:bodyPr/>
        <a:lstStyle/>
        <a:p>
          <a:r>
            <a:rPr lang="en-US" dirty="0">
              <a:solidFill>
                <a:schemeClr val="bg1"/>
              </a:solidFill>
            </a:rPr>
            <a:t>Honor Roll Excellence Level</a:t>
          </a:r>
        </a:p>
      </dgm:t>
    </dgm:pt>
    <dgm:pt modelId="{C79AE07C-6F3A-412F-9922-9C5E443CF383}" type="parTrans" cxnId="{5E03FEC0-7DFC-44F8-9AEB-D79AE6F400C2}">
      <dgm:prSet/>
      <dgm:spPr/>
      <dgm:t>
        <a:bodyPr/>
        <a:lstStyle/>
        <a:p>
          <a:endParaRPr lang="en-US"/>
        </a:p>
      </dgm:t>
    </dgm:pt>
    <dgm:pt modelId="{F5CC0634-127C-4AA2-818B-52E3D089154A}" type="sibTrans" cxnId="{5E03FEC0-7DFC-44F8-9AEB-D79AE6F400C2}">
      <dgm:prSet/>
      <dgm:spPr/>
      <dgm:t>
        <a:bodyPr/>
        <a:lstStyle/>
        <a:p>
          <a:endParaRPr lang="en-US"/>
        </a:p>
      </dgm:t>
    </dgm:pt>
    <dgm:pt modelId="{909F917B-36A9-449A-BA51-55E4171B0F85}">
      <dgm:prSet phldrT="[Text]"/>
      <dgm:spPr>
        <a:solidFill>
          <a:schemeClr val="bg1">
            <a:lumMod val="75000"/>
          </a:schemeClr>
        </a:solidFill>
      </dgm:spPr>
      <dgm:t>
        <a:bodyPr/>
        <a:lstStyle/>
        <a:p>
          <a:r>
            <a:rPr lang="en-US" dirty="0">
              <a:solidFill>
                <a:srgbClr val="221F0A"/>
              </a:solidFill>
            </a:rPr>
            <a:t>Demonstrate Action on 5 Actions &amp;  Key Sub-Actions</a:t>
          </a:r>
        </a:p>
      </dgm:t>
    </dgm:pt>
    <dgm:pt modelId="{724166EC-9158-42AE-A858-84AD6F763256}" type="parTrans" cxnId="{EB55541C-51EE-4CAA-B2C4-01AE1C5B2F68}">
      <dgm:prSet/>
      <dgm:spPr/>
      <dgm:t>
        <a:bodyPr/>
        <a:lstStyle/>
        <a:p>
          <a:endParaRPr lang="en-US"/>
        </a:p>
      </dgm:t>
    </dgm:pt>
    <dgm:pt modelId="{ADCA01F7-9C48-4EDF-A7B5-7D3E85F66125}" type="sibTrans" cxnId="{EB55541C-51EE-4CAA-B2C4-01AE1C5B2F68}">
      <dgm:prSet/>
      <dgm:spPr/>
      <dgm:t>
        <a:bodyPr/>
        <a:lstStyle/>
        <a:p>
          <a:endParaRPr lang="en-US"/>
        </a:p>
      </dgm:t>
    </dgm:pt>
    <dgm:pt modelId="{AAE4756D-6279-4984-9F2C-8A5F573CCD65}" type="pres">
      <dgm:prSet presAssocID="{14615D79-4B27-46B7-A14E-B078ADCAAE4E}" presName="theList" presStyleCnt="0">
        <dgm:presLayoutVars>
          <dgm:dir/>
          <dgm:animLvl val="lvl"/>
          <dgm:resizeHandles val="exact"/>
        </dgm:presLayoutVars>
      </dgm:prSet>
      <dgm:spPr/>
    </dgm:pt>
    <dgm:pt modelId="{42150080-5946-47B9-AE42-34870AEEC9D7}" type="pres">
      <dgm:prSet presAssocID="{28F6F9A2-22CC-4F5E-AB4E-EB7884FE9E24}" presName="compNode" presStyleCnt="0"/>
      <dgm:spPr/>
    </dgm:pt>
    <dgm:pt modelId="{A7A5BB04-4093-4BCF-B74D-412C6B09275E}" type="pres">
      <dgm:prSet presAssocID="{28F6F9A2-22CC-4F5E-AB4E-EB7884FE9E24}" presName="aNode" presStyleLbl="bgShp" presStyleIdx="0" presStyleCnt="3"/>
      <dgm:spPr/>
    </dgm:pt>
    <dgm:pt modelId="{B998EBDC-9E67-428D-99B5-A8CACFF83896}" type="pres">
      <dgm:prSet presAssocID="{28F6F9A2-22CC-4F5E-AB4E-EB7884FE9E24}" presName="textNode" presStyleLbl="bgShp" presStyleIdx="0" presStyleCnt="3"/>
      <dgm:spPr/>
    </dgm:pt>
    <dgm:pt modelId="{58743149-C48E-498B-B1FC-CA03E6620C0B}" type="pres">
      <dgm:prSet presAssocID="{28F6F9A2-22CC-4F5E-AB4E-EB7884FE9E24}" presName="compChildNode" presStyleCnt="0"/>
      <dgm:spPr/>
    </dgm:pt>
    <dgm:pt modelId="{FC23F39C-DFE1-4041-8872-6936DA1822B8}" type="pres">
      <dgm:prSet presAssocID="{28F6F9A2-22CC-4F5E-AB4E-EB7884FE9E24}" presName="theInnerList" presStyleCnt="0"/>
      <dgm:spPr/>
    </dgm:pt>
    <dgm:pt modelId="{A16B9018-1CCD-48A2-BCAE-4BE368AA1247}" type="pres">
      <dgm:prSet presAssocID="{288DD30E-7613-4D15-B869-B4016781FA54}" presName="childNode" presStyleLbl="node1" presStyleIdx="0" presStyleCnt="3" custLinFactNeighborY="-3291">
        <dgm:presLayoutVars>
          <dgm:bulletEnabled val="1"/>
        </dgm:presLayoutVars>
      </dgm:prSet>
      <dgm:spPr/>
    </dgm:pt>
    <dgm:pt modelId="{F340A5B5-154E-412A-BA61-BC5FE06071EC}" type="pres">
      <dgm:prSet presAssocID="{28F6F9A2-22CC-4F5E-AB4E-EB7884FE9E24}" presName="aSpace" presStyleCnt="0"/>
      <dgm:spPr/>
    </dgm:pt>
    <dgm:pt modelId="{ADDF7D10-CFA7-415C-B240-64581C9E8D26}" type="pres">
      <dgm:prSet presAssocID="{C1DE70CF-7FC1-4798-A87C-5B643D4EC8F3}" presName="compNode" presStyleCnt="0"/>
      <dgm:spPr/>
    </dgm:pt>
    <dgm:pt modelId="{7B2D1E3E-672F-4ABB-8BD4-E95DBEA275BC}" type="pres">
      <dgm:prSet presAssocID="{C1DE70CF-7FC1-4798-A87C-5B643D4EC8F3}" presName="aNode" presStyleLbl="bgShp" presStyleIdx="1" presStyleCnt="3" custLinFactNeighborX="-1147" custLinFactNeighborY="-378"/>
      <dgm:spPr/>
    </dgm:pt>
    <dgm:pt modelId="{4D7526D4-513E-4713-B9A3-939FC3F440C1}" type="pres">
      <dgm:prSet presAssocID="{C1DE70CF-7FC1-4798-A87C-5B643D4EC8F3}" presName="textNode" presStyleLbl="bgShp" presStyleIdx="1" presStyleCnt="3"/>
      <dgm:spPr/>
    </dgm:pt>
    <dgm:pt modelId="{935FF052-512C-480E-9BAD-82DCDE63161C}" type="pres">
      <dgm:prSet presAssocID="{C1DE70CF-7FC1-4798-A87C-5B643D4EC8F3}" presName="compChildNode" presStyleCnt="0"/>
      <dgm:spPr/>
    </dgm:pt>
    <dgm:pt modelId="{95AE1248-DBE9-4B6C-8BF9-FA59E657BBDA}" type="pres">
      <dgm:prSet presAssocID="{C1DE70CF-7FC1-4798-A87C-5B643D4EC8F3}" presName="theInnerList" presStyleCnt="0"/>
      <dgm:spPr/>
    </dgm:pt>
    <dgm:pt modelId="{F6D90C10-16B1-41CE-A9D7-A87202CE8A4D}" type="pres">
      <dgm:prSet presAssocID="{AD0C16BF-AE31-4ADC-88BC-7EDBC8CC54B6}" presName="childNode" presStyleLbl="node1" presStyleIdx="1" presStyleCnt="3" custLinFactNeighborY="-2502">
        <dgm:presLayoutVars>
          <dgm:bulletEnabled val="1"/>
        </dgm:presLayoutVars>
      </dgm:prSet>
      <dgm:spPr/>
    </dgm:pt>
    <dgm:pt modelId="{FB147A98-E97E-4FC0-88E5-1FC4AAA2FFD2}" type="pres">
      <dgm:prSet presAssocID="{C1DE70CF-7FC1-4798-A87C-5B643D4EC8F3}" presName="aSpace" presStyleCnt="0"/>
      <dgm:spPr/>
    </dgm:pt>
    <dgm:pt modelId="{2F9A36FA-F523-4E2E-A7A2-62C8FAAC9197}" type="pres">
      <dgm:prSet presAssocID="{833D7E4C-3306-4CC7-B4C0-225B216EB13C}" presName="compNode" presStyleCnt="0"/>
      <dgm:spPr/>
    </dgm:pt>
    <dgm:pt modelId="{7682ACDE-F175-47E2-B580-EAB6A0E68D3C}" type="pres">
      <dgm:prSet presAssocID="{833D7E4C-3306-4CC7-B4C0-225B216EB13C}" presName="aNode" presStyleLbl="bgShp" presStyleIdx="2" presStyleCnt="3"/>
      <dgm:spPr/>
    </dgm:pt>
    <dgm:pt modelId="{B280F972-D795-4B8C-ABDD-BA1A36002976}" type="pres">
      <dgm:prSet presAssocID="{833D7E4C-3306-4CC7-B4C0-225B216EB13C}" presName="textNode" presStyleLbl="bgShp" presStyleIdx="2" presStyleCnt="3"/>
      <dgm:spPr/>
    </dgm:pt>
    <dgm:pt modelId="{A1B09FAC-AA86-4FD8-B8D8-B1FD218CE0AA}" type="pres">
      <dgm:prSet presAssocID="{833D7E4C-3306-4CC7-B4C0-225B216EB13C}" presName="compChildNode" presStyleCnt="0"/>
      <dgm:spPr/>
    </dgm:pt>
    <dgm:pt modelId="{862D6546-49AE-4811-ACE2-4F122EB0D0B1}" type="pres">
      <dgm:prSet presAssocID="{833D7E4C-3306-4CC7-B4C0-225B216EB13C}" presName="theInnerList" presStyleCnt="0"/>
      <dgm:spPr/>
    </dgm:pt>
    <dgm:pt modelId="{D4D2A6DD-0E10-4949-9A1A-1B5868632425}" type="pres">
      <dgm:prSet presAssocID="{909F917B-36A9-449A-BA51-55E4171B0F85}" presName="childNode" presStyleLbl="node1" presStyleIdx="2" presStyleCnt="3" custLinFactNeighborX="-461" custLinFactNeighborY="-2502">
        <dgm:presLayoutVars>
          <dgm:bulletEnabled val="1"/>
        </dgm:presLayoutVars>
      </dgm:prSet>
      <dgm:spPr/>
    </dgm:pt>
  </dgm:ptLst>
  <dgm:cxnLst>
    <dgm:cxn modelId="{F66E6C0C-095C-487C-9A7B-89A5B22A35F2}" type="presOf" srcId="{28F6F9A2-22CC-4F5E-AB4E-EB7884FE9E24}" destId="{B998EBDC-9E67-428D-99B5-A8CACFF83896}" srcOrd="1" destOrd="0" presId="urn:microsoft.com/office/officeart/2005/8/layout/lProcess2"/>
    <dgm:cxn modelId="{7C6EE50E-2568-44C5-8E52-619AE40ED5FE}" type="presOf" srcId="{909F917B-36A9-449A-BA51-55E4171B0F85}" destId="{D4D2A6DD-0E10-4949-9A1A-1B5868632425}" srcOrd="0" destOrd="0" presId="urn:microsoft.com/office/officeart/2005/8/layout/lProcess2"/>
    <dgm:cxn modelId="{EB55541C-51EE-4CAA-B2C4-01AE1C5B2F68}" srcId="{833D7E4C-3306-4CC7-B4C0-225B216EB13C}" destId="{909F917B-36A9-449A-BA51-55E4171B0F85}" srcOrd="0" destOrd="0" parTransId="{724166EC-9158-42AE-A858-84AD6F763256}" sibTransId="{ADCA01F7-9C48-4EDF-A7B5-7D3E85F66125}"/>
    <dgm:cxn modelId="{B38F3720-7293-4E0C-A024-E9ED3FD4D69A}" type="presOf" srcId="{C1DE70CF-7FC1-4798-A87C-5B643D4EC8F3}" destId="{7B2D1E3E-672F-4ABB-8BD4-E95DBEA275BC}" srcOrd="0" destOrd="0" presId="urn:microsoft.com/office/officeart/2005/8/layout/lProcess2"/>
    <dgm:cxn modelId="{5B10F722-D63D-4D48-8FF8-7D863C78FD34}" type="presOf" srcId="{C1DE70CF-7FC1-4798-A87C-5B643D4EC8F3}" destId="{4D7526D4-513E-4713-B9A3-939FC3F440C1}" srcOrd="1" destOrd="0" presId="urn:microsoft.com/office/officeart/2005/8/layout/lProcess2"/>
    <dgm:cxn modelId="{37148B23-1ED8-434D-A821-1B2A3169A590}" type="presOf" srcId="{AD0C16BF-AE31-4ADC-88BC-7EDBC8CC54B6}" destId="{F6D90C10-16B1-41CE-A9D7-A87202CE8A4D}" srcOrd="0" destOrd="0" presId="urn:microsoft.com/office/officeart/2005/8/layout/lProcess2"/>
    <dgm:cxn modelId="{A5F4262B-8F32-4222-B592-2152E4AD1EA2}" type="presOf" srcId="{288DD30E-7613-4D15-B869-B4016781FA54}" destId="{A16B9018-1CCD-48A2-BCAE-4BE368AA1247}" srcOrd="0" destOrd="0" presId="urn:microsoft.com/office/officeart/2005/8/layout/lProcess2"/>
    <dgm:cxn modelId="{704EBD64-54F0-409B-81FA-4BACF602B26E}" srcId="{28F6F9A2-22CC-4F5E-AB4E-EB7884FE9E24}" destId="{288DD30E-7613-4D15-B869-B4016781FA54}" srcOrd="0" destOrd="0" parTransId="{C0C8EC9D-D907-4F88-8988-209DA00F64A7}" sibTransId="{39215DEE-C44B-40DD-A6BC-D90E0A50B9BE}"/>
    <dgm:cxn modelId="{07B14E50-560D-4AD9-8A1A-0A2E93B90F18}" srcId="{14615D79-4B27-46B7-A14E-B078ADCAAE4E}" destId="{C1DE70CF-7FC1-4798-A87C-5B643D4EC8F3}" srcOrd="1" destOrd="0" parTransId="{717F47DE-634B-4786-A219-0F34FBCECD2D}" sibTransId="{2CBA32F5-73DF-47CC-8852-E71A10BDE406}"/>
    <dgm:cxn modelId="{EDDDB172-5F3E-4983-A010-DFEF09E336BF}" type="presOf" srcId="{14615D79-4B27-46B7-A14E-B078ADCAAE4E}" destId="{AAE4756D-6279-4984-9F2C-8A5F573CCD65}" srcOrd="0" destOrd="0" presId="urn:microsoft.com/office/officeart/2005/8/layout/lProcess2"/>
    <dgm:cxn modelId="{F0ADEE93-032E-4510-BE34-44FEE01F41E3}" type="presOf" srcId="{833D7E4C-3306-4CC7-B4C0-225B216EB13C}" destId="{7682ACDE-F175-47E2-B580-EAB6A0E68D3C}" srcOrd="0" destOrd="0" presId="urn:microsoft.com/office/officeart/2005/8/layout/lProcess2"/>
    <dgm:cxn modelId="{C5BB76B2-887F-42DE-937C-C51911B1E077}" srcId="{14615D79-4B27-46B7-A14E-B078ADCAAE4E}" destId="{28F6F9A2-22CC-4F5E-AB4E-EB7884FE9E24}" srcOrd="0" destOrd="0" parTransId="{90D39BF3-39D0-4C67-9BD1-15F034D29948}" sibTransId="{A9395A90-F812-4655-A466-C25C1CE3B379}"/>
    <dgm:cxn modelId="{A5AE57C0-0B70-4E44-B509-88096A36AABD}" type="presOf" srcId="{833D7E4C-3306-4CC7-B4C0-225B216EB13C}" destId="{B280F972-D795-4B8C-ABDD-BA1A36002976}" srcOrd="1" destOrd="0" presId="urn:microsoft.com/office/officeart/2005/8/layout/lProcess2"/>
    <dgm:cxn modelId="{5E03FEC0-7DFC-44F8-9AEB-D79AE6F400C2}" srcId="{14615D79-4B27-46B7-A14E-B078ADCAAE4E}" destId="{833D7E4C-3306-4CC7-B4C0-225B216EB13C}" srcOrd="2" destOrd="0" parTransId="{C79AE07C-6F3A-412F-9922-9C5E443CF383}" sibTransId="{F5CC0634-127C-4AA2-818B-52E3D089154A}"/>
    <dgm:cxn modelId="{0F1CDADB-6CD1-41F6-96AD-CC20A6B4BE67}" srcId="{C1DE70CF-7FC1-4798-A87C-5B643D4EC8F3}" destId="{AD0C16BF-AE31-4ADC-88BC-7EDBC8CC54B6}" srcOrd="0" destOrd="0" parTransId="{C6B541BF-B5C6-40C4-B9E6-D795FAF1C779}" sibTransId="{65ADE035-F73E-4A39-9F7D-9B8D3F513C82}"/>
    <dgm:cxn modelId="{EF3B73EC-ACB7-4F34-B829-A4A7F7BF8790}" type="presOf" srcId="{28F6F9A2-22CC-4F5E-AB4E-EB7884FE9E24}" destId="{A7A5BB04-4093-4BCF-B74D-412C6B09275E}" srcOrd="0" destOrd="0" presId="urn:microsoft.com/office/officeart/2005/8/layout/lProcess2"/>
    <dgm:cxn modelId="{894274A0-A199-434A-900C-35893BFB2FA6}" type="presParOf" srcId="{AAE4756D-6279-4984-9F2C-8A5F573CCD65}" destId="{42150080-5946-47B9-AE42-34870AEEC9D7}" srcOrd="0" destOrd="0" presId="urn:microsoft.com/office/officeart/2005/8/layout/lProcess2"/>
    <dgm:cxn modelId="{D2EBFFA3-AA67-442C-A64B-E83BBD7FE64D}" type="presParOf" srcId="{42150080-5946-47B9-AE42-34870AEEC9D7}" destId="{A7A5BB04-4093-4BCF-B74D-412C6B09275E}" srcOrd="0" destOrd="0" presId="urn:microsoft.com/office/officeart/2005/8/layout/lProcess2"/>
    <dgm:cxn modelId="{CEFDA054-942D-46E6-B94C-509E50533051}" type="presParOf" srcId="{42150080-5946-47B9-AE42-34870AEEC9D7}" destId="{B998EBDC-9E67-428D-99B5-A8CACFF83896}" srcOrd="1" destOrd="0" presId="urn:microsoft.com/office/officeart/2005/8/layout/lProcess2"/>
    <dgm:cxn modelId="{D0178443-5E2A-4CC6-8A9E-C63251373554}" type="presParOf" srcId="{42150080-5946-47B9-AE42-34870AEEC9D7}" destId="{58743149-C48E-498B-B1FC-CA03E6620C0B}" srcOrd="2" destOrd="0" presId="urn:microsoft.com/office/officeart/2005/8/layout/lProcess2"/>
    <dgm:cxn modelId="{235627C1-E4BD-4146-8E4B-21EA7194D220}" type="presParOf" srcId="{58743149-C48E-498B-B1FC-CA03E6620C0B}" destId="{FC23F39C-DFE1-4041-8872-6936DA1822B8}" srcOrd="0" destOrd="0" presId="urn:microsoft.com/office/officeart/2005/8/layout/lProcess2"/>
    <dgm:cxn modelId="{B6E4DC75-8AFE-457F-B49F-B1C5DA4AEE1E}" type="presParOf" srcId="{FC23F39C-DFE1-4041-8872-6936DA1822B8}" destId="{A16B9018-1CCD-48A2-BCAE-4BE368AA1247}" srcOrd="0" destOrd="0" presId="urn:microsoft.com/office/officeart/2005/8/layout/lProcess2"/>
    <dgm:cxn modelId="{31ECC54A-9C12-4546-BB03-C5874198294B}" type="presParOf" srcId="{AAE4756D-6279-4984-9F2C-8A5F573CCD65}" destId="{F340A5B5-154E-412A-BA61-BC5FE06071EC}" srcOrd="1" destOrd="0" presId="urn:microsoft.com/office/officeart/2005/8/layout/lProcess2"/>
    <dgm:cxn modelId="{E66BA2C6-5878-4BE2-8447-921370B9BB27}" type="presParOf" srcId="{AAE4756D-6279-4984-9F2C-8A5F573CCD65}" destId="{ADDF7D10-CFA7-415C-B240-64581C9E8D26}" srcOrd="2" destOrd="0" presId="urn:microsoft.com/office/officeart/2005/8/layout/lProcess2"/>
    <dgm:cxn modelId="{4F0BA749-9FAD-4248-9C1D-E58FA01C0D39}" type="presParOf" srcId="{ADDF7D10-CFA7-415C-B240-64581C9E8D26}" destId="{7B2D1E3E-672F-4ABB-8BD4-E95DBEA275BC}" srcOrd="0" destOrd="0" presId="urn:microsoft.com/office/officeart/2005/8/layout/lProcess2"/>
    <dgm:cxn modelId="{F8195FD2-BAC3-409C-9DD9-AC44496CEC88}" type="presParOf" srcId="{ADDF7D10-CFA7-415C-B240-64581C9E8D26}" destId="{4D7526D4-513E-4713-B9A3-939FC3F440C1}" srcOrd="1" destOrd="0" presId="urn:microsoft.com/office/officeart/2005/8/layout/lProcess2"/>
    <dgm:cxn modelId="{073A8D34-A4BE-4F0E-8CF6-1B471D6F4717}" type="presParOf" srcId="{ADDF7D10-CFA7-415C-B240-64581C9E8D26}" destId="{935FF052-512C-480E-9BAD-82DCDE63161C}" srcOrd="2" destOrd="0" presId="urn:microsoft.com/office/officeart/2005/8/layout/lProcess2"/>
    <dgm:cxn modelId="{73E39557-B41F-4D31-8212-57E10D673691}" type="presParOf" srcId="{935FF052-512C-480E-9BAD-82DCDE63161C}" destId="{95AE1248-DBE9-4B6C-8BF9-FA59E657BBDA}" srcOrd="0" destOrd="0" presId="urn:microsoft.com/office/officeart/2005/8/layout/lProcess2"/>
    <dgm:cxn modelId="{8262B97E-3B0E-464E-AFBD-C27AA36864BC}" type="presParOf" srcId="{95AE1248-DBE9-4B6C-8BF9-FA59E657BBDA}" destId="{F6D90C10-16B1-41CE-A9D7-A87202CE8A4D}" srcOrd="0" destOrd="0" presId="urn:microsoft.com/office/officeart/2005/8/layout/lProcess2"/>
    <dgm:cxn modelId="{F5516E35-296B-4BA0-9DA2-243DFBC4E546}" type="presParOf" srcId="{AAE4756D-6279-4984-9F2C-8A5F573CCD65}" destId="{FB147A98-E97E-4FC0-88E5-1FC4AAA2FFD2}" srcOrd="3" destOrd="0" presId="urn:microsoft.com/office/officeart/2005/8/layout/lProcess2"/>
    <dgm:cxn modelId="{49B1EDF5-CEB1-4908-8716-8774C6AF8E51}" type="presParOf" srcId="{AAE4756D-6279-4984-9F2C-8A5F573CCD65}" destId="{2F9A36FA-F523-4E2E-A7A2-62C8FAAC9197}" srcOrd="4" destOrd="0" presId="urn:microsoft.com/office/officeart/2005/8/layout/lProcess2"/>
    <dgm:cxn modelId="{C234653E-51B9-4906-BD07-99B13F3F1328}" type="presParOf" srcId="{2F9A36FA-F523-4E2E-A7A2-62C8FAAC9197}" destId="{7682ACDE-F175-47E2-B580-EAB6A0E68D3C}" srcOrd="0" destOrd="0" presId="urn:microsoft.com/office/officeart/2005/8/layout/lProcess2"/>
    <dgm:cxn modelId="{F7373388-E2BF-4335-86DD-C3CC658EF811}" type="presParOf" srcId="{2F9A36FA-F523-4E2E-A7A2-62C8FAAC9197}" destId="{B280F972-D795-4B8C-ABDD-BA1A36002976}" srcOrd="1" destOrd="0" presId="urn:microsoft.com/office/officeart/2005/8/layout/lProcess2"/>
    <dgm:cxn modelId="{3F5AD3FA-DB56-479D-8088-E30B5E620365}" type="presParOf" srcId="{2F9A36FA-F523-4E2E-A7A2-62C8FAAC9197}" destId="{A1B09FAC-AA86-4FD8-B8D8-B1FD218CE0AA}" srcOrd="2" destOrd="0" presId="urn:microsoft.com/office/officeart/2005/8/layout/lProcess2"/>
    <dgm:cxn modelId="{20C2FE1C-9D22-498C-A526-D3180CB38AEA}" type="presParOf" srcId="{A1B09FAC-AA86-4FD8-B8D8-B1FD218CE0AA}" destId="{862D6546-49AE-4811-ACE2-4F122EB0D0B1}" srcOrd="0" destOrd="0" presId="urn:microsoft.com/office/officeart/2005/8/layout/lProcess2"/>
    <dgm:cxn modelId="{0CA81311-EB8C-4055-A37A-6B0113A7A0EC}" type="presParOf" srcId="{862D6546-49AE-4811-ACE2-4F122EB0D0B1}" destId="{D4D2A6DD-0E10-4949-9A1A-1B5868632425}"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6D6F8-6EF6-46F7-92F8-2378FFC6DC1C}">
      <dsp:nvSpPr>
        <dsp:cNvPr id="0" name=""/>
        <dsp:cNvSpPr/>
      </dsp:nvSpPr>
      <dsp:spPr>
        <a:xfrm>
          <a:off x="2637445" y="372372"/>
          <a:ext cx="4812197" cy="4812197"/>
        </a:xfrm>
        <a:prstGeom prst="pie">
          <a:avLst>
            <a:gd name="adj1" fmla="val 16200000"/>
            <a:gd name="adj2" fmla="val 1800000"/>
          </a:avLst>
        </a:prstGeom>
        <a:solidFill>
          <a:srgbClr val="5407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cap="all" baseline="0" dirty="0">
              <a:latin typeface="Arial" panose="020B0604020202020204" pitchFamily="34" charset="0"/>
              <a:cs typeface="Arial" panose="020B0604020202020204" pitchFamily="34" charset="0"/>
            </a:rPr>
            <a:t>Public POLICY</a:t>
          </a:r>
        </a:p>
      </dsp:txBody>
      <dsp:txXfrm>
        <a:off x="5173588" y="1392100"/>
        <a:ext cx="1718642" cy="1432201"/>
      </dsp:txXfrm>
    </dsp:sp>
    <dsp:sp modelId="{9CB0EA2A-325B-456A-8B39-ED23BB63C63B}">
      <dsp:nvSpPr>
        <dsp:cNvPr id="0" name=""/>
        <dsp:cNvSpPr/>
      </dsp:nvSpPr>
      <dsp:spPr>
        <a:xfrm>
          <a:off x="2538337" y="544236"/>
          <a:ext cx="4812197" cy="4812197"/>
        </a:xfrm>
        <a:prstGeom prst="pie">
          <a:avLst>
            <a:gd name="adj1" fmla="val 1800000"/>
            <a:gd name="adj2" fmla="val 9000000"/>
          </a:avLst>
        </a:prstGeom>
        <a:solidFill>
          <a:srgbClr val="9800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PUBLIC </a:t>
          </a:r>
        </a:p>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RELATIONS</a:t>
          </a:r>
        </a:p>
      </dsp:txBody>
      <dsp:txXfrm>
        <a:off x="3684098" y="3666436"/>
        <a:ext cx="2577963" cy="1260337"/>
      </dsp:txXfrm>
    </dsp:sp>
    <dsp:sp modelId="{2EF96603-3F26-4676-AB55-F9453A4B7CA2}">
      <dsp:nvSpPr>
        <dsp:cNvPr id="0" name=""/>
        <dsp:cNvSpPr/>
      </dsp:nvSpPr>
      <dsp:spPr>
        <a:xfrm>
          <a:off x="2439228" y="372372"/>
          <a:ext cx="4812197" cy="4812197"/>
        </a:xfrm>
        <a:prstGeom prst="pie">
          <a:avLst>
            <a:gd name="adj1" fmla="val 9000000"/>
            <a:gd name="adj2" fmla="val 16200000"/>
          </a:avLst>
        </a:prstGeom>
        <a:solidFill>
          <a:srgbClr val="008E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MEMBER INITIATIVES</a:t>
          </a:r>
          <a:endParaRPr lang="en-US" sz="2000" b="1" kern="1200" cap="all" baseline="0" dirty="0">
            <a:latin typeface="Arial" panose="020B0604020202020204" pitchFamily="34" charset="0"/>
            <a:cs typeface="Arial" panose="020B0604020202020204" pitchFamily="34" charset="0"/>
          </a:endParaRPr>
        </a:p>
      </dsp:txBody>
      <dsp:txXfrm>
        <a:off x="2996641" y="1392100"/>
        <a:ext cx="1718642" cy="1432201"/>
      </dsp:txXfrm>
    </dsp:sp>
    <dsp:sp modelId="{3EBB0300-3B14-4D07-996A-2788507952CF}">
      <dsp:nvSpPr>
        <dsp:cNvPr id="0" name=""/>
        <dsp:cNvSpPr/>
      </dsp:nvSpPr>
      <dsp:spPr>
        <a:xfrm>
          <a:off x="2339944" y="74474"/>
          <a:ext cx="5407993" cy="5407993"/>
        </a:xfrm>
        <a:prstGeom prst="circularArrow">
          <a:avLst>
            <a:gd name="adj1" fmla="val 5085"/>
            <a:gd name="adj2" fmla="val 327528"/>
            <a:gd name="adj3" fmla="val 1472472"/>
            <a:gd name="adj4" fmla="val 16199432"/>
            <a:gd name="adj5" fmla="val 5932"/>
          </a:avLst>
        </a:prstGeom>
        <a:solidFill>
          <a:srgbClr val="E28F26"/>
        </a:solidFill>
        <a:ln>
          <a:solidFill>
            <a:srgbClr val="E28F26"/>
          </a:solidFill>
        </a:ln>
        <a:effectLst/>
      </dsp:spPr>
      <dsp:style>
        <a:lnRef idx="0">
          <a:scrgbClr r="0" g="0" b="0"/>
        </a:lnRef>
        <a:fillRef idx="1">
          <a:scrgbClr r="0" g="0" b="0"/>
        </a:fillRef>
        <a:effectRef idx="0">
          <a:scrgbClr r="0" g="0" b="0"/>
        </a:effectRef>
        <a:fontRef idx="minor">
          <a:schemeClr val="lt1"/>
        </a:fontRef>
      </dsp:style>
    </dsp:sp>
    <dsp:sp modelId="{82CBB55E-40D8-4BCE-86FB-ACCE635DA71D}">
      <dsp:nvSpPr>
        <dsp:cNvPr id="0" name=""/>
        <dsp:cNvSpPr/>
      </dsp:nvSpPr>
      <dsp:spPr>
        <a:xfrm>
          <a:off x="2240439" y="246034"/>
          <a:ext cx="5407993" cy="5407993"/>
        </a:xfrm>
        <a:prstGeom prst="circularArrow">
          <a:avLst>
            <a:gd name="adj1" fmla="val 5085"/>
            <a:gd name="adj2" fmla="val 327528"/>
            <a:gd name="adj3" fmla="val 8671970"/>
            <a:gd name="adj4" fmla="val 1800502"/>
            <a:gd name="adj5" fmla="val 5932"/>
          </a:avLst>
        </a:prstGeom>
        <a:solidFill>
          <a:srgbClr val="E28F26"/>
        </a:solidFill>
        <a:ln>
          <a:solidFill>
            <a:srgbClr val="E28F26"/>
          </a:solidFill>
        </a:ln>
        <a:effectLst/>
      </dsp:spPr>
      <dsp:style>
        <a:lnRef idx="0">
          <a:scrgbClr r="0" g="0" b="0"/>
        </a:lnRef>
        <a:fillRef idx="1">
          <a:scrgbClr r="0" g="0" b="0"/>
        </a:fillRef>
        <a:effectRef idx="0">
          <a:scrgbClr r="0" g="0" b="0"/>
        </a:effectRef>
        <a:fontRef idx="minor">
          <a:schemeClr val="lt1"/>
        </a:fontRef>
      </dsp:style>
    </dsp:sp>
    <dsp:sp modelId="{30970E9C-C597-4D84-B477-DC48A4B4203F}">
      <dsp:nvSpPr>
        <dsp:cNvPr id="0" name=""/>
        <dsp:cNvSpPr/>
      </dsp:nvSpPr>
      <dsp:spPr>
        <a:xfrm>
          <a:off x="2140933" y="74474"/>
          <a:ext cx="5407993" cy="5407993"/>
        </a:xfrm>
        <a:prstGeom prst="circularArrow">
          <a:avLst>
            <a:gd name="adj1" fmla="val 5085"/>
            <a:gd name="adj2" fmla="val 327528"/>
            <a:gd name="adj3" fmla="val 15873039"/>
            <a:gd name="adj4" fmla="val 9000000"/>
            <a:gd name="adj5" fmla="val 5932"/>
          </a:avLst>
        </a:prstGeom>
        <a:solidFill>
          <a:srgbClr val="E28F26"/>
        </a:solidFill>
        <a:ln>
          <a:solidFill>
            <a:srgbClr val="E28F26"/>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5BB04-4093-4BCF-B74D-412C6B09275E}">
      <dsp:nvSpPr>
        <dsp:cNvPr id="0" name=""/>
        <dsp:cNvSpPr/>
      </dsp:nvSpPr>
      <dsp:spPr>
        <a:xfrm>
          <a:off x="892" y="0"/>
          <a:ext cx="2321357" cy="4697367"/>
        </a:xfrm>
        <a:prstGeom prst="roundRect">
          <a:avLst>
            <a:gd name="adj" fmla="val 10000"/>
          </a:avLst>
        </a:prstGeom>
        <a:solidFill>
          <a:srgbClr val="008E8A"/>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Committed Organization</a:t>
          </a:r>
        </a:p>
      </dsp:txBody>
      <dsp:txXfrm>
        <a:off x="892" y="0"/>
        <a:ext cx="2321357" cy="1409210"/>
      </dsp:txXfrm>
    </dsp:sp>
    <dsp:sp modelId="{A16B9018-1CCD-48A2-BCAE-4BE368AA1247}">
      <dsp:nvSpPr>
        <dsp:cNvPr id="0" name=""/>
        <dsp:cNvSpPr/>
      </dsp:nvSpPr>
      <dsp:spPr>
        <a:xfrm>
          <a:off x="233028" y="1308726"/>
          <a:ext cx="1857086" cy="30532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21F0A"/>
              </a:solidFill>
            </a:rPr>
            <a:t>Make the Safe Care for Seniors Organization Pledge</a:t>
          </a:r>
        </a:p>
      </dsp:txBody>
      <dsp:txXfrm>
        <a:off x="287420" y="1363118"/>
        <a:ext cx="1748302" cy="2944504"/>
      </dsp:txXfrm>
    </dsp:sp>
    <dsp:sp modelId="{7B2D1E3E-672F-4ABB-8BD4-E95DBEA275BC}">
      <dsp:nvSpPr>
        <dsp:cNvPr id="0" name=""/>
        <dsp:cNvSpPr/>
      </dsp:nvSpPr>
      <dsp:spPr>
        <a:xfrm>
          <a:off x="2469726" y="0"/>
          <a:ext cx="2321357" cy="4697367"/>
        </a:xfrm>
        <a:prstGeom prst="roundRect">
          <a:avLst>
            <a:gd name="adj" fmla="val 10000"/>
          </a:avLst>
        </a:prstGeom>
        <a:solidFill>
          <a:srgbClr val="95043D"/>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Honor Roll Action Level</a:t>
          </a:r>
        </a:p>
      </dsp:txBody>
      <dsp:txXfrm>
        <a:off x="2469726" y="0"/>
        <a:ext cx="2321357" cy="1409210"/>
      </dsp:txXfrm>
    </dsp:sp>
    <dsp:sp modelId="{F6D90C10-16B1-41CE-A9D7-A87202CE8A4D}">
      <dsp:nvSpPr>
        <dsp:cNvPr id="0" name=""/>
        <dsp:cNvSpPr/>
      </dsp:nvSpPr>
      <dsp:spPr>
        <a:xfrm>
          <a:off x="2728487" y="1332816"/>
          <a:ext cx="1857086" cy="30532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21F0A"/>
              </a:solidFill>
            </a:rPr>
            <a:t>Demonstrate Action on 5 Actions</a:t>
          </a:r>
        </a:p>
      </dsp:txBody>
      <dsp:txXfrm>
        <a:off x="2782879" y="1387208"/>
        <a:ext cx="1748302" cy="2944504"/>
      </dsp:txXfrm>
    </dsp:sp>
    <dsp:sp modelId="{7682ACDE-F175-47E2-B580-EAB6A0E68D3C}">
      <dsp:nvSpPr>
        <dsp:cNvPr id="0" name=""/>
        <dsp:cNvSpPr/>
      </dsp:nvSpPr>
      <dsp:spPr>
        <a:xfrm>
          <a:off x="4991811" y="0"/>
          <a:ext cx="2321357" cy="4697367"/>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Honor Roll Excellence Level</a:t>
          </a:r>
        </a:p>
      </dsp:txBody>
      <dsp:txXfrm>
        <a:off x="4991811" y="0"/>
        <a:ext cx="2321357" cy="1409210"/>
      </dsp:txXfrm>
    </dsp:sp>
    <dsp:sp modelId="{D4D2A6DD-0E10-4949-9A1A-1B5868632425}">
      <dsp:nvSpPr>
        <dsp:cNvPr id="0" name=""/>
        <dsp:cNvSpPr/>
      </dsp:nvSpPr>
      <dsp:spPr>
        <a:xfrm>
          <a:off x="5215386" y="1332816"/>
          <a:ext cx="1857086" cy="30532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21F0A"/>
              </a:solidFill>
            </a:rPr>
            <a:t>Demonstrate Action on 5 Actions &amp;  Key Sub-Actions</a:t>
          </a:r>
        </a:p>
      </dsp:txBody>
      <dsp:txXfrm>
        <a:off x="5269778" y="1387208"/>
        <a:ext cx="1748302" cy="294450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76823C3-5397-4FD6-96FA-235149C134A3}" type="datetimeFigureOut">
              <a:rPr lang="en-US" smtClean="0"/>
              <a:t>6/5/2019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003512E-6F77-421E-A2FC-6FE865CEFBA7}" type="slidenum">
              <a:rPr lang="en-US" smtClean="0"/>
              <a:t>‹#›</a:t>
            </a:fld>
            <a:endParaRPr lang="en-US"/>
          </a:p>
        </p:txBody>
      </p:sp>
    </p:spTree>
    <p:extLst>
      <p:ext uri="{BB962C8B-B14F-4D97-AF65-F5344CB8AC3E}">
        <p14:creationId xmlns:p14="http://schemas.microsoft.com/office/powerpoint/2010/main" val="1770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3</a:t>
            </a:fld>
            <a:endParaRPr lang="en-US" dirty="0"/>
          </a:p>
        </p:txBody>
      </p:sp>
    </p:spTree>
    <p:extLst>
      <p:ext uri="{BB962C8B-B14F-4D97-AF65-F5344CB8AC3E}">
        <p14:creationId xmlns:p14="http://schemas.microsoft.com/office/powerpoint/2010/main" val="280877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pledge will ring hollow if people do not see action – proactive and responsive – in their setting. The Safe Care Pledge for organizations is accompanied by a 5-point action plan – and it is some of the most impactful work we have ever done. </a:t>
            </a:r>
          </a:p>
          <a:p>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13</a:t>
            </a:fld>
            <a:endParaRPr lang="en-US"/>
          </a:p>
        </p:txBody>
      </p:sp>
    </p:spTree>
    <p:extLst>
      <p:ext uri="{BB962C8B-B14F-4D97-AF65-F5344CB8AC3E}">
        <p14:creationId xmlns:p14="http://schemas.microsoft.com/office/powerpoint/2010/main" val="231946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Jodi</a:t>
            </a:r>
          </a:p>
          <a:p>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14</a:t>
            </a:fld>
            <a:endParaRPr lang="en-US"/>
          </a:p>
        </p:txBody>
      </p:sp>
    </p:spTree>
    <p:extLst>
      <p:ext uri="{BB962C8B-B14F-4D97-AF65-F5344CB8AC3E}">
        <p14:creationId xmlns:p14="http://schemas.microsoft.com/office/powerpoint/2010/main" val="276992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help eliminate preventable harm and foster a safety culture embedded in trust, accountability, strong systems, continuous learning, collaboration and inclusive communication. </a:t>
            </a:r>
          </a:p>
          <a:p>
            <a:endParaRPr lang="en-US" dirty="0"/>
          </a:p>
          <a:p>
            <a:r>
              <a:rPr lang="en-US" dirty="0"/>
              <a:t>We are going to walk through each point – defining the action step, giving examples of what an organization can do (or maybe is already doing) to accomplish that action step.</a:t>
            </a:r>
          </a:p>
          <a:p>
            <a:endParaRPr lang="en-US" dirty="0"/>
          </a:p>
          <a:p>
            <a:r>
              <a:rPr lang="en-US" dirty="0"/>
              <a:t>This is whether the interactive discussion takes place and I encourage you to be frank in your comments and to share what you may already be doing to accomplish these goals. </a:t>
            </a:r>
          </a:p>
          <a:p>
            <a:endParaRPr lang="en-US" dirty="0"/>
          </a:p>
          <a:p>
            <a:r>
              <a:rPr lang="en-US" dirty="0"/>
              <a:t>We are interesting in learning about your existing safety practices as much as we want to know what LeadingAge MN can do to help you successfully implement this plan. </a:t>
            </a:r>
          </a:p>
        </p:txBody>
      </p:sp>
      <p:sp>
        <p:nvSpPr>
          <p:cNvPr id="4" name="Slide Number Placeholder 3"/>
          <p:cNvSpPr>
            <a:spLocks noGrp="1"/>
          </p:cNvSpPr>
          <p:nvPr>
            <p:ph type="sldNum" sz="quarter" idx="10"/>
          </p:nvPr>
        </p:nvSpPr>
        <p:spPr/>
        <p:txBody>
          <a:bodyPr/>
          <a:lstStyle/>
          <a:p>
            <a:fld id="{8003512E-6F77-421E-A2FC-6FE865CEFBA7}" type="slidenum">
              <a:rPr lang="en-US" smtClean="0"/>
              <a:t>15</a:t>
            </a:fld>
            <a:endParaRPr lang="en-US"/>
          </a:p>
        </p:txBody>
      </p:sp>
    </p:spTree>
    <p:extLst>
      <p:ext uri="{BB962C8B-B14F-4D97-AF65-F5344CB8AC3E}">
        <p14:creationId xmlns:p14="http://schemas.microsoft.com/office/powerpoint/2010/main" val="161118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going into each of these actions more in depth throughout the day.</a:t>
            </a:r>
          </a:p>
        </p:txBody>
      </p:sp>
      <p:sp>
        <p:nvSpPr>
          <p:cNvPr id="4" name="Slide Number Placeholder 3"/>
          <p:cNvSpPr>
            <a:spLocks noGrp="1"/>
          </p:cNvSpPr>
          <p:nvPr>
            <p:ph type="sldNum" sz="quarter" idx="10"/>
          </p:nvPr>
        </p:nvSpPr>
        <p:spPr/>
        <p:txBody>
          <a:bodyPr/>
          <a:lstStyle/>
          <a:p>
            <a:fld id="{8003512E-6F77-421E-A2FC-6FE865CEFBA7}" type="slidenum">
              <a:rPr lang="en-US" smtClean="0"/>
              <a:t>16</a:t>
            </a:fld>
            <a:endParaRPr lang="en-US"/>
          </a:p>
        </p:txBody>
      </p:sp>
    </p:spTree>
    <p:extLst>
      <p:ext uri="{BB962C8B-B14F-4D97-AF65-F5344CB8AC3E}">
        <p14:creationId xmlns:p14="http://schemas.microsoft.com/office/powerpoint/2010/main" val="294934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18</a:t>
            </a:fld>
            <a:endParaRPr lang="en-US"/>
          </a:p>
        </p:txBody>
      </p:sp>
    </p:spTree>
    <p:extLst>
      <p:ext uri="{BB962C8B-B14F-4D97-AF65-F5344CB8AC3E}">
        <p14:creationId xmlns:p14="http://schemas.microsoft.com/office/powerpoint/2010/main" val="320559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Jodi</a:t>
            </a:r>
          </a:p>
        </p:txBody>
      </p:sp>
      <p:sp>
        <p:nvSpPr>
          <p:cNvPr id="4" name="Slide Number Placeholder 3"/>
          <p:cNvSpPr>
            <a:spLocks noGrp="1"/>
          </p:cNvSpPr>
          <p:nvPr>
            <p:ph type="sldNum" sz="quarter" idx="10"/>
          </p:nvPr>
        </p:nvSpPr>
        <p:spPr/>
        <p:txBody>
          <a:bodyPr/>
          <a:lstStyle/>
          <a:p>
            <a:fld id="{8003512E-6F77-421E-A2FC-6FE865CEFBA7}" type="slidenum">
              <a:rPr lang="en-US" smtClean="0"/>
              <a:t>20</a:t>
            </a:fld>
            <a:endParaRPr lang="en-US"/>
          </a:p>
        </p:txBody>
      </p:sp>
    </p:spTree>
    <p:extLst>
      <p:ext uri="{BB962C8B-B14F-4D97-AF65-F5344CB8AC3E}">
        <p14:creationId xmlns:p14="http://schemas.microsoft.com/office/powerpoint/2010/main" val="111683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Jodi</a:t>
            </a:r>
          </a:p>
          <a:p>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21</a:t>
            </a:fld>
            <a:endParaRPr lang="en-US"/>
          </a:p>
        </p:txBody>
      </p:sp>
    </p:spTree>
    <p:extLst>
      <p:ext uri="{BB962C8B-B14F-4D97-AF65-F5344CB8AC3E}">
        <p14:creationId xmlns:p14="http://schemas.microsoft.com/office/powerpoint/2010/main" val="390804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4</a:t>
            </a:fld>
            <a:endParaRPr lang="en-US" dirty="0"/>
          </a:p>
        </p:txBody>
      </p:sp>
    </p:spTree>
    <p:extLst>
      <p:ext uri="{BB962C8B-B14F-4D97-AF65-F5344CB8AC3E}">
        <p14:creationId xmlns:p14="http://schemas.microsoft.com/office/powerpoint/2010/main" val="148777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5</a:t>
            </a:fld>
            <a:endParaRPr lang="en-US" dirty="0"/>
          </a:p>
        </p:txBody>
      </p:sp>
    </p:spTree>
    <p:extLst>
      <p:ext uri="{BB962C8B-B14F-4D97-AF65-F5344CB8AC3E}">
        <p14:creationId xmlns:p14="http://schemas.microsoft.com/office/powerpoint/2010/main" val="295987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Care for Seniors is an integrated, three-part strategy: Member Initiatives, Public Policy and Public Relations. </a:t>
            </a:r>
          </a:p>
          <a:p>
            <a:endParaRPr lang="en-US" dirty="0"/>
          </a:p>
          <a:p>
            <a:r>
              <a:rPr lang="en-US" dirty="0"/>
              <a:t>Each on its own is a strong, proactive and forward looking program with their own individual components that will shape your culture, your organization and our field as a whole. </a:t>
            </a:r>
          </a:p>
          <a:p>
            <a:endParaRPr lang="en-US" dirty="0"/>
          </a:p>
          <a:p>
            <a:r>
              <a:rPr lang="en-US" dirty="0"/>
              <a:t>But it is imperative that they work together – in sync – via the core purpose of what we want to accomplish and  cohesive messaging that will be reflected throughout each strategy. </a:t>
            </a:r>
          </a:p>
          <a:p>
            <a:endParaRPr lang="en-US" dirty="0"/>
          </a:p>
          <a:p>
            <a:r>
              <a:rPr lang="en-US" dirty="0"/>
              <a:t>But the success of this campaign relies on member-led initiatives. By improving our ability to detect and prevent harm, improve safety, engage residents/families, and empower our teams, we will see less focus on calls for regulatory oversight and an alignment with our public relations campaign to enhance consumer confidence in all that we do. </a:t>
            </a:r>
          </a:p>
        </p:txBody>
      </p:sp>
      <p:sp>
        <p:nvSpPr>
          <p:cNvPr id="4" name="Slide Number Placeholder 3"/>
          <p:cNvSpPr>
            <a:spLocks noGrp="1"/>
          </p:cNvSpPr>
          <p:nvPr>
            <p:ph type="sldNum" sz="quarter" idx="10"/>
          </p:nvPr>
        </p:nvSpPr>
        <p:spPr/>
        <p:txBody>
          <a:bodyPr/>
          <a:lstStyle/>
          <a:p>
            <a:fld id="{8003512E-6F77-421E-A2FC-6FE865CEFBA7}" type="slidenum">
              <a:rPr lang="en-US" smtClean="0"/>
              <a:t>6</a:t>
            </a:fld>
            <a:endParaRPr lang="en-US" dirty="0"/>
          </a:p>
        </p:txBody>
      </p:sp>
    </p:spTree>
    <p:extLst>
      <p:ext uri="{BB962C8B-B14F-4D97-AF65-F5344CB8AC3E}">
        <p14:creationId xmlns:p14="http://schemas.microsoft.com/office/powerpoint/2010/main" val="421446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component of Safe Care for Seniors campaign is the member-led initiatives – and it speaks to our core value of Better Together. </a:t>
            </a:r>
          </a:p>
          <a:p>
            <a:endParaRPr lang="en-US" dirty="0"/>
          </a:p>
          <a:p>
            <a:r>
              <a:rPr lang="en-US" b="1" dirty="0"/>
              <a:t>This is our call to action. </a:t>
            </a:r>
            <a:endParaRPr lang="en-US" dirty="0"/>
          </a:p>
        </p:txBody>
      </p:sp>
      <p:sp>
        <p:nvSpPr>
          <p:cNvPr id="4" name="Slide Number Placeholder 3"/>
          <p:cNvSpPr>
            <a:spLocks noGrp="1"/>
          </p:cNvSpPr>
          <p:nvPr>
            <p:ph type="sldNum" sz="quarter" idx="10"/>
          </p:nvPr>
        </p:nvSpPr>
        <p:spPr/>
        <p:txBody>
          <a:bodyPr/>
          <a:lstStyle/>
          <a:p>
            <a:fld id="{8003512E-6F77-421E-A2FC-6FE865CEFBA7}" type="slidenum">
              <a:rPr lang="en-US" smtClean="0"/>
              <a:t>7</a:t>
            </a:fld>
            <a:endParaRPr lang="en-US" dirty="0"/>
          </a:p>
        </p:txBody>
      </p:sp>
    </p:spTree>
    <p:extLst>
      <p:ext uri="{BB962C8B-B14F-4D97-AF65-F5344CB8AC3E}">
        <p14:creationId xmlns:p14="http://schemas.microsoft.com/office/powerpoint/2010/main" val="379068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may have attended the October District Meetings where Gayle Kvenvold shared the inspirational story of what one member – </a:t>
            </a:r>
            <a:r>
              <a:rPr lang="en-US" dirty="0" err="1"/>
              <a:t>PioneerCare</a:t>
            </a:r>
            <a:r>
              <a:rPr lang="en-US" dirty="0"/>
              <a:t> in Fergus Falls – did to renew their commitment to safe care and quality of life for those they serve. </a:t>
            </a:r>
          </a:p>
          <a:p>
            <a:endParaRPr lang="en-US" dirty="0"/>
          </a:p>
          <a:p>
            <a:r>
              <a:rPr lang="en-US" dirty="0"/>
              <a:t>That action has served as an example of what our members have created in our own Safe Care Pledge and Action Plan. </a:t>
            </a:r>
          </a:p>
        </p:txBody>
      </p:sp>
      <p:sp>
        <p:nvSpPr>
          <p:cNvPr id="4" name="Slide Number Placeholder 3"/>
          <p:cNvSpPr>
            <a:spLocks noGrp="1"/>
          </p:cNvSpPr>
          <p:nvPr>
            <p:ph type="sldNum" sz="quarter" idx="10"/>
          </p:nvPr>
        </p:nvSpPr>
        <p:spPr/>
        <p:txBody>
          <a:bodyPr/>
          <a:lstStyle/>
          <a:p>
            <a:fld id="{8003512E-6F77-421E-A2FC-6FE865CEFBA7}" type="slidenum">
              <a:rPr lang="en-US" smtClean="0"/>
              <a:t>8</a:t>
            </a:fld>
            <a:endParaRPr lang="en-US"/>
          </a:p>
        </p:txBody>
      </p:sp>
    </p:spTree>
    <p:extLst>
      <p:ext uri="{BB962C8B-B14F-4D97-AF65-F5344CB8AC3E}">
        <p14:creationId xmlns:p14="http://schemas.microsoft.com/office/powerpoint/2010/main" val="153144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 Care Pledge will be promoted by LeadingAge MN  to its members. And the goals and the objectives of the campaign will be shared beyond our members – to the public…via social media, stakeholder meetings/events and even in our testimony at the State Capitol. </a:t>
            </a:r>
          </a:p>
          <a:p>
            <a:endParaRPr lang="en-US" dirty="0"/>
          </a:p>
          <a:p>
            <a:r>
              <a:rPr lang="en-US" dirty="0"/>
              <a:t>The work that our members are doing around the state to prevent harm should be known to all – and can help us demonstrate the high quality care that more than 70,000 seniors receive from 60,000 dedicated caregivers in our settings each day. </a:t>
            </a:r>
          </a:p>
        </p:txBody>
      </p:sp>
      <p:sp>
        <p:nvSpPr>
          <p:cNvPr id="4" name="Slide Number Placeholder 3"/>
          <p:cNvSpPr>
            <a:spLocks noGrp="1"/>
          </p:cNvSpPr>
          <p:nvPr>
            <p:ph type="sldNum" sz="quarter" idx="10"/>
          </p:nvPr>
        </p:nvSpPr>
        <p:spPr/>
        <p:txBody>
          <a:bodyPr/>
          <a:lstStyle/>
          <a:p>
            <a:fld id="{8003512E-6F77-421E-A2FC-6FE865CEFBA7}" type="slidenum">
              <a:rPr lang="en-US" smtClean="0"/>
              <a:t>9</a:t>
            </a:fld>
            <a:endParaRPr lang="en-US"/>
          </a:p>
        </p:txBody>
      </p:sp>
    </p:spTree>
    <p:extLst>
      <p:ext uri="{BB962C8B-B14F-4D97-AF65-F5344CB8AC3E}">
        <p14:creationId xmlns:p14="http://schemas.microsoft.com/office/powerpoint/2010/main" val="49369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 Care for Seniors pledge is a pledge that everyone can take.</a:t>
            </a:r>
          </a:p>
          <a:p>
            <a:endParaRPr lang="en-US" dirty="0"/>
          </a:p>
          <a:p>
            <a:r>
              <a:rPr lang="en-US" dirty="0"/>
              <a:t>It is renewed commitment and an opportunity to bring people – leaders, supervisors, staff residents and families -- together around a shared vision. </a:t>
            </a:r>
          </a:p>
          <a:p>
            <a:endParaRPr lang="en-US" dirty="0"/>
          </a:p>
          <a:p>
            <a:r>
              <a:rPr lang="en-US" dirty="0"/>
              <a:t>Preventing harm and improving safety will take more than a pledge. Individuals who take the pledge will come to work each day with this vision and this commitment at the core of what they do. </a:t>
            </a:r>
          </a:p>
          <a:p>
            <a:endParaRPr lang="en-US" dirty="0"/>
          </a:p>
          <a:p>
            <a:r>
              <a:rPr lang="en-US" dirty="0"/>
              <a:t>Organizational leaders who take the pledge are making a commitment to put action behind the words. </a:t>
            </a:r>
          </a:p>
        </p:txBody>
      </p:sp>
      <p:sp>
        <p:nvSpPr>
          <p:cNvPr id="4" name="Slide Number Placeholder 3"/>
          <p:cNvSpPr>
            <a:spLocks noGrp="1"/>
          </p:cNvSpPr>
          <p:nvPr>
            <p:ph type="sldNum" sz="quarter" idx="10"/>
          </p:nvPr>
        </p:nvSpPr>
        <p:spPr/>
        <p:txBody>
          <a:bodyPr/>
          <a:lstStyle/>
          <a:p>
            <a:fld id="{8003512E-6F77-421E-A2FC-6FE865CEFBA7}" type="slidenum">
              <a:rPr lang="en-US" smtClean="0"/>
              <a:t>10</a:t>
            </a:fld>
            <a:endParaRPr lang="en-US"/>
          </a:p>
        </p:txBody>
      </p:sp>
    </p:spTree>
    <p:extLst>
      <p:ext uri="{BB962C8B-B14F-4D97-AF65-F5344CB8AC3E}">
        <p14:creationId xmlns:p14="http://schemas.microsoft.com/office/powerpoint/2010/main" val="392404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was already interested in starting this campaign at my community after your presentation but an incident on Friday of this week expedited my passion for getting this started as soon as possible. We had a resident assistant, after finding a resident with dementia who had fallen on the floor, step over him without acknowledgment that he was there to close the blinds, accidently tripped over him on the way back and did not apologize and then got him up without explaining the process of using the lift to him. We filed a VA for the occurrence, but more than that I am deeply troubled by her actions.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me, and how you explained it in your presentation, the Safe Care Pledge goes beyond just “ not hitting a resident.” Exactly like it says in the Pledge: we aim to do our best each day to treat people in our care with respect, dignity and take steps to get to know them as a person. I want all residents at my community to be treated this way and feel like launching this campaign would be a great start to building this culture.</a:t>
            </a:r>
          </a:p>
        </p:txBody>
      </p:sp>
      <p:sp>
        <p:nvSpPr>
          <p:cNvPr id="4" name="Slide Number Placeholder 3"/>
          <p:cNvSpPr>
            <a:spLocks noGrp="1"/>
          </p:cNvSpPr>
          <p:nvPr>
            <p:ph type="sldNum" sz="quarter" idx="10"/>
          </p:nvPr>
        </p:nvSpPr>
        <p:spPr/>
        <p:txBody>
          <a:bodyPr/>
          <a:lstStyle/>
          <a:p>
            <a:fld id="{8003512E-6F77-421E-A2FC-6FE865CEFBA7}" type="slidenum">
              <a:rPr lang="en-US" smtClean="0"/>
              <a:t>11</a:t>
            </a:fld>
            <a:endParaRPr lang="en-US"/>
          </a:p>
        </p:txBody>
      </p:sp>
    </p:spTree>
    <p:extLst>
      <p:ext uri="{BB962C8B-B14F-4D97-AF65-F5344CB8AC3E}">
        <p14:creationId xmlns:p14="http://schemas.microsoft.com/office/powerpoint/2010/main" val="158806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C866-DEF8-4B75-9910-9D0B3A7BB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F24C18-4DDF-411B-9BE2-64465F892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2E3AA2-0388-4BEA-9B42-2B1654768F6D}"/>
              </a:ext>
            </a:extLst>
          </p:cNvPr>
          <p:cNvSpPr>
            <a:spLocks noGrp="1"/>
          </p:cNvSpPr>
          <p:nvPr>
            <p:ph type="dt" sz="half" idx="10"/>
          </p:nvPr>
        </p:nvSpPr>
        <p:spPr/>
        <p:txBody>
          <a:bodyPr/>
          <a:lstStyle/>
          <a:p>
            <a:fld id="{752A091A-68D6-420A-82EE-397755243D13}" type="datetime1">
              <a:rPr lang="en-US" smtClean="0"/>
              <a:t>6/5/2019</a:t>
            </a:fld>
            <a:endParaRPr lang="en-US"/>
          </a:p>
        </p:txBody>
      </p:sp>
      <p:sp>
        <p:nvSpPr>
          <p:cNvPr id="5" name="Footer Placeholder 4">
            <a:extLst>
              <a:ext uri="{FF2B5EF4-FFF2-40B4-BE49-F238E27FC236}">
                <a16:creationId xmlns:a16="http://schemas.microsoft.com/office/drawing/2014/main" id="{05E15336-6CC3-4D1F-8883-31515B482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74CA1-B9AA-44D5-A477-1637C4979CBC}"/>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175786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0460-25D6-4966-867D-3D92163A26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D5F28-20C1-4588-8DE6-6F6C122371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CAAE7-5637-4608-A3F3-24035E65A8F4}"/>
              </a:ext>
            </a:extLst>
          </p:cNvPr>
          <p:cNvSpPr>
            <a:spLocks noGrp="1"/>
          </p:cNvSpPr>
          <p:nvPr>
            <p:ph type="dt" sz="half" idx="10"/>
          </p:nvPr>
        </p:nvSpPr>
        <p:spPr/>
        <p:txBody>
          <a:bodyPr/>
          <a:lstStyle/>
          <a:p>
            <a:fld id="{CCD59C64-D954-46E1-B79B-5D6B0E1DC5F0}" type="datetime1">
              <a:rPr lang="en-US" smtClean="0"/>
              <a:t>6/5/2019</a:t>
            </a:fld>
            <a:endParaRPr lang="en-US"/>
          </a:p>
        </p:txBody>
      </p:sp>
      <p:sp>
        <p:nvSpPr>
          <p:cNvPr id="5" name="Footer Placeholder 4">
            <a:extLst>
              <a:ext uri="{FF2B5EF4-FFF2-40B4-BE49-F238E27FC236}">
                <a16:creationId xmlns:a16="http://schemas.microsoft.com/office/drawing/2014/main" id="{703183FA-2B53-461C-8FE0-7ED2AF1C2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94099-8AA9-449E-91E6-E87A2E559D24}"/>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355180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BDF277-4A2E-4FD3-803A-49A5BBFA60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3A591-DD80-4A1A-A409-9F73114711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4441C-1BB0-41F7-AF6F-AF128C831514}"/>
              </a:ext>
            </a:extLst>
          </p:cNvPr>
          <p:cNvSpPr>
            <a:spLocks noGrp="1"/>
          </p:cNvSpPr>
          <p:nvPr>
            <p:ph type="dt" sz="half" idx="10"/>
          </p:nvPr>
        </p:nvSpPr>
        <p:spPr/>
        <p:txBody>
          <a:bodyPr/>
          <a:lstStyle/>
          <a:p>
            <a:fld id="{A34E299C-C557-4B6F-BE19-3F968E9E9290}" type="datetime1">
              <a:rPr lang="en-US" smtClean="0"/>
              <a:t>6/5/2019</a:t>
            </a:fld>
            <a:endParaRPr lang="en-US"/>
          </a:p>
        </p:txBody>
      </p:sp>
      <p:sp>
        <p:nvSpPr>
          <p:cNvPr id="5" name="Footer Placeholder 4">
            <a:extLst>
              <a:ext uri="{FF2B5EF4-FFF2-40B4-BE49-F238E27FC236}">
                <a16:creationId xmlns:a16="http://schemas.microsoft.com/office/drawing/2014/main" id="{9BDEF2AC-8408-49D6-8437-81079325E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B21D4-E223-44D3-8088-92AC6F64EA84}"/>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301662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708C3F"/>
                </a:solidFill>
              </a:defRPr>
            </a:lvl1pPr>
          </a:lstStyle>
          <a:p>
            <a:r>
              <a:rPr lang="en-US"/>
              <a:t>Click to edit Master title style</a:t>
            </a:r>
            <a:endParaRPr lang="en-US" dirty="0"/>
          </a:p>
        </p:txBody>
      </p:sp>
      <p:sp>
        <p:nvSpPr>
          <p:cNvPr id="3" name="Rectangle 5"/>
          <p:cNvSpPr>
            <a:spLocks noGrp="1" noChangeArrowheads="1"/>
          </p:cNvSpPr>
          <p:nvPr>
            <p:ph type="ftr" sz="quarter" idx="10"/>
          </p:nvPr>
        </p:nvSpPr>
        <p:spPr>
          <a:xfrm>
            <a:off x="5689600" y="6381750"/>
            <a:ext cx="3860800" cy="476250"/>
          </a:xfrm>
          <a:prstGeom prst="rect">
            <a:avLst/>
          </a:prstGeom>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6B6F6614-96A4-494A-B165-C3C42AA69607}" type="slidenum">
              <a:rPr lang="en-US"/>
              <a:pPr>
                <a:defRPr/>
              </a:pPr>
              <a:t>‹#›</a:t>
            </a:fld>
            <a:endParaRPr lang="en-US" dirty="0"/>
          </a:p>
        </p:txBody>
      </p:sp>
    </p:spTree>
    <p:extLst>
      <p:ext uri="{BB962C8B-B14F-4D97-AF65-F5344CB8AC3E}">
        <p14:creationId xmlns:p14="http://schemas.microsoft.com/office/powerpoint/2010/main" val="3841512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A close up of a logo&#10;&#10;Description generated with very high confidence">
            <a:extLst>
              <a:ext uri="{FF2B5EF4-FFF2-40B4-BE49-F238E27FC236}">
                <a16:creationId xmlns:a16="http://schemas.microsoft.com/office/drawing/2014/main" id="{3033BC9A-6E79-42B0-B383-15EF21D32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763" y="358525"/>
            <a:ext cx="3568411" cy="2503866"/>
          </a:xfrm>
          <a:prstGeom prst="rect">
            <a:avLst/>
          </a:prstGeom>
        </p:spPr>
      </p:pic>
      <p:sp>
        <p:nvSpPr>
          <p:cNvPr id="14" name="Rectangle 13">
            <a:extLst>
              <a:ext uri="{FF2B5EF4-FFF2-40B4-BE49-F238E27FC236}">
                <a16:creationId xmlns:a16="http://schemas.microsoft.com/office/drawing/2014/main" id="{1F390447-291D-4F59-81EB-191E2630F1AA}"/>
              </a:ext>
            </a:extLst>
          </p:cNvPr>
          <p:cNvSpPr/>
          <p:nvPr userDrawn="1"/>
        </p:nvSpPr>
        <p:spPr>
          <a:xfrm>
            <a:off x="-4677" y="6633554"/>
            <a:ext cx="4090902" cy="224445"/>
          </a:xfrm>
          <a:prstGeom prst="rect">
            <a:avLst/>
          </a:prstGeom>
          <a:solidFill>
            <a:srgbClr val="47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E0B1D5-8911-4406-98FB-0333D73D60B4}"/>
              </a:ext>
            </a:extLst>
          </p:cNvPr>
          <p:cNvSpPr/>
          <p:nvPr userDrawn="1"/>
        </p:nvSpPr>
        <p:spPr>
          <a:xfrm>
            <a:off x="8096251" y="6633555"/>
            <a:ext cx="4095750" cy="224443"/>
          </a:xfrm>
          <a:prstGeom prst="rect">
            <a:avLst/>
          </a:prstGeom>
          <a:solidFill>
            <a:srgbClr val="008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64C76F-5CE5-4E70-B8A1-435A6D4C41B5}"/>
              </a:ext>
            </a:extLst>
          </p:cNvPr>
          <p:cNvSpPr/>
          <p:nvPr userDrawn="1"/>
        </p:nvSpPr>
        <p:spPr>
          <a:xfrm>
            <a:off x="4086225" y="6633555"/>
            <a:ext cx="4019552" cy="224444"/>
          </a:xfrm>
          <a:prstGeom prst="rect">
            <a:avLst/>
          </a:prstGeom>
          <a:solidFill>
            <a:srgbClr val="950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 name="TextBox 16">
            <a:extLst>
              <a:ext uri="{FF2B5EF4-FFF2-40B4-BE49-F238E27FC236}">
                <a16:creationId xmlns:a16="http://schemas.microsoft.com/office/drawing/2014/main" id="{E59C3150-BBE8-4446-AE96-E02BD36EFE39}"/>
              </a:ext>
            </a:extLst>
          </p:cNvPr>
          <p:cNvSpPr txBox="1"/>
          <p:nvPr userDrawn="1"/>
        </p:nvSpPr>
        <p:spPr>
          <a:xfrm>
            <a:off x="9526" y="6568141"/>
            <a:ext cx="4095750" cy="338554"/>
          </a:xfrm>
          <a:prstGeom prst="rect">
            <a:avLst/>
          </a:prstGeom>
          <a:noFill/>
        </p:spPr>
        <p:txBody>
          <a:bodyPr wrap="square" rtlCol="0">
            <a:spAutoFit/>
          </a:bodyPr>
          <a:lstStyle/>
          <a:p>
            <a:pPr algn="ctr"/>
            <a:r>
              <a:rPr lang="en-US" sz="1600" b="1" kern="1200" dirty="0">
                <a:solidFill>
                  <a:schemeClr val="bg1"/>
                </a:solidFill>
                <a:effectLst/>
                <a:latin typeface="Minion Pro" panose="02040503050201020203" pitchFamily="18" charset="0"/>
                <a:ea typeface="+mn-ea"/>
                <a:cs typeface="+mn-cs"/>
              </a:rPr>
              <a:t>Our Calling </a:t>
            </a:r>
            <a:endParaRPr lang="en-US" sz="1600" b="1" dirty="0">
              <a:solidFill>
                <a:schemeClr val="bg1"/>
              </a:solidFill>
              <a:latin typeface="Minion Pro" panose="02040503050201020203" pitchFamily="18" charset="0"/>
            </a:endParaRPr>
          </a:p>
        </p:txBody>
      </p:sp>
      <p:sp>
        <p:nvSpPr>
          <p:cNvPr id="18" name="TextBox 17">
            <a:extLst>
              <a:ext uri="{FF2B5EF4-FFF2-40B4-BE49-F238E27FC236}">
                <a16:creationId xmlns:a16="http://schemas.microsoft.com/office/drawing/2014/main" id="{5218BD00-B41B-48D3-8377-898E8A3EA9D8}"/>
              </a:ext>
            </a:extLst>
          </p:cNvPr>
          <p:cNvSpPr txBox="1"/>
          <p:nvPr userDrawn="1"/>
        </p:nvSpPr>
        <p:spPr>
          <a:xfrm>
            <a:off x="4067174" y="6576499"/>
            <a:ext cx="4010027" cy="338554"/>
          </a:xfrm>
          <a:prstGeom prst="rect">
            <a:avLst/>
          </a:prstGeom>
          <a:noFill/>
        </p:spPr>
        <p:txBody>
          <a:bodyPr wrap="square" rtlCol="0">
            <a:spAutoFit/>
          </a:bodyPr>
          <a:lstStyle/>
          <a:p>
            <a:pPr algn="ctr"/>
            <a:r>
              <a:rPr lang="en-US" sz="1600" b="1" kern="1200" dirty="0">
                <a:solidFill>
                  <a:schemeClr val="bg1"/>
                </a:solidFill>
                <a:effectLst/>
                <a:latin typeface="Minion Pro" panose="02040503050201020203" pitchFamily="18" charset="0"/>
                <a:ea typeface="+mn-ea"/>
                <a:cs typeface="+mn-cs"/>
              </a:rPr>
              <a:t>Our Commitment</a:t>
            </a:r>
            <a:endParaRPr lang="en-US" sz="1600" b="1" dirty="0">
              <a:solidFill>
                <a:schemeClr val="bg1"/>
              </a:solidFill>
              <a:latin typeface="Minion Pro" panose="02040503050201020203" pitchFamily="18" charset="0"/>
            </a:endParaRPr>
          </a:p>
        </p:txBody>
      </p:sp>
      <p:sp>
        <p:nvSpPr>
          <p:cNvPr id="19" name="TextBox 18">
            <a:extLst>
              <a:ext uri="{FF2B5EF4-FFF2-40B4-BE49-F238E27FC236}">
                <a16:creationId xmlns:a16="http://schemas.microsoft.com/office/drawing/2014/main" id="{31EC2843-C943-476E-A17D-7FDDD924475C}"/>
              </a:ext>
            </a:extLst>
          </p:cNvPr>
          <p:cNvSpPr txBox="1"/>
          <p:nvPr userDrawn="1"/>
        </p:nvSpPr>
        <p:spPr>
          <a:xfrm>
            <a:off x="8086726" y="6568141"/>
            <a:ext cx="4105274" cy="338554"/>
          </a:xfrm>
          <a:prstGeom prst="rect">
            <a:avLst/>
          </a:prstGeom>
          <a:noFill/>
        </p:spPr>
        <p:txBody>
          <a:bodyPr wrap="square" rtlCol="0">
            <a:spAutoFit/>
          </a:bodyPr>
          <a:lstStyle/>
          <a:p>
            <a:pPr algn="ctr"/>
            <a:r>
              <a:rPr lang="en-US" sz="1600" b="1" kern="1200" dirty="0">
                <a:solidFill>
                  <a:schemeClr val="bg1"/>
                </a:solidFill>
                <a:effectLst/>
                <a:latin typeface="Minion Pro" panose="02040503050201020203" pitchFamily="18" charset="0"/>
                <a:ea typeface="+mn-ea"/>
                <a:cs typeface="+mn-cs"/>
              </a:rPr>
              <a:t>Our Culture</a:t>
            </a:r>
            <a:endParaRPr lang="en-US" sz="1600" b="1" dirty="0">
              <a:solidFill>
                <a:schemeClr val="bg1"/>
              </a:solidFill>
              <a:latin typeface="Minion Pro" panose="02040503050201020203" pitchFamily="18" charset="0"/>
            </a:endParaRPr>
          </a:p>
        </p:txBody>
      </p:sp>
      <p:sp>
        <p:nvSpPr>
          <p:cNvPr id="20" name="Subtitle 2">
            <a:extLst>
              <a:ext uri="{FF2B5EF4-FFF2-40B4-BE49-F238E27FC236}">
                <a16:creationId xmlns:a16="http://schemas.microsoft.com/office/drawing/2014/main" id="{19067335-5AD9-4330-9EBD-B4DE6CCEEF55}"/>
              </a:ext>
            </a:extLst>
          </p:cNvPr>
          <p:cNvSpPr txBox="1">
            <a:spLocks/>
          </p:cNvSpPr>
          <p:nvPr userDrawn="1"/>
        </p:nvSpPr>
        <p:spPr>
          <a:xfrm>
            <a:off x="4404588" y="2667872"/>
            <a:ext cx="6715331" cy="2583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solidFill>
                  <a:srgbClr val="7030A0"/>
                </a:solidFill>
              </a:rPr>
              <a:t>Introduction to Safe Care for Seniors</a:t>
            </a:r>
          </a:p>
          <a:p>
            <a:pPr algn="ctr"/>
            <a:r>
              <a:rPr lang="en-US" sz="3200" b="1" dirty="0">
                <a:solidFill>
                  <a:srgbClr val="008E8A"/>
                </a:solidFill>
              </a:rPr>
              <a:t>Julie Apold</a:t>
            </a:r>
          </a:p>
          <a:p>
            <a:pPr algn="ctr"/>
            <a:r>
              <a:rPr lang="en-US" sz="2400" b="0" i="1" dirty="0">
                <a:solidFill>
                  <a:srgbClr val="95043D"/>
                </a:solidFill>
              </a:rPr>
              <a:t>Vice President of Quality &amp; Performance Excellence</a:t>
            </a:r>
          </a:p>
          <a:p>
            <a:pPr algn="ctr"/>
            <a:r>
              <a:rPr lang="en-US" sz="3200" b="1" dirty="0">
                <a:solidFill>
                  <a:srgbClr val="008E8A"/>
                </a:solidFill>
              </a:rPr>
              <a:t>Jodi Boyne</a:t>
            </a:r>
          </a:p>
          <a:p>
            <a:pPr algn="ctr"/>
            <a:r>
              <a:rPr lang="en-US" sz="2400" b="0" i="1" dirty="0">
                <a:solidFill>
                  <a:srgbClr val="95043D"/>
                </a:solidFill>
              </a:rPr>
              <a:t>Vice President of Public Relations</a:t>
            </a:r>
          </a:p>
          <a:p>
            <a:pPr algn="ctr"/>
            <a:r>
              <a:rPr lang="en-US" sz="2400" b="0" i="1" dirty="0">
                <a:solidFill>
                  <a:srgbClr val="95043D"/>
                </a:solidFill>
              </a:rPr>
              <a:t>LeadingAge Minnesota</a:t>
            </a:r>
          </a:p>
          <a:p>
            <a:endParaRPr lang="en-US" sz="2800" b="0" dirty="0"/>
          </a:p>
        </p:txBody>
      </p:sp>
    </p:spTree>
    <p:extLst>
      <p:ext uri="{BB962C8B-B14F-4D97-AF65-F5344CB8AC3E}">
        <p14:creationId xmlns:p14="http://schemas.microsoft.com/office/powerpoint/2010/main" val="221745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F4D-D343-4741-A9B0-016A20BE4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ADE99-0774-4C35-A450-ABE463CD29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FD88D-B1E9-43C7-8AB6-2FBFFEA75983}"/>
              </a:ext>
            </a:extLst>
          </p:cNvPr>
          <p:cNvSpPr>
            <a:spLocks noGrp="1"/>
          </p:cNvSpPr>
          <p:nvPr>
            <p:ph type="dt" sz="half" idx="10"/>
          </p:nvPr>
        </p:nvSpPr>
        <p:spPr/>
        <p:txBody>
          <a:bodyPr/>
          <a:lstStyle/>
          <a:p>
            <a:fld id="{D52574BF-EDCD-415F-997C-DCFF14EEC527}" type="datetime1">
              <a:rPr lang="en-US" smtClean="0"/>
              <a:t>6/5/2019</a:t>
            </a:fld>
            <a:endParaRPr lang="en-US"/>
          </a:p>
        </p:txBody>
      </p:sp>
      <p:sp>
        <p:nvSpPr>
          <p:cNvPr id="5" name="Footer Placeholder 4">
            <a:extLst>
              <a:ext uri="{FF2B5EF4-FFF2-40B4-BE49-F238E27FC236}">
                <a16:creationId xmlns:a16="http://schemas.microsoft.com/office/drawing/2014/main" id="{01D5F7CB-B9EB-4DCB-A2AE-49277609D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EC460-0588-49E1-8EC4-4DE48CC9DA0E}"/>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304267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7E36-90AA-471B-8D5D-CE5451E539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70308F-41D3-4992-A0FD-36517F783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686F10-E88E-46C7-BA3E-549CD4AB0FAD}"/>
              </a:ext>
            </a:extLst>
          </p:cNvPr>
          <p:cNvSpPr>
            <a:spLocks noGrp="1"/>
          </p:cNvSpPr>
          <p:nvPr>
            <p:ph type="dt" sz="half" idx="10"/>
          </p:nvPr>
        </p:nvSpPr>
        <p:spPr/>
        <p:txBody>
          <a:bodyPr/>
          <a:lstStyle/>
          <a:p>
            <a:fld id="{F3D06BBB-51A3-4668-B368-7D7B9FD45404}" type="datetime1">
              <a:rPr lang="en-US" smtClean="0"/>
              <a:t>6/5/2019</a:t>
            </a:fld>
            <a:endParaRPr lang="en-US"/>
          </a:p>
        </p:txBody>
      </p:sp>
      <p:sp>
        <p:nvSpPr>
          <p:cNvPr id="5" name="Footer Placeholder 4">
            <a:extLst>
              <a:ext uri="{FF2B5EF4-FFF2-40B4-BE49-F238E27FC236}">
                <a16:creationId xmlns:a16="http://schemas.microsoft.com/office/drawing/2014/main" id="{BE66C226-61B1-4866-9131-EF4677C3E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C2D99-B61B-4AC0-971F-89FF9500A35A}"/>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165350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A321-5D78-475D-A6F1-68BDE7F598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EB3A4-2E91-4BCE-A746-EA43E8114D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CD5993-D0E4-4F70-9DB3-CEC444BDFA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E78B3-A662-4002-BE49-7B21F46A1014}"/>
              </a:ext>
            </a:extLst>
          </p:cNvPr>
          <p:cNvSpPr>
            <a:spLocks noGrp="1"/>
          </p:cNvSpPr>
          <p:nvPr>
            <p:ph type="dt" sz="half" idx="10"/>
          </p:nvPr>
        </p:nvSpPr>
        <p:spPr/>
        <p:txBody>
          <a:bodyPr/>
          <a:lstStyle/>
          <a:p>
            <a:fld id="{E762A3EC-4E0D-4C07-BA05-EF938EF62EED}" type="datetime1">
              <a:rPr lang="en-US" smtClean="0"/>
              <a:t>6/5/2019</a:t>
            </a:fld>
            <a:endParaRPr lang="en-US"/>
          </a:p>
        </p:txBody>
      </p:sp>
      <p:sp>
        <p:nvSpPr>
          <p:cNvPr id="6" name="Footer Placeholder 5">
            <a:extLst>
              <a:ext uri="{FF2B5EF4-FFF2-40B4-BE49-F238E27FC236}">
                <a16:creationId xmlns:a16="http://schemas.microsoft.com/office/drawing/2014/main" id="{A450CAD9-D0B5-41D9-95D8-12375E7B6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F958D-D0EB-43AF-ADDB-92D9A43BBA00}"/>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168617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C5A5-B895-4A60-9DE7-B262E5B23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0700BE-11CA-4705-B788-7F573B7E5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914734-A99E-4476-A6E3-BCB8156627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871EB-AB8F-49E4-8010-B5691B3F4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D6A009-A3A1-4521-9422-E615C6300E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D1AAE0-D091-4F95-B669-C1D9C941E3E7}"/>
              </a:ext>
            </a:extLst>
          </p:cNvPr>
          <p:cNvSpPr>
            <a:spLocks noGrp="1"/>
          </p:cNvSpPr>
          <p:nvPr>
            <p:ph type="dt" sz="half" idx="10"/>
          </p:nvPr>
        </p:nvSpPr>
        <p:spPr/>
        <p:txBody>
          <a:bodyPr/>
          <a:lstStyle/>
          <a:p>
            <a:fld id="{9E82FD74-EA49-46E3-8707-35C1350449C3}" type="datetime1">
              <a:rPr lang="en-US" smtClean="0"/>
              <a:t>6/5/2019</a:t>
            </a:fld>
            <a:endParaRPr lang="en-US"/>
          </a:p>
        </p:txBody>
      </p:sp>
      <p:sp>
        <p:nvSpPr>
          <p:cNvPr id="8" name="Footer Placeholder 7">
            <a:extLst>
              <a:ext uri="{FF2B5EF4-FFF2-40B4-BE49-F238E27FC236}">
                <a16:creationId xmlns:a16="http://schemas.microsoft.com/office/drawing/2014/main" id="{EA130229-E521-4597-AEEC-374A28D58E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9C647C-EACA-4AE5-8C9E-A0668C6DB5E2}"/>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248384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DE98-84D2-45C5-8E99-A9EA5980AA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2E490C-6307-4FBD-9E54-A8B9D0C43E07}"/>
              </a:ext>
            </a:extLst>
          </p:cNvPr>
          <p:cNvSpPr>
            <a:spLocks noGrp="1"/>
          </p:cNvSpPr>
          <p:nvPr>
            <p:ph type="dt" sz="half" idx="10"/>
          </p:nvPr>
        </p:nvSpPr>
        <p:spPr/>
        <p:txBody>
          <a:bodyPr/>
          <a:lstStyle/>
          <a:p>
            <a:fld id="{F5602071-C11F-47D9-917B-6A4CCAAC5819}" type="datetime1">
              <a:rPr lang="en-US" smtClean="0"/>
              <a:t>6/5/2019</a:t>
            </a:fld>
            <a:endParaRPr lang="en-US"/>
          </a:p>
        </p:txBody>
      </p:sp>
      <p:sp>
        <p:nvSpPr>
          <p:cNvPr id="4" name="Footer Placeholder 3">
            <a:extLst>
              <a:ext uri="{FF2B5EF4-FFF2-40B4-BE49-F238E27FC236}">
                <a16:creationId xmlns:a16="http://schemas.microsoft.com/office/drawing/2014/main" id="{BDEDC43F-A6CC-44D5-837C-CDF423546B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4794BF-BE10-40D1-9E73-BB65EDB46F59}"/>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135458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A7CE3-572F-4670-BA96-006B8149C72F}"/>
              </a:ext>
            </a:extLst>
          </p:cNvPr>
          <p:cNvSpPr>
            <a:spLocks noGrp="1"/>
          </p:cNvSpPr>
          <p:nvPr>
            <p:ph type="dt" sz="half" idx="10"/>
          </p:nvPr>
        </p:nvSpPr>
        <p:spPr/>
        <p:txBody>
          <a:bodyPr/>
          <a:lstStyle/>
          <a:p>
            <a:fld id="{5E39F555-7326-4212-AD07-3DE57CDC0A5D}" type="datetime1">
              <a:rPr lang="en-US" smtClean="0"/>
              <a:t>6/5/2019</a:t>
            </a:fld>
            <a:endParaRPr lang="en-US"/>
          </a:p>
        </p:txBody>
      </p:sp>
      <p:sp>
        <p:nvSpPr>
          <p:cNvPr id="3" name="Footer Placeholder 2">
            <a:extLst>
              <a:ext uri="{FF2B5EF4-FFF2-40B4-BE49-F238E27FC236}">
                <a16:creationId xmlns:a16="http://schemas.microsoft.com/office/drawing/2014/main" id="{8C663B13-4850-499C-9D9F-ECCFF66AC6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780528-B7DC-47B5-9017-0BCC4F9440AA}"/>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70857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5CC7-A2BB-4683-9BCF-B57929459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8D76A2-3A0B-4C94-B7C6-1198867EF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08777-6DEE-4371-853C-388ADAB5E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8224B0-B02F-46E5-BACE-6434594D0CB2}"/>
              </a:ext>
            </a:extLst>
          </p:cNvPr>
          <p:cNvSpPr>
            <a:spLocks noGrp="1"/>
          </p:cNvSpPr>
          <p:nvPr>
            <p:ph type="dt" sz="half" idx="10"/>
          </p:nvPr>
        </p:nvSpPr>
        <p:spPr/>
        <p:txBody>
          <a:bodyPr/>
          <a:lstStyle/>
          <a:p>
            <a:fld id="{F15FC533-34BC-4F6E-8C3E-74B891798DE8}" type="datetime1">
              <a:rPr lang="en-US" smtClean="0"/>
              <a:t>6/5/2019</a:t>
            </a:fld>
            <a:endParaRPr lang="en-US"/>
          </a:p>
        </p:txBody>
      </p:sp>
      <p:sp>
        <p:nvSpPr>
          <p:cNvPr id="6" name="Footer Placeholder 5">
            <a:extLst>
              <a:ext uri="{FF2B5EF4-FFF2-40B4-BE49-F238E27FC236}">
                <a16:creationId xmlns:a16="http://schemas.microsoft.com/office/drawing/2014/main" id="{45369AE6-9D84-49DB-B61D-941529321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4C248-C62F-48CF-AC34-E89C8CF5B061}"/>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335775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328E-3DF5-49E5-AB32-468D50291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BB39C-11B6-47FE-B0A4-E6540ABD4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5AD357-093B-410A-8178-520C07D55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2389E5-6C8E-4DC7-AC1B-5E9309E4E388}"/>
              </a:ext>
            </a:extLst>
          </p:cNvPr>
          <p:cNvSpPr>
            <a:spLocks noGrp="1"/>
          </p:cNvSpPr>
          <p:nvPr>
            <p:ph type="dt" sz="half" idx="10"/>
          </p:nvPr>
        </p:nvSpPr>
        <p:spPr/>
        <p:txBody>
          <a:bodyPr/>
          <a:lstStyle/>
          <a:p>
            <a:fld id="{4996ABD6-73EF-492E-9BB0-5D044595FB0D}" type="datetime1">
              <a:rPr lang="en-US" smtClean="0"/>
              <a:t>6/5/2019</a:t>
            </a:fld>
            <a:endParaRPr lang="en-US"/>
          </a:p>
        </p:txBody>
      </p:sp>
      <p:sp>
        <p:nvSpPr>
          <p:cNvPr id="6" name="Footer Placeholder 5">
            <a:extLst>
              <a:ext uri="{FF2B5EF4-FFF2-40B4-BE49-F238E27FC236}">
                <a16:creationId xmlns:a16="http://schemas.microsoft.com/office/drawing/2014/main" id="{6DD31A8F-A386-48BD-A246-D622194F7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71BE6-6CFD-4156-8015-18D52EA0F879}"/>
              </a:ext>
            </a:extLst>
          </p:cNvPr>
          <p:cNvSpPr>
            <a:spLocks noGrp="1"/>
          </p:cNvSpPr>
          <p:nvPr>
            <p:ph type="sldNum" sz="quarter" idx="12"/>
          </p:nvPr>
        </p:nvSpPr>
        <p:spPr/>
        <p:txBody>
          <a:bodyPr/>
          <a:lstStyle/>
          <a:p>
            <a:fld id="{0413E1A9-301C-4D7D-AD65-53C4D5F614DC}" type="slidenum">
              <a:rPr lang="en-US" smtClean="0"/>
              <a:t>‹#›</a:t>
            </a:fld>
            <a:endParaRPr lang="en-US"/>
          </a:p>
        </p:txBody>
      </p:sp>
    </p:spTree>
    <p:extLst>
      <p:ext uri="{BB962C8B-B14F-4D97-AF65-F5344CB8AC3E}">
        <p14:creationId xmlns:p14="http://schemas.microsoft.com/office/powerpoint/2010/main" val="65142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C603D-2A0E-45B7-9FE5-1C2DF9B50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74381C-0767-4F02-9E22-9B42253A5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BB017-E6A7-4330-B8BB-CAD9492152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E0B2-D400-4B3D-B028-FCEB3EC64478}" type="datetime1">
              <a:rPr lang="en-US" smtClean="0"/>
              <a:t>6/5/2019</a:t>
            </a:fld>
            <a:endParaRPr lang="en-US"/>
          </a:p>
        </p:txBody>
      </p:sp>
      <p:sp>
        <p:nvSpPr>
          <p:cNvPr id="5" name="Footer Placeholder 4">
            <a:extLst>
              <a:ext uri="{FF2B5EF4-FFF2-40B4-BE49-F238E27FC236}">
                <a16:creationId xmlns:a16="http://schemas.microsoft.com/office/drawing/2014/main" id="{6666DB99-3403-4C39-955D-2839B859E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E5FAD1-E0E3-4BCA-9174-743C2B676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3E1A9-301C-4D7D-AD65-53C4D5F614DC}" type="slidenum">
              <a:rPr lang="en-US" smtClean="0"/>
              <a:t>‹#›</a:t>
            </a:fld>
            <a:endParaRPr lang="en-US"/>
          </a:p>
        </p:txBody>
      </p:sp>
    </p:spTree>
    <p:extLst>
      <p:ext uri="{BB962C8B-B14F-4D97-AF65-F5344CB8AC3E}">
        <p14:creationId xmlns:p14="http://schemas.microsoft.com/office/powerpoint/2010/main" val="23583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hyperlink" Target="http://www.leadingagemn.org/safecar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japold@leadingagemn.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6.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leadingagemn.org/" TargetMode="External"/><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519DB84A-713E-4F3B-B03B-10D7490EE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918" y="259966"/>
            <a:ext cx="4590431" cy="3219800"/>
          </a:xfrm>
          <a:prstGeom prst="rect">
            <a:avLst/>
          </a:prstGeom>
        </p:spPr>
      </p:pic>
      <p:pic>
        <p:nvPicPr>
          <p:cNvPr id="9" name="Picture 8" descr="A person standing next to a person&#10;&#10;Description generated with very high confidence">
            <a:extLst>
              <a:ext uri="{FF2B5EF4-FFF2-40B4-BE49-F238E27FC236}">
                <a16:creationId xmlns:a16="http://schemas.microsoft.com/office/drawing/2014/main" id="{EACCF026-01A7-4A30-87D6-7B7804049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28267" cy="6858000"/>
          </a:xfrm>
          <a:prstGeom prst="rect">
            <a:avLst/>
          </a:prstGeom>
        </p:spPr>
      </p:pic>
      <p:sp>
        <p:nvSpPr>
          <p:cNvPr id="10" name="TextBox 9">
            <a:extLst>
              <a:ext uri="{FF2B5EF4-FFF2-40B4-BE49-F238E27FC236}">
                <a16:creationId xmlns:a16="http://schemas.microsoft.com/office/drawing/2014/main" id="{34B54D36-1DE2-4863-80B7-9E60201BDD73}"/>
              </a:ext>
            </a:extLst>
          </p:cNvPr>
          <p:cNvSpPr txBox="1"/>
          <p:nvPr/>
        </p:nvSpPr>
        <p:spPr>
          <a:xfrm>
            <a:off x="6028267" y="6513689"/>
            <a:ext cx="6163733" cy="369332"/>
          </a:xfrm>
          <a:prstGeom prst="rect">
            <a:avLst/>
          </a:prstGeom>
          <a:solidFill>
            <a:srgbClr val="008E8A"/>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C1239EEB-5A5C-44A9-8847-FA938991EE94}"/>
              </a:ext>
            </a:extLst>
          </p:cNvPr>
          <p:cNvSpPr txBox="1"/>
          <p:nvPr/>
        </p:nvSpPr>
        <p:spPr>
          <a:xfrm>
            <a:off x="6814918" y="4429318"/>
            <a:ext cx="5146927" cy="1384995"/>
          </a:xfrm>
          <a:prstGeom prst="rect">
            <a:avLst/>
          </a:prstGeom>
          <a:noFill/>
        </p:spPr>
        <p:txBody>
          <a:bodyPr wrap="square" rtlCol="0">
            <a:spAutoFit/>
          </a:bodyPr>
          <a:lstStyle/>
          <a:p>
            <a:r>
              <a:rPr lang="en-US" sz="2800" b="1" dirty="0">
                <a:solidFill>
                  <a:srgbClr val="95003D"/>
                </a:solidFill>
              </a:rPr>
              <a:t>OUR CALLING</a:t>
            </a:r>
          </a:p>
          <a:p>
            <a:r>
              <a:rPr lang="en-US" sz="2800" b="1" dirty="0">
                <a:solidFill>
                  <a:srgbClr val="7030A0"/>
                </a:solidFill>
              </a:rPr>
              <a:t>OUR COMMITMENT</a:t>
            </a:r>
          </a:p>
          <a:p>
            <a:r>
              <a:rPr lang="en-US" sz="2800" b="1" dirty="0">
                <a:solidFill>
                  <a:srgbClr val="008E8A"/>
                </a:solidFill>
              </a:rPr>
              <a:t>OUR CULTURE</a:t>
            </a:r>
            <a:endParaRPr lang="en-US" sz="2000" dirty="0">
              <a:solidFill>
                <a:srgbClr val="95003D"/>
              </a:solidFill>
            </a:endParaRPr>
          </a:p>
        </p:txBody>
      </p:sp>
    </p:spTree>
    <p:extLst>
      <p:ext uri="{BB962C8B-B14F-4D97-AF65-F5344CB8AC3E}">
        <p14:creationId xmlns:p14="http://schemas.microsoft.com/office/powerpoint/2010/main" val="371883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66356-89F1-4C83-AC8C-EFE68B7E2FD4}"/>
              </a:ext>
            </a:extLst>
          </p:cNvPr>
          <p:cNvSpPr/>
          <p:nvPr/>
        </p:nvSpPr>
        <p:spPr>
          <a:xfrm>
            <a:off x="0" y="0"/>
            <a:ext cx="4838329" cy="6858000"/>
          </a:xfrm>
          <a:prstGeom prst="rect">
            <a:avLst/>
          </a:prstGeom>
          <a:solidFill>
            <a:srgbClr val="950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id="{2556AD56-337C-4D2D-BE69-CAD7801F9662}"/>
              </a:ext>
            </a:extLst>
          </p:cNvPr>
          <p:cNvSpPr txBox="1">
            <a:spLocks/>
          </p:cNvSpPr>
          <p:nvPr/>
        </p:nvSpPr>
        <p:spPr>
          <a:xfrm>
            <a:off x="5483124" y="2782591"/>
            <a:ext cx="6250940" cy="37519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8E8A"/>
                </a:solidFill>
              </a:rPr>
              <a:t>Individual Pledge and Actions</a:t>
            </a:r>
          </a:p>
          <a:p>
            <a:pPr marL="0" indent="0">
              <a:buNone/>
            </a:pPr>
            <a:r>
              <a:rPr lang="en-US" sz="2400" dirty="0"/>
              <a:t>I pledge to do my best every day to increase the safety of the people I serve, and my fellow team members, by: </a:t>
            </a:r>
          </a:p>
          <a:p>
            <a:pPr marL="0" indent="0">
              <a:buNone/>
            </a:pPr>
            <a:r>
              <a:rPr lang="en-US" sz="2400" dirty="0"/>
              <a:t>1) I will always treat the people in my care with respect and dignity and take steps to get to know them as a person. </a:t>
            </a:r>
          </a:p>
          <a:p>
            <a:pPr marL="0" indent="0">
              <a:buNone/>
            </a:pPr>
            <a:r>
              <a:rPr lang="en-US" sz="2400" dirty="0"/>
              <a:t>2) I will speak up if I see something that may be unsafe or makes me feel uncomfortable. </a:t>
            </a:r>
          </a:p>
        </p:txBody>
      </p:sp>
      <p:sp>
        <p:nvSpPr>
          <p:cNvPr id="6" name="TextBox 5">
            <a:extLst>
              <a:ext uri="{FF2B5EF4-FFF2-40B4-BE49-F238E27FC236}">
                <a16:creationId xmlns:a16="http://schemas.microsoft.com/office/drawing/2014/main" id="{5FC42E25-27DB-4FA2-85A1-B691D1F4A661}"/>
              </a:ext>
            </a:extLst>
          </p:cNvPr>
          <p:cNvSpPr txBox="1"/>
          <p:nvPr/>
        </p:nvSpPr>
        <p:spPr>
          <a:xfrm>
            <a:off x="258628" y="444158"/>
            <a:ext cx="4136546" cy="1446550"/>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Individual</a:t>
            </a:r>
            <a:endParaRPr lang="en-US" sz="4400" dirty="0">
              <a:solidFill>
                <a:srgbClr val="452F8C"/>
              </a:solidFill>
              <a:latin typeface="Arial Black" panose="020B0A04020102020204" pitchFamily="34" charset="0"/>
            </a:endParaRPr>
          </a:p>
          <a:p>
            <a:pPr algn="ctr"/>
            <a:r>
              <a:rPr lang="en-US" sz="4400" dirty="0">
                <a:solidFill>
                  <a:schemeClr val="bg1"/>
                </a:solidFill>
                <a:latin typeface="Arial Black" panose="020B0A04020102020204" pitchFamily="34" charset="0"/>
              </a:rPr>
              <a:t>PLEDGE</a:t>
            </a:r>
          </a:p>
        </p:txBody>
      </p:sp>
      <p:pic>
        <p:nvPicPr>
          <p:cNvPr id="8" name="Picture 7">
            <a:extLst>
              <a:ext uri="{FF2B5EF4-FFF2-40B4-BE49-F238E27FC236}">
                <a16:creationId xmlns:a16="http://schemas.microsoft.com/office/drawing/2014/main" id="{C9B7CA78-A809-4F39-A001-5CDD37962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9821" y="323440"/>
            <a:ext cx="3592917" cy="2124723"/>
          </a:xfrm>
          <a:prstGeom prst="rect">
            <a:avLst/>
          </a:prstGeom>
        </p:spPr>
      </p:pic>
      <p:pic>
        <p:nvPicPr>
          <p:cNvPr id="10" name="Graphic 9" descr="Contract">
            <a:extLst>
              <a:ext uri="{FF2B5EF4-FFF2-40B4-BE49-F238E27FC236}">
                <a16:creationId xmlns:a16="http://schemas.microsoft.com/office/drawing/2014/main" id="{9DE22BA8-EBA8-45DA-AF3D-C914B9972B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687" y="1890708"/>
            <a:ext cx="4600953" cy="4600953"/>
          </a:xfrm>
          <a:prstGeom prst="rect">
            <a:avLst/>
          </a:prstGeom>
        </p:spPr>
      </p:pic>
      <p:sp>
        <p:nvSpPr>
          <p:cNvPr id="2" name="Slide Number Placeholder 1">
            <a:extLst>
              <a:ext uri="{FF2B5EF4-FFF2-40B4-BE49-F238E27FC236}">
                <a16:creationId xmlns:a16="http://schemas.microsoft.com/office/drawing/2014/main" id="{2F44C3A0-5396-437E-8606-E07BBEF771C6}"/>
              </a:ext>
            </a:extLst>
          </p:cNvPr>
          <p:cNvSpPr>
            <a:spLocks noGrp="1"/>
          </p:cNvSpPr>
          <p:nvPr>
            <p:ph type="sldNum" sz="quarter" idx="12"/>
          </p:nvPr>
        </p:nvSpPr>
        <p:spPr/>
        <p:txBody>
          <a:bodyPr/>
          <a:lstStyle/>
          <a:p>
            <a:fld id="{0413E1A9-301C-4D7D-AD65-53C4D5F614DC}" type="slidenum">
              <a:rPr lang="en-US" smtClean="0"/>
              <a:t>10</a:t>
            </a:fld>
            <a:endParaRPr lang="en-US"/>
          </a:p>
        </p:txBody>
      </p:sp>
    </p:spTree>
    <p:extLst>
      <p:ext uri="{BB962C8B-B14F-4D97-AF65-F5344CB8AC3E}">
        <p14:creationId xmlns:p14="http://schemas.microsoft.com/office/powerpoint/2010/main" val="311067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13E1A9-301C-4D7D-AD65-53C4D5F614DC}" type="slidenum">
              <a:rPr lang="en-US" smtClean="0"/>
              <a:t>11</a:t>
            </a:fld>
            <a:endParaRPr lang="en-US"/>
          </a:p>
        </p:txBody>
      </p:sp>
      <p:pic>
        <p:nvPicPr>
          <p:cNvPr id="10" name="Picture 9" descr="A screenshot of a cell phone&#10;&#10;Description generated with very high confidence">
            <a:extLst>
              <a:ext uri="{FF2B5EF4-FFF2-40B4-BE49-F238E27FC236}">
                <a16:creationId xmlns:a16="http://schemas.microsoft.com/office/drawing/2014/main" id="{BD0ACCA0-DD0F-48E9-A42F-BE8E519AA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283" y="347436"/>
            <a:ext cx="4643251" cy="6008914"/>
          </a:xfrm>
          <a:prstGeom prst="rect">
            <a:avLst/>
          </a:prstGeom>
        </p:spPr>
      </p:pic>
      <p:sp>
        <p:nvSpPr>
          <p:cNvPr id="12" name="TextBox 11">
            <a:extLst>
              <a:ext uri="{FF2B5EF4-FFF2-40B4-BE49-F238E27FC236}">
                <a16:creationId xmlns:a16="http://schemas.microsoft.com/office/drawing/2014/main" id="{2A9ABEF0-75C9-43DA-A735-556288709FAC}"/>
              </a:ext>
            </a:extLst>
          </p:cNvPr>
          <p:cNvSpPr txBox="1"/>
          <p:nvPr/>
        </p:nvSpPr>
        <p:spPr>
          <a:xfrm>
            <a:off x="452762" y="514905"/>
            <a:ext cx="5252714" cy="2123658"/>
          </a:xfrm>
          <a:prstGeom prst="rect">
            <a:avLst/>
          </a:prstGeom>
          <a:noFill/>
        </p:spPr>
        <p:txBody>
          <a:bodyPr wrap="square" rtlCol="0">
            <a:spAutoFit/>
          </a:bodyPr>
          <a:lstStyle/>
          <a:p>
            <a:r>
              <a:rPr lang="en-US" sz="4400" dirty="0">
                <a:solidFill>
                  <a:srgbClr val="95043D"/>
                </a:solidFill>
                <a:latin typeface="Arial Black" panose="020B0A04020102020204" pitchFamily="34" charset="0"/>
              </a:rPr>
              <a:t>More than an Initiative…</a:t>
            </a:r>
          </a:p>
          <a:p>
            <a:pPr algn="r"/>
            <a:r>
              <a:rPr lang="en-US" sz="4400" dirty="0">
                <a:solidFill>
                  <a:srgbClr val="7A9B3E"/>
                </a:solidFill>
                <a:latin typeface="Arial Black" panose="020B0A04020102020204" pitchFamily="34" charset="0"/>
              </a:rPr>
              <a:t>a Mission </a:t>
            </a:r>
          </a:p>
        </p:txBody>
      </p:sp>
      <p:pic>
        <p:nvPicPr>
          <p:cNvPr id="16" name="Graphic 15" descr="Team">
            <a:extLst>
              <a:ext uri="{FF2B5EF4-FFF2-40B4-BE49-F238E27FC236}">
                <a16:creationId xmlns:a16="http://schemas.microsoft.com/office/drawing/2014/main" id="{8C13445A-9BD5-496A-A9C1-7D247F4D5E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2246" y="3101025"/>
            <a:ext cx="1038859" cy="1038859"/>
          </a:xfrm>
          <a:prstGeom prst="rect">
            <a:avLst/>
          </a:prstGeom>
        </p:spPr>
      </p:pic>
      <p:pic>
        <p:nvPicPr>
          <p:cNvPr id="18" name="Graphic 17" descr="Clapping hands">
            <a:extLst>
              <a:ext uri="{FF2B5EF4-FFF2-40B4-BE49-F238E27FC236}">
                <a16:creationId xmlns:a16="http://schemas.microsoft.com/office/drawing/2014/main" id="{283F2832-FC65-4CCD-A53F-EC6A303A69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624" y="4815630"/>
            <a:ext cx="1018540" cy="1018540"/>
          </a:xfrm>
          <a:prstGeom prst="rect">
            <a:avLst/>
          </a:prstGeom>
        </p:spPr>
      </p:pic>
      <p:pic>
        <p:nvPicPr>
          <p:cNvPr id="20" name="Graphic 19" descr="Bullseye">
            <a:extLst>
              <a:ext uri="{FF2B5EF4-FFF2-40B4-BE49-F238E27FC236}">
                <a16:creationId xmlns:a16="http://schemas.microsoft.com/office/drawing/2014/main" id="{66FA9994-F4DD-4F6E-81C2-B442C528DD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4475" y="4869710"/>
            <a:ext cx="914400" cy="914400"/>
          </a:xfrm>
          <a:prstGeom prst="rect">
            <a:avLst/>
          </a:prstGeom>
        </p:spPr>
      </p:pic>
      <p:sp>
        <p:nvSpPr>
          <p:cNvPr id="23" name="TextBox 22">
            <a:extLst>
              <a:ext uri="{FF2B5EF4-FFF2-40B4-BE49-F238E27FC236}">
                <a16:creationId xmlns:a16="http://schemas.microsoft.com/office/drawing/2014/main" id="{FA4BDDD4-5F83-49AF-95C1-8DF32E296F46}"/>
              </a:ext>
            </a:extLst>
          </p:cNvPr>
          <p:cNvSpPr txBox="1"/>
          <p:nvPr/>
        </p:nvSpPr>
        <p:spPr>
          <a:xfrm>
            <a:off x="656466" y="4139884"/>
            <a:ext cx="1522894" cy="400110"/>
          </a:xfrm>
          <a:prstGeom prst="rect">
            <a:avLst/>
          </a:prstGeom>
          <a:noFill/>
        </p:spPr>
        <p:txBody>
          <a:bodyPr wrap="square" rtlCol="0">
            <a:spAutoFit/>
          </a:bodyPr>
          <a:lstStyle/>
          <a:p>
            <a:pPr algn="ctr"/>
            <a:r>
              <a:rPr lang="en-US" sz="2000" b="1" cap="all" dirty="0"/>
              <a:t>Awareness</a:t>
            </a:r>
          </a:p>
        </p:txBody>
      </p:sp>
      <p:pic>
        <p:nvPicPr>
          <p:cNvPr id="25" name="Graphic 24" descr="Head with gears">
            <a:extLst>
              <a:ext uri="{FF2B5EF4-FFF2-40B4-BE49-F238E27FC236}">
                <a16:creationId xmlns:a16="http://schemas.microsoft.com/office/drawing/2014/main" id="{4F73D5D9-426F-4185-998A-B6F7AF1B061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2815" y="3115766"/>
            <a:ext cx="914400" cy="914400"/>
          </a:xfrm>
          <a:prstGeom prst="rect">
            <a:avLst/>
          </a:prstGeom>
        </p:spPr>
      </p:pic>
      <p:sp>
        <p:nvSpPr>
          <p:cNvPr id="26" name="TextBox 25">
            <a:extLst>
              <a:ext uri="{FF2B5EF4-FFF2-40B4-BE49-F238E27FC236}">
                <a16:creationId xmlns:a16="http://schemas.microsoft.com/office/drawing/2014/main" id="{A8A67882-00DE-4D85-92C7-651193F48612}"/>
              </a:ext>
            </a:extLst>
          </p:cNvPr>
          <p:cNvSpPr txBox="1"/>
          <p:nvPr/>
        </p:nvSpPr>
        <p:spPr>
          <a:xfrm>
            <a:off x="3614134" y="4139884"/>
            <a:ext cx="1447459" cy="400110"/>
          </a:xfrm>
          <a:prstGeom prst="rect">
            <a:avLst/>
          </a:prstGeom>
          <a:noFill/>
        </p:spPr>
        <p:txBody>
          <a:bodyPr wrap="square" rtlCol="0">
            <a:spAutoFit/>
          </a:bodyPr>
          <a:lstStyle/>
          <a:p>
            <a:pPr algn="ctr"/>
            <a:r>
              <a:rPr lang="en-US" sz="2000" b="1" dirty="0"/>
              <a:t>SUPPORT</a:t>
            </a:r>
          </a:p>
        </p:txBody>
      </p:sp>
      <p:sp>
        <p:nvSpPr>
          <p:cNvPr id="27" name="TextBox 26">
            <a:extLst>
              <a:ext uri="{FF2B5EF4-FFF2-40B4-BE49-F238E27FC236}">
                <a16:creationId xmlns:a16="http://schemas.microsoft.com/office/drawing/2014/main" id="{3B1D1F16-ED0E-4225-B78F-124EBB6CFEAE}"/>
              </a:ext>
            </a:extLst>
          </p:cNvPr>
          <p:cNvSpPr txBox="1"/>
          <p:nvPr/>
        </p:nvSpPr>
        <p:spPr>
          <a:xfrm>
            <a:off x="524428" y="5841260"/>
            <a:ext cx="1654932" cy="400110"/>
          </a:xfrm>
          <a:prstGeom prst="rect">
            <a:avLst/>
          </a:prstGeom>
          <a:noFill/>
        </p:spPr>
        <p:txBody>
          <a:bodyPr wrap="square" rtlCol="0">
            <a:spAutoFit/>
          </a:bodyPr>
          <a:lstStyle/>
          <a:p>
            <a:pPr algn="ctr"/>
            <a:r>
              <a:rPr lang="en-US" sz="2000" b="1" cap="all" dirty="0"/>
              <a:t>MOMENTUM</a:t>
            </a:r>
          </a:p>
        </p:txBody>
      </p:sp>
      <p:sp>
        <p:nvSpPr>
          <p:cNvPr id="28" name="TextBox 27">
            <a:extLst>
              <a:ext uri="{FF2B5EF4-FFF2-40B4-BE49-F238E27FC236}">
                <a16:creationId xmlns:a16="http://schemas.microsoft.com/office/drawing/2014/main" id="{7DE0AB20-1F8B-4843-A89F-B8468B42BD32}"/>
              </a:ext>
            </a:extLst>
          </p:cNvPr>
          <p:cNvSpPr txBox="1"/>
          <p:nvPr/>
        </p:nvSpPr>
        <p:spPr>
          <a:xfrm>
            <a:off x="3301330" y="5834170"/>
            <a:ext cx="2060690" cy="400110"/>
          </a:xfrm>
          <a:prstGeom prst="rect">
            <a:avLst/>
          </a:prstGeom>
          <a:noFill/>
        </p:spPr>
        <p:txBody>
          <a:bodyPr wrap="square" rtlCol="0">
            <a:spAutoFit/>
          </a:bodyPr>
          <a:lstStyle/>
          <a:p>
            <a:pPr algn="ctr"/>
            <a:r>
              <a:rPr lang="en-US" sz="2000" b="1" cap="all" dirty="0"/>
              <a:t>SUSTAINABILITY</a:t>
            </a:r>
          </a:p>
        </p:txBody>
      </p:sp>
      <p:cxnSp>
        <p:nvCxnSpPr>
          <p:cNvPr id="4" name="Straight Connector 3">
            <a:extLst>
              <a:ext uri="{FF2B5EF4-FFF2-40B4-BE49-F238E27FC236}">
                <a16:creationId xmlns:a16="http://schemas.microsoft.com/office/drawing/2014/main" id="{8E611177-CA12-43E2-BB03-AFE895141868}"/>
              </a:ext>
            </a:extLst>
          </p:cNvPr>
          <p:cNvCxnSpPr/>
          <p:nvPr/>
        </p:nvCxnSpPr>
        <p:spPr>
          <a:xfrm>
            <a:off x="6096000" y="612559"/>
            <a:ext cx="73981" cy="57437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5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generated with high confidence">
            <a:extLst>
              <a:ext uri="{FF2B5EF4-FFF2-40B4-BE49-F238E27FC236}">
                <a16:creationId xmlns:a16="http://schemas.microsoft.com/office/drawing/2014/main" id="{A8D96AEA-9946-403B-925D-114E0BEC5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211837"/>
            <a:ext cx="5294716" cy="4434323"/>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logo&#10;&#10;Description generated with high confidence">
            <a:extLst>
              <a:ext uri="{FF2B5EF4-FFF2-40B4-BE49-F238E27FC236}">
                <a16:creationId xmlns:a16="http://schemas.microsoft.com/office/drawing/2014/main" id="{EDCA3B4A-D717-437E-91AC-44F0723FB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211838"/>
            <a:ext cx="5294715" cy="4434323"/>
          </a:xfrm>
          <a:prstGeom prst="rect">
            <a:avLst/>
          </a:prstGeom>
        </p:spPr>
      </p:pic>
      <p:sp>
        <p:nvSpPr>
          <p:cNvPr id="4" name="Slide Number Placeholder 3">
            <a:extLst>
              <a:ext uri="{FF2B5EF4-FFF2-40B4-BE49-F238E27FC236}">
                <a16:creationId xmlns:a16="http://schemas.microsoft.com/office/drawing/2014/main" id="{C98D2760-AEC2-407B-9B17-CF60A35A9A5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413E1A9-301C-4D7D-AD65-53C4D5F614DC}" type="slidenum">
              <a:rPr lang="en-US" smtClean="0"/>
              <a:pPr>
                <a:spcAft>
                  <a:spcPts val="600"/>
                </a:spcAft>
              </a:pPr>
              <a:t>12</a:t>
            </a:fld>
            <a:endParaRPr lang="en-US"/>
          </a:p>
        </p:txBody>
      </p:sp>
      <p:sp>
        <p:nvSpPr>
          <p:cNvPr id="9" name="TextBox 8">
            <a:extLst>
              <a:ext uri="{FF2B5EF4-FFF2-40B4-BE49-F238E27FC236}">
                <a16:creationId xmlns:a16="http://schemas.microsoft.com/office/drawing/2014/main" id="{D4EF86FC-E2A6-4F13-86B1-4E0175BD1DCC}"/>
              </a:ext>
            </a:extLst>
          </p:cNvPr>
          <p:cNvSpPr txBox="1"/>
          <p:nvPr/>
        </p:nvSpPr>
        <p:spPr>
          <a:xfrm>
            <a:off x="477008" y="5827383"/>
            <a:ext cx="11237975" cy="461665"/>
          </a:xfrm>
          <a:prstGeom prst="rect">
            <a:avLst/>
          </a:prstGeom>
          <a:noFill/>
        </p:spPr>
        <p:txBody>
          <a:bodyPr wrap="square" rtlCol="0">
            <a:spAutoFit/>
          </a:bodyPr>
          <a:lstStyle/>
          <a:p>
            <a:pPr algn="ctr"/>
            <a:r>
              <a:rPr lang="en-US" sz="2400" b="1" dirty="0">
                <a:solidFill>
                  <a:srgbClr val="95043D"/>
                </a:solidFill>
                <a:latin typeface="Arial Black" panose="020B0A04020102020204" pitchFamily="34" charset="0"/>
              </a:rPr>
              <a:t>www.leadingagemn.org/safecare</a:t>
            </a:r>
          </a:p>
        </p:txBody>
      </p:sp>
    </p:spTree>
    <p:extLst>
      <p:ext uri="{BB962C8B-B14F-4D97-AF65-F5344CB8AC3E}">
        <p14:creationId xmlns:p14="http://schemas.microsoft.com/office/powerpoint/2010/main" val="288952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4CF36FD6-A7BA-4F8C-94B8-1B68B8AD4F3B}"/>
              </a:ext>
            </a:extLst>
          </p:cNvPr>
          <p:cNvSpPr/>
          <p:nvPr/>
        </p:nvSpPr>
        <p:spPr>
          <a:xfrm>
            <a:off x="681932" y="1182847"/>
            <a:ext cx="4153821" cy="4102217"/>
          </a:xfrm>
          <a:prstGeom prst="ellipse">
            <a:avLst/>
          </a:prstGeom>
          <a:solidFill>
            <a:srgbClr val="D34025"/>
          </a:solidFill>
          <a:ln>
            <a:solidFill>
              <a:srgbClr val="D34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2F8C"/>
              </a:solidFill>
            </a:endParaRPr>
          </a:p>
        </p:txBody>
      </p:sp>
      <p:sp>
        <p:nvSpPr>
          <p:cNvPr id="41" name="Title 1">
            <a:extLst>
              <a:ext uri="{FF2B5EF4-FFF2-40B4-BE49-F238E27FC236}">
                <a16:creationId xmlns:a16="http://schemas.microsoft.com/office/drawing/2014/main" id="{9997CBD7-7407-4774-BF3E-837176EEA21C}"/>
              </a:ext>
            </a:extLst>
          </p:cNvPr>
          <p:cNvSpPr>
            <a:spLocks noGrp="1"/>
          </p:cNvSpPr>
          <p:nvPr>
            <p:ph type="title"/>
          </p:nvPr>
        </p:nvSpPr>
        <p:spPr>
          <a:xfrm>
            <a:off x="5796409" y="2120769"/>
            <a:ext cx="5343788" cy="2226372"/>
          </a:xfrm>
        </p:spPr>
        <p:txBody>
          <a:bodyPr>
            <a:noAutofit/>
          </a:bodyPr>
          <a:lstStyle/>
          <a:p>
            <a:r>
              <a:rPr lang="en-US" dirty="0">
                <a:solidFill>
                  <a:srgbClr val="D34025"/>
                </a:solidFill>
                <a:latin typeface="Arial Black" panose="020B0A04020102020204" pitchFamily="34" charset="0"/>
              </a:rPr>
              <a:t>Organizations Demonstrate Action</a:t>
            </a:r>
          </a:p>
        </p:txBody>
      </p:sp>
      <p:pic>
        <p:nvPicPr>
          <p:cNvPr id="5" name="Graphic 4" descr="Checklist">
            <a:extLst>
              <a:ext uri="{FF2B5EF4-FFF2-40B4-BE49-F238E27FC236}">
                <a16:creationId xmlns:a16="http://schemas.microsoft.com/office/drawing/2014/main" id="{556CF14C-94B1-4A0D-BC16-340EC0F4F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9894" y="2001821"/>
            <a:ext cx="2603735" cy="2603735"/>
          </a:xfrm>
          <a:prstGeom prst="rect">
            <a:avLst/>
          </a:prstGeom>
        </p:spPr>
      </p:pic>
      <p:sp>
        <p:nvSpPr>
          <p:cNvPr id="2" name="Slide Number Placeholder 1">
            <a:extLst>
              <a:ext uri="{FF2B5EF4-FFF2-40B4-BE49-F238E27FC236}">
                <a16:creationId xmlns:a16="http://schemas.microsoft.com/office/drawing/2014/main" id="{F0E82888-803E-447A-966E-529F78502499}"/>
              </a:ext>
            </a:extLst>
          </p:cNvPr>
          <p:cNvSpPr>
            <a:spLocks noGrp="1"/>
          </p:cNvSpPr>
          <p:nvPr>
            <p:ph type="sldNum" sz="quarter" idx="12"/>
          </p:nvPr>
        </p:nvSpPr>
        <p:spPr/>
        <p:txBody>
          <a:bodyPr/>
          <a:lstStyle/>
          <a:p>
            <a:fld id="{0413E1A9-301C-4D7D-AD65-53C4D5F614DC}" type="slidenum">
              <a:rPr lang="en-US" smtClean="0"/>
              <a:t>13</a:t>
            </a:fld>
            <a:endParaRPr lang="en-US"/>
          </a:p>
        </p:txBody>
      </p:sp>
    </p:spTree>
    <p:extLst>
      <p:ext uri="{BB962C8B-B14F-4D97-AF65-F5344CB8AC3E}">
        <p14:creationId xmlns:p14="http://schemas.microsoft.com/office/powerpoint/2010/main" val="88385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435855-7978-4755-9840-5999BAA1590D}"/>
              </a:ext>
            </a:extLst>
          </p:cNvPr>
          <p:cNvSpPr>
            <a:spLocks noGrp="1"/>
          </p:cNvSpPr>
          <p:nvPr>
            <p:ph type="title"/>
          </p:nvPr>
        </p:nvSpPr>
        <p:spPr/>
        <p:txBody>
          <a:bodyPr/>
          <a:lstStyle/>
          <a:p>
            <a:r>
              <a:rPr lang="en-US" dirty="0">
                <a:solidFill>
                  <a:srgbClr val="95043D"/>
                </a:solidFill>
                <a:latin typeface="Arial Black" panose="020B0A04020102020204" pitchFamily="34" charset="0"/>
                <a:ea typeface="+mn-ea"/>
                <a:cs typeface="+mn-cs"/>
              </a:rPr>
              <a:t>Words + Action = Positive Change</a:t>
            </a:r>
          </a:p>
        </p:txBody>
      </p:sp>
      <p:sp>
        <p:nvSpPr>
          <p:cNvPr id="11" name="Content Placeholder 10">
            <a:extLst>
              <a:ext uri="{FF2B5EF4-FFF2-40B4-BE49-F238E27FC236}">
                <a16:creationId xmlns:a16="http://schemas.microsoft.com/office/drawing/2014/main" id="{564FE386-1518-48F1-BE7C-1BF4C1C4A9A1}"/>
              </a:ext>
            </a:extLst>
          </p:cNvPr>
          <p:cNvSpPr>
            <a:spLocks noGrp="1"/>
          </p:cNvSpPr>
          <p:nvPr>
            <p:ph sz="half" idx="1"/>
          </p:nvPr>
        </p:nvSpPr>
        <p:spPr>
          <a:xfrm>
            <a:off x="722050" y="1769940"/>
            <a:ext cx="4843509" cy="4351338"/>
          </a:xfrm>
        </p:spPr>
        <p:txBody>
          <a:bodyPr>
            <a:normAutofit/>
          </a:bodyPr>
          <a:lstStyle/>
          <a:p>
            <a:r>
              <a:rPr lang="en-US" b="1" dirty="0">
                <a:solidFill>
                  <a:srgbClr val="452F8C"/>
                </a:solidFill>
              </a:rPr>
              <a:t>Talking vs Doing</a:t>
            </a:r>
          </a:p>
          <a:p>
            <a:pPr lvl="1"/>
            <a:r>
              <a:rPr lang="en-US" dirty="0"/>
              <a:t>Action is More Important than Intention</a:t>
            </a:r>
          </a:p>
          <a:p>
            <a:r>
              <a:rPr lang="en-US" b="1" dirty="0">
                <a:solidFill>
                  <a:srgbClr val="452F8C"/>
                </a:solidFill>
              </a:rPr>
              <a:t>Activity vs Action</a:t>
            </a:r>
          </a:p>
          <a:p>
            <a:pPr lvl="1"/>
            <a:r>
              <a:rPr lang="en-US" dirty="0"/>
              <a:t>Talking and Planning is Different than Taking the Step Forward</a:t>
            </a:r>
          </a:p>
          <a:p>
            <a:r>
              <a:rPr lang="en-US" b="1" dirty="0">
                <a:solidFill>
                  <a:srgbClr val="452F8C"/>
                </a:solidFill>
              </a:rPr>
              <a:t>Progress vs Perfection</a:t>
            </a:r>
          </a:p>
          <a:p>
            <a:pPr lvl="1"/>
            <a:r>
              <a:rPr lang="en-US" dirty="0"/>
              <a:t>Incremental Steps Lead to Positive Change </a:t>
            </a:r>
          </a:p>
        </p:txBody>
      </p:sp>
      <p:sp>
        <p:nvSpPr>
          <p:cNvPr id="2" name="Slide Number Placeholder 1"/>
          <p:cNvSpPr>
            <a:spLocks noGrp="1"/>
          </p:cNvSpPr>
          <p:nvPr>
            <p:ph type="sldNum" sz="quarter" idx="12"/>
          </p:nvPr>
        </p:nvSpPr>
        <p:spPr/>
        <p:txBody>
          <a:bodyPr/>
          <a:lstStyle/>
          <a:p>
            <a:fld id="{0413E1A9-301C-4D7D-AD65-53C4D5F614DC}" type="slidenum">
              <a:rPr lang="en-US" smtClean="0"/>
              <a:t>14</a:t>
            </a:fld>
            <a:endParaRPr lang="en-US"/>
          </a:p>
        </p:txBody>
      </p:sp>
      <p:sp>
        <p:nvSpPr>
          <p:cNvPr id="13" name="Rectangle 12">
            <a:extLst>
              <a:ext uri="{FF2B5EF4-FFF2-40B4-BE49-F238E27FC236}">
                <a16:creationId xmlns:a16="http://schemas.microsoft.com/office/drawing/2014/main" id="{2B9E6D9B-542C-4AE8-9975-D2F357B9D65D}"/>
              </a:ext>
            </a:extLst>
          </p:cNvPr>
          <p:cNvSpPr/>
          <p:nvPr/>
        </p:nvSpPr>
        <p:spPr>
          <a:xfrm>
            <a:off x="6409678" y="1768298"/>
            <a:ext cx="5362112" cy="571346"/>
          </a:xfrm>
          <a:prstGeom prst="rect">
            <a:avLst/>
          </a:prstGeom>
          <a:solidFill>
            <a:srgbClr val="452F8C"/>
          </a:solidFill>
          <a:ln>
            <a:solidFill>
              <a:srgbClr val="452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Has My Organization Made the Pledge? </a:t>
            </a:r>
          </a:p>
        </p:txBody>
      </p:sp>
      <p:sp>
        <p:nvSpPr>
          <p:cNvPr id="14" name="TextBox 13">
            <a:extLst>
              <a:ext uri="{FF2B5EF4-FFF2-40B4-BE49-F238E27FC236}">
                <a16:creationId xmlns:a16="http://schemas.microsoft.com/office/drawing/2014/main" id="{ED3C2088-1F20-4862-9B54-7C4C6ABD3935}"/>
              </a:ext>
            </a:extLst>
          </p:cNvPr>
          <p:cNvSpPr txBox="1"/>
          <p:nvPr/>
        </p:nvSpPr>
        <p:spPr>
          <a:xfrm>
            <a:off x="981075" y="5661878"/>
            <a:ext cx="3609513" cy="830997"/>
          </a:xfrm>
          <a:prstGeom prst="rect">
            <a:avLst/>
          </a:prstGeom>
          <a:solidFill>
            <a:srgbClr val="95043D"/>
          </a:solidFill>
          <a:ln>
            <a:solidFill>
              <a:srgbClr val="95043D"/>
            </a:solidFill>
          </a:ln>
        </p:spPr>
        <p:txBody>
          <a:bodyPr wrap="square" rtlCol="0">
            <a:spAutoFit/>
          </a:bodyPr>
          <a:lstStyle/>
          <a:p>
            <a:pPr algn="ctr"/>
            <a:r>
              <a:rPr lang="en-US" sz="2400" b="1" i="1" dirty="0">
                <a:solidFill>
                  <a:schemeClr val="bg1"/>
                </a:solidFill>
              </a:rPr>
              <a:t>The Power is in the Doing, Not in the Talking.</a:t>
            </a:r>
          </a:p>
        </p:txBody>
      </p:sp>
      <p:sp>
        <p:nvSpPr>
          <p:cNvPr id="15" name="TextBox 14">
            <a:extLst>
              <a:ext uri="{FF2B5EF4-FFF2-40B4-BE49-F238E27FC236}">
                <a16:creationId xmlns:a16="http://schemas.microsoft.com/office/drawing/2014/main" id="{0AC01F1A-CB7D-47E8-9A4F-4AB5338332BC}"/>
              </a:ext>
            </a:extLst>
          </p:cNvPr>
          <p:cNvSpPr txBox="1"/>
          <p:nvPr/>
        </p:nvSpPr>
        <p:spPr>
          <a:xfrm>
            <a:off x="6409678" y="2339644"/>
            <a:ext cx="5362112" cy="3939540"/>
          </a:xfrm>
          <a:prstGeom prst="rect">
            <a:avLst/>
          </a:prstGeom>
          <a:noFill/>
          <a:ln w="19050">
            <a:solidFill>
              <a:srgbClr val="452F8C"/>
            </a:solidFill>
          </a:ln>
        </p:spPr>
        <p:txBody>
          <a:bodyPr wrap="square" rtlCol="0">
            <a:spAutoFit/>
          </a:bodyPr>
          <a:lstStyle/>
          <a:p>
            <a:pPr marL="342900" indent="-342900">
              <a:buFont typeface="+mj-lt"/>
              <a:buAutoNum type="arabicPeriod"/>
            </a:pPr>
            <a:r>
              <a:rPr lang="en-US" sz="2400" dirty="0"/>
              <a:t>Check the Safe Care for Seniors Honor Roll – Commitment Level</a:t>
            </a:r>
          </a:p>
          <a:p>
            <a:pPr marL="800100" lvl="1" indent="-342900">
              <a:buFont typeface="Arial" panose="020B0604020202020204" pitchFamily="34" charset="0"/>
              <a:buChar char="•"/>
            </a:pPr>
            <a:r>
              <a:rPr lang="en-US" sz="2000" dirty="0">
                <a:solidFill>
                  <a:srgbClr val="95043D"/>
                </a:solidFill>
                <a:hlinkClick r:id="rId3">
                  <a:extLst>
                    <a:ext uri="{A12FA001-AC4F-418D-AE19-62706E023703}">
                      <ahyp:hlinkClr xmlns:ahyp="http://schemas.microsoft.com/office/drawing/2018/hyperlinkcolor" val="tx"/>
                    </a:ext>
                  </a:extLst>
                </a:hlinkClick>
              </a:rPr>
              <a:t>www.leadingagemn.org/safecare</a:t>
            </a:r>
            <a:endParaRPr lang="en-US" sz="2000" dirty="0">
              <a:solidFill>
                <a:srgbClr val="95043D"/>
              </a:solidFill>
            </a:endParaRPr>
          </a:p>
          <a:p>
            <a:pPr lvl="1"/>
            <a:endParaRPr lang="en-US" dirty="0"/>
          </a:p>
          <a:p>
            <a:pPr marL="342900" indent="-342900">
              <a:buFont typeface="+mj-lt"/>
              <a:buAutoNum type="arabicPeriod"/>
            </a:pPr>
            <a:r>
              <a:rPr lang="en-US" sz="2400" dirty="0"/>
              <a:t>Check with Your Site Leader or Your Corporate Office</a:t>
            </a:r>
          </a:p>
          <a:p>
            <a:pPr marL="342900" indent="-342900">
              <a:buFont typeface="+mj-lt"/>
              <a:buAutoNum type="arabicPeriod"/>
            </a:pPr>
            <a:endParaRPr lang="en-US" sz="2400" dirty="0"/>
          </a:p>
          <a:p>
            <a:pPr marL="342900" indent="-342900">
              <a:buFont typeface="+mj-lt"/>
              <a:buAutoNum type="arabicPeriod"/>
            </a:pPr>
            <a:r>
              <a:rPr lang="en-US" sz="2400" dirty="0"/>
              <a:t>Contact Julie Apold </a:t>
            </a:r>
          </a:p>
          <a:p>
            <a:pPr marL="800100" lvl="1" indent="-342900">
              <a:buFont typeface="Arial" panose="020B0604020202020204" pitchFamily="34" charset="0"/>
              <a:buChar char="•"/>
            </a:pPr>
            <a:r>
              <a:rPr lang="en-US" sz="2000" dirty="0">
                <a:solidFill>
                  <a:srgbClr val="95043D"/>
                </a:solidFill>
                <a:hlinkClick r:id="rId4">
                  <a:extLst>
                    <a:ext uri="{A12FA001-AC4F-418D-AE19-62706E023703}">
                      <ahyp:hlinkClr xmlns:ahyp="http://schemas.microsoft.com/office/drawing/2018/hyperlinkcolor" val="tx"/>
                    </a:ext>
                  </a:extLst>
                </a:hlinkClick>
              </a:rPr>
              <a:t>japold@leadingagemn.org</a:t>
            </a:r>
            <a:endParaRPr lang="en-US" sz="2000" dirty="0">
              <a:solidFill>
                <a:srgbClr val="95043D"/>
              </a:solidFill>
            </a:endParaRPr>
          </a:p>
          <a:p>
            <a:pPr lvl="1"/>
            <a:endParaRPr lang="en-US" sz="2400" dirty="0"/>
          </a:p>
          <a:p>
            <a:pPr marL="342900" indent="-342900">
              <a:buFont typeface="+mj-lt"/>
              <a:buAutoNum type="arabicPeriod"/>
            </a:pPr>
            <a:r>
              <a:rPr lang="en-US" sz="2400" dirty="0"/>
              <a:t>If Not, Make the Pledge</a:t>
            </a:r>
            <a:endParaRPr lang="en-US" dirty="0"/>
          </a:p>
        </p:txBody>
      </p:sp>
    </p:spTree>
    <p:extLst>
      <p:ext uri="{BB962C8B-B14F-4D97-AF65-F5344CB8AC3E}">
        <p14:creationId xmlns:p14="http://schemas.microsoft.com/office/powerpoint/2010/main" val="112222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57576-DA31-4AB2-AB39-90B219E20B42}"/>
              </a:ext>
            </a:extLst>
          </p:cNvPr>
          <p:cNvSpPr>
            <a:spLocks noGrp="1"/>
          </p:cNvSpPr>
          <p:nvPr>
            <p:ph type="title"/>
          </p:nvPr>
        </p:nvSpPr>
        <p:spPr>
          <a:xfrm>
            <a:off x="669525" y="107771"/>
            <a:ext cx="10515600" cy="1325563"/>
          </a:xfrm>
        </p:spPr>
        <p:txBody>
          <a:bodyPr/>
          <a:lstStyle/>
          <a:p>
            <a:r>
              <a:rPr lang="en-US" dirty="0">
                <a:solidFill>
                  <a:srgbClr val="95043D"/>
                </a:solidFill>
                <a:latin typeface="Arial Black" panose="020B0A04020102020204" pitchFamily="34" charset="0"/>
              </a:rPr>
              <a:t>Safe Care: 5-Point Action Plan </a:t>
            </a:r>
          </a:p>
        </p:txBody>
      </p:sp>
      <p:sp>
        <p:nvSpPr>
          <p:cNvPr id="2" name="Slide Number Placeholder 1">
            <a:extLst>
              <a:ext uri="{FF2B5EF4-FFF2-40B4-BE49-F238E27FC236}">
                <a16:creationId xmlns:a16="http://schemas.microsoft.com/office/drawing/2014/main" id="{B01243C7-454B-4A14-AC28-8A1F4D09C17A}"/>
              </a:ext>
            </a:extLst>
          </p:cNvPr>
          <p:cNvSpPr>
            <a:spLocks noGrp="1"/>
          </p:cNvSpPr>
          <p:nvPr>
            <p:ph type="sldNum" sz="quarter" idx="12"/>
          </p:nvPr>
        </p:nvSpPr>
        <p:spPr/>
        <p:txBody>
          <a:bodyPr/>
          <a:lstStyle/>
          <a:p>
            <a:fld id="{0413E1A9-301C-4D7D-AD65-53C4D5F614DC}" type="slidenum">
              <a:rPr lang="en-US" smtClean="0"/>
              <a:t>15</a:t>
            </a:fld>
            <a:endParaRPr lang="en-US" dirty="0"/>
          </a:p>
        </p:txBody>
      </p:sp>
      <p:sp>
        <p:nvSpPr>
          <p:cNvPr id="3" name="Oval 2">
            <a:extLst>
              <a:ext uri="{FF2B5EF4-FFF2-40B4-BE49-F238E27FC236}">
                <a16:creationId xmlns:a16="http://schemas.microsoft.com/office/drawing/2014/main" id="{AEECCC8B-06B5-4B2C-A8BD-04F3C3CEA8F6}"/>
              </a:ext>
            </a:extLst>
          </p:cNvPr>
          <p:cNvSpPr/>
          <p:nvPr/>
        </p:nvSpPr>
        <p:spPr>
          <a:xfrm>
            <a:off x="838198" y="1690688"/>
            <a:ext cx="781235" cy="683581"/>
          </a:xfrm>
          <a:prstGeom prst="ellipse">
            <a:avLst/>
          </a:prstGeom>
          <a:solidFill>
            <a:srgbClr val="95043D"/>
          </a:solidFill>
          <a:ln>
            <a:solidFill>
              <a:srgbClr val="950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1</a:t>
            </a:r>
          </a:p>
        </p:txBody>
      </p:sp>
      <p:sp>
        <p:nvSpPr>
          <p:cNvPr id="12" name="Oval 11">
            <a:extLst>
              <a:ext uri="{FF2B5EF4-FFF2-40B4-BE49-F238E27FC236}">
                <a16:creationId xmlns:a16="http://schemas.microsoft.com/office/drawing/2014/main" id="{6121656E-8FE6-4B73-A86A-340230677BA8}"/>
              </a:ext>
            </a:extLst>
          </p:cNvPr>
          <p:cNvSpPr/>
          <p:nvPr/>
        </p:nvSpPr>
        <p:spPr>
          <a:xfrm>
            <a:off x="838198" y="2707487"/>
            <a:ext cx="781235" cy="683581"/>
          </a:xfrm>
          <a:prstGeom prst="ellipse">
            <a:avLst/>
          </a:prstGeom>
          <a:solidFill>
            <a:srgbClr val="452F8C"/>
          </a:solidFill>
          <a:ln>
            <a:solidFill>
              <a:srgbClr val="452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13" name="Oval 12">
            <a:extLst>
              <a:ext uri="{FF2B5EF4-FFF2-40B4-BE49-F238E27FC236}">
                <a16:creationId xmlns:a16="http://schemas.microsoft.com/office/drawing/2014/main" id="{A93AD752-79BF-4137-BA5A-B9566C1FA4BC}"/>
              </a:ext>
            </a:extLst>
          </p:cNvPr>
          <p:cNvSpPr/>
          <p:nvPr/>
        </p:nvSpPr>
        <p:spPr>
          <a:xfrm>
            <a:off x="838198" y="3724286"/>
            <a:ext cx="781235" cy="683581"/>
          </a:xfrm>
          <a:prstGeom prst="ellipse">
            <a:avLst/>
          </a:prstGeom>
          <a:solidFill>
            <a:srgbClr val="008E8A"/>
          </a:solidFill>
          <a:ln>
            <a:solidFill>
              <a:srgbClr val="008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14" name="Oval 13">
            <a:extLst>
              <a:ext uri="{FF2B5EF4-FFF2-40B4-BE49-F238E27FC236}">
                <a16:creationId xmlns:a16="http://schemas.microsoft.com/office/drawing/2014/main" id="{59394B5E-8EF5-4342-B8CD-31485D93FA59}"/>
              </a:ext>
            </a:extLst>
          </p:cNvPr>
          <p:cNvSpPr/>
          <p:nvPr/>
        </p:nvSpPr>
        <p:spPr>
          <a:xfrm>
            <a:off x="838198" y="4741085"/>
            <a:ext cx="781235" cy="683581"/>
          </a:xfrm>
          <a:prstGeom prst="ellipse">
            <a:avLst/>
          </a:prstGeom>
          <a:solidFill>
            <a:srgbClr val="7A9B3E"/>
          </a:solidFill>
          <a:ln>
            <a:solidFill>
              <a:srgbClr val="7A9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sp>
        <p:nvSpPr>
          <p:cNvPr id="15" name="Oval 14">
            <a:extLst>
              <a:ext uri="{FF2B5EF4-FFF2-40B4-BE49-F238E27FC236}">
                <a16:creationId xmlns:a16="http://schemas.microsoft.com/office/drawing/2014/main" id="{CF613271-2A7D-43E1-9275-D8E4F95B0BB2}"/>
              </a:ext>
            </a:extLst>
          </p:cNvPr>
          <p:cNvSpPr/>
          <p:nvPr/>
        </p:nvSpPr>
        <p:spPr>
          <a:xfrm>
            <a:off x="838198" y="5757884"/>
            <a:ext cx="781235" cy="683581"/>
          </a:xfrm>
          <a:prstGeom prst="ellipse">
            <a:avLst/>
          </a:prstGeom>
          <a:solidFill>
            <a:srgbClr val="D34025"/>
          </a:solidFill>
          <a:ln>
            <a:solidFill>
              <a:srgbClr val="D34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5</a:t>
            </a:r>
          </a:p>
        </p:txBody>
      </p:sp>
      <p:sp>
        <p:nvSpPr>
          <p:cNvPr id="6" name="TextBox 5">
            <a:extLst>
              <a:ext uri="{FF2B5EF4-FFF2-40B4-BE49-F238E27FC236}">
                <a16:creationId xmlns:a16="http://schemas.microsoft.com/office/drawing/2014/main" id="{18F108B0-623C-4BF1-9B8F-C1F6A082C9F2}"/>
              </a:ext>
            </a:extLst>
          </p:cNvPr>
          <p:cNvSpPr txBox="1"/>
          <p:nvPr/>
        </p:nvSpPr>
        <p:spPr>
          <a:xfrm>
            <a:off x="1839157" y="1777512"/>
            <a:ext cx="7642193" cy="461665"/>
          </a:xfrm>
          <a:prstGeom prst="rect">
            <a:avLst/>
          </a:prstGeom>
          <a:noFill/>
        </p:spPr>
        <p:txBody>
          <a:bodyPr wrap="square" rtlCol="0">
            <a:spAutoFit/>
          </a:bodyPr>
          <a:lstStyle/>
          <a:p>
            <a:pPr marL="461963" indent="-461963">
              <a:buClr>
                <a:schemeClr val="tx1"/>
              </a:buClr>
              <a:buNone/>
            </a:pPr>
            <a:r>
              <a:rPr lang="en-US" sz="2400" b="1" dirty="0">
                <a:solidFill>
                  <a:srgbClr val="95043D"/>
                </a:solidFill>
              </a:rPr>
              <a:t>Leadership</a:t>
            </a:r>
            <a:r>
              <a:rPr lang="en-US" sz="2400" dirty="0">
                <a:solidFill>
                  <a:srgbClr val="95043D"/>
                </a:solidFill>
              </a:rPr>
              <a:t> </a:t>
            </a:r>
            <a:r>
              <a:rPr lang="en-US" sz="2400" b="1" dirty="0">
                <a:solidFill>
                  <a:srgbClr val="95043D"/>
                </a:solidFill>
              </a:rPr>
              <a:t>Engagement</a:t>
            </a:r>
            <a:r>
              <a:rPr lang="en-US" sz="2400" dirty="0">
                <a:solidFill>
                  <a:srgbClr val="95043D"/>
                </a:solidFill>
              </a:rPr>
              <a:t> </a:t>
            </a:r>
            <a:r>
              <a:rPr lang="en-US" sz="2400" dirty="0"/>
              <a:t>and </a:t>
            </a:r>
            <a:r>
              <a:rPr lang="en-US" sz="2400" b="1" dirty="0">
                <a:solidFill>
                  <a:srgbClr val="95043D"/>
                </a:solidFill>
              </a:rPr>
              <a:t>Training</a:t>
            </a:r>
            <a:r>
              <a:rPr lang="en-US" sz="2400" dirty="0"/>
              <a:t> in Safe Care </a:t>
            </a:r>
          </a:p>
        </p:txBody>
      </p:sp>
      <p:sp>
        <p:nvSpPr>
          <p:cNvPr id="16" name="TextBox 15">
            <a:extLst>
              <a:ext uri="{FF2B5EF4-FFF2-40B4-BE49-F238E27FC236}">
                <a16:creationId xmlns:a16="http://schemas.microsoft.com/office/drawing/2014/main" id="{46643285-3C4B-4320-AEBA-16D65F90D52A}"/>
              </a:ext>
            </a:extLst>
          </p:cNvPr>
          <p:cNvSpPr txBox="1"/>
          <p:nvPr/>
        </p:nvSpPr>
        <p:spPr>
          <a:xfrm>
            <a:off x="1839157" y="2818444"/>
            <a:ext cx="9543495" cy="461665"/>
          </a:xfrm>
          <a:prstGeom prst="rect">
            <a:avLst/>
          </a:prstGeom>
          <a:noFill/>
        </p:spPr>
        <p:txBody>
          <a:bodyPr wrap="square" rtlCol="0">
            <a:spAutoFit/>
          </a:bodyPr>
          <a:lstStyle/>
          <a:p>
            <a:pPr marL="461963" indent="-461963">
              <a:buNone/>
            </a:pPr>
            <a:r>
              <a:rPr lang="en-US" sz="2400" dirty="0"/>
              <a:t>Designate a Safe Care for Seniors </a:t>
            </a:r>
            <a:r>
              <a:rPr lang="en-US" sz="2400" b="1" dirty="0">
                <a:solidFill>
                  <a:srgbClr val="452F8C"/>
                </a:solidFill>
              </a:rPr>
              <a:t>Safety Champions</a:t>
            </a:r>
          </a:p>
        </p:txBody>
      </p:sp>
      <p:sp>
        <p:nvSpPr>
          <p:cNvPr id="17" name="TextBox 16">
            <a:extLst>
              <a:ext uri="{FF2B5EF4-FFF2-40B4-BE49-F238E27FC236}">
                <a16:creationId xmlns:a16="http://schemas.microsoft.com/office/drawing/2014/main" id="{212B26E8-23DF-4376-B4DA-7F0816B02399}"/>
              </a:ext>
            </a:extLst>
          </p:cNvPr>
          <p:cNvSpPr txBox="1"/>
          <p:nvPr/>
        </p:nvSpPr>
        <p:spPr>
          <a:xfrm>
            <a:off x="1911658" y="4665219"/>
            <a:ext cx="10031027" cy="830997"/>
          </a:xfrm>
          <a:prstGeom prst="rect">
            <a:avLst/>
          </a:prstGeom>
          <a:noFill/>
        </p:spPr>
        <p:txBody>
          <a:bodyPr wrap="square" rtlCol="0">
            <a:spAutoFit/>
          </a:bodyPr>
          <a:lstStyle/>
          <a:p>
            <a:r>
              <a:rPr lang="en-US" sz="2400" b="1" dirty="0">
                <a:solidFill>
                  <a:srgbClr val="7A9B3E"/>
                </a:solidFill>
              </a:rPr>
              <a:t>Partner in New Ways with Residents and Families </a:t>
            </a:r>
            <a:r>
              <a:rPr lang="en-US" sz="2400" dirty="0"/>
              <a:t>to improve Communication, Safety and Quality</a:t>
            </a:r>
          </a:p>
        </p:txBody>
      </p:sp>
      <p:sp>
        <p:nvSpPr>
          <p:cNvPr id="18" name="TextBox 17">
            <a:extLst>
              <a:ext uri="{FF2B5EF4-FFF2-40B4-BE49-F238E27FC236}">
                <a16:creationId xmlns:a16="http://schemas.microsoft.com/office/drawing/2014/main" id="{75553704-5A91-4274-A448-96658AD5F1DD}"/>
              </a:ext>
            </a:extLst>
          </p:cNvPr>
          <p:cNvSpPr txBox="1"/>
          <p:nvPr/>
        </p:nvSpPr>
        <p:spPr>
          <a:xfrm>
            <a:off x="1839157" y="3702894"/>
            <a:ext cx="10031027" cy="830997"/>
          </a:xfrm>
          <a:prstGeom prst="rect">
            <a:avLst/>
          </a:prstGeom>
          <a:noFill/>
        </p:spPr>
        <p:txBody>
          <a:bodyPr wrap="square" rtlCol="0">
            <a:spAutoFit/>
          </a:bodyPr>
          <a:lstStyle/>
          <a:p>
            <a:r>
              <a:rPr lang="en-US" sz="2400" dirty="0"/>
              <a:t>Participate in at least one </a:t>
            </a:r>
            <a:r>
              <a:rPr lang="en-US" sz="2400" b="1" dirty="0">
                <a:solidFill>
                  <a:srgbClr val="008E8A"/>
                </a:solidFill>
              </a:rPr>
              <a:t>Collaborative Learning &amp; Improvement Opportunity </a:t>
            </a:r>
            <a:r>
              <a:rPr lang="en-US" sz="2400" dirty="0"/>
              <a:t>each year</a:t>
            </a:r>
          </a:p>
        </p:txBody>
      </p:sp>
      <p:sp>
        <p:nvSpPr>
          <p:cNvPr id="19" name="TextBox 18">
            <a:extLst>
              <a:ext uri="{FF2B5EF4-FFF2-40B4-BE49-F238E27FC236}">
                <a16:creationId xmlns:a16="http://schemas.microsoft.com/office/drawing/2014/main" id="{35CFDE90-5124-4A6B-85C6-1F9693D619BB}"/>
              </a:ext>
            </a:extLst>
          </p:cNvPr>
          <p:cNvSpPr txBox="1"/>
          <p:nvPr/>
        </p:nvSpPr>
        <p:spPr>
          <a:xfrm>
            <a:off x="1911658" y="5757884"/>
            <a:ext cx="9543495" cy="461665"/>
          </a:xfrm>
          <a:prstGeom prst="rect">
            <a:avLst/>
          </a:prstGeom>
          <a:noFill/>
        </p:spPr>
        <p:txBody>
          <a:bodyPr wrap="square" rtlCol="0">
            <a:spAutoFit/>
          </a:bodyPr>
          <a:lstStyle/>
          <a:p>
            <a:pPr>
              <a:buNone/>
            </a:pPr>
            <a:r>
              <a:rPr lang="en-US" sz="2400" dirty="0"/>
              <a:t>Build and Strengthen Our </a:t>
            </a:r>
            <a:r>
              <a:rPr lang="en-US" sz="2400" b="1" dirty="0">
                <a:solidFill>
                  <a:srgbClr val="D34025"/>
                </a:solidFill>
              </a:rPr>
              <a:t>Safety Culture</a:t>
            </a:r>
            <a:endParaRPr lang="en-US" sz="2400" dirty="0"/>
          </a:p>
        </p:txBody>
      </p:sp>
    </p:spTree>
    <p:extLst>
      <p:ext uri="{BB962C8B-B14F-4D97-AF65-F5344CB8AC3E}">
        <p14:creationId xmlns:p14="http://schemas.microsoft.com/office/powerpoint/2010/main" val="331758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6B6F6614-96A4-494A-B165-C3C42AA69607}" type="slidenum">
              <a:rPr lang="en-US" smtClean="0"/>
              <a:pPr>
                <a:defRPr/>
              </a:pPr>
              <a:t>16</a:t>
            </a:fld>
            <a:endParaRPr lang="en-US" dirty="0"/>
          </a:p>
        </p:txBody>
      </p:sp>
      <p:pic>
        <p:nvPicPr>
          <p:cNvPr id="2" name="Picture 1"/>
          <p:cNvPicPr>
            <a:picLocks noChangeAspect="1"/>
          </p:cNvPicPr>
          <p:nvPr/>
        </p:nvPicPr>
        <p:blipFill>
          <a:blip r:embed="rId3"/>
          <a:stretch>
            <a:fillRect/>
          </a:stretch>
        </p:blipFill>
        <p:spPr>
          <a:xfrm>
            <a:off x="1675981" y="0"/>
            <a:ext cx="8840037" cy="6858000"/>
          </a:xfrm>
          <a:prstGeom prst="rect">
            <a:avLst/>
          </a:prstGeom>
          <a:ln>
            <a:solidFill>
              <a:schemeClr val="accent1"/>
            </a:solidFill>
          </a:ln>
        </p:spPr>
      </p:pic>
    </p:spTree>
    <p:extLst>
      <p:ext uri="{BB962C8B-B14F-4D97-AF65-F5344CB8AC3E}">
        <p14:creationId xmlns:p14="http://schemas.microsoft.com/office/powerpoint/2010/main" val="413206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6B6F6614-96A4-494A-B165-C3C42AA69607}" type="slidenum">
              <a:rPr lang="en-US" smtClean="0"/>
              <a:pPr>
                <a:defRPr/>
              </a:pPr>
              <a:t>17</a:t>
            </a:fld>
            <a:endParaRPr lang="en-US" dirty="0"/>
          </a:p>
        </p:txBody>
      </p:sp>
      <p:pic>
        <p:nvPicPr>
          <p:cNvPr id="4" name="Picture 3"/>
          <p:cNvPicPr>
            <a:picLocks noChangeAspect="1"/>
          </p:cNvPicPr>
          <p:nvPr/>
        </p:nvPicPr>
        <p:blipFill>
          <a:blip r:embed="rId2"/>
          <a:stretch>
            <a:fillRect/>
          </a:stretch>
        </p:blipFill>
        <p:spPr>
          <a:xfrm>
            <a:off x="430912" y="340482"/>
            <a:ext cx="5461444" cy="6177035"/>
          </a:xfrm>
          <a:prstGeom prst="rect">
            <a:avLst/>
          </a:prstGeom>
        </p:spPr>
      </p:pic>
      <p:pic>
        <p:nvPicPr>
          <p:cNvPr id="5" name="Picture 4"/>
          <p:cNvPicPr>
            <a:picLocks noChangeAspect="1"/>
          </p:cNvPicPr>
          <p:nvPr/>
        </p:nvPicPr>
        <p:blipFill>
          <a:blip r:embed="rId3"/>
          <a:stretch>
            <a:fillRect/>
          </a:stretch>
        </p:blipFill>
        <p:spPr>
          <a:xfrm>
            <a:off x="6621950" y="0"/>
            <a:ext cx="5324185" cy="6858000"/>
          </a:xfrm>
          <a:prstGeom prst="rect">
            <a:avLst/>
          </a:prstGeom>
        </p:spPr>
      </p:pic>
    </p:spTree>
    <p:extLst>
      <p:ext uri="{BB962C8B-B14F-4D97-AF65-F5344CB8AC3E}">
        <p14:creationId xmlns:p14="http://schemas.microsoft.com/office/powerpoint/2010/main" val="380231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1075" y="6308725"/>
            <a:ext cx="2743200" cy="365125"/>
          </a:xfrm>
        </p:spPr>
        <p:txBody>
          <a:bodyPr/>
          <a:lstStyle/>
          <a:p>
            <a:fld id="{0413E1A9-301C-4D7D-AD65-53C4D5F614DC}" type="slidenum">
              <a:rPr lang="en-US" smtClean="0"/>
              <a:t>18</a:t>
            </a:fld>
            <a:endParaRPr lang="en-US"/>
          </a:p>
        </p:txBody>
      </p:sp>
      <p:sp>
        <p:nvSpPr>
          <p:cNvPr id="8" name="TextBox 7"/>
          <p:cNvSpPr txBox="1"/>
          <p:nvPr/>
        </p:nvSpPr>
        <p:spPr>
          <a:xfrm>
            <a:off x="832899" y="3744045"/>
            <a:ext cx="6241653" cy="1661993"/>
          </a:xfrm>
          <a:prstGeom prst="rect">
            <a:avLst/>
          </a:prstGeom>
          <a:noFill/>
        </p:spPr>
        <p:txBody>
          <a:bodyPr wrap="square" rtlCol="0">
            <a:spAutoFit/>
          </a:bodyPr>
          <a:lstStyle/>
          <a:p>
            <a:endParaRPr lang="en-US" sz="4400" b="1" dirty="0">
              <a:solidFill>
                <a:srgbClr val="95043D"/>
              </a:solidFill>
            </a:endParaRPr>
          </a:p>
          <a:p>
            <a:r>
              <a:rPr lang="en-US" sz="4400" b="1" dirty="0">
                <a:solidFill>
                  <a:srgbClr val="95043D"/>
                </a:solidFill>
              </a:rPr>
              <a:t>Data Portal</a:t>
            </a:r>
          </a:p>
          <a:p>
            <a:endParaRPr lang="en-US" sz="1400" b="1" dirty="0">
              <a:solidFill>
                <a:srgbClr val="452F8C"/>
              </a:solidFill>
            </a:endParaRPr>
          </a:p>
        </p:txBody>
      </p:sp>
      <p:pic>
        <p:nvPicPr>
          <p:cNvPr id="3" name="Picture 2"/>
          <p:cNvPicPr>
            <a:picLocks noChangeAspect="1"/>
          </p:cNvPicPr>
          <p:nvPr/>
        </p:nvPicPr>
        <p:blipFill>
          <a:blip r:embed="rId3"/>
          <a:stretch>
            <a:fillRect/>
          </a:stretch>
        </p:blipFill>
        <p:spPr>
          <a:xfrm>
            <a:off x="577850" y="324571"/>
            <a:ext cx="8191500" cy="3419475"/>
          </a:xfrm>
          <a:prstGeom prst="rect">
            <a:avLst/>
          </a:prstGeom>
        </p:spPr>
      </p:pic>
      <p:pic>
        <p:nvPicPr>
          <p:cNvPr id="4" name="Picture 3"/>
          <p:cNvPicPr>
            <a:picLocks noChangeAspect="1"/>
          </p:cNvPicPr>
          <p:nvPr/>
        </p:nvPicPr>
        <p:blipFill>
          <a:blip r:embed="rId4"/>
          <a:stretch>
            <a:fillRect/>
          </a:stretch>
        </p:blipFill>
        <p:spPr>
          <a:xfrm>
            <a:off x="4533611" y="1608138"/>
            <a:ext cx="7087796" cy="4700587"/>
          </a:xfrm>
          <a:prstGeom prst="rect">
            <a:avLst/>
          </a:prstGeom>
          <a:solidFill>
            <a:srgbClr val="221F0A"/>
          </a:solidFill>
          <a:ln>
            <a:solidFill>
              <a:schemeClr val="tx1"/>
            </a:solidFill>
          </a:ln>
        </p:spPr>
      </p:pic>
    </p:spTree>
    <p:extLst>
      <p:ext uri="{BB962C8B-B14F-4D97-AF65-F5344CB8AC3E}">
        <p14:creationId xmlns:p14="http://schemas.microsoft.com/office/powerpoint/2010/main" val="421779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13E1A9-301C-4D7D-AD65-53C4D5F614DC}" type="slidenum">
              <a:rPr lang="en-US" smtClean="0"/>
              <a:t>19</a:t>
            </a:fld>
            <a:endParaRPr lang="en-US"/>
          </a:p>
        </p:txBody>
      </p:sp>
      <p:pic>
        <p:nvPicPr>
          <p:cNvPr id="2" name="Picture 1"/>
          <p:cNvPicPr>
            <a:picLocks noChangeAspect="1"/>
          </p:cNvPicPr>
          <p:nvPr/>
        </p:nvPicPr>
        <p:blipFill>
          <a:blip r:embed="rId2"/>
          <a:stretch>
            <a:fillRect/>
          </a:stretch>
        </p:blipFill>
        <p:spPr>
          <a:xfrm>
            <a:off x="3062287" y="133350"/>
            <a:ext cx="5853113" cy="6609356"/>
          </a:xfrm>
          <a:prstGeom prst="rect">
            <a:avLst/>
          </a:prstGeom>
          <a:ln>
            <a:solidFill>
              <a:schemeClr val="tx1"/>
            </a:solidFill>
          </a:ln>
        </p:spPr>
      </p:pic>
    </p:spTree>
    <p:extLst>
      <p:ext uri="{BB962C8B-B14F-4D97-AF65-F5344CB8AC3E}">
        <p14:creationId xmlns:p14="http://schemas.microsoft.com/office/powerpoint/2010/main" val="156138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22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13E1A9-301C-4D7D-AD65-53C4D5F614DC}" type="slidenum">
              <a:rPr lang="en-US" smtClean="0"/>
              <a:t>20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65" y="5571962"/>
            <a:ext cx="1627876" cy="1367416"/>
          </a:xfrm>
          <a:prstGeom prst="rect">
            <a:avLst/>
          </a:prstGeom>
        </p:spPr>
      </p:pic>
      <p:graphicFrame>
        <p:nvGraphicFramePr>
          <p:cNvPr id="5" name="Diagram 4"/>
          <p:cNvGraphicFramePr/>
          <p:nvPr>
            <p:extLst>
              <p:ext uri="{D42A27DB-BD31-4B8C-83A1-F6EECF244321}">
                <p14:modId xmlns:p14="http://schemas.microsoft.com/office/powerpoint/2010/main" val="315537692"/>
              </p:ext>
            </p:extLst>
          </p:nvPr>
        </p:nvGraphicFramePr>
        <p:xfrm>
          <a:off x="4495750" y="1002035"/>
          <a:ext cx="7314062" cy="4697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croll: Horizontal 5">
            <a:extLst>
              <a:ext uri="{FF2B5EF4-FFF2-40B4-BE49-F238E27FC236}">
                <a16:creationId xmlns:a16="http://schemas.microsoft.com/office/drawing/2014/main" id="{5A75BFD6-0E04-4E6F-B6CD-D30E7516F5CE}"/>
              </a:ext>
            </a:extLst>
          </p:cNvPr>
          <p:cNvSpPr/>
          <p:nvPr/>
        </p:nvSpPr>
        <p:spPr>
          <a:xfrm>
            <a:off x="382188" y="3433029"/>
            <a:ext cx="3545149" cy="1367416"/>
          </a:xfrm>
          <a:prstGeom prst="horizontalScroll">
            <a:avLst/>
          </a:prstGeom>
          <a:solidFill>
            <a:srgbClr val="95043D"/>
          </a:solidFill>
          <a:ln>
            <a:solidFill>
              <a:srgbClr val="950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5043D"/>
              </a:solidFill>
            </a:endParaRPr>
          </a:p>
        </p:txBody>
      </p:sp>
      <p:pic>
        <p:nvPicPr>
          <p:cNvPr id="8" name="Picture 7" descr="A close up of a sign&#10;&#10;Description generated with high confidence">
            <a:extLst>
              <a:ext uri="{FF2B5EF4-FFF2-40B4-BE49-F238E27FC236}">
                <a16:creationId xmlns:a16="http://schemas.microsoft.com/office/drawing/2014/main" id="{9B3E7440-99A5-4B51-BF70-CEE88DD3A4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523" y="1602664"/>
            <a:ext cx="3095155" cy="1830364"/>
          </a:xfrm>
          <a:prstGeom prst="rect">
            <a:avLst/>
          </a:prstGeom>
        </p:spPr>
      </p:pic>
      <p:sp>
        <p:nvSpPr>
          <p:cNvPr id="9" name="TextBox 8">
            <a:extLst>
              <a:ext uri="{FF2B5EF4-FFF2-40B4-BE49-F238E27FC236}">
                <a16:creationId xmlns:a16="http://schemas.microsoft.com/office/drawing/2014/main" id="{AD97DD86-105C-4B22-A3C3-F3634AA3DB71}"/>
              </a:ext>
            </a:extLst>
          </p:cNvPr>
          <p:cNvSpPr txBox="1"/>
          <p:nvPr/>
        </p:nvSpPr>
        <p:spPr>
          <a:xfrm>
            <a:off x="445855" y="3824349"/>
            <a:ext cx="3417814" cy="584775"/>
          </a:xfrm>
          <a:prstGeom prst="rect">
            <a:avLst/>
          </a:prstGeom>
          <a:noFill/>
        </p:spPr>
        <p:txBody>
          <a:bodyPr wrap="square" rtlCol="0">
            <a:spAutoFit/>
          </a:bodyPr>
          <a:lstStyle/>
          <a:p>
            <a:pPr algn="ctr"/>
            <a:r>
              <a:rPr lang="en-US" sz="3200" dirty="0">
                <a:solidFill>
                  <a:schemeClr val="bg1"/>
                </a:solidFill>
                <a:latin typeface="Arial Black" panose="020B0A04020102020204" pitchFamily="34" charset="0"/>
              </a:rPr>
              <a:t>RECOGNITION</a:t>
            </a:r>
          </a:p>
        </p:txBody>
      </p:sp>
    </p:spTree>
    <p:extLst>
      <p:ext uri="{BB962C8B-B14F-4D97-AF65-F5344CB8AC3E}">
        <p14:creationId xmlns:p14="http://schemas.microsoft.com/office/powerpoint/2010/main" val="32035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13E1A9-301C-4D7D-AD65-53C4D5F614DC}" type="slidenum">
              <a:rPr lang="en-US" smtClean="0"/>
              <a:t>21</a:t>
            </a:fld>
            <a:endParaRPr lang="en-US"/>
          </a:p>
        </p:txBody>
      </p:sp>
      <p:sp>
        <p:nvSpPr>
          <p:cNvPr id="4" name="TextBox 3"/>
          <p:cNvSpPr txBox="1"/>
          <p:nvPr/>
        </p:nvSpPr>
        <p:spPr>
          <a:xfrm>
            <a:off x="5803810" y="400990"/>
            <a:ext cx="6241653" cy="2708434"/>
          </a:xfrm>
          <a:prstGeom prst="rect">
            <a:avLst/>
          </a:prstGeom>
          <a:noFill/>
        </p:spPr>
        <p:txBody>
          <a:bodyPr wrap="square" rtlCol="0">
            <a:spAutoFit/>
          </a:bodyPr>
          <a:lstStyle/>
          <a:p>
            <a:r>
              <a:rPr lang="en-US" sz="4400" b="1" dirty="0">
                <a:solidFill>
                  <a:srgbClr val="95043D"/>
                </a:solidFill>
              </a:rPr>
              <a:t>Individual Recognition </a:t>
            </a:r>
          </a:p>
          <a:p>
            <a:endParaRPr lang="en-US" sz="1400" b="1" dirty="0">
              <a:solidFill>
                <a:srgbClr val="452F8C"/>
              </a:solidFill>
            </a:endParaRPr>
          </a:p>
          <a:p>
            <a:r>
              <a:rPr lang="en-US" sz="2800" b="1" dirty="0"/>
              <a:t>Nominate individuals who demonstrate:</a:t>
            </a:r>
          </a:p>
          <a:p>
            <a:pPr marL="396875" indent="-396875">
              <a:buAutoNum type="arabicPeriod"/>
            </a:pPr>
            <a:r>
              <a:rPr lang="en-US" sz="2800" b="1" dirty="0">
                <a:solidFill>
                  <a:srgbClr val="008E8A"/>
                </a:solidFill>
              </a:rPr>
              <a:t>Respect, Dignity, Knowing Resident as a Person</a:t>
            </a:r>
          </a:p>
          <a:p>
            <a:pPr marL="396875" indent="-396875">
              <a:buAutoNum type="arabicPeriod"/>
            </a:pPr>
            <a:r>
              <a:rPr lang="en-US" sz="2800" b="1" dirty="0">
                <a:solidFill>
                  <a:srgbClr val="008E8A"/>
                </a:solidFill>
              </a:rPr>
              <a:t>Speaking Up to Prevent Harm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990"/>
            <a:ext cx="5869709" cy="5869709"/>
          </a:xfrm>
          <a:prstGeom prst="rect">
            <a:avLst/>
          </a:prstGeom>
        </p:spPr>
      </p:pic>
      <p:pic>
        <p:nvPicPr>
          <p:cNvPr id="3" name="Picture 2"/>
          <p:cNvPicPr>
            <a:picLocks noChangeAspect="1"/>
          </p:cNvPicPr>
          <p:nvPr/>
        </p:nvPicPr>
        <p:blipFill rotWithShape="1">
          <a:blip r:embed="rId4"/>
          <a:srcRect t="66003"/>
          <a:stretch/>
        </p:blipFill>
        <p:spPr>
          <a:xfrm>
            <a:off x="6249039" y="3326319"/>
            <a:ext cx="4293825" cy="2598231"/>
          </a:xfrm>
          <a:prstGeom prst="rect">
            <a:avLst/>
          </a:prstGeom>
        </p:spPr>
      </p:pic>
      <p:sp>
        <p:nvSpPr>
          <p:cNvPr id="6" name="Rectangle 5"/>
          <p:cNvSpPr/>
          <p:nvPr/>
        </p:nvSpPr>
        <p:spPr>
          <a:xfrm>
            <a:off x="8353425" y="3326319"/>
            <a:ext cx="2686050" cy="27030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97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13E1A9-301C-4D7D-AD65-53C4D5F614DC}" type="slidenum">
              <a:rPr lang="en-US" smtClean="0"/>
              <a:t>22</a:t>
            </a:fld>
            <a:endParaRPr lang="en-US"/>
          </a:p>
        </p:txBody>
      </p:sp>
      <p:pic>
        <p:nvPicPr>
          <p:cNvPr id="5" name="Picture 4"/>
          <p:cNvPicPr>
            <a:picLocks noChangeAspect="1"/>
          </p:cNvPicPr>
          <p:nvPr/>
        </p:nvPicPr>
        <p:blipFill>
          <a:blip r:embed="rId2"/>
          <a:stretch>
            <a:fillRect/>
          </a:stretch>
        </p:blipFill>
        <p:spPr>
          <a:xfrm>
            <a:off x="0" y="0"/>
            <a:ext cx="5325850" cy="6858000"/>
          </a:xfrm>
          <a:prstGeom prst="rect">
            <a:avLst/>
          </a:prstGeom>
        </p:spPr>
      </p:pic>
      <p:pic>
        <p:nvPicPr>
          <p:cNvPr id="4" name="Picture 3"/>
          <p:cNvPicPr>
            <a:picLocks noChangeAspect="1"/>
          </p:cNvPicPr>
          <p:nvPr/>
        </p:nvPicPr>
        <p:blipFill rotWithShape="1">
          <a:blip r:embed="rId3"/>
          <a:srcRect l="3117" r="2443" b="6965"/>
          <a:stretch/>
        </p:blipFill>
        <p:spPr>
          <a:xfrm>
            <a:off x="5837382" y="359497"/>
            <a:ext cx="5929745" cy="5739974"/>
          </a:xfrm>
          <a:prstGeom prst="rect">
            <a:avLst/>
          </a:prstGeom>
        </p:spPr>
      </p:pic>
    </p:spTree>
    <p:extLst>
      <p:ext uri="{BB962C8B-B14F-4D97-AF65-F5344CB8AC3E}">
        <p14:creationId xmlns:p14="http://schemas.microsoft.com/office/powerpoint/2010/main" val="52608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13E1A9-301C-4D7D-AD65-53C4D5F614DC}" type="slidenum">
              <a:rPr lang="en-US" smtClean="0"/>
              <a:t>23</a:t>
            </a:fld>
            <a:endParaRPr lang="en-US"/>
          </a:p>
        </p:txBody>
      </p:sp>
      <p:pic>
        <p:nvPicPr>
          <p:cNvPr id="6" name="Picture 5"/>
          <p:cNvPicPr/>
          <p:nvPr/>
        </p:nvPicPr>
        <p:blipFill>
          <a:blip r:embed="rId2"/>
          <a:stretch>
            <a:fillRect/>
          </a:stretch>
        </p:blipFill>
        <p:spPr>
          <a:xfrm>
            <a:off x="7092748" y="53504"/>
            <a:ext cx="4600806" cy="6469640"/>
          </a:xfrm>
          <a:prstGeom prst="rect">
            <a:avLst/>
          </a:prstGeom>
        </p:spPr>
      </p:pic>
      <p:sp>
        <p:nvSpPr>
          <p:cNvPr id="7" name="TextBox 6"/>
          <p:cNvSpPr txBox="1"/>
          <p:nvPr/>
        </p:nvSpPr>
        <p:spPr>
          <a:xfrm>
            <a:off x="784512" y="1256998"/>
            <a:ext cx="5462732" cy="4062651"/>
          </a:xfrm>
          <a:prstGeom prst="rect">
            <a:avLst/>
          </a:prstGeom>
          <a:noFill/>
        </p:spPr>
        <p:txBody>
          <a:bodyPr wrap="square" rtlCol="0">
            <a:spAutoFit/>
          </a:bodyPr>
          <a:lstStyle/>
          <a:p>
            <a:r>
              <a:rPr lang="en-US" sz="2400" b="1" dirty="0">
                <a:solidFill>
                  <a:srgbClr val="C00000"/>
                </a:solidFill>
              </a:rPr>
              <a:t>How to Access On-line Tools &amp; Resources</a:t>
            </a:r>
            <a:endParaRPr lang="en-US" sz="2400" dirty="0">
              <a:solidFill>
                <a:srgbClr val="C00000"/>
              </a:solidFill>
            </a:endParaRPr>
          </a:p>
          <a:p>
            <a:pPr lvl="0"/>
            <a:endParaRPr lang="en-US" dirty="0"/>
          </a:p>
          <a:p>
            <a:pPr lvl="0"/>
            <a:r>
              <a:rPr lang="en-US" dirty="0"/>
              <a:t>Log-in to the LeadingAge Minnesota website: </a:t>
            </a:r>
            <a:r>
              <a:rPr lang="en-US" u="sng" dirty="0">
                <a:hlinkClick r:id="rId3"/>
              </a:rPr>
              <a:t>www.leadingagemn.org</a:t>
            </a:r>
            <a:endParaRPr lang="en-US" dirty="0"/>
          </a:p>
          <a:p>
            <a:pPr lvl="0"/>
            <a:endParaRPr lang="en-US" dirty="0"/>
          </a:p>
          <a:p>
            <a:pPr lvl="0"/>
            <a:r>
              <a:rPr lang="en-US" dirty="0"/>
              <a:t>Under the “</a:t>
            </a:r>
            <a:r>
              <a:rPr lang="en-US" i="1" dirty="0"/>
              <a:t>Provider Resources</a:t>
            </a:r>
            <a:r>
              <a:rPr lang="en-US" dirty="0"/>
              <a:t>” tab, click on “</a:t>
            </a:r>
            <a:r>
              <a:rPr lang="en-US" i="1" dirty="0"/>
              <a:t>Safe Care for Seniors</a:t>
            </a:r>
            <a:r>
              <a:rPr lang="en-US" dirty="0"/>
              <a:t>” in the left-hand column. </a:t>
            </a:r>
          </a:p>
          <a:p>
            <a:pPr lvl="0"/>
            <a:endParaRPr lang="en-US" dirty="0"/>
          </a:p>
          <a:p>
            <a:pPr lvl="0"/>
            <a:r>
              <a:rPr lang="en-US" dirty="0"/>
              <a:t>Click on the </a:t>
            </a:r>
            <a:r>
              <a:rPr lang="en-US" dirty="0">
                <a:solidFill>
                  <a:srgbClr val="C00000"/>
                </a:solidFill>
              </a:rPr>
              <a:t>Safe Care for Seniors Pledge Toolkit</a:t>
            </a:r>
            <a:r>
              <a:rPr lang="en-US" dirty="0"/>
              <a:t>, or</a:t>
            </a:r>
          </a:p>
          <a:p>
            <a:pPr lvl="0"/>
            <a:endParaRPr lang="en-US" dirty="0"/>
          </a:p>
          <a:p>
            <a:pPr lvl="0"/>
            <a:r>
              <a:rPr lang="en-US" dirty="0">
                <a:solidFill>
                  <a:srgbClr val="C00000"/>
                </a:solidFill>
              </a:rPr>
              <a:t>Self-Assessment Guide and Implementation Toolkit</a:t>
            </a:r>
          </a:p>
          <a:p>
            <a:r>
              <a:rPr lang="en-US" dirty="0"/>
              <a:t> </a:t>
            </a:r>
          </a:p>
          <a:p>
            <a:r>
              <a:rPr lang="en-US" dirty="0"/>
              <a:t> </a:t>
            </a:r>
          </a:p>
          <a:p>
            <a:endParaRPr lang="en-US" dirty="0"/>
          </a:p>
        </p:txBody>
      </p:sp>
      <p:sp>
        <p:nvSpPr>
          <p:cNvPr id="8" name="Oval 7"/>
          <p:cNvSpPr/>
          <p:nvPr/>
        </p:nvSpPr>
        <p:spPr>
          <a:xfrm>
            <a:off x="7816273" y="666056"/>
            <a:ext cx="794327" cy="3232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93939" y="4046808"/>
            <a:ext cx="1677555" cy="25755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99612" y="2666779"/>
            <a:ext cx="794327" cy="3232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80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13E1A9-301C-4D7D-AD65-53C4D5F614DC}" type="slidenum">
              <a:rPr lang="en-US" smtClean="0"/>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10287000" cy="6858000"/>
          </a:xfrm>
          <a:prstGeom prst="rect">
            <a:avLst/>
          </a:prstGeom>
        </p:spPr>
      </p:pic>
      <p:sp>
        <p:nvSpPr>
          <p:cNvPr id="5" name="TextBox 4"/>
          <p:cNvSpPr txBox="1"/>
          <p:nvPr/>
        </p:nvSpPr>
        <p:spPr>
          <a:xfrm>
            <a:off x="1949620" y="3978869"/>
            <a:ext cx="5597611" cy="2185214"/>
          </a:xfrm>
          <a:prstGeom prst="rect">
            <a:avLst/>
          </a:prstGeom>
          <a:noFill/>
        </p:spPr>
        <p:txBody>
          <a:bodyPr wrap="square" rtlCol="0">
            <a:spAutoFit/>
          </a:bodyPr>
          <a:lstStyle/>
          <a:p>
            <a:pPr algn="ctr"/>
            <a:r>
              <a:rPr lang="en-US" sz="3600" b="1" dirty="0">
                <a:solidFill>
                  <a:srgbClr val="008E8A"/>
                </a:solidFill>
              </a:rPr>
              <a:t>Julie Apold</a:t>
            </a:r>
          </a:p>
          <a:p>
            <a:pPr algn="ctr"/>
            <a:r>
              <a:rPr lang="en-US" sz="3200" i="1" dirty="0">
                <a:solidFill>
                  <a:srgbClr val="95043D"/>
                </a:solidFill>
              </a:rPr>
              <a:t>japold@leadingagemn.org</a:t>
            </a:r>
          </a:p>
          <a:p>
            <a:pPr algn="ctr"/>
            <a:r>
              <a:rPr lang="en-US" sz="3600" b="1" dirty="0">
                <a:solidFill>
                  <a:srgbClr val="008E8A"/>
                </a:solidFill>
              </a:rPr>
              <a:t>Jodi Boyne </a:t>
            </a:r>
          </a:p>
          <a:p>
            <a:pPr algn="ctr"/>
            <a:r>
              <a:rPr lang="en-US" sz="3200" i="1" dirty="0">
                <a:solidFill>
                  <a:srgbClr val="95043D"/>
                </a:solidFill>
              </a:rPr>
              <a:t>jboyne@leadingagemn.org</a:t>
            </a:r>
          </a:p>
        </p:txBody>
      </p:sp>
    </p:spTree>
    <p:extLst>
      <p:ext uri="{BB962C8B-B14F-4D97-AF65-F5344CB8AC3E}">
        <p14:creationId xmlns:p14="http://schemas.microsoft.com/office/powerpoint/2010/main" val="278819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BC922B-FBDC-4A9D-B7D3-CEAD3583D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60" y="1484851"/>
            <a:ext cx="5722357" cy="3433414"/>
          </a:xfrm>
          <a:prstGeom prst="rect">
            <a:avLst/>
          </a:prstGeom>
        </p:spPr>
      </p:pic>
      <p:sp>
        <p:nvSpPr>
          <p:cNvPr id="6" name="TextBox 5">
            <a:extLst>
              <a:ext uri="{FF2B5EF4-FFF2-40B4-BE49-F238E27FC236}">
                <a16:creationId xmlns:a16="http://schemas.microsoft.com/office/drawing/2014/main" id="{57E3B519-DDE0-43BC-B27E-B05D10BCDD4D}"/>
              </a:ext>
            </a:extLst>
          </p:cNvPr>
          <p:cNvSpPr txBox="1"/>
          <p:nvPr/>
        </p:nvSpPr>
        <p:spPr>
          <a:xfrm>
            <a:off x="6367602" y="1484851"/>
            <a:ext cx="5471590" cy="3477875"/>
          </a:xfrm>
          <a:prstGeom prst="rect">
            <a:avLst/>
          </a:prstGeom>
          <a:noFill/>
        </p:spPr>
        <p:txBody>
          <a:bodyPr wrap="square" rtlCol="0">
            <a:spAutoFit/>
          </a:bodyPr>
          <a:lstStyle/>
          <a:p>
            <a:r>
              <a:rPr lang="en-US" sz="4400" dirty="0">
                <a:solidFill>
                  <a:srgbClr val="221F0A"/>
                </a:solidFill>
                <a:latin typeface="Arial Black" panose="020B0A04020102020204" pitchFamily="34" charset="0"/>
              </a:rPr>
              <a:t>Eliminate Preventable Harm in the Course of Caregiving</a:t>
            </a:r>
          </a:p>
        </p:txBody>
      </p:sp>
      <p:sp>
        <p:nvSpPr>
          <p:cNvPr id="2" name="Slide Number Placeholder 1">
            <a:extLst>
              <a:ext uri="{FF2B5EF4-FFF2-40B4-BE49-F238E27FC236}">
                <a16:creationId xmlns:a16="http://schemas.microsoft.com/office/drawing/2014/main" id="{09B0D866-328C-4302-A1F5-23AAC9E00F45}"/>
              </a:ext>
            </a:extLst>
          </p:cNvPr>
          <p:cNvSpPr>
            <a:spLocks noGrp="1"/>
          </p:cNvSpPr>
          <p:nvPr>
            <p:ph type="sldNum" sz="quarter" idx="12"/>
          </p:nvPr>
        </p:nvSpPr>
        <p:spPr/>
        <p:txBody>
          <a:bodyPr/>
          <a:lstStyle/>
          <a:p>
            <a:fld id="{0413E1A9-301C-4D7D-AD65-53C4D5F614DC}" type="slidenum">
              <a:rPr lang="en-US" smtClean="0"/>
              <a:t>3</a:t>
            </a:fld>
            <a:endParaRPr lang="en-US" dirty="0"/>
          </a:p>
        </p:txBody>
      </p:sp>
    </p:spTree>
    <p:extLst>
      <p:ext uri="{BB962C8B-B14F-4D97-AF65-F5344CB8AC3E}">
        <p14:creationId xmlns:p14="http://schemas.microsoft.com/office/powerpoint/2010/main" val="247257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hare">
            <a:extLst>
              <a:ext uri="{FF2B5EF4-FFF2-40B4-BE49-F238E27FC236}">
                <a16:creationId xmlns:a16="http://schemas.microsoft.com/office/drawing/2014/main" id="{7B8A6860-DBA0-4A7F-BA65-C22CDDB4E7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871" y="444617"/>
            <a:ext cx="2167954" cy="2167954"/>
          </a:xfrm>
          <a:prstGeom prst="rect">
            <a:avLst/>
          </a:prstGeom>
        </p:spPr>
      </p:pic>
      <p:grpSp>
        <p:nvGrpSpPr>
          <p:cNvPr id="9" name="Group 8">
            <a:extLst>
              <a:ext uri="{FF2B5EF4-FFF2-40B4-BE49-F238E27FC236}">
                <a16:creationId xmlns:a16="http://schemas.microsoft.com/office/drawing/2014/main" id="{701BF035-160C-4B6C-8EEC-F7CF7FC3B8F1}"/>
              </a:ext>
            </a:extLst>
          </p:cNvPr>
          <p:cNvGrpSpPr/>
          <p:nvPr/>
        </p:nvGrpSpPr>
        <p:grpSpPr>
          <a:xfrm>
            <a:off x="2669825" y="687897"/>
            <a:ext cx="8722424" cy="1908215"/>
            <a:chOff x="2527212" y="632116"/>
            <a:chExt cx="8722424" cy="1908215"/>
          </a:xfrm>
        </p:grpSpPr>
        <p:sp>
          <p:nvSpPr>
            <p:cNvPr id="5" name="TextBox 4">
              <a:extLst>
                <a:ext uri="{FF2B5EF4-FFF2-40B4-BE49-F238E27FC236}">
                  <a16:creationId xmlns:a16="http://schemas.microsoft.com/office/drawing/2014/main" id="{D4546441-74FC-4D62-8952-3D29CC406BCB}"/>
                </a:ext>
              </a:extLst>
            </p:cNvPr>
            <p:cNvSpPr txBox="1"/>
            <p:nvPr/>
          </p:nvSpPr>
          <p:spPr>
            <a:xfrm>
              <a:off x="2527212" y="632116"/>
              <a:ext cx="4991450" cy="707886"/>
            </a:xfrm>
            <a:prstGeom prst="rect">
              <a:avLst/>
            </a:prstGeom>
            <a:noFill/>
          </p:spPr>
          <p:txBody>
            <a:bodyPr wrap="square" rtlCol="0">
              <a:spAutoFit/>
            </a:bodyPr>
            <a:lstStyle/>
            <a:p>
              <a:r>
                <a:rPr lang="en-US" sz="4000" b="1" dirty="0">
                  <a:solidFill>
                    <a:srgbClr val="95043D"/>
                  </a:solidFill>
                </a:rPr>
                <a:t>Objective 1:</a:t>
              </a:r>
            </a:p>
          </p:txBody>
        </p:sp>
        <p:sp>
          <p:nvSpPr>
            <p:cNvPr id="7" name="TextBox 6">
              <a:extLst>
                <a:ext uri="{FF2B5EF4-FFF2-40B4-BE49-F238E27FC236}">
                  <a16:creationId xmlns:a16="http://schemas.microsoft.com/office/drawing/2014/main" id="{515E108D-3FD2-4136-8136-5E666FD43039}"/>
                </a:ext>
              </a:extLst>
            </p:cNvPr>
            <p:cNvSpPr txBox="1"/>
            <p:nvPr/>
          </p:nvSpPr>
          <p:spPr>
            <a:xfrm>
              <a:off x="3590487" y="1340002"/>
              <a:ext cx="7659149" cy="1200329"/>
            </a:xfrm>
            <a:prstGeom prst="rect">
              <a:avLst/>
            </a:prstGeom>
            <a:noFill/>
          </p:spPr>
          <p:txBody>
            <a:bodyPr wrap="square" rtlCol="0">
              <a:spAutoFit/>
            </a:bodyPr>
            <a:lstStyle/>
            <a:p>
              <a:r>
                <a:rPr lang="en-US" sz="2400" dirty="0"/>
                <a:t>Eliminate </a:t>
              </a:r>
              <a:r>
                <a:rPr lang="en-US" sz="2400" b="1" dirty="0">
                  <a:solidFill>
                    <a:srgbClr val="95043D"/>
                  </a:solidFill>
                </a:rPr>
                <a:t>unintended instances of serious harm</a:t>
              </a:r>
              <a:r>
                <a:rPr lang="en-US" sz="2400" dirty="0">
                  <a:solidFill>
                    <a:srgbClr val="95043D"/>
                  </a:solidFill>
                </a:rPr>
                <a:t> </a:t>
              </a:r>
              <a:r>
                <a:rPr lang="en-US" sz="2400" dirty="0"/>
                <a:t>in the course of caregiving in nursing homes, assisted living/housing with services and adult day settings. </a:t>
              </a:r>
            </a:p>
          </p:txBody>
        </p:sp>
      </p:grpSp>
      <p:pic>
        <p:nvPicPr>
          <p:cNvPr id="8" name="Graphic 7" descr="Share">
            <a:extLst>
              <a:ext uri="{FF2B5EF4-FFF2-40B4-BE49-F238E27FC236}">
                <a16:creationId xmlns:a16="http://schemas.microsoft.com/office/drawing/2014/main" id="{F8333A95-5CD2-4540-A07E-CD308510B0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525" y="3642221"/>
            <a:ext cx="2167954" cy="2167954"/>
          </a:xfrm>
          <a:prstGeom prst="rect">
            <a:avLst/>
          </a:prstGeom>
        </p:spPr>
      </p:pic>
      <p:grpSp>
        <p:nvGrpSpPr>
          <p:cNvPr id="10" name="Group 9">
            <a:extLst>
              <a:ext uri="{FF2B5EF4-FFF2-40B4-BE49-F238E27FC236}">
                <a16:creationId xmlns:a16="http://schemas.microsoft.com/office/drawing/2014/main" id="{44455134-FE10-4CA8-8A39-011033AC8D35}"/>
              </a:ext>
            </a:extLst>
          </p:cNvPr>
          <p:cNvGrpSpPr/>
          <p:nvPr/>
        </p:nvGrpSpPr>
        <p:grpSpPr>
          <a:xfrm>
            <a:off x="2677479" y="3965279"/>
            <a:ext cx="8722424" cy="1908215"/>
            <a:chOff x="2527212" y="632116"/>
            <a:chExt cx="8722424" cy="1908215"/>
          </a:xfrm>
        </p:grpSpPr>
        <p:sp>
          <p:nvSpPr>
            <p:cNvPr id="11" name="TextBox 10">
              <a:extLst>
                <a:ext uri="{FF2B5EF4-FFF2-40B4-BE49-F238E27FC236}">
                  <a16:creationId xmlns:a16="http://schemas.microsoft.com/office/drawing/2014/main" id="{E6847E2B-CF21-416C-9602-AE420B03F2A5}"/>
                </a:ext>
              </a:extLst>
            </p:cNvPr>
            <p:cNvSpPr txBox="1"/>
            <p:nvPr/>
          </p:nvSpPr>
          <p:spPr>
            <a:xfrm>
              <a:off x="2527212" y="632116"/>
              <a:ext cx="4991450" cy="707886"/>
            </a:xfrm>
            <a:prstGeom prst="rect">
              <a:avLst/>
            </a:prstGeom>
            <a:noFill/>
          </p:spPr>
          <p:txBody>
            <a:bodyPr wrap="square" rtlCol="0">
              <a:spAutoFit/>
            </a:bodyPr>
            <a:lstStyle/>
            <a:p>
              <a:r>
                <a:rPr lang="en-US" sz="4000" b="1" dirty="0">
                  <a:solidFill>
                    <a:srgbClr val="95043D"/>
                  </a:solidFill>
                </a:rPr>
                <a:t>Objective 2:</a:t>
              </a:r>
            </a:p>
          </p:txBody>
        </p:sp>
        <p:sp>
          <p:nvSpPr>
            <p:cNvPr id="12" name="TextBox 11">
              <a:extLst>
                <a:ext uri="{FF2B5EF4-FFF2-40B4-BE49-F238E27FC236}">
                  <a16:creationId xmlns:a16="http://schemas.microsoft.com/office/drawing/2014/main" id="{925E19CB-5044-4B12-A078-65CC03BB8211}"/>
                </a:ext>
              </a:extLst>
            </p:cNvPr>
            <p:cNvSpPr txBox="1"/>
            <p:nvPr/>
          </p:nvSpPr>
          <p:spPr>
            <a:xfrm>
              <a:off x="3590487" y="1340002"/>
              <a:ext cx="7659149" cy="1200329"/>
            </a:xfrm>
            <a:prstGeom prst="rect">
              <a:avLst/>
            </a:prstGeom>
            <a:noFill/>
          </p:spPr>
          <p:txBody>
            <a:bodyPr wrap="square" rtlCol="0">
              <a:spAutoFit/>
            </a:bodyPr>
            <a:lstStyle/>
            <a:p>
              <a:r>
                <a:rPr lang="en-US" sz="2400" dirty="0"/>
                <a:t>Eliminate </a:t>
              </a:r>
              <a:r>
                <a:rPr lang="en-US" sz="2400" b="1" dirty="0">
                  <a:solidFill>
                    <a:srgbClr val="95043D"/>
                  </a:solidFill>
                </a:rPr>
                <a:t>cases of abuse, drug diversion and financial exploitation </a:t>
              </a:r>
              <a:r>
                <a:rPr lang="en-US" sz="2400" dirty="0"/>
                <a:t>in nursing homes, assisted living/housing with services settings and adult day settings. </a:t>
              </a:r>
            </a:p>
          </p:txBody>
        </p:sp>
      </p:grpSp>
      <p:sp>
        <p:nvSpPr>
          <p:cNvPr id="2" name="Slide Number Placeholder 1">
            <a:extLst>
              <a:ext uri="{FF2B5EF4-FFF2-40B4-BE49-F238E27FC236}">
                <a16:creationId xmlns:a16="http://schemas.microsoft.com/office/drawing/2014/main" id="{4466E25C-8A14-4B94-9226-4329D028185E}"/>
              </a:ext>
            </a:extLst>
          </p:cNvPr>
          <p:cNvSpPr>
            <a:spLocks noGrp="1"/>
          </p:cNvSpPr>
          <p:nvPr>
            <p:ph type="sldNum" sz="quarter" idx="12"/>
          </p:nvPr>
        </p:nvSpPr>
        <p:spPr/>
        <p:txBody>
          <a:bodyPr/>
          <a:lstStyle/>
          <a:p>
            <a:fld id="{0413E1A9-301C-4D7D-AD65-53C4D5F614DC}" type="slidenum">
              <a:rPr lang="en-US" smtClean="0"/>
              <a:t>4</a:t>
            </a:fld>
            <a:endParaRPr lang="en-US" dirty="0"/>
          </a:p>
        </p:txBody>
      </p:sp>
    </p:spTree>
    <p:extLst>
      <p:ext uri="{BB962C8B-B14F-4D97-AF65-F5344CB8AC3E}">
        <p14:creationId xmlns:p14="http://schemas.microsoft.com/office/powerpoint/2010/main" val="174926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4CF36FD6-A7BA-4F8C-94B8-1B68B8AD4F3B}"/>
              </a:ext>
            </a:extLst>
          </p:cNvPr>
          <p:cNvSpPr/>
          <p:nvPr/>
        </p:nvSpPr>
        <p:spPr>
          <a:xfrm>
            <a:off x="681932" y="1182847"/>
            <a:ext cx="4153821" cy="4102217"/>
          </a:xfrm>
          <a:prstGeom prst="ellipse">
            <a:avLst/>
          </a:prstGeom>
          <a:solidFill>
            <a:srgbClr val="7A9B3E"/>
          </a:solidFill>
          <a:ln>
            <a:solidFill>
              <a:srgbClr val="7A9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2F8C"/>
              </a:solidFill>
            </a:endParaRPr>
          </a:p>
        </p:txBody>
      </p:sp>
      <p:sp>
        <p:nvSpPr>
          <p:cNvPr id="41" name="Title 1">
            <a:extLst>
              <a:ext uri="{FF2B5EF4-FFF2-40B4-BE49-F238E27FC236}">
                <a16:creationId xmlns:a16="http://schemas.microsoft.com/office/drawing/2014/main" id="{9997CBD7-7407-4774-BF3E-837176EEA21C}"/>
              </a:ext>
            </a:extLst>
          </p:cNvPr>
          <p:cNvSpPr>
            <a:spLocks noGrp="1"/>
          </p:cNvSpPr>
          <p:nvPr>
            <p:ph type="title"/>
          </p:nvPr>
        </p:nvSpPr>
        <p:spPr>
          <a:xfrm>
            <a:off x="5645791" y="2579818"/>
            <a:ext cx="5343788" cy="1325563"/>
          </a:xfrm>
        </p:spPr>
        <p:txBody>
          <a:bodyPr/>
          <a:lstStyle/>
          <a:p>
            <a:r>
              <a:rPr lang="en-US" dirty="0">
                <a:solidFill>
                  <a:srgbClr val="7A9B3E"/>
                </a:solidFill>
                <a:latin typeface="Arial Black" panose="020B0A04020102020204" pitchFamily="34" charset="0"/>
              </a:rPr>
              <a:t>The Safe Care for Seniors Plan </a:t>
            </a:r>
          </a:p>
        </p:txBody>
      </p:sp>
      <p:pic>
        <p:nvPicPr>
          <p:cNvPr id="5" name="Graphic 4" descr="Network">
            <a:extLst>
              <a:ext uri="{FF2B5EF4-FFF2-40B4-BE49-F238E27FC236}">
                <a16:creationId xmlns:a16="http://schemas.microsoft.com/office/drawing/2014/main" id="{C12A7C73-1935-4C08-962D-EBA1213922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2421" y="1572936"/>
            <a:ext cx="3153470" cy="3153470"/>
          </a:xfrm>
          <a:prstGeom prst="rect">
            <a:avLst/>
          </a:prstGeom>
        </p:spPr>
      </p:pic>
      <p:sp>
        <p:nvSpPr>
          <p:cNvPr id="2" name="Slide Number Placeholder 1">
            <a:extLst>
              <a:ext uri="{FF2B5EF4-FFF2-40B4-BE49-F238E27FC236}">
                <a16:creationId xmlns:a16="http://schemas.microsoft.com/office/drawing/2014/main" id="{DCEE6927-52E1-458D-869F-090AA9FDD303}"/>
              </a:ext>
            </a:extLst>
          </p:cNvPr>
          <p:cNvSpPr>
            <a:spLocks noGrp="1"/>
          </p:cNvSpPr>
          <p:nvPr>
            <p:ph type="sldNum" sz="quarter" idx="12"/>
          </p:nvPr>
        </p:nvSpPr>
        <p:spPr/>
        <p:txBody>
          <a:bodyPr/>
          <a:lstStyle/>
          <a:p>
            <a:fld id="{0413E1A9-301C-4D7D-AD65-53C4D5F614DC}" type="slidenum">
              <a:rPr lang="en-US" smtClean="0"/>
              <a:t>5</a:t>
            </a:fld>
            <a:endParaRPr lang="en-US" dirty="0"/>
          </a:p>
        </p:txBody>
      </p:sp>
    </p:spTree>
    <p:extLst>
      <p:ext uri="{BB962C8B-B14F-4D97-AF65-F5344CB8AC3E}">
        <p14:creationId xmlns:p14="http://schemas.microsoft.com/office/powerpoint/2010/main" val="170790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CB1C1AB-DB74-41D1-8DAE-0423D92929A3}"/>
              </a:ext>
            </a:extLst>
          </p:cNvPr>
          <p:cNvGraphicFramePr/>
          <p:nvPr>
            <p:extLst/>
          </p:nvPr>
        </p:nvGraphicFramePr>
        <p:xfrm>
          <a:off x="3281844" y="453005"/>
          <a:ext cx="9888872" cy="5728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DA4AB2B-EB59-466F-A49F-3F5D44061263}"/>
              </a:ext>
            </a:extLst>
          </p:cNvPr>
          <p:cNvSpPr txBox="1"/>
          <p:nvPr/>
        </p:nvSpPr>
        <p:spPr>
          <a:xfrm>
            <a:off x="781574" y="1578470"/>
            <a:ext cx="3958206" cy="3477875"/>
          </a:xfrm>
          <a:prstGeom prst="rect">
            <a:avLst/>
          </a:prstGeom>
          <a:noFill/>
        </p:spPr>
        <p:txBody>
          <a:bodyPr wrap="square" rtlCol="0">
            <a:spAutoFit/>
          </a:bodyPr>
          <a:lstStyle/>
          <a:p>
            <a:r>
              <a:rPr lang="en-US" sz="4400" b="1" dirty="0">
                <a:solidFill>
                  <a:srgbClr val="221F0A"/>
                </a:solidFill>
                <a:latin typeface="Arial Black" panose="020B0A04020102020204" pitchFamily="34" charset="0"/>
              </a:rPr>
              <a:t>Strategic</a:t>
            </a:r>
          </a:p>
          <a:p>
            <a:endParaRPr lang="en-US" sz="4400" b="1" dirty="0">
              <a:solidFill>
                <a:srgbClr val="221F0A"/>
              </a:solidFill>
              <a:latin typeface="Arial Black" panose="020B0A04020102020204" pitchFamily="34" charset="0"/>
            </a:endParaRPr>
          </a:p>
          <a:p>
            <a:r>
              <a:rPr lang="en-US" sz="4400" b="1" dirty="0">
                <a:solidFill>
                  <a:srgbClr val="221F0A"/>
                </a:solidFill>
                <a:latin typeface="Arial Black" panose="020B0A04020102020204" pitchFamily="34" charset="0"/>
              </a:rPr>
              <a:t>Integrated</a:t>
            </a:r>
          </a:p>
          <a:p>
            <a:endParaRPr lang="en-US" sz="4400" b="1" dirty="0">
              <a:solidFill>
                <a:srgbClr val="221F0A"/>
              </a:solidFill>
              <a:latin typeface="Arial Black" panose="020B0A04020102020204" pitchFamily="34" charset="0"/>
            </a:endParaRPr>
          </a:p>
          <a:p>
            <a:r>
              <a:rPr lang="en-US" sz="4400" b="1" dirty="0">
                <a:solidFill>
                  <a:srgbClr val="221F0A"/>
                </a:solidFill>
                <a:latin typeface="Arial Black" panose="020B0A04020102020204" pitchFamily="34" charset="0"/>
              </a:rPr>
              <a:t>Actionable</a:t>
            </a:r>
          </a:p>
        </p:txBody>
      </p:sp>
      <p:sp>
        <p:nvSpPr>
          <p:cNvPr id="2" name="Slide Number Placeholder 1">
            <a:extLst>
              <a:ext uri="{FF2B5EF4-FFF2-40B4-BE49-F238E27FC236}">
                <a16:creationId xmlns:a16="http://schemas.microsoft.com/office/drawing/2014/main" id="{A291A680-FBD0-4721-AB82-5B647F3C727D}"/>
              </a:ext>
            </a:extLst>
          </p:cNvPr>
          <p:cNvSpPr>
            <a:spLocks noGrp="1"/>
          </p:cNvSpPr>
          <p:nvPr>
            <p:ph type="sldNum" sz="quarter" idx="12"/>
          </p:nvPr>
        </p:nvSpPr>
        <p:spPr/>
        <p:txBody>
          <a:bodyPr/>
          <a:lstStyle/>
          <a:p>
            <a:fld id="{0413E1A9-301C-4D7D-AD65-53C4D5F614DC}" type="slidenum">
              <a:rPr lang="en-US" smtClean="0"/>
              <a:t>6</a:t>
            </a:fld>
            <a:endParaRPr lang="en-US" dirty="0"/>
          </a:p>
        </p:txBody>
      </p:sp>
    </p:spTree>
    <p:extLst>
      <p:ext uri="{BB962C8B-B14F-4D97-AF65-F5344CB8AC3E}">
        <p14:creationId xmlns:p14="http://schemas.microsoft.com/office/powerpoint/2010/main" val="265493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46036ED-4981-4F9C-A87E-77F93C96C428}"/>
              </a:ext>
            </a:extLst>
          </p:cNvPr>
          <p:cNvSpPr/>
          <p:nvPr/>
        </p:nvSpPr>
        <p:spPr>
          <a:xfrm rot="5400000">
            <a:off x="-480269" y="471880"/>
            <a:ext cx="6866390" cy="5905854"/>
          </a:xfrm>
          <a:prstGeom prst="rtTriangle">
            <a:avLst/>
          </a:prstGeom>
          <a:solidFill>
            <a:srgbClr val="95043D"/>
          </a:solidFill>
          <a:ln>
            <a:solidFill>
              <a:srgbClr val="950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CC38DC-5AB5-4F5A-8B0E-EC4ACC99E26B}"/>
              </a:ext>
            </a:extLst>
          </p:cNvPr>
          <p:cNvSpPr txBox="1"/>
          <p:nvPr/>
        </p:nvSpPr>
        <p:spPr>
          <a:xfrm>
            <a:off x="117445" y="318782"/>
            <a:ext cx="3791824" cy="1323439"/>
          </a:xfrm>
          <a:prstGeom prst="rect">
            <a:avLst/>
          </a:prstGeom>
          <a:noFill/>
        </p:spPr>
        <p:txBody>
          <a:bodyPr wrap="square" rtlCol="0">
            <a:spAutoFit/>
          </a:bodyPr>
          <a:lstStyle/>
          <a:p>
            <a:r>
              <a:rPr lang="en-US" sz="4000" dirty="0">
                <a:solidFill>
                  <a:schemeClr val="bg1"/>
                </a:solidFill>
                <a:latin typeface="Arial Black" panose="020B0A04020102020204" pitchFamily="34" charset="0"/>
              </a:rPr>
              <a:t>MEMBER</a:t>
            </a:r>
            <a:r>
              <a:rPr lang="en-US" sz="4000" dirty="0">
                <a:latin typeface="Arial Black" panose="020B0A04020102020204" pitchFamily="34" charset="0"/>
              </a:rPr>
              <a:t> </a:t>
            </a:r>
            <a:r>
              <a:rPr lang="en-US" sz="4000" dirty="0">
                <a:solidFill>
                  <a:schemeClr val="bg1"/>
                </a:solidFill>
                <a:latin typeface="Arial Black" panose="020B0A04020102020204" pitchFamily="34" charset="0"/>
              </a:rPr>
              <a:t>INITIATIVES</a:t>
            </a:r>
          </a:p>
        </p:txBody>
      </p:sp>
      <p:sp>
        <p:nvSpPr>
          <p:cNvPr id="5" name="Slide Number Placeholder 4">
            <a:extLst>
              <a:ext uri="{FF2B5EF4-FFF2-40B4-BE49-F238E27FC236}">
                <a16:creationId xmlns:a16="http://schemas.microsoft.com/office/drawing/2014/main" id="{B9EEF9A7-A8C5-472D-A783-F2F8B4E86C96}"/>
              </a:ext>
            </a:extLst>
          </p:cNvPr>
          <p:cNvSpPr>
            <a:spLocks noGrp="1"/>
          </p:cNvSpPr>
          <p:nvPr>
            <p:ph type="sldNum" sz="quarter" idx="12"/>
          </p:nvPr>
        </p:nvSpPr>
        <p:spPr/>
        <p:txBody>
          <a:bodyPr/>
          <a:lstStyle/>
          <a:p>
            <a:fld id="{0413E1A9-301C-4D7D-AD65-53C4D5F614DC}" type="slidenum">
              <a:rPr lang="en-US" smtClean="0"/>
              <a:t>7</a:t>
            </a:fld>
            <a:endParaRPr lang="en-US" dirty="0"/>
          </a:p>
        </p:txBody>
      </p:sp>
      <p:sp>
        <p:nvSpPr>
          <p:cNvPr id="8" name="TextBox 7">
            <a:extLst/>
          </p:cNvPr>
          <p:cNvSpPr txBox="1"/>
          <p:nvPr/>
        </p:nvSpPr>
        <p:spPr>
          <a:xfrm>
            <a:off x="2465361" y="4767902"/>
            <a:ext cx="919482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rgbClr val="95043D"/>
                </a:solidFill>
                <a:latin typeface="Arial Black" panose="020B0A04020102020204" pitchFamily="34" charset="0"/>
                <a:ea typeface="+mj-ea"/>
                <a:cs typeface="+mj-cs"/>
              </a:rPr>
              <a:t>Individual &amp; Organization Action </a:t>
            </a:r>
          </a:p>
        </p:txBody>
      </p:sp>
      <p:pic>
        <p:nvPicPr>
          <p:cNvPr id="10" name="Picture 9"/>
          <p:cNvPicPr>
            <a:picLocks noChangeAspect="1"/>
          </p:cNvPicPr>
          <p:nvPr/>
        </p:nvPicPr>
        <p:blipFill>
          <a:blip r:embed="rId3"/>
          <a:stretch>
            <a:fillRect/>
          </a:stretch>
        </p:blipFill>
        <p:spPr>
          <a:xfrm>
            <a:off x="4505324" y="2111960"/>
            <a:ext cx="6753225" cy="2393058"/>
          </a:xfrm>
          <a:prstGeom prst="rect">
            <a:avLst/>
          </a:prstGeom>
        </p:spPr>
      </p:pic>
    </p:spTree>
    <p:extLst>
      <p:ext uri="{BB962C8B-B14F-4D97-AF65-F5344CB8AC3E}">
        <p14:creationId xmlns:p14="http://schemas.microsoft.com/office/powerpoint/2010/main" val="112462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4CF36FD6-A7BA-4F8C-94B8-1B68B8AD4F3B}"/>
              </a:ext>
            </a:extLst>
          </p:cNvPr>
          <p:cNvSpPr/>
          <p:nvPr/>
        </p:nvSpPr>
        <p:spPr>
          <a:xfrm>
            <a:off x="672879" y="1575278"/>
            <a:ext cx="4153821" cy="4102217"/>
          </a:xfrm>
          <a:prstGeom prst="ellipse">
            <a:avLst/>
          </a:prstGeom>
          <a:solidFill>
            <a:srgbClr val="E28F26"/>
          </a:solidFill>
          <a:ln>
            <a:solidFill>
              <a:srgbClr val="E28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2F8C"/>
              </a:solidFill>
            </a:endParaRPr>
          </a:p>
        </p:txBody>
      </p:sp>
      <p:sp>
        <p:nvSpPr>
          <p:cNvPr id="41" name="Title 1">
            <a:extLst>
              <a:ext uri="{FF2B5EF4-FFF2-40B4-BE49-F238E27FC236}">
                <a16:creationId xmlns:a16="http://schemas.microsoft.com/office/drawing/2014/main" id="{9997CBD7-7407-4774-BF3E-837176EEA21C}"/>
              </a:ext>
            </a:extLst>
          </p:cNvPr>
          <p:cNvSpPr>
            <a:spLocks noGrp="1"/>
          </p:cNvSpPr>
          <p:nvPr>
            <p:ph type="title"/>
          </p:nvPr>
        </p:nvSpPr>
        <p:spPr>
          <a:xfrm>
            <a:off x="5629013" y="2680486"/>
            <a:ext cx="5343788" cy="1325563"/>
          </a:xfrm>
        </p:spPr>
        <p:txBody>
          <a:bodyPr/>
          <a:lstStyle/>
          <a:p>
            <a:r>
              <a:rPr lang="en-US" dirty="0">
                <a:solidFill>
                  <a:srgbClr val="E28F26"/>
                </a:solidFill>
                <a:latin typeface="Arial Black" panose="020B0A04020102020204" pitchFamily="34" charset="0"/>
              </a:rPr>
              <a:t>It Begins with a Pledge </a:t>
            </a:r>
          </a:p>
        </p:txBody>
      </p:sp>
      <p:pic>
        <p:nvPicPr>
          <p:cNvPr id="6" name="Graphic 5" descr="Raised Hand">
            <a:extLst>
              <a:ext uri="{FF2B5EF4-FFF2-40B4-BE49-F238E27FC236}">
                <a16:creationId xmlns:a16="http://schemas.microsoft.com/office/drawing/2014/main" id="{F124DE8B-681F-405D-B18F-8F670463BE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2910" y="2399493"/>
            <a:ext cx="2461035" cy="2461035"/>
          </a:xfrm>
          <a:prstGeom prst="rect">
            <a:avLst/>
          </a:prstGeom>
        </p:spPr>
      </p:pic>
      <p:sp>
        <p:nvSpPr>
          <p:cNvPr id="5" name="TextBox 4">
            <a:extLst>
              <a:ext uri="{FF2B5EF4-FFF2-40B4-BE49-F238E27FC236}">
                <a16:creationId xmlns:a16="http://schemas.microsoft.com/office/drawing/2014/main" id="{70CC38DC-5AB5-4F5A-8B0E-EC4ACC99E26B}"/>
              </a:ext>
            </a:extLst>
          </p:cNvPr>
          <p:cNvSpPr txBox="1"/>
          <p:nvPr/>
        </p:nvSpPr>
        <p:spPr>
          <a:xfrm>
            <a:off x="438705" y="24971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rgbClr val="95043D"/>
                </a:solidFill>
                <a:latin typeface="Arial Black" panose="020B0A04020102020204" pitchFamily="34" charset="0"/>
                <a:ea typeface="+mj-ea"/>
                <a:cs typeface="+mj-cs"/>
              </a:rPr>
              <a:t>Individual &amp; Organization Action </a:t>
            </a:r>
          </a:p>
        </p:txBody>
      </p:sp>
      <p:sp>
        <p:nvSpPr>
          <p:cNvPr id="2" name="Slide Number Placeholder 1">
            <a:extLst>
              <a:ext uri="{FF2B5EF4-FFF2-40B4-BE49-F238E27FC236}">
                <a16:creationId xmlns:a16="http://schemas.microsoft.com/office/drawing/2014/main" id="{6A434C8B-FE24-4C35-9CCD-E2518C99DCAA}"/>
              </a:ext>
            </a:extLst>
          </p:cNvPr>
          <p:cNvSpPr>
            <a:spLocks noGrp="1"/>
          </p:cNvSpPr>
          <p:nvPr>
            <p:ph type="sldNum" sz="quarter" idx="12"/>
          </p:nvPr>
        </p:nvSpPr>
        <p:spPr/>
        <p:txBody>
          <a:bodyPr/>
          <a:lstStyle/>
          <a:p>
            <a:fld id="{0413E1A9-301C-4D7D-AD65-53C4D5F614DC}" type="slidenum">
              <a:rPr lang="en-US" smtClean="0"/>
              <a:t>8</a:t>
            </a:fld>
            <a:endParaRPr lang="en-US" dirty="0"/>
          </a:p>
        </p:txBody>
      </p:sp>
    </p:spTree>
    <p:extLst>
      <p:ext uri="{BB962C8B-B14F-4D97-AF65-F5344CB8AC3E}">
        <p14:creationId xmlns:p14="http://schemas.microsoft.com/office/powerpoint/2010/main" val="77332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FA4D-065B-4C78-9612-78178578A842}"/>
              </a:ext>
            </a:extLst>
          </p:cNvPr>
          <p:cNvSpPr>
            <a:spLocks noGrp="1"/>
          </p:cNvSpPr>
          <p:nvPr>
            <p:ph type="title"/>
          </p:nvPr>
        </p:nvSpPr>
        <p:spPr>
          <a:xfrm>
            <a:off x="321563" y="963507"/>
            <a:ext cx="4098451" cy="4930986"/>
          </a:xfrm>
        </p:spPr>
        <p:txBody>
          <a:bodyPr>
            <a:normAutofit/>
          </a:bodyPr>
          <a:lstStyle/>
          <a:p>
            <a:pPr algn="ctr"/>
            <a:r>
              <a:rPr lang="en-US" sz="3700" dirty="0">
                <a:solidFill>
                  <a:srgbClr val="008E8A"/>
                </a:solidFill>
                <a:latin typeface="Arial Black" panose="020B0A04020102020204" pitchFamily="34" charset="0"/>
              </a:rPr>
              <a:t>Making a Public Commitment</a:t>
            </a:r>
            <a:br>
              <a:rPr lang="en-US" sz="3700" dirty="0">
                <a:solidFill>
                  <a:srgbClr val="95043D"/>
                </a:solidFill>
                <a:latin typeface="Arial Black" panose="020B0A04020102020204" pitchFamily="34" charset="0"/>
              </a:rPr>
            </a:br>
            <a:r>
              <a:rPr lang="en-US" sz="3700" dirty="0">
                <a:solidFill>
                  <a:srgbClr val="221F0A"/>
                </a:solidFill>
                <a:latin typeface="Arial Black" panose="020B0A04020102020204" pitchFamily="34" charset="0"/>
              </a:rPr>
              <a:t>____________</a:t>
            </a:r>
            <a:br>
              <a:rPr lang="en-US" sz="3700" dirty="0">
                <a:solidFill>
                  <a:srgbClr val="95043D"/>
                </a:solidFill>
                <a:latin typeface="Arial Black" panose="020B0A04020102020204" pitchFamily="34" charset="0"/>
              </a:rPr>
            </a:br>
            <a:br>
              <a:rPr lang="en-US" sz="3700" dirty="0">
                <a:solidFill>
                  <a:srgbClr val="95043D"/>
                </a:solidFill>
                <a:latin typeface="Arial Black" panose="020B0A04020102020204" pitchFamily="34" charset="0"/>
              </a:rPr>
            </a:br>
            <a:r>
              <a:rPr lang="en-US" sz="3700" dirty="0">
                <a:solidFill>
                  <a:srgbClr val="95043D"/>
                </a:solidFill>
                <a:latin typeface="Arial Black" panose="020B0A04020102020204" pitchFamily="34" charset="0"/>
              </a:rPr>
              <a:t>THE</a:t>
            </a:r>
            <a:br>
              <a:rPr lang="en-US" sz="3700" dirty="0">
                <a:solidFill>
                  <a:srgbClr val="95043D"/>
                </a:solidFill>
                <a:latin typeface="Arial Black" panose="020B0A04020102020204" pitchFamily="34" charset="0"/>
              </a:rPr>
            </a:br>
            <a:r>
              <a:rPr lang="en-US" sz="3700" dirty="0">
                <a:solidFill>
                  <a:srgbClr val="95043D"/>
                </a:solidFill>
                <a:latin typeface="Arial Black" panose="020B0A04020102020204" pitchFamily="34" charset="0"/>
              </a:rPr>
              <a:t>SAFE CARE </a:t>
            </a:r>
            <a:br>
              <a:rPr lang="en-US" sz="3700" dirty="0">
                <a:solidFill>
                  <a:srgbClr val="95043D"/>
                </a:solidFill>
                <a:latin typeface="Arial Black" panose="020B0A04020102020204" pitchFamily="34" charset="0"/>
              </a:rPr>
            </a:br>
            <a:r>
              <a:rPr lang="en-US" sz="3700" dirty="0">
                <a:solidFill>
                  <a:srgbClr val="95043D"/>
                </a:solidFill>
                <a:latin typeface="Arial Black" panose="020B0A04020102020204" pitchFamily="34" charset="0"/>
              </a:rPr>
              <a:t>PLEDGE</a:t>
            </a:r>
          </a:p>
        </p:txBody>
      </p:sp>
      <p:sp>
        <p:nvSpPr>
          <p:cNvPr id="13" name="TextBox 12">
            <a:extLst>
              <a:ext uri="{FF2B5EF4-FFF2-40B4-BE49-F238E27FC236}">
                <a16:creationId xmlns:a16="http://schemas.microsoft.com/office/drawing/2014/main" id="{651CC2B1-DEA8-47D0-BAEC-857F69B6C4B5}"/>
              </a:ext>
            </a:extLst>
          </p:cNvPr>
          <p:cNvSpPr txBox="1"/>
          <p:nvPr/>
        </p:nvSpPr>
        <p:spPr>
          <a:xfrm>
            <a:off x="6366501" y="4897672"/>
            <a:ext cx="5267409" cy="707886"/>
          </a:xfrm>
          <a:prstGeom prst="rect">
            <a:avLst/>
          </a:prstGeom>
          <a:noFill/>
        </p:spPr>
        <p:txBody>
          <a:bodyPr wrap="square" rtlCol="0">
            <a:spAutoFit/>
          </a:bodyPr>
          <a:lstStyle/>
          <a:p>
            <a:r>
              <a:rPr lang="en-US" sz="2000" b="1" dirty="0">
                <a:solidFill>
                  <a:srgbClr val="7A9B3E"/>
                </a:solidFill>
                <a:latin typeface="Calibri" panose="020F0502020204030204" pitchFamily="34" charset="0"/>
                <a:cs typeface="Times New Roman" panose="02020603050405020304" pitchFamily="18" charset="0"/>
              </a:rPr>
              <a:t>LeadingAge MN </a:t>
            </a:r>
            <a:r>
              <a:rPr lang="en-US" sz="2000" b="1" dirty="0">
                <a:latin typeface="Calibri" panose="020F0502020204030204" pitchFamily="34" charset="0"/>
                <a:cs typeface="Times New Roman" panose="02020603050405020304" pitchFamily="18" charset="0"/>
              </a:rPr>
              <a:t>provides training, resources and recognition to support implementation</a:t>
            </a:r>
          </a:p>
        </p:txBody>
      </p:sp>
      <p:sp>
        <p:nvSpPr>
          <p:cNvPr id="26" name="TextBox 25">
            <a:extLst>
              <a:ext uri="{FF2B5EF4-FFF2-40B4-BE49-F238E27FC236}">
                <a16:creationId xmlns:a16="http://schemas.microsoft.com/office/drawing/2014/main" id="{C00CD0EF-F474-4CD0-8A43-7E33EB9595C0}"/>
              </a:ext>
            </a:extLst>
          </p:cNvPr>
          <p:cNvSpPr txBox="1"/>
          <p:nvPr/>
        </p:nvSpPr>
        <p:spPr>
          <a:xfrm>
            <a:off x="6304362" y="2949608"/>
            <a:ext cx="5391689" cy="707886"/>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Times New Roman" panose="02020603050405020304" pitchFamily="18" charset="0"/>
              </a:rPr>
              <a:t>Organizations</a:t>
            </a:r>
            <a:r>
              <a:rPr lang="en-US" sz="2000" b="1" dirty="0">
                <a:latin typeface="Calibri" panose="020F0502020204030204" pitchFamily="34" charset="0"/>
                <a:cs typeface="Times New Roman" panose="02020603050405020304" pitchFamily="18" charset="0"/>
              </a:rPr>
              <a:t> commit to Implement the Safe Care for Seniors Action Plan</a:t>
            </a:r>
          </a:p>
        </p:txBody>
      </p:sp>
      <p:sp>
        <p:nvSpPr>
          <p:cNvPr id="28" name="TextBox 27">
            <a:extLst>
              <a:ext uri="{FF2B5EF4-FFF2-40B4-BE49-F238E27FC236}">
                <a16:creationId xmlns:a16="http://schemas.microsoft.com/office/drawing/2014/main" id="{98AC0301-2387-491C-8764-D8DFB1A48AE2}"/>
              </a:ext>
            </a:extLst>
          </p:cNvPr>
          <p:cNvSpPr txBox="1"/>
          <p:nvPr/>
        </p:nvSpPr>
        <p:spPr>
          <a:xfrm>
            <a:off x="6304362" y="1183779"/>
            <a:ext cx="5566074" cy="707886"/>
          </a:xfrm>
          <a:prstGeom prst="rect">
            <a:avLst/>
          </a:prstGeom>
          <a:noFill/>
        </p:spPr>
        <p:txBody>
          <a:bodyPr wrap="square" rtlCol="0">
            <a:spAutoFit/>
          </a:bodyPr>
          <a:lstStyle/>
          <a:p>
            <a:r>
              <a:rPr lang="en-US" sz="2000" b="1" dirty="0">
                <a:latin typeface="Calibri" panose="020F0502020204030204" pitchFamily="34" charset="0"/>
                <a:cs typeface="Times New Roman" panose="02020603050405020304" pitchFamily="18" charset="0"/>
              </a:rPr>
              <a:t>Deploy a statewide campaign for all staff to take an </a:t>
            </a:r>
            <a:r>
              <a:rPr lang="en-US" sz="2000" b="1" dirty="0">
                <a:solidFill>
                  <a:srgbClr val="95043D"/>
                </a:solidFill>
                <a:latin typeface="Calibri" panose="020F0502020204030204" pitchFamily="34" charset="0"/>
                <a:cs typeface="Times New Roman" panose="02020603050405020304" pitchFamily="18" charset="0"/>
              </a:rPr>
              <a:t>Individual</a:t>
            </a:r>
            <a:r>
              <a:rPr lang="en-US" sz="2000" b="1" dirty="0">
                <a:latin typeface="Calibri" panose="020F0502020204030204" pitchFamily="34" charset="0"/>
                <a:cs typeface="Times New Roman" panose="02020603050405020304" pitchFamily="18" charset="0"/>
              </a:rPr>
              <a:t> Safe Care for Seniors pledge</a:t>
            </a:r>
          </a:p>
        </p:txBody>
      </p:sp>
      <p:sp>
        <p:nvSpPr>
          <p:cNvPr id="15" name="Oval 14">
            <a:extLst>
              <a:ext uri="{FF2B5EF4-FFF2-40B4-BE49-F238E27FC236}">
                <a16:creationId xmlns:a16="http://schemas.microsoft.com/office/drawing/2014/main" id="{7B37CDDB-2656-4AA2-BF20-459A41811F65}"/>
              </a:ext>
            </a:extLst>
          </p:cNvPr>
          <p:cNvSpPr/>
          <p:nvPr/>
        </p:nvSpPr>
        <p:spPr>
          <a:xfrm>
            <a:off x="5104660" y="1183779"/>
            <a:ext cx="965419" cy="787064"/>
          </a:xfrm>
          <a:prstGeom prst="ellipse">
            <a:avLst/>
          </a:prstGeom>
          <a:solidFill>
            <a:srgbClr val="95043D"/>
          </a:solidFill>
          <a:ln>
            <a:solidFill>
              <a:srgbClr val="950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1</a:t>
            </a:r>
          </a:p>
        </p:txBody>
      </p:sp>
      <p:sp>
        <p:nvSpPr>
          <p:cNvPr id="30" name="Oval 29">
            <a:extLst>
              <a:ext uri="{FF2B5EF4-FFF2-40B4-BE49-F238E27FC236}">
                <a16:creationId xmlns:a16="http://schemas.microsoft.com/office/drawing/2014/main" id="{7DBA9DBD-A4ED-4889-B676-E974C6C31911}"/>
              </a:ext>
            </a:extLst>
          </p:cNvPr>
          <p:cNvSpPr/>
          <p:nvPr/>
        </p:nvSpPr>
        <p:spPr>
          <a:xfrm>
            <a:off x="5130581" y="3073805"/>
            <a:ext cx="965419" cy="787064"/>
          </a:xfrm>
          <a:prstGeom prst="ellipse">
            <a:avLst/>
          </a:prstGeom>
          <a:solidFill>
            <a:srgbClr val="452F8C"/>
          </a:solidFill>
          <a:ln>
            <a:solidFill>
              <a:srgbClr val="452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2</a:t>
            </a:r>
          </a:p>
        </p:txBody>
      </p:sp>
      <p:sp>
        <p:nvSpPr>
          <p:cNvPr id="31" name="Oval 30">
            <a:extLst>
              <a:ext uri="{FF2B5EF4-FFF2-40B4-BE49-F238E27FC236}">
                <a16:creationId xmlns:a16="http://schemas.microsoft.com/office/drawing/2014/main" id="{35A2FF9C-269E-4DBF-9A94-D33CF927AB85}"/>
              </a:ext>
            </a:extLst>
          </p:cNvPr>
          <p:cNvSpPr/>
          <p:nvPr/>
        </p:nvSpPr>
        <p:spPr>
          <a:xfrm>
            <a:off x="5181600" y="4887157"/>
            <a:ext cx="965419" cy="787064"/>
          </a:xfrm>
          <a:prstGeom prst="ellipse">
            <a:avLst/>
          </a:prstGeom>
          <a:solidFill>
            <a:srgbClr val="7A9B3E"/>
          </a:solidFill>
          <a:ln>
            <a:solidFill>
              <a:srgbClr val="7A9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3</a:t>
            </a:r>
          </a:p>
        </p:txBody>
      </p:sp>
      <p:sp>
        <p:nvSpPr>
          <p:cNvPr id="3" name="Slide Number Placeholder 2">
            <a:extLst>
              <a:ext uri="{FF2B5EF4-FFF2-40B4-BE49-F238E27FC236}">
                <a16:creationId xmlns:a16="http://schemas.microsoft.com/office/drawing/2014/main" id="{BCECEB76-D776-4269-977D-CEE450BCFE92}"/>
              </a:ext>
            </a:extLst>
          </p:cNvPr>
          <p:cNvSpPr>
            <a:spLocks noGrp="1"/>
          </p:cNvSpPr>
          <p:nvPr>
            <p:ph type="sldNum" sz="quarter" idx="12"/>
          </p:nvPr>
        </p:nvSpPr>
        <p:spPr/>
        <p:txBody>
          <a:bodyPr/>
          <a:lstStyle/>
          <a:p>
            <a:fld id="{0413E1A9-301C-4D7D-AD65-53C4D5F614DC}" type="slidenum">
              <a:rPr lang="en-US" smtClean="0"/>
              <a:t>9</a:t>
            </a:fld>
            <a:endParaRPr lang="en-US"/>
          </a:p>
        </p:txBody>
      </p:sp>
    </p:spTree>
    <p:extLst>
      <p:ext uri="{BB962C8B-B14F-4D97-AF65-F5344CB8AC3E}">
        <p14:creationId xmlns:p14="http://schemas.microsoft.com/office/powerpoint/2010/main" val="38668452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1310</Words>
  <Application>Microsoft Office PowerPoint</Application>
  <PresentationFormat>Widescreen</PresentationFormat>
  <Paragraphs>177</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Minion Pro</vt:lpstr>
      <vt:lpstr>Times New Roman</vt:lpstr>
      <vt:lpstr>Office Theme</vt:lpstr>
      <vt:lpstr>PowerPoint Presentation</vt:lpstr>
      <vt:lpstr>PowerPoint Presentation</vt:lpstr>
      <vt:lpstr>PowerPoint Presentation</vt:lpstr>
      <vt:lpstr>PowerPoint Presentation</vt:lpstr>
      <vt:lpstr>The Safe Care for Seniors Plan </vt:lpstr>
      <vt:lpstr>PowerPoint Presentation</vt:lpstr>
      <vt:lpstr>PowerPoint Presentation</vt:lpstr>
      <vt:lpstr>It Begins with a Pledge </vt:lpstr>
      <vt:lpstr>Making a Public Commitment ____________  THE SAFE CARE  PLEDGE</vt:lpstr>
      <vt:lpstr>PowerPoint Presentation</vt:lpstr>
      <vt:lpstr>PowerPoint Presentation</vt:lpstr>
      <vt:lpstr>PowerPoint Presentation</vt:lpstr>
      <vt:lpstr>Organizations Demonstrate Action</vt:lpstr>
      <vt:lpstr>Words + Action = Positive Change</vt:lpstr>
      <vt:lpstr>Safe Care: 5-Point Action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Boyne</dc:creator>
  <cp:lastModifiedBy>Jodi Boyne</cp:lastModifiedBy>
  <cp:revision>99</cp:revision>
  <cp:lastPrinted>2019-04-23T19:02:14Z</cp:lastPrinted>
  <dcterms:created xsi:type="dcterms:W3CDTF">2019-03-20T17:38:27Z</dcterms:created>
  <dcterms:modified xsi:type="dcterms:W3CDTF">2019-06-05T20:05:39Z</dcterms:modified>
</cp:coreProperties>
</file>