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63"/>
  </p:notesMasterIdLst>
  <p:sldIdLst>
    <p:sldId id="1464" r:id="rId3"/>
    <p:sldId id="1617" r:id="rId4"/>
    <p:sldId id="1618" r:id="rId5"/>
    <p:sldId id="1619" r:id="rId6"/>
    <p:sldId id="1620" r:id="rId7"/>
    <p:sldId id="1621" r:id="rId8"/>
    <p:sldId id="1622" r:id="rId9"/>
    <p:sldId id="1623" r:id="rId10"/>
    <p:sldId id="1624" r:id="rId11"/>
    <p:sldId id="1625" r:id="rId12"/>
    <p:sldId id="1626" r:id="rId13"/>
    <p:sldId id="1629" r:id="rId14"/>
    <p:sldId id="1630" r:id="rId15"/>
    <p:sldId id="1631" r:id="rId16"/>
    <p:sldId id="1632" r:id="rId17"/>
    <p:sldId id="1633" r:id="rId18"/>
    <p:sldId id="1634" r:id="rId19"/>
    <p:sldId id="1635" r:id="rId20"/>
    <p:sldId id="1636" r:id="rId21"/>
    <p:sldId id="1637" r:id="rId22"/>
    <p:sldId id="1638" r:id="rId23"/>
    <p:sldId id="1639" r:id="rId24"/>
    <p:sldId id="1640" r:id="rId25"/>
    <p:sldId id="1649" r:id="rId26"/>
    <p:sldId id="1650" r:id="rId27"/>
    <p:sldId id="1651" r:id="rId28"/>
    <p:sldId id="1652" r:id="rId29"/>
    <p:sldId id="1653" r:id="rId30"/>
    <p:sldId id="1654" r:id="rId31"/>
    <p:sldId id="1655" r:id="rId32"/>
    <p:sldId id="1656" r:id="rId33"/>
    <p:sldId id="1657" r:id="rId34"/>
    <p:sldId id="1658" r:id="rId35"/>
    <p:sldId id="1659" r:id="rId36"/>
    <p:sldId id="1660" r:id="rId37"/>
    <p:sldId id="1661" r:id="rId38"/>
    <p:sldId id="1662" r:id="rId39"/>
    <p:sldId id="1663" r:id="rId40"/>
    <p:sldId id="1664" r:id="rId41"/>
    <p:sldId id="1665" r:id="rId42"/>
    <p:sldId id="1666" r:id="rId43"/>
    <p:sldId id="1667" r:id="rId44"/>
    <p:sldId id="1668" r:id="rId45"/>
    <p:sldId id="1669" r:id="rId46"/>
    <p:sldId id="1670" r:id="rId47"/>
    <p:sldId id="1671" r:id="rId48"/>
    <p:sldId id="1672" r:id="rId49"/>
    <p:sldId id="1673" r:id="rId50"/>
    <p:sldId id="1674" r:id="rId51"/>
    <p:sldId id="1675" r:id="rId52"/>
    <p:sldId id="1676" r:id="rId53"/>
    <p:sldId id="1677" r:id="rId54"/>
    <p:sldId id="1678" r:id="rId55"/>
    <p:sldId id="1679" r:id="rId56"/>
    <p:sldId id="1680" r:id="rId57"/>
    <p:sldId id="1681" r:id="rId58"/>
    <p:sldId id="1682" r:id="rId59"/>
    <p:sldId id="1683" r:id="rId60"/>
    <p:sldId id="1684" r:id="rId61"/>
    <p:sldId id="1685" r:id="rId6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A"/>
    <a:srgbClr val="452F8C"/>
    <a:srgbClr val="95043D"/>
    <a:srgbClr val="D34025"/>
    <a:srgbClr val="E28F26"/>
    <a:srgbClr val="7A9B3E"/>
    <a:srgbClr val="221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20" autoAdjust="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304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6823C3-5397-4FD6-96FA-235149C134A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003512E-6F77-421E-A2FC-6FE865CE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9A6C-B16B-40EF-8561-30781658AB0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948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solidFill>
            <a:srgbClr val="FFFFFF"/>
          </a:solidFill>
          <a:ln w="12700" cap="flat"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8" tIns="46911" rIns="93818" bIns="469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746EA-8B02-4A73-AD2B-A4CE64B2773E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Examples of these kinds of decisions: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Retaining a marginal employee because you don’t think they will cause harm (risk) and recruiting/training a new one would be time-consuming.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Keeping an OB service going in an underserved area, even though there are physician coverage issues.</a:t>
            </a:r>
          </a:p>
        </p:txBody>
      </p:sp>
    </p:spTree>
    <p:extLst>
      <p:ext uri="{BB962C8B-B14F-4D97-AF65-F5344CB8AC3E}">
        <p14:creationId xmlns:p14="http://schemas.microsoft.com/office/powerpoint/2010/main" val="252321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98307-C603-4306-AC98-9AA3D9CD6248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 lIns="91809" tIns="45904" rIns="91809" bIns="459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24286-76D3-475E-BFB8-54EA2A2FEBE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 lIns="91809" tIns="45904" rIns="91809" bIns="459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89085-6952-4315-9F17-4381EFBBA0F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cap="flat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5" tIns="46909" rIns="93815" bIns="469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AAFC9-0895-44CE-875B-B49B7B747651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5" tIns="46909" rIns="93815" bIns="469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CE4BF-D4DD-498B-9348-BA431FCDB81A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5" tIns="46909" rIns="93815" bIns="469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D9074-B3BF-44E6-AF14-8659C505AA0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cap="flat"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5" tIns="46909" rIns="93815" bIns="469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0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2975"/>
          </a:xfrm>
          <a:solidFill>
            <a:srgbClr val="FFFFFF"/>
          </a:solidFill>
          <a:ln w="12700" cap="flat"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1767"/>
          </a:xfrm>
          <a:noFill/>
          <a:ln/>
        </p:spPr>
        <p:txBody>
          <a:bodyPr lIns="93813" tIns="46908" rIns="93813" bIns="469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6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85231-373B-4EE0-AC44-D870897CAAB6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5" tIns="46909" rIns="93815" bIns="469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Required for continuing education.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4658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B5A8B-55E2-3442-9A22-13E6063FBB9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defTabSz="4658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58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solidFill>
            <a:srgbClr val="FFFFFF"/>
          </a:solidFill>
          <a:ln w="12700" cap="flat"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 lIns="91809" tIns="45904" rIns="91809" bIns="459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3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704AE-1EC3-40C6-87BC-84E138EA780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ヒラギノ角ゴ Pro W3" pitchFamily="48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ヒラギノ角ゴ Pro W3" pitchFamily="48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9094E-8CA4-4CE3-8009-CE7CA0E3B11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ヒラギノ角ゴ Pro W3" pitchFamily="48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ヒラギノ角ゴ Pro W3" pitchFamily="48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1E610-7CD5-4F63-BB3A-C6700023CFA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2975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38CC4-D73B-44DC-A7A1-E6FB85400E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176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2975"/>
          </a:xfrm>
          <a:solidFill>
            <a:srgbClr val="FFFFFF"/>
          </a:solidFill>
          <a:ln w="12700" cap="flat"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1767"/>
          </a:xfrm>
          <a:noFill/>
          <a:ln/>
        </p:spPr>
        <p:txBody>
          <a:bodyPr lIns="93813" tIns="46908" rIns="93813" bIns="469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56037-44B7-47AB-9191-2985466BC4B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ヒラギノ角ゴ Pro W3" pitchFamily="48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ヒラギノ角ゴ Pro W3" pitchFamily="48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 lIns="91809" tIns="45904" rIns="91809" bIns="459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5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FFE42-47C9-4A48-8FAD-515FE36DAAB9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 lIns="91809" tIns="45904" rIns="91809" bIns="459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3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C866-DEF8-4B75-9910-9D0B3A7B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24C18-4DDF-411B-9BE2-64465F892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3AA2-0388-4BEA-9B42-2B165476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091A-68D6-420A-82EE-397755243D13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15336-6CC3-4D1F-8883-31515B48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4CA1-B9AA-44D5-A477-1637C497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0460-25D6-4966-867D-3D92163A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D5F28-20C1-4588-8DE6-6F6C12237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AAE7-5637-4608-A3F3-24035E6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C64-D954-46E1-B79B-5D6B0E1DC5F0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83FA-2B53-461C-8FE0-7ED2AF1C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4099-8AA9-449E-91E6-E87A2E5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DF277-4A2E-4FD3-803A-49A5BBFA6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3A591-DD80-4A1A-A409-9F7311471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441C-1BB0-41F7-AF6F-AF128C83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99C-C557-4B6F-BE19-3F968E9E9290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F2AC-8408-49D6-8437-81079325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21D4-E223-44D3-8088-92AC6F64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9" y="4428069"/>
            <a:ext cx="11370732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7132" y="2003329"/>
            <a:ext cx="11404601" cy="59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3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2800"/>
            <a:ext cx="5384800" cy="3697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82800"/>
            <a:ext cx="5384800" cy="3697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74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80036"/>
            <a:ext cx="10126133" cy="59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06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31900"/>
            <a:ext cx="4011084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1902"/>
            <a:ext cx="6815668" cy="4521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917701"/>
            <a:ext cx="4011084" cy="38354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1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629151"/>
            <a:ext cx="7315200" cy="369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65202"/>
            <a:ext cx="7315200" cy="35814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990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09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67300" y="1789113"/>
            <a:ext cx="7120468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1628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28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077A-0D41-4D9D-8412-3D9E18D57FD2}" type="datetimeFigureOut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8110-646F-4C95-B1C7-0118206C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FF4D-D343-4741-A9B0-016A20BE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DE99-0774-4C35-A450-ABE463CD2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FD88D-B1E9-43C7-8AB6-2FBFFEA7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74BF-EDCD-415F-997C-DCFF14EEC527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F7CB-B9EB-4DCB-A2AE-49277609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C460-0588-49E1-8EC4-4DE48CC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4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26032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362824"/>
            <a:ext cx="10972800" cy="1284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2EB7-A927-425C-812B-A3F2A7527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00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"/>
            <a:ext cx="12192000" cy="5405967"/>
          </a:xfrm>
          <a:prstGeom prst="rect">
            <a:avLst/>
          </a:prstGeom>
          <a:solidFill>
            <a:srgbClr val="0079C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5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74B06-497F-495F-A3B6-CF3CBCD50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962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"/>
            <a:ext cx="12192000" cy="5405967"/>
          </a:xfrm>
          <a:prstGeom prst="rect">
            <a:avLst/>
          </a:prstGeom>
          <a:solidFill>
            <a:srgbClr val="BDCC2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751755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E62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9CEE00-3930-417F-815B-4889A3A7F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E36-90AA-471B-8D5D-CE5451E5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308F-41D3-4992-A0FD-36517F78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6F10-E88E-46C7-BA3E-549CD4AB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6BBB-51A3-4668-B368-7D7B9FD45404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6C226-61B1-4866-9131-EF4677C3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2D99-B61B-4AC0-971F-89FF9500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A321-5D78-475D-A6F1-68BDE7F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B3A4-2E91-4BCE-A746-EA43E8114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D5993-D0E4-4F70-9DB3-CEC444BD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E78B3-A662-4002-BE49-7B21F46A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3EC-4E0D-4C07-BA05-EF938EF62EED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0CAD9-D0B5-41D9-95D8-12375E7B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F958D-D0EB-43AF-ADDB-92D9A43B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C5A5-B895-4A60-9DE7-B262E5B2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00BE-11CA-4705-B788-7F573B7E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14734-A99E-4476-A6E3-BCB81566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871EB-AB8F-49E4-8010-B5691B3F4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6A009-A3A1-4521-9422-E615C6300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1AAE0-D091-4F95-B669-C1D9C94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FD74-EA49-46E3-8707-35C1350449C3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30229-E521-4597-AEEC-374A28D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C647C-EACA-4AE5-8C9E-A0668C6D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DE98-84D2-45C5-8E99-A9EA5980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E490C-6307-4FBD-9E54-A8B9D0C4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071-C11F-47D9-917B-6A4CCAAC5819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C43F-A6CC-44D5-837C-CDF42354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94BF-BE10-40D1-9E73-BB65EDB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A7CE3-572F-4670-BA96-006B8149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555-7326-4212-AD07-3DE57CDC0A5D}" type="datetime1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63B13-4850-499C-9D9F-ECCFF66A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80528-B7DC-47B5-9017-0BCC4F94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5CC7-A2BB-4683-9BCF-B5792945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6A2-3A0B-4C94-B7C6-1198867E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08777-6DEE-4371-853C-388ADAB5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224B0-B02F-46E5-BACE-6434594D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C533-34BC-4F6E-8C3E-74B891798DE8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69AE6-9D84-49DB-B61D-9415293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C248-C62F-48CF-AC34-E89C8CF5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328E-3DF5-49E5-AB32-468D5029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BB39C-11B6-47FE-B0A4-E6540ABD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AD357-093B-410A-8178-520C07D55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389E5-6C8E-4DC7-AC1B-5E9309E4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D6-73EF-492E-9BB0-5D044595FB0D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31A8F-A386-48BD-A246-D622194F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1BE6-6CFD-4156-8015-18D52EA0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C603D-2A0E-45B7-9FE5-1C2DF9B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4381C-0767-4F02-9E22-9B42253A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B017-E6A7-4330-B8BB-CAD949215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E0B2-D400-4B3D-B028-FCEB3EC64478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DB99-3403-4C39-955D-2839B859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FAD1-E0E3-4BCA-9174-743C2B67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E1A9-301C-4D7D-AD65-53C4D5F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132" y="724436"/>
            <a:ext cx="11404601" cy="59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2" y="1790702"/>
            <a:ext cx="11404601" cy="388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06667" y="6141136"/>
            <a:ext cx="745067" cy="716864"/>
          </a:xfrm>
          <a:prstGeom prst="rect">
            <a:avLst/>
          </a:prstGeom>
        </p:spPr>
        <p:txBody>
          <a:bodyPr anchor="ctr"/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fld id="{093DCB6B-2C6A-B74A-BCBF-5AC69CECA1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4" y="6300064"/>
            <a:ext cx="1593746" cy="3906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355832" y="6320303"/>
            <a:ext cx="567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70C0"/>
                </a:solidFill>
                <a:latin typeface="Gotham Medium" charset="0"/>
                <a:ea typeface="Gotham Medium" charset="0"/>
                <a:cs typeface="Gotham Medium" charset="0"/>
              </a:rPr>
              <a:t>COUNCIL</a:t>
            </a:r>
            <a:r>
              <a:rPr lang="en-US" sz="1200" b="0" i="0" baseline="0" dirty="0">
                <a:solidFill>
                  <a:srgbClr val="0070C0"/>
                </a:solidFill>
                <a:latin typeface="Gotham Medium" charset="0"/>
                <a:ea typeface="Gotham Medium" charset="0"/>
                <a:cs typeface="Gotham Medium" charset="0"/>
              </a:rPr>
              <a:t> MEETING: </a:t>
            </a:r>
            <a:r>
              <a:rPr lang="en-US" sz="1051" b="0" i="1" baseline="0" dirty="0">
                <a:latin typeface="Gotham Book" charset="0"/>
                <a:ea typeface="Gotham Book" charset="0"/>
                <a:cs typeface="Gotham Book" charset="0"/>
              </a:rPr>
              <a:t>Sharing Our Passion For Life</a:t>
            </a:r>
            <a:endParaRPr lang="en-US" sz="1051" b="0" i="1" dirty="0">
              <a:latin typeface="Gotham Book" charset="0"/>
              <a:ea typeface="Gotham Book" charset="0"/>
              <a:cs typeface="Gotham Book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41136"/>
            <a:ext cx="12192000" cy="0"/>
          </a:xfrm>
          <a:prstGeom prst="line">
            <a:avLst/>
          </a:prstGeom>
          <a:ln w="19050">
            <a:solidFill>
              <a:srgbClr val="BDCC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11794" y="1997839"/>
            <a:ext cx="5597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52F8C"/>
                </a:solidFill>
              </a:rPr>
              <a:t>An Introduction to a Culture that is Fair &amp; Just</a:t>
            </a:r>
          </a:p>
          <a:p>
            <a:pPr algn="ctr"/>
            <a:r>
              <a:rPr lang="en-US" sz="3200" b="1" dirty="0">
                <a:solidFill>
                  <a:srgbClr val="008E8A"/>
                </a:solidFill>
              </a:rPr>
              <a:t>Alison Page, MHA, MS, FACHE</a:t>
            </a:r>
          </a:p>
          <a:p>
            <a:pPr algn="ctr"/>
            <a:r>
              <a:rPr lang="en-US" sz="2800" i="1" dirty="0">
                <a:solidFill>
                  <a:srgbClr val="95043D"/>
                </a:solidFill>
              </a:rPr>
              <a:t>Chief Executive Officer</a:t>
            </a:r>
          </a:p>
          <a:p>
            <a:pPr algn="ctr"/>
            <a:r>
              <a:rPr lang="en-US" sz="2800" i="1" dirty="0">
                <a:solidFill>
                  <a:srgbClr val="95043D"/>
                </a:solidFill>
              </a:rPr>
              <a:t>Western Wisconsin Health</a:t>
            </a:r>
          </a:p>
          <a:p>
            <a:pPr algn="ctr"/>
            <a:endParaRPr lang="en-US" sz="2800" i="1" dirty="0">
              <a:solidFill>
                <a:srgbClr val="95043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5" y="0"/>
            <a:ext cx="530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483" y="724436"/>
            <a:ext cx="8553451" cy="597200"/>
          </a:xfrm>
        </p:spPr>
        <p:txBody>
          <a:bodyPr>
            <a:normAutofit fontScale="90000"/>
          </a:bodyPr>
          <a:lstStyle/>
          <a:p>
            <a:r>
              <a:rPr lang="en-US" dirty="0"/>
              <a:t>Just Culture –It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Creating a common philosophy</a:t>
            </a:r>
          </a:p>
          <a:p>
            <a:r>
              <a:rPr lang="en-US" dirty="0"/>
              <a:t>Using a common language</a:t>
            </a:r>
          </a:p>
          <a:p>
            <a:r>
              <a:rPr lang="en-US" dirty="0"/>
              <a:t>Resulting in a common experience for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/>
            <a:fld id="{093DCB6B-2C6A-B74A-BCBF-5AC69CECA1FC}" type="slidenum">
              <a:rPr lang="en-US" sz="2400" kern="0">
                <a:solidFill>
                  <a:sysClr val="windowText" lastClr="000000"/>
                </a:solidFill>
              </a:rPr>
              <a:pPr defTabSz="1219170"/>
              <a:t>10</a:t>
            </a:fld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9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083" y="724436"/>
            <a:ext cx="8553451" cy="59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solidFill>
                  <a:srgbClr val="D7931C"/>
                </a:solidFill>
              </a:rPr>
              <a:t>The Problem Statement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228851"/>
            <a:ext cx="7696200" cy="27991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700" dirty="0"/>
              <a:t>Accountability</a:t>
            </a:r>
          </a:p>
          <a:p>
            <a:pPr lvl="1">
              <a:defRPr/>
            </a:pPr>
            <a:r>
              <a:rPr lang="en-US" sz="2300" dirty="0"/>
              <a:t>Who is responsible for the </a:t>
            </a:r>
            <a:r>
              <a:rPr lang="en-US" sz="2300" b="1" u="sng" dirty="0"/>
              <a:t>system</a:t>
            </a:r>
            <a:r>
              <a:rPr lang="en-US" sz="2300" dirty="0"/>
              <a:t> performance?</a:t>
            </a:r>
          </a:p>
          <a:p>
            <a:pPr lvl="1">
              <a:defRPr/>
            </a:pPr>
            <a:r>
              <a:rPr lang="en-US" sz="2300" dirty="0"/>
              <a:t>Who is responsible for </a:t>
            </a:r>
            <a:r>
              <a:rPr lang="en-US" sz="2300" b="1" u="sng" dirty="0"/>
              <a:t>individual</a:t>
            </a:r>
            <a:r>
              <a:rPr lang="en-US" sz="2300" dirty="0"/>
              <a:t> performance?</a:t>
            </a:r>
          </a:p>
          <a:p>
            <a:pPr>
              <a:buFontTx/>
              <a:buNone/>
              <a:defRPr/>
            </a:pPr>
            <a:endParaRPr lang="en-US" sz="2300" dirty="0"/>
          </a:p>
          <a:p>
            <a:pPr>
              <a:defRPr/>
            </a:pPr>
            <a:r>
              <a:rPr lang="en-US" sz="2700" dirty="0"/>
              <a:t>Punishment</a:t>
            </a:r>
          </a:p>
          <a:p>
            <a:pPr lvl="1">
              <a:defRPr/>
            </a:pPr>
            <a:r>
              <a:rPr lang="en-US" sz="2300" dirty="0"/>
              <a:t>Where does it work?</a:t>
            </a:r>
          </a:p>
          <a:p>
            <a:pPr lvl="1">
              <a:defRPr/>
            </a:pPr>
            <a:r>
              <a:rPr lang="en-US" sz="2300" dirty="0"/>
              <a:t>When is it needed?</a:t>
            </a:r>
          </a:p>
        </p:txBody>
      </p:sp>
    </p:spTree>
    <p:extLst>
      <p:ext uri="{BB962C8B-B14F-4D97-AF65-F5344CB8AC3E}">
        <p14:creationId xmlns:p14="http://schemas.microsoft.com/office/powerpoint/2010/main" val="387520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3001" y="2292351"/>
            <a:ext cx="7378700" cy="1981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800" dirty="0"/>
              <a:t>We can do two things:</a:t>
            </a:r>
            <a:br>
              <a:rPr lang="en-US" sz="4800" dirty="0"/>
            </a:br>
            <a:br>
              <a:rPr lang="en-US" sz="4800" dirty="0"/>
            </a:br>
            <a:r>
              <a:rPr lang="en-US" sz="3600" dirty="0"/>
              <a:t>1</a:t>
            </a:r>
            <a:r>
              <a:rPr lang="en-US" sz="2700" dirty="0"/>
              <a:t>.  Design </a:t>
            </a:r>
            <a:r>
              <a:rPr lang="en-US" sz="2700" b="1" u="sng" dirty="0"/>
              <a:t>systems</a:t>
            </a:r>
            <a:r>
              <a:rPr lang="en-US" sz="2700" dirty="0"/>
              <a:t> to accommodate human beings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2.  Manage </a:t>
            </a:r>
            <a:r>
              <a:rPr lang="en-US" sz="2700" b="1" u="sng" dirty="0"/>
              <a:t>human behavior</a:t>
            </a:r>
            <a:r>
              <a:rPr lang="en-US" sz="2700" dirty="0"/>
              <a:t> within the systems </a:t>
            </a:r>
          </a:p>
        </p:txBody>
      </p:sp>
    </p:spTree>
    <p:extLst>
      <p:ext uri="{BB962C8B-B14F-4D97-AF65-F5344CB8AC3E}">
        <p14:creationId xmlns:p14="http://schemas.microsoft.com/office/powerpoint/2010/main" val="38985759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463800" y="2571749"/>
            <a:ext cx="6832600" cy="8572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/>
              <a:t>Managing Systems</a:t>
            </a:r>
          </a:p>
        </p:txBody>
      </p:sp>
    </p:spTree>
    <p:extLst>
      <p:ext uri="{BB962C8B-B14F-4D97-AF65-F5344CB8AC3E}">
        <p14:creationId xmlns:p14="http://schemas.microsoft.com/office/powerpoint/2010/main" val="420678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00300" y="1973263"/>
            <a:ext cx="7131051" cy="2911475"/>
          </a:xfrm>
        </p:spPr>
        <p:txBody>
          <a:bodyPr vert="horz" lIns="90488" tIns="44451" rIns="90488" bIns="44451" rtlCol="0"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dirty="0"/>
              <a:t>“Systems produce precisely the outcomes they are designed for.”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dirty="0"/>
              <a:t>Don Berwick</a:t>
            </a:r>
          </a:p>
        </p:txBody>
      </p:sp>
    </p:spTree>
    <p:extLst>
      <p:ext uri="{BB962C8B-B14F-4D97-AF65-F5344CB8AC3E}">
        <p14:creationId xmlns:p14="http://schemas.microsoft.com/office/powerpoint/2010/main" val="14405956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03465" y="1631156"/>
          <a:ext cx="7585075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3" imgW="3238952" imgH="1819529" progId="">
                  <p:embed/>
                </p:oleObj>
              </mc:Choice>
              <mc:Fallback>
                <p:oleObj name="Photo Editor Photo" r:id="rId3" imgW="3238952" imgH="1819529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5" y="1631156"/>
                        <a:ext cx="7585075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628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hlinkClick r:id="" action="ppaction://ole?verb=0"/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35201" y="2971800"/>
          <a:ext cx="7886700" cy="56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HP Deskscan" r:id="rId3" imgW="4767080" imgH="415748" progId="">
                  <p:embed/>
                </p:oleObj>
              </mc:Choice>
              <mc:Fallback>
                <p:oleObj name="HP Deskscan" r:id="rId3" imgW="4767080" imgH="415748" progId="">
                  <p:embed/>
                  <p:pic>
                    <p:nvPicPr>
                      <p:cNvPr id="3074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2971800"/>
                        <a:ext cx="7886700" cy="56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5094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7" y="2400300"/>
            <a:ext cx="8893175" cy="215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4206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orida Ballot"/>
          <p:cNvPicPr>
            <a:picLocks noChangeAspect="1" noChangeArrowheads="1"/>
          </p:cNvPicPr>
          <p:nvPr/>
        </p:nvPicPr>
        <p:blipFill>
          <a:blip r:embed="rId2" cstate="print"/>
          <a:srcRect l="5479" t="7668" r="1826" b="2556"/>
          <a:stretch>
            <a:fillRect/>
          </a:stretch>
        </p:blipFill>
        <p:spPr bwMode="auto">
          <a:xfrm>
            <a:off x="1778000" y="1422798"/>
            <a:ext cx="8432800" cy="43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47875" y="87990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2000 Presidential 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6175" y="8799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    Florida Ballot</a:t>
            </a:r>
          </a:p>
        </p:txBody>
      </p:sp>
    </p:spTree>
    <p:extLst>
      <p:ext uri="{BB962C8B-B14F-4D97-AF65-F5344CB8AC3E}">
        <p14:creationId xmlns:p14="http://schemas.microsoft.com/office/powerpoint/2010/main" val="42223640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8375" y="2286001"/>
          <a:ext cx="7791451" cy="234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 Editor Photo" r:id="rId3" imgW="4180952" imgH="1324160" progId="">
                  <p:embed/>
                </p:oleObj>
              </mc:Choice>
              <mc:Fallback>
                <p:oleObj name="Photo Editor Photo" r:id="rId3" imgW="4180952" imgH="1324160" progId="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286001"/>
                        <a:ext cx="7791451" cy="2343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4385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2667000" y="4716151"/>
            <a:ext cx="6858000" cy="10452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Alison H. Page,</a:t>
            </a:r>
            <a:r>
              <a:rPr lang="en-US" sz="2000" dirty="0"/>
              <a:t> MHA, MSN, FACHE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Chief Executive Officer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Western Wisconsin Health</a:t>
            </a:r>
          </a:p>
        </p:txBody>
      </p:sp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667000" y="1889521"/>
            <a:ext cx="6858000" cy="19524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100">
                <a:latin typeface="Arial" panose="020B0604020202020204" pitchFamily="34" charset="0"/>
                <a:ea typeface="ＭＳ Ｐゴシック" panose="020B0600070205080204" pitchFamily="34" charset="-128"/>
              </a:rPr>
              <a:t>“Just Culture”: </a:t>
            </a:r>
            <a:br>
              <a:rPr lang="en-US" altLang="en-US" sz="4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4100">
                <a:latin typeface="Arial" panose="020B0604020202020204" pitchFamily="34" charset="0"/>
                <a:ea typeface="ＭＳ Ｐゴシック" panose="020B0600070205080204" pitchFamily="34" charset="-128"/>
              </a:rPr>
              <a:t>A Key to Quality and Safety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81951" y="5624513"/>
            <a:ext cx="2057400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71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349" indent="-228594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914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fld id="{9B95B314-3A3F-4B75-A413-25AFDDF8CDB2}" type="slidenum">
              <a:rPr lang="en-US" altLang="en-US" sz="1300" kern="0">
                <a:solidFill>
                  <a:srgbClr val="898989"/>
                </a:solidFill>
              </a:rPr>
              <a:pPr defTabSz="121917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None/>
              </a:pPr>
              <a:t>2</a:t>
            </a:fld>
            <a:endParaRPr lang="en-US" altLang="en-US" sz="1300" ker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7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68539" y="964407"/>
          <a:ext cx="7721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9" y="964407"/>
                        <a:ext cx="77216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474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2000251"/>
            <a:ext cx="7772400" cy="2160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9600" dirty="0"/>
              <a:t>Epinephrine</a:t>
            </a:r>
            <a:br>
              <a:rPr lang="en-US" sz="9600" dirty="0"/>
            </a:br>
            <a:r>
              <a:rPr lang="en-US" sz="9600" dirty="0"/>
              <a:t>Ephedrine</a:t>
            </a:r>
          </a:p>
        </p:txBody>
      </p:sp>
    </p:spTree>
    <p:extLst>
      <p:ext uri="{BB962C8B-B14F-4D97-AF65-F5344CB8AC3E}">
        <p14:creationId xmlns:p14="http://schemas.microsoft.com/office/powerpoint/2010/main" val="20007883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885951"/>
            <a:ext cx="7772400" cy="262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9600" dirty="0"/>
              <a:t>Dopamine</a:t>
            </a:r>
            <a:br>
              <a:rPr lang="en-US" sz="9600" dirty="0"/>
            </a:br>
            <a:r>
              <a:rPr lang="en-US" sz="9600" dirty="0" err="1"/>
              <a:t>Dobutamine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66853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02000" y="2800351"/>
            <a:ext cx="5994400" cy="688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b="1" dirty="0" err="1"/>
              <a:t>EPI</a:t>
            </a:r>
            <a:r>
              <a:rPr lang="en-US" sz="6000" dirty="0" err="1"/>
              <a:t>nephrine</a:t>
            </a:r>
            <a:br>
              <a:rPr lang="en-US" sz="6000" dirty="0"/>
            </a:br>
            <a:r>
              <a:rPr lang="en-US" sz="6000" dirty="0"/>
              <a:t>		</a:t>
            </a:r>
            <a:r>
              <a:rPr lang="en-US" sz="6000" b="1" dirty="0" err="1"/>
              <a:t>EPHED</a:t>
            </a:r>
            <a:r>
              <a:rPr lang="en-US" sz="6000" dirty="0" err="1"/>
              <a:t>rine</a:t>
            </a:r>
            <a:br>
              <a:rPr lang="en-US" sz="6000" dirty="0"/>
            </a:br>
            <a:r>
              <a:rPr lang="en-US" sz="6000" b="1" dirty="0" err="1"/>
              <a:t>DOP</a:t>
            </a:r>
            <a:r>
              <a:rPr lang="en-US" sz="6000" dirty="0" err="1"/>
              <a:t>amine</a:t>
            </a:r>
            <a:br>
              <a:rPr lang="en-US" sz="6000" dirty="0"/>
            </a:br>
            <a:r>
              <a:rPr lang="en-US" sz="6000" dirty="0"/>
              <a:t>		</a:t>
            </a:r>
            <a:r>
              <a:rPr lang="en-US" sz="6000" dirty="0" err="1"/>
              <a:t>Do</a:t>
            </a:r>
            <a:r>
              <a:rPr lang="en-US" sz="6000" b="1" dirty="0" err="1"/>
              <a:t>BUT</a:t>
            </a:r>
            <a:r>
              <a:rPr lang="en-US" sz="6000" dirty="0" err="1"/>
              <a:t>amine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23211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073152"/>
            <a:ext cx="8915400" cy="1292225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800" dirty="0"/>
              <a:t>The framework we start with: Reason’s ‘Swiss cheese’ model – our defences, barriers and safeguards are imperfect. 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7727952" y="3125392"/>
            <a:ext cx="1268413" cy="348853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727952" y="3125392"/>
            <a:ext cx="1268413" cy="348853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7777163" y="3150395"/>
            <a:ext cx="1219200" cy="351235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20" y="294"/>
                </a:lnTo>
                <a:lnTo>
                  <a:pt x="766" y="29"/>
                </a:lnTo>
                <a:lnTo>
                  <a:pt x="766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18"/>
                </a:lnTo>
                <a:lnTo>
                  <a:pt x="767" y="15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672389" y="2664619"/>
            <a:ext cx="881063" cy="1123951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5"/>
              <a:gd name="T175" fmla="*/ 0 h 944"/>
              <a:gd name="T176" fmla="*/ 555 w 555"/>
              <a:gd name="T177" fmla="*/ 944 h 9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solidFill>
            <a:srgbClr val="FAF0A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7672389" y="2664619"/>
            <a:ext cx="881063" cy="1123951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5"/>
              <a:gd name="T175" fmla="*/ 0 h 944"/>
              <a:gd name="T176" fmla="*/ 555 w 555"/>
              <a:gd name="T177" fmla="*/ 944 h 9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8453439" y="2664619"/>
            <a:ext cx="328612" cy="1123951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7"/>
              <a:gd name="T139" fmla="*/ 0 h 944"/>
              <a:gd name="T140" fmla="*/ 207 w 207"/>
              <a:gd name="T141" fmla="*/ 944 h 9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8453439" y="2664619"/>
            <a:ext cx="328612" cy="1123951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7"/>
              <a:gd name="T139" fmla="*/ 0 h 944"/>
              <a:gd name="T140" fmla="*/ 207 w 207"/>
              <a:gd name="T141" fmla="*/ 944 h 9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7893049" y="2850357"/>
            <a:ext cx="450851" cy="752475"/>
          </a:xfrm>
          <a:custGeom>
            <a:avLst/>
            <a:gdLst>
              <a:gd name="T0" fmla="*/ 2147483647 w 284"/>
              <a:gd name="T1" fmla="*/ 2147483647 h 632"/>
              <a:gd name="T2" fmla="*/ 2147483647 w 284"/>
              <a:gd name="T3" fmla="*/ 2147483647 h 632"/>
              <a:gd name="T4" fmla="*/ 2147483647 w 284"/>
              <a:gd name="T5" fmla="*/ 2147483647 h 632"/>
              <a:gd name="T6" fmla="*/ 2147483647 w 284"/>
              <a:gd name="T7" fmla="*/ 2147483647 h 632"/>
              <a:gd name="T8" fmla="*/ 2147483647 w 284"/>
              <a:gd name="T9" fmla="*/ 2147483647 h 632"/>
              <a:gd name="T10" fmla="*/ 2147483647 w 284"/>
              <a:gd name="T11" fmla="*/ 2147483647 h 632"/>
              <a:gd name="T12" fmla="*/ 2147483647 w 284"/>
              <a:gd name="T13" fmla="*/ 2147483647 h 632"/>
              <a:gd name="T14" fmla="*/ 2147483647 w 284"/>
              <a:gd name="T15" fmla="*/ 2147483647 h 632"/>
              <a:gd name="T16" fmla="*/ 2147483647 w 284"/>
              <a:gd name="T17" fmla="*/ 2147483647 h 632"/>
              <a:gd name="T18" fmla="*/ 2147483647 w 284"/>
              <a:gd name="T19" fmla="*/ 2147483647 h 632"/>
              <a:gd name="T20" fmla="*/ 2147483647 w 284"/>
              <a:gd name="T21" fmla="*/ 2147483647 h 632"/>
              <a:gd name="T22" fmla="*/ 2147483647 w 284"/>
              <a:gd name="T23" fmla="*/ 2147483647 h 632"/>
              <a:gd name="T24" fmla="*/ 2147483647 w 284"/>
              <a:gd name="T25" fmla="*/ 2147483647 h 632"/>
              <a:gd name="T26" fmla="*/ 2147483647 w 284"/>
              <a:gd name="T27" fmla="*/ 2147483647 h 632"/>
              <a:gd name="T28" fmla="*/ 2147483647 w 284"/>
              <a:gd name="T29" fmla="*/ 2147483647 h 632"/>
              <a:gd name="T30" fmla="*/ 2147483647 w 284"/>
              <a:gd name="T31" fmla="*/ 2147483647 h 632"/>
              <a:gd name="T32" fmla="*/ 2147483647 w 284"/>
              <a:gd name="T33" fmla="*/ 2147483647 h 632"/>
              <a:gd name="T34" fmla="*/ 2147483647 w 284"/>
              <a:gd name="T35" fmla="*/ 2147483647 h 632"/>
              <a:gd name="T36" fmla="*/ 2147483647 w 284"/>
              <a:gd name="T37" fmla="*/ 2147483647 h 632"/>
              <a:gd name="T38" fmla="*/ 2147483647 w 284"/>
              <a:gd name="T39" fmla="*/ 2147483647 h 632"/>
              <a:gd name="T40" fmla="*/ 2147483647 w 284"/>
              <a:gd name="T41" fmla="*/ 2147483647 h 632"/>
              <a:gd name="T42" fmla="*/ 2147483647 w 284"/>
              <a:gd name="T43" fmla="*/ 2147483647 h 632"/>
              <a:gd name="T44" fmla="*/ 2147483647 w 284"/>
              <a:gd name="T45" fmla="*/ 2147483647 h 632"/>
              <a:gd name="T46" fmla="*/ 2147483647 w 284"/>
              <a:gd name="T47" fmla="*/ 2147483647 h 632"/>
              <a:gd name="T48" fmla="*/ 0 w 284"/>
              <a:gd name="T49" fmla="*/ 2147483647 h 632"/>
              <a:gd name="T50" fmla="*/ 2147483647 w 284"/>
              <a:gd name="T51" fmla="*/ 2147483647 h 632"/>
              <a:gd name="T52" fmla="*/ 2147483647 w 284"/>
              <a:gd name="T53" fmla="*/ 2147483647 h 632"/>
              <a:gd name="T54" fmla="*/ 2147483647 w 284"/>
              <a:gd name="T55" fmla="*/ 2147483647 h 632"/>
              <a:gd name="T56" fmla="*/ 2147483647 w 284"/>
              <a:gd name="T57" fmla="*/ 2147483647 h 632"/>
              <a:gd name="T58" fmla="*/ 2147483647 w 284"/>
              <a:gd name="T59" fmla="*/ 2147483647 h 632"/>
              <a:gd name="T60" fmla="*/ 2147483647 w 284"/>
              <a:gd name="T61" fmla="*/ 2147483647 h 632"/>
              <a:gd name="T62" fmla="*/ 2147483647 w 284"/>
              <a:gd name="T63" fmla="*/ 2147483647 h 632"/>
              <a:gd name="T64" fmla="*/ 2147483647 w 284"/>
              <a:gd name="T65" fmla="*/ 2147483647 h 632"/>
              <a:gd name="T66" fmla="*/ 2147483647 w 284"/>
              <a:gd name="T67" fmla="*/ 2147483647 h 632"/>
              <a:gd name="T68" fmla="*/ 2147483647 w 284"/>
              <a:gd name="T69" fmla="*/ 2147483647 h 632"/>
              <a:gd name="T70" fmla="*/ 2147483647 w 284"/>
              <a:gd name="T71" fmla="*/ 2147483647 h 632"/>
              <a:gd name="T72" fmla="*/ 2147483647 w 284"/>
              <a:gd name="T73" fmla="*/ 2147483647 h 632"/>
              <a:gd name="T74" fmla="*/ 2147483647 w 284"/>
              <a:gd name="T75" fmla="*/ 2147483647 h 632"/>
              <a:gd name="T76" fmla="*/ 2147483647 w 284"/>
              <a:gd name="T77" fmla="*/ 2147483647 h 632"/>
              <a:gd name="T78" fmla="*/ 2147483647 w 284"/>
              <a:gd name="T79" fmla="*/ 2147483647 h 632"/>
              <a:gd name="T80" fmla="*/ 2147483647 w 284"/>
              <a:gd name="T81" fmla="*/ 2147483647 h 632"/>
              <a:gd name="T82" fmla="*/ 2147483647 w 284"/>
              <a:gd name="T83" fmla="*/ 2147483647 h 632"/>
              <a:gd name="T84" fmla="*/ 2147483647 w 284"/>
              <a:gd name="T85" fmla="*/ 2147483647 h 632"/>
              <a:gd name="T86" fmla="*/ 2147483647 w 284"/>
              <a:gd name="T87" fmla="*/ 0 h 6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4"/>
              <a:gd name="T133" fmla="*/ 0 h 632"/>
              <a:gd name="T134" fmla="*/ 284 w 284"/>
              <a:gd name="T135" fmla="*/ 632 h 6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4" h="632">
                <a:moveTo>
                  <a:pt x="233" y="335"/>
                </a:moveTo>
                <a:lnTo>
                  <a:pt x="221" y="337"/>
                </a:lnTo>
                <a:lnTo>
                  <a:pt x="213" y="340"/>
                </a:lnTo>
                <a:lnTo>
                  <a:pt x="203" y="346"/>
                </a:lnTo>
                <a:lnTo>
                  <a:pt x="195" y="356"/>
                </a:lnTo>
                <a:lnTo>
                  <a:pt x="190" y="366"/>
                </a:lnTo>
                <a:lnTo>
                  <a:pt x="186" y="379"/>
                </a:lnTo>
                <a:lnTo>
                  <a:pt x="182" y="392"/>
                </a:lnTo>
                <a:lnTo>
                  <a:pt x="181" y="406"/>
                </a:lnTo>
                <a:lnTo>
                  <a:pt x="182" y="421"/>
                </a:lnTo>
                <a:lnTo>
                  <a:pt x="186" y="434"/>
                </a:lnTo>
                <a:lnTo>
                  <a:pt x="190" y="445"/>
                </a:lnTo>
                <a:lnTo>
                  <a:pt x="195" y="457"/>
                </a:lnTo>
                <a:lnTo>
                  <a:pt x="203" y="465"/>
                </a:lnTo>
                <a:lnTo>
                  <a:pt x="213" y="471"/>
                </a:lnTo>
                <a:lnTo>
                  <a:pt x="221" y="476"/>
                </a:lnTo>
                <a:lnTo>
                  <a:pt x="233" y="478"/>
                </a:lnTo>
                <a:lnTo>
                  <a:pt x="242" y="476"/>
                </a:lnTo>
                <a:lnTo>
                  <a:pt x="252" y="471"/>
                </a:lnTo>
                <a:lnTo>
                  <a:pt x="260" y="465"/>
                </a:lnTo>
                <a:lnTo>
                  <a:pt x="268" y="457"/>
                </a:lnTo>
                <a:lnTo>
                  <a:pt x="275" y="445"/>
                </a:lnTo>
                <a:lnTo>
                  <a:pt x="280" y="434"/>
                </a:lnTo>
                <a:lnTo>
                  <a:pt x="283" y="421"/>
                </a:lnTo>
                <a:lnTo>
                  <a:pt x="283" y="406"/>
                </a:lnTo>
                <a:lnTo>
                  <a:pt x="283" y="392"/>
                </a:lnTo>
                <a:lnTo>
                  <a:pt x="280" y="379"/>
                </a:lnTo>
                <a:lnTo>
                  <a:pt x="275" y="366"/>
                </a:lnTo>
                <a:lnTo>
                  <a:pt x="268" y="356"/>
                </a:lnTo>
                <a:lnTo>
                  <a:pt x="260" y="346"/>
                </a:lnTo>
                <a:lnTo>
                  <a:pt x="252" y="340"/>
                </a:lnTo>
                <a:lnTo>
                  <a:pt x="242" y="337"/>
                </a:lnTo>
                <a:lnTo>
                  <a:pt x="233" y="335"/>
                </a:lnTo>
                <a:lnTo>
                  <a:pt x="51" y="497"/>
                </a:lnTo>
                <a:lnTo>
                  <a:pt x="41" y="499"/>
                </a:lnTo>
                <a:lnTo>
                  <a:pt x="33" y="502"/>
                </a:lnTo>
                <a:lnTo>
                  <a:pt x="25" y="509"/>
                </a:lnTo>
                <a:lnTo>
                  <a:pt x="17" y="517"/>
                </a:lnTo>
                <a:lnTo>
                  <a:pt x="12" y="527"/>
                </a:lnTo>
                <a:lnTo>
                  <a:pt x="7" y="538"/>
                </a:lnTo>
                <a:lnTo>
                  <a:pt x="4" y="551"/>
                </a:lnTo>
                <a:lnTo>
                  <a:pt x="4" y="564"/>
                </a:lnTo>
                <a:lnTo>
                  <a:pt x="4" y="577"/>
                </a:lnTo>
                <a:lnTo>
                  <a:pt x="7" y="590"/>
                </a:lnTo>
                <a:lnTo>
                  <a:pt x="12" y="601"/>
                </a:lnTo>
                <a:lnTo>
                  <a:pt x="17" y="611"/>
                </a:lnTo>
                <a:lnTo>
                  <a:pt x="25" y="619"/>
                </a:lnTo>
                <a:lnTo>
                  <a:pt x="33" y="626"/>
                </a:lnTo>
                <a:lnTo>
                  <a:pt x="41" y="629"/>
                </a:lnTo>
                <a:lnTo>
                  <a:pt x="51" y="631"/>
                </a:lnTo>
                <a:lnTo>
                  <a:pt x="60" y="629"/>
                </a:lnTo>
                <a:lnTo>
                  <a:pt x="70" y="626"/>
                </a:lnTo>
                <a:lnTo>
                  <a:pt x="78" y="619"/>
                </a:lnTo>
                <a:lnTo>
                  <a:pt x="85" y="611"/>
                </a:lnTo>
                <a:lnTo>
                  <a:pt x="91" y="601"/>
                </a:lnTo>
                <a:lnTo>
                  <a:pt x="95" y="590"/>
                </a:lnTo>
                <a:lnTo>
                  <a:pt x="98" y="577"/>
                </a:lnTo>
                <a:lnTo>
                  <a:pt x="99" y="564"/>
                </a:lnTo>
                <a:lnTo>
                  <a:pt x="98" y="551"/>
                </a:lnTo>
                <a:lnTo>
                  <a:pt x="95" y="538"/>
                </a:lnTo>
                <a:lnTo>
                  <a:pt x="91" y="527"/>
                </a:lnTo>
                <a:lnTo>
                  <a:pt x="85" y="517"/>
                </a:lnTo>
                <a:lnTo>
                  <a:pt x="78" y="509"/>
                </a:lnTo>
                <a:lnTo>
                  <a:pt x="70" y="502"/>
                </a:lnTo>
                <a:lnTo>
                  <a:pt x="60" y="499"/>
                </a:lnTo>
                <a:lnTo>
                  <a:pt x="51" y="497"/>
                </a:lnTo>
                <a:lnTo>
                  <a:pt x="41" y="190"/>
                </a:lnTo>
                <a:lnTo>
                  <a:pt x="33" y="190"/>
                </a:lnTo>
                <a:lnTo>
                  <a:pt x="25" y="194"/>
                </a:lnTo>
                <a:lnTo>
                  <a:pt x="18" y="198"/>
                </a:lnTo>
                <a:lnTo>
                  <a:pt x="13" y="207"/>
                </a:lnTo>
                <a:lnTo>
                  <a:pt x="8" y="215"/>
                </a:lnTo>
                <a:lnTo>
                  <a:pt x="4" y="223"/>
                </a:lnTo>
                <a:lnTo>
                  <a:pt x="2" y="234"/>
                </a:lnTo>
                <a:lnTo>
                  <a:pt x="0" y="244"/>
                </a:lnTo>
                <a:lnTo>
                  <a:pt x="2" y="255"/>
                </a:lnTo>
                <a:lnTo>
                  <a:pt x="4" y="267"/>
                </a:lnTo>
                <a:lnTo>
                  <a:pt x="8" y="275"/>
                </a:lnTo>
                <a:lnTo>
                  <a:pt x="13" y="283"/>
                </a:lnTo>
                <a:lnTo>
                  <a:pt x="18" y="289"/>
                </a:lnTo>
                <a:lnTo>
                  <a:pt x="25" y="296"/>
                </a:lnTo>
                <a:lnTo>
                  <a:pt x="33" y="298"/>
                </a:lnTo>
                <a:lnTo>
                  <a:pt x="41" y="299"/>
                </a:lnTo>
                <a:lnTo>
                  <a:pt x="49" y="298"/>
                </a:lnTo>
                <a:lnTo>
                  <a:pt x="56" y="296"/>
                </a:lnTo>
                <a:lnTo>
                  <a:pt x="62" y="289"/>
                </a:lnTo>
                <a:lnTo>
                  <a:pt x="69" y="283"/>
                </a:lnTo>
                <a:lnTo>
                  <a:pt x="73" y="275"/>
                </a:lnTo>
                <a:lnTo>
                  <a:pt x="77" y="267"/>
                </a:lnTo>
                <a:lnTo>
                  <a:pt x="78" y="255"/>
                </a:lnTo>
                <a:lnTo>
                  <a:pt x="80" y="244"/>
                </a:lnTo>
                <a:lnTo>
                  <a:pt x="78" y="234"/>
                </a:lnTo>
                <a:lnTo>
                  <a:pt x="77" y="223"/>
                </a:lnTo>
                <a:lnTo>
                  <a:pt x="73" y="215"/>
                </a:lnTo>
                <a:lnTo>
                  <a:pt x="69" y="207"/>
                </a:lnTo>
                <a:lnTo>
                  <a:pt x="62" y="198"/>
                </a:lnTo>
                <a:lnTo>
                  <a:pt x="56" y="194"/>
                </a:lnTo>
                <a:lnTo>
                  <a:pt x="49" y="190"/>
                </a:lnTo>
                <a:lnTo>
                  <a:pt x="41" y="190"/>
                </a:lnTo>
                <a:lnTo>
                  <a:pt x="207" y="0"/>
                </a:lnTo>
                <a:lnTo>
                  <a:pt x="195" y="2"/>
                </a:lnTo>
                <a:lnTo>
                  <a:pt x="186" y="7"/>
                </a:lnTo>
                <a:lnTo>
                  <a:pt x="176" y="15"/>
                </a:lnTo>
                <a:lnTo>
                  <a:pt x="168" y="25"/>
                </a:lnTo>
                <a:lnTo>
                  <a:pt x="160" y="36"/>
                </a:lnTo>
                <a:lnTo>
                  <a:pt x="155" y="49"/>
                </a:lnTo>
                <a:lnTo>
                  <a:pt x="151" y="64"/>
                </a:lnTo>
                <a:lnTo>
                  <a:pt x="150" y="80"/>
                </a:lnTo>
                <a:lnTo>
                  <a:pt x="151" y="96"/>
                </a:lnTo>
                <a:lnTo>
                  <a:pt x="155" y="111"/>
                </a:lnTo>
                <a:lnTo>
                  <a:pt x="160" y="124"/>
                </a:lnTo>
                <a:lnTo>
                  <a:pt x="168" y="137"/>
                </a:lnTo>
                <a:lnTo>
                  <a:pt x="176" y="146"/>
                </a:lnTo>
                <a:lnTo>
                  <a:pt x="186" y="153"/>
                </a:lnTo>
                <a:lnTo>
                  <a:pt x="195" y="158"/>
                </a:lnTo>
                <a:lnTo>
                  <a:pt x="207" y="159"/>
                </a:lnTo>
                <a:lnTo>
                  <a:pt x="218" y="158"/>
                </a:lnTo>
                <a:lnTo>
                  <a:pt x="229" y="153"/>
                </a:lnTo>
                <a:lnTo>
                  <a:pt x="239" y="146"/>
                </a:lnTo>
                <a:lnTo>
                  <a:pt x="247" y="137"/>
                </a:lnTo>
                <a:lnTo>
                  <a:pt x="254" y="124"/>
                </a:lnTo>
                <a:lnTo>
                  <a:pt x="260" y="111"/>
                </a:lnTo>
                <a:lnTo>
                  <a:pt x="264" y="96"/>
                </a:lnTo>
                <a:lnTo>
                  <a:pt x="264" y="80"/>
                </a:lnTo>
                <a:lnTo>
                  <a:pt x="264" y="64"/>
                </a:lnTo>
                <a:lnTo>
                  <a:pt x="260" y="49"/>
                </a:lnTo>
                <a:lnTo>
                  <a:pt x="254" y="36"/>
                </a:lnTo>
                <a:lnTo>
                  <a:pt x="247" y="25"/>
                </a:lnTo>
                <a:lnTo>
                  <a:pt x="239" y="15"/>
                </a:lnTo>
                <a:lnTo>
                  <a:pt x="229" y="7"/>
                </a:lnTo>
                <a:lnTo>
                  <a:pt x="218" y="2"/>
                </a:lnTo>
                <a:lnTo>
                  <a:pt x="207" y="0"/>
                </a:lnTo>
                <a:lnTo>
                  <a:pt x="233" y="335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8180388" y="3249216"/>
            <a:ext cx="163512" cy="171451"/>
          </a:xfrm>
          <a:custGeom>
            <a:avLst/>
            <a:gdLst>
              <a:gd name="T0" fmla="*/ 2147483647 w 103"/>
              <a:gd name="T1" fmla="*/ 0 h 144"/>
              <a:gd name="T2" fmla="*/ 2147483647 w 103"/>
              <a:gd name="T3" fmla="*/ 2147483647 h 144"/>
              <a:gd name="T4" fmla="*/ 2147483647 w 103"/>
              <a:gd name="T5" fmla="*/ 2147483647 h 144"/>
              <a:gd name="T6" fmla="*/ 2147483647 w 103"/>
              <a:gd name="T7" fmla="*/ 2147483647 h 144"/>
              <a:gd name="T8" fmla="*/ 2147483647 w 103"/>
              <a:gd name="T9" fmla="*/ 2147483647 h 144"/>
              <a:gd name="T10" fmla="*/ 2147483647 w 103"/>
              <a:gd name="T11" fmla="*/ 2147483647 h 144"/>
              <a:gd name="T12" fmla="*/ 2147483647 w 103"/>
              <a:gd name="T13" fmla="*/ 2147483647 h 144"/>
              <a:gd name="T14" fmla="*/ 2147483647 w 103"/>
              <a:gd name="T15" fmla="*/ 2147483647 h 144"/>
              <a:gd name="T16" fmla="*/ 0 w 103"/>
              <a:gd name="T17" fmla="*/ 2147483647 h 144"/>
              <a:gd name="T18" fmla="*/ 2147483647 w 103"/>
              <a:gd name="T19" fmla="*/ 2147483647 h 144"/>
              <a:gd name="T20" fmla="*/ 2147483647 w 103"/>
              <a:gd name="T21" fmla="*/ 2147483647 h 144"/>
              <a:gd name="T22" fmla="*/ 2147483647 w 103"/>
              <a:gd name="T23" fmla="*/ 2147483647 h 144"/>
              <a:gd name="T24" fmla="*/ 2147483647 w 103"/>
              <a:gd name="T25" fmla="*/ 2147483647 h 144"/>
              <a:gd name="T26" fmla="*/ 2147483647 w 103"/>
              <a:gd name="T27" fmla="*/ 2147483647 h 144"/>
              <a:gd name="T28" fmla="*/ 2147483647 w 103"/>
              <a:gd name="T29" fmla="*/ 2147483647 h 144"/>
              <a:gd name="T30" fmla="*/ 2147483647 w 103"/>
              <a:gd name="T31" fmla="*/ 2147483647 h 144"/>
              <a:gd name="T32" fmla="*/ 2147483647 w 103"/>
              <a:gd name="T33" fmla="*/ 2147483647 h 144"/>
              <a:gd name="T34" fmla="*/ 2147483647 w 103"/>
              <a:gd name="T35" fmla="*/ 2147483647 h 144"/>
              <a:gd name="T36" fmla="*/ 2147483647 w 103"/>
              <a:gd name="T37" fmla="*/ 2147483647 h 144"/>
              <a:gd name="T38" fmla="*/ 2147483647 w 103"/>
              <a:gd name="T39" fmla="*/ 2147483647 h 144"/>
              <a:gd name="T40" fmla="*/ 2147483647 w 103"/>
              <a:gd name="T41" fmla="*/ 2147483647 h 144"/>
              <a:gd name="T42" fmla="*/ 2147483647 w 103"/>
              <a:gd name="T43" fmla="*/ 2147483647 h 144"/>
              <a:gd name="T44" fmla="*/ 2147483647 w 103"/>
              <a:gd name="T45" fmla="*/ 2147483647 h 144"/>
              <a:gd name="T46" fmla="*/ 2147483647 w 103"/>
              <a:gd name="T47" fmla="*/ 2147483647 h 144"/>
              <a:gd name="T48" fmla="*/ 2147483647 w 103"/>
              <a:gd name="T49" fmla="*/ 2147483647 h 144"/>
              <a:gd name="T50" fmla="*/ 2147483647 w 103"/>
              <a:gd name="T51" fmla="*/ 2147483647 h 144"/>
              <a:gd name="T52" fmla="*/ 2147483647 w 103"/>
              <a:gd name="T53" fmla="*/ 2147483647 h 144"/>
              <a:gd name="T54" fmla="*/ 2147483647 w 103"/>
              <a:gd name="T55" fmla="*/ 2147483647 h 144"/>
              <a:gd name="T56" fmla="*/ 2147483647 w 103"/>
              <a:gd name="T57" fmla="*/ 2147483647 h 144"/>
              <a:gd name="T58" fmla="*/ 2147483647 w 103"/>
              <a:gd name="T59" fmla="*/ 2147483647 h 144"/>
              <a:gd name="T60" fmla="*/ 2147483647 w 103"/>
              <a:gd name="T61" fmla="*/ 2147483647 h 144"/>
              <a:gd name="T62" fmla="*/ 2147483647 w 103"/>
              <a:gd name="T63" fmla="*/ 2147483647 h 144"/>
              <a:gd name="T64" fmla="*/ 2147483647 w 103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3"/>
              <a:gd name="T100" fmla="*/ 0 h 144"/>
              <a:gd name="T101" fmla="*/ 103 w 103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3" h="144">
                <a:moveTo>
                  <a:pt x="52" y="0"/>
                </a:moveTo>
                <a:lnTo>
                  <a:pt x="40" y="2"/>
                </a:lnTo>
                <a:lnTo>
                  <a:pt x="32" y="5"/>
                </a:lnTo>
                <a:lnTo>
                  <a:pt x="22" y="11"/>
                </a:lnTo>
                <a:lnTo>
                  <a:pt x="14" y="21"/>
                </a:lnTo>
                <a:lnTo>
                  <a:pt x="9" y="31"/>
                </a:lnTo>
                <a:lnTo>
                  <a:pt x="5" y="44"/>
                </a:lnTo>
                <a:lnTo>
                  <a:pt x="1" y="57"/>
                </a:lnTo>
                <a:lnTo>
                  <a:pt x="0" y="71"/>
                </a:lnTo>
                <a:lnTo>
                  <a:pt x="1" y="86"/>
                </a:lnTo>
                <a:lnTo>
                  <a:pt x="5" y="99"/>
                </a:lnTo>
                <a:lnTo>
                  <a:pt x="9" y="110"/>
                </a:lnTo>
                <a:lnTo>
                  <a:pt x="14" y="122"/>
                </a:lnTo>
                <a:lnTo>
                  <a:pt x="22" y="130"/>
                </a:lnTo>
                <a:lnTo>
                  <a:pt x="32" y="136"/>
                </a:lnTo>
                <a:lnTo>
                  <a:pt x="40" y="141"/>
                </a:lnTo>
                <a:lnTo>
                  <a:pt x="52" y="143"/>
                </a:lnTo>
                <a:lnTo>
                  <a:pt x="61" y="141"/>
                </a:lnTo>
                <a:lnTo>
                  <a:pt x="71" y="136"/>
                </a:lnTo>
                <a:lnTo>
                  <a:pt x="79" y="130"/>
                </a:lnTo>
                <a:lnTo>
                  <a:pt x="87" y="122"/>
                </a:lnTo>
                <a:lnTo>
                  <a:pt x="94" y="110"/>
                </a:lnTo>
                <a:lnTo>
                  <a:pt x="99" y="99"/>
                </a:lnTo>
                <a:lnTo>
                  <a:pt x="102" y="86"/>
                </a:lnTo>
                <a:lnTo>
                  <a:pt x="102" y="71"/>
                </a:lnTo>
                <a:lnTo>
                  <a:pt x="102" y="57"/>
                </a:lnTo>
                <a:lnTo>
                  <a:pt x="99" y="44"/>
                </a:lnTo>
                <a:lnTo>
                  <a:pt x="94" y="31"/>
                </a:lnTo>
                <a:lnTo>
                  <a:pt x="87" y="21"/>
                </a:lnTo>
                <a:lnTo>
                  <a:pt x="79" y="11"/>
                </a:lnTo>
                <a:lnTo>
                  <a:pt x="71" y="5"/>
                </a:lnTo>
                <a:lnTo>
                  <a:pt x="61" y="2"/>
                </a:lnTo>
                <a:lnTo>
                  <a:pt x="5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7899400" y="3442098"/>
            <a:ext cx="152400" cy="160735"/>
          </a:xfrm>
          <a:custGeom>
            <a:avLst/>
            <a:gdLst>
              <a:gd name="T0" fmla="*/ 2147483647 w 96"/>
              <a:gd name="T1" fmla="*/ 0 h 135"/>
              <a:gd name="T2" fmla="*/ 2147483647 w 96"/>
              <a:gd name="T3" fmla="*/ 2147483647 h 135"/>
              <a:gd name="T4" fmla="*/ 2147483647 w 96"/>
              <a:gd name="T5" fmla="*/ 2147483647 h 135"/>
              <a:gd name="T6" fmla="*/ 2147483647 w 96"/>
              <a:gd name="T7" fmla="*/ 2147483647 h 135"/>
              <a:gd name="T8" fmla="*/ 2147483647 w 96"/>
              <a:gd name="T9" fmla="*/ 2147483647 h 135"/>
              <a:gd name="T10" fmla="*/ 2147483647 w 96"/>
              <a:gd name="T11" fmla="*/ 2147483647 h 135"/>
              <a:gd name="T12" fmla="*/ 2147483647 w 96"/>
              <a:gd name="T13" fmla="*/ 2147483647 h 135"/>
              <a:gd name="T14" fmla="*/ 0 w 96"/>
              <a:gd name="T15" fmla="*/ 2147483647 h 135"/>
              <a:gd name="T16" fmla="*/ 0 w 96"/>
              <a:gd name="T17" fmla="*/ 2147483647 h 135"/>
              <a:gd name="T18" fmla="*/ 0 w 96"/>
              <a:gd name="T19" fmla="*/ 2147483647 h 135"/>
              <a:gd name="T20" fmla="*/ 2147483647 w 96"/>
              <a:gd name="T21" fmla="*/ 2147483647 h 135"/>
              <a:gd name="T22" fmla="*/ 2147483647 w 96"/>
              <a:gd name="T23" fmla="*/ 2147483647 h 135"/>
              <a:gd name="T24" fmla="*/ 2147483647 w 96"/>
              <a:gd name="T25" fmla="*/ 2147483647 h 135"/>
              <a:gd name="T26" fmla="*/ 2147483647 w 96"/>
              <a:gd name="T27" fmla="*/ 2147483647 h 135"/>
              <a:gd name="T28" fmla="*/ 2147483647 w 96"/>
              <a:gd name="T29" fmla="*/ 2147483647 h 135"/>
              <a:gd name="T30" fmla="*/ 2147483647 w 96"/>
              <a:gd name="T31" fmla="*/ 2147483647 h 135"/>
              <a:gd name="T32" fmla="*/ 2147483647 w 96"/>
              <a:gd name="T33" fmla="*/ 2147483647 h 135"/>
              <a:gd name="T34" fmla="*/ 2147483647 w 96"/>
              <a:gd name="T35" fmla="*/ 2147483647 h 135"/>
              <a:gd name="T36" fmla="*/ 2147483647 w 96"/>
              <a:gd name="T37" fmla="*/ 2147483647 h 135"/>
              <a:gd name="T38" fmla="*/ 2147483647 w 96"/>
              <a:gd name="T39" fmla="*/ 2147483647 h 135"/>
              <a:gd name="T40" fmla="*/ 2147483647 w 96"/>
              <a:gd name="T41" fmla="*/ 2147483647 h 135"/>
              <a:gd name="T42" fmla="*/ 2147483647 w 96"/>
              <a:gd name="T43" fmla="*/ 2147483647 h 135"/>
              <a:gd name="T44" fmla="*/ 2147483647 w 96"/>
              <a:gd name="T45" fmla="*/ 2147483647 h 135"/>
              <a:gd name="T46" fmla="*/ 2147483647 w 96"/>
              <a:gd name="T47" fmla="*/ 2147483647 h 135"/>
              <a:gd name="T48" fmla="*/ 2147483647 w 96"/>
              <a:gd name="T49" fmla="*/ 2147483647 h 135"/>
              <a:gd name="T50" fmla="*/ 2147483647 w 96"/>
              <a:gd name="T51" fmla="*/ 2147483647 h 135"/>
              <a:gd name="T52" fmla="*/ 2147483647 w 96"/>
              <a:gd name="T53" fmla="*/ 2147483647 h 135"/>
              <a:gd name="T54" fmla="*/ 2147483647 w 96"/>
              <a:gd name="T55" fmla="*/ 2147483647 h 135"/>
              <a:gd name="T56" fmla="*/ 2147483647 w 96"/>
              <a:gd name="T57" fmla="*/ 2147483647 h 135"/>
              <a:gd name="T58" fmla="*/ 2147483647 w 96"/>
              <a:gd name="T59" fmla="*/ 2147483647 h 135"/>
              <a:gd name="T60" fmla="*/ 2147483647 w 96"/>
              <a:gd name="T61" fmla="*/ 2147483647 h 135"/>
              <a:gd name="T62" fmla="*/ 2147483647 w 96"/>
              <a:gd name="T63" fmla="*/ 2147483647 h 135"/>
              <a:gd name="T64" fmla="*/ 2147483647 w 96"/>
              <a:gd name="T65" fmla="*/ 0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135"/>
              <a:gd name="T101" fmla="*/ 96 w 96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135">
                <a:moveTo>
                  <a:pt x="47" y="0"/>
                </a:moveTo>
                <a:lnTo>
                  <a:pt x="37" y="2"/>
                </a:lnTo>
                <a:lnTo>
                  <a:pt x="29" y="5"/>
                </a:lnTo>
                <a:lnTo>
                  <a:pt x="21" y="12"/>
                </a:lnTo>
                <a:lnTo>
                  <a:pt x="13" y="20"/>
                </a:lnTo>
                <a:lnTo>
                  <a:pt x="8" y="30"/>
                </a:lnTo>
                <a:lnTo>
                  <a:pt x="3" y="41"/>
                </a:lnTo>
                <a:lnTo>
                  <a:pt x="0" y="54"/>
                </a:lnTo>
                <a:lnTo>
                  <a:pt x="0" y="67"/>
                </a:lnTo>
                <a:lnTo>
                  <a:pt x="0" y="80"/>
                </a:lnTo>
                <a:lnTo>
                  <a:pt x="3" y="93"/>
                </a:lnTo>
                <a:lnTo>
                  <a:pt x="8" y="104"/>
                </a:lnTo>
                <a:lnTo>
                  <a:pt x="13" y="114"/>
                </a:lnTo>
                <a:lnTo>
                  <a:pt x="21" y="122"/>
                </a:lnTo>
                <a:lnTo>
                  <a:pt x="29" y="129"/>
                </a:lnTo>
                <a:lnTo>
                  <a:pt x="37" y="132"/>
                </a:lnTo>
                <a:lnTo>
                  <a:pt x="47" y="134"/>
                </a:lnTo>
                <a:lnTo>
                  <a:pt x="56" y="132"/>
                </a:lnTo>
                <a:lnTo>
                  <a:pt x="66" y="129"/>
                </a:lnTo>
                <a:lnTo>
                  <a:pt x="74" y="122"/>
                </a:lnTo>
                <a:lnTo>
                  <a:pt x="81" y="114"/>
                </a:lnTo>
                <a:lnTo>
                  <a:pt x="87" y="104"/>
                </a:lnTo>
                <a:lnTo>
                  <a:pt x="91" y="93"/>
                </a:lnTo>
                <a:lnTo>
                  <a:pt x="94" y="80"/>
                </a:lnTo>
                <a:lnTo>
                  <a:pt x="95" y="67"/>
                </a:lnTo>
                <a:lnTo>
                  <a:pt x="94" y="54"/>
                </a:lnTo>
                <a:lnTo>
                  <a:pt x="91" y="41"/>
                </a:lnTo>
                <a:lnTo>
                  <a:pt x="87" y="30"/>
                </a:lnTo>
                <a:lnTo>
                  <a:pt x="81" y="20"/>
                </a:lnTo>
                <a:lnTo>
                  <a:pt x="74" y="12"/>
                </a:lnTo>
                <a:lnTo>
                  <a:pt x="66" y="5"/>
                </a:lnTo>
                <a:lnTo>
                  <a:pt x="56" y="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7893051" y="3076577"/>
            <a:ext cx="128588" cy="130969"/>
          </a:xfrm>
          <a:custGeom>
            <a:avLst/>
            <a:gdLst>
              <a:gd name="T0" fmla="*/ 2147483647 w 81"/>
              <a:gd name="T1" fmla="*/ 0 h 110"/>
              <a:gd name="T2" fmla="*/ 2147483647 w 81"/>
              <a:gd name="T3" fmla="*/ 0 h 110"/>
              <a:gd name="T4" fmla="*/ 2147483647 w 81"/>
              <a:gd name="T5" fmla="*/ 2147483647 h 110"/>
              <a:gd name="T6" fmla="*/ 2147483647 w 81"/>
              <a:gd name="T7" fmla="*/ 2147483647 h 110"/>
              <a:gd name="T8" fmla="*/ 2147483647 w 81"/>
              <a:gd name="T9" fmla="*/ 2147483647 h 110"/>
              <a:gd name="T10" fmla="*/ 2147483647 w 81"/>
              <a:gd name="T11" fmla="*/ 2147483647 h 110"/>
              <a:gd name="T12" fmla="*/ 2147483647 w 81"/>
              <a:gd name="T13" fmla="*/ 2147483647 h 110"/>
              <a:gd name="T14" fmla="*/ 2147483647 w 81"/>
              <a:gd name="T15" fmla="*/ 2147483647 h 110"/>
              <a:gd name="T16" fmla="*/ 0 w 81"/>
              <a:gd name="T17" fmla="*/ 2147483647 h 110"/>
              <a:gd name="T18" fmla="*/ 2147483647 w 81"/>
              <a:gd name="T19" fmla="*/ 2147483647 h 110"/>
              <a:gd name="T20" fmla="*/ 2147483647 w 81"/>
              <a:gd name="T21" fmla="*/ 2147483647 h 110"/>
              <a:gd name="T22" fmla="*/ 2147483647 w 81"/>
              <a:gd name="T23" fmla="*/ 2147483647 h 110"/>
              <a:gd name="T24" fmla="*/ 2147483647 w 81"/>
              <a:gd name="T25" fmla="*/ 2147483647 h 110"/>
              <a:gd name="T26" fmla="*/ 2147483647 w 81"/>
              <a:gd name="T27" fmla="*/ 2147483647 h 110"/>
              <a:gd name="T28" fmla="*/ 2147483647 w 81"/>
              <a:gd name="T29" fmla="*/ 2147483647 h 110"/>
              <a:gd name="T30" fmla="*/ 2147483647 w 81"/>
              <a:gd name="T31" fmla="*/ 2147483647 h 110"/>
              <a:gd name="T32" fmla="*/ 2147483647 w 81"/>
              <a:gd name="T33" fmla="*/ 2147483647 h 110"/>
              <a:gd name="T34" fmla="*/ 2147483647 w 81"/>
              <a:gd name="T35" fmla="*/ 2147483647 h 110"/>
              <a:gd name="T36" fmla="*/ 2147483647 w 81"/>
              <a:gd name="T37" fmla="*/ 2147483647 h 110"/>
              <a:gd name="T38" fmla="*/ 2147483647 w 81"/>
              <a:gd name="T39" fmla="*/ 2147483647 h 110"/>
              <a:gd name="T40" fmla="*/ 2147483647 w 81"/>
              <a:gd name="T41" fmla="*/ 2147483647 h 110"/>
              <a:gd name="T42" fmla="*/ 2147483647 w 81"/>
              <a:gd name="T43" fmla="*/ 2147483647 h 110"/>
              <a:gd name="T44" fmla="*/ 2147483647 w 81"/>
              <a:gd name="T45" fmla="*/ 2147483647 h 110"/>
              <a:gd name="T46" fmla="*/ 2147483647 w 81"/>
              <a:gd name="T47" fmla="*/ 2147483647 h 110"/>
              <a:gd name="T48" fmla="*/ 2147483647 w 81"/>
              <a:gd name="T49" fmla="*/ 2147483647 h 110"/>
              <a:gd name="T50" fmla="*/ 2147483647 w 81"/>
              <a:gd name="T51" fmla="*/ 2147483647 h 110"/>
              <a:gd name="T52" fmla="*/ 2147483647 w 81"/>
              <a:gd name="T53" fmla="*/ 2147483647 h 110"/>
              <a:gd name="T54" fmla="*/ 2147483647 w 81"/>
              <a:gd name="T55" fmla="*/ 2147483647 h 110"/>
              <a:gd name="T56" fmla="*/ 2147483647 w 81"/>
              <a:gd name="T57" fmla="*/ 2147483647 h 110"/>
              <a:gd name="T58" fmla="*/ 2147483647 w 81"/>
              <a:gd name="T59" fmla="*/ 2147483647 h 110"/>
              <a:gd name="T60" fmla="*/ 2147483647 w 81"/>
              <a:gd name="T61" fmla="*/ 2147483647 h 110"/>
              <a:gd name="T62" fmla="*/ 2147483647 w 81"/>
              <a:gd name="T63" fmla="*/ 0 h 110"/>
              <a:gd name="T64" fmla="*/ 2147483647 w 81"/>
              <a:gd name="T65" fmla="*/ 0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10"/>
              <a:gd name="T101" fmla="*/ 81 w 81"/>
              <a:gd name="T102" fmla="*/ 110 h 1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10">
                <a:moveTo>
                  <a:pt x="41" y="0"/>
                </a:moveTo>
                <a:lnTo>
                  <a:pt x="33" y="0"/>
                </a:lnTo>
                <a:lnTo>
                  <a:pt x="25" y="4"/>
                </a:lnTo>
                <a:lnTo>
                  <a:pt x="18" y="8"/>
                </a:lnTo>
                <a:lnTo>
                  <a:pt x="13" y="17"/>
                </a:lnTo>
                <a:lnTo>
                  <a:pt x="8" y="25"/>
                </a:lnTo>
                <a:lnTo>
                  <a:pt x="4" y="33"/>
                </a:lnTo>
                <a:lnTo>
                  <a:pt x="2" y="44"/>
                </a:lnTo>
                <a:lnTo>
                  <a:pt x="0" y="54"/>
                </a:lnTo>
                <a:lnTo>
                  <a:pt x="2" y="65"/>
                </a:lnTo>
                <a:lnTo>
                  <a:pt x="4" y="77"/>
                </a:lnTo>
                <a:lnTo>
                  <a:pt x="8" y="85"/>
                </a:lnTo>
                <a:lnTo>
                  <a:pt x="13" y="93"/>
                </a:lnTo>
                <a:lnTo>
                  <a:pt x="18" y="99"/>
                </a:lnTo>
                <a:lnTo>
                  <a:pt x="25" y="106"/>
                </a:lnTo>
                <a:lnTo>
                  <a:pt x="33" y="108"/>
                </a:lnTo>
                <a:lnTo>
                  <a:pt x="41" y="109"/>
                </a:lnTo>
                <a:lnTo>
                  <a:pt x="49" y="108"/>
                </a:lnTo>
                <a:lnTo>
                  <a:pt x="56" y="106"/>
                </a:lnTo>
                <a:lnTo>
                  <a:pt x="62" y="99"/>
                </a:lnTo>
                <a:lnTo>
                  <a:pt x="69" y="93"/>
                </a:lnTo>
                <a:lnTo>
                  <a:pt x="73" y="85"/>
                </a:lnTo>
                <a:lnTo>
                  <a:pt x="77" y="77"/>
                </a:lnTo>
                <a:lnTo>
                  <a:pt x="78" y="65"/>
                </a:lnTo>
                <a:lnTo>
                  <a:pt x="80" y="54"/>
                </a:lnTo>
                <a:lnTo>
                  <a:pt x="78" y="44"/>
                </a:lnTo>
                <a:lnTo>
                  <a:pt x="77" y="33"/>
                </a:lnTo>
                <a:lnTo>
                  <a:pt x="73" y="25"/>
                </a:lnTo>
                <a:lnTo>
                  <a:pt x="69" y="17"/>
                </a:lnTo>
                <a:lnTo>
                  <a:pt x="62" y="8"/>
                </a:lnTo>
                <a:lnTo>
                  <a:pt x="56" y="4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8131176" y="2850357"/>
            <a:ext cx="182563" cy="190500"/>
          </a:xfrm>
          <a:custGeom>
            <a:avLst/>
            <a:gdLst>
              <a:gd name="T0" fmla="*/ 2147483647 w 115"/>
              <a:gd name="T1" fmla="*/ 0 h 160"/>
              <a:gd name="T2" fmla="*/ 2147483647 w 115"/>
              <a:gd name="T3" fmla="*/ 2147483647 h 160"/>
              <a:gd name="T4" fmla="*/ 2147483647 w 115"/>
              <a:gd name="T5" fmla="*/ 2147483647 h 160"/>
              <a:gd name="T6" fmla="*/ 2147483647 w 115"/>
              <a:gd name="T7" fmla="*/ 2147483647 h 160"/>
              <a:gd name="T8" fmla="*/ 2147483647 w 115"/>
              <a:gd name="T9" fmla="*/ 2147483647 h 160"/>
              <a:gd name="T10" fmla="*/ 2147483647 w 115"/>
              <a:gd name="T11" fmla="*/ 2147483647 h 160"/>
              <a:gd name="T12" fmla="*/ 2147483647 w 115"/>
              <a:gd name="T13" fmla="*/ 2147483647 h 160"/>
              <a:gd name="T14" fmla="*/ 2147483647 w 115"/>
              <a:gd name="T15" fmla="*/ 2147483647 h 160"/>
              <a:gd name="T16" fmla="*/ 0 w 115"/>
              <a:gd name="T17" fmla="*/ 2147483647 h 160"/>
              <a:gd name="T18" fmla="*/ 2147483647 w 115"/>
              <a:gd name="T19" fmla="*/ 2147483647 h 160"/>
              <a:gd name="T20" fmla="*/ 2147483647 w 115"/>
              <a:gd name="T21" fmla="*/ 2147483647 h 160"/>
              <a:gd name="T22" fmla="*/ 2147483647 w 115"/>
              <a:gd name="T23" fmla="*/ 2147483647 h 160"/>
              <a:gd name="T24" fmla="*/ 2147483647 w 115"/>
              <a:gd name="T25" fmla="*/ 2147483647 h 160"/>
              <a:gd name="T26" fmla="*/ 2147483647 w 115"/>
              <a:gd name="T27" fmla="*/ 2147483647 h 160"/>
              <a:gd name="T28" fmla="*/ 2147483647 w 115"/>
              <a:gd name="T29" fmla="*/ 2147483647 h 160"/>
              <a:gd name="T30" fmla="*/ 2147483647 w 115"/>
              <a:gd name="T31" fmla="*/ 2147483647 h 160"/>
              <a:gd name="T32" fmla="*/ 2147483647 w 115"/>
              <a:gd name="T33" fmla="*/ 2147483647 h 160"/>
              <a:gd name="T34" fmla="*/ 2147483647 w 115"/>
              <a:gd name="T35" fmla="*/ 2147483647 h 160"/>
              <a:gd name="T36" fmla="*/ 2147483647 w 115"/>
              <a:gd name="T37" fmla="*/ 2147483647 h 160"/>
              <a:gd name="T38" fmla="*/ 2147483647 w 115"/>
              <a:gd name="T39" fmla="*/ 2147483647 h 160"/>
              <a:gd name="T40" fmla="*/ 2147483647 w 115"/>
              <a:gd name="T41" fmla="*/ 2147483647 h 160"/>
              <a:gd name="T42" fmla="*/ 2147483647 w 115"/>
              <a:gd name="T43" fmla="*/ 2147483647 h 160"/>
              <a:gd name="T44" fmla="*/ 2147483647 w 115"/>
              <a:gd name="T45" fmla="*/ 2147483647 h 160"/>
              <a:gd name="T46" fmla="*/ 2147483647 w 115"/>
              <a:gd name="T47" fmla="*/ 2147483647 h 160"/>
              <a:gd name="T48" fmla="*/ 2147483647 w 115"/>
              <a:gd name="T49" fmla="*/ 2147483647 h 160"/>
              <a:gd name="T50" fmla="*/ 2147483647 w 115"/>
              <a:gd name="T51" fmla="*/ 2147483647 h 160"/>
              <a:gd name="T52" fmla="*/ 2147483647 w 115"/>
              <a:gd name="T53" fmla="*/ 2147483647 h 160"/>
              <a:gd name="T54" fmla="*/ 2147483647 w 115"/>
              <a:gd name="T55" fmla="*/ 2147483647 h 160"/>
              <a:gd name="T56" fmla="*/ 2147483647 w 115"/>
              <a:gd name="T57" fmla="*/ 2147483647 h 160"/>
              <a:gd name="T58" fmla="*/ 2147483647 w 115"/>
              <a:gd name="T59" fmla="*/ 2147483647 h 160"/>
              <a:gd name="T60" fmla="*/ 2147483647 w 115"/>
              <a:gd name="T61" fmla="*/ 2147483647 h 160"/>
              <a:gd name="T62" fmla="*/ 2147483647 w 115"/>
              <a:gd name="T63" fmla="*/ 2147483647 h 160"/>
              <a:gd name="T64" fmla="*/ 2147483647 w 115"/>
              <a:gd name="T65" fmla="*/ 0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5"/>
              <a:gd name="T100" fmla="*/ 0 h 160"/>
              <a:gd name="T101" fmla="*/ 115 w 115"/>
              <a:gd name="T102" fmla="*/ 160 h 1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5" h="160">
                <a:moveTo>
                  <a:pt x="57" y="0"/>
                </a:moveTo>
                <a:lnTo>
                  <a:pt x="45" y="2"/>
                </a:lnTo>
                <a:lnTo>
                  <a:pt x="36" y="7"/>
                </a:lnTo>
                <a:lnTo>
                  <a:pt x="26" y="15"/>
                </a:lnTo>
                <a:lnTo>
                  <a:pt x="18" y="25"/>
                </a:lnTo>
                <a:lnTo>
                  <a:pt x="10" y="36"/>
                </a:lnTo>
                <a:lnTo>
                  <a:pt x="5" y="49"/>
                </a:lnTo>
                <a:lnTo>
                  <a:pt x="1" y="64"/>
                </a:lnTo>
                <a:lnTo>
                  <a:pt x="0" y="80"/>
                </a:lnTo>
                <a:lnTo>
                  <a:pt x="1" y="96"/>
                </a:lnTo>
                <a:lnTo>
                  <a:pt x="5" y="111"/>
                </a:lnTo>
                <a:lnTo>
                  <a:pt x="10" y="124"/>
                </a:lnTo>
                <a:lnTo>
                  <a:pt x="18" y="137"/>
                </a:lnTo>
                <a:lnTo>
                  <a:pt x="26" y="146"/>
                </a:lnTo>
                <a:lnTo>
                  <a:pt x="36" y="153"/>
                </a:lnTo>
                <a:lnTo>
                  <a:pt x="45" y="158"/>
                </a:lnTo>
                <a:lnTo>
                  <a:pt x="57" y="159"/>
                </a:lnTo>
                <a:lnTo>
                  <a:pt x="68" y="158"/>
                </a:lnTo>
                <a:lnTo>
                  <a:pt x="79" y="153"/>
                </a:lnTo>
                <a:lnTo>
                  <a:pt x="89" y="146"/>
                </a:lnTo>
                <a:lnTo>
                  <a:pt x="97" y="137"/>
                </a:lnTo>
                <a:lnTo>
                  <a:pt x="104" y="124"/>
                </a:lnTo>
                <a:lnTo>
                  <a:pt x="110" y="111"/>
                </a:lnTo>
                <a:lnTo>
                  <a:pt x="114" y="96"/>
                </a:lnTo>
                <a:lnTo>
                  <a:pt x="114" y="80"/>
                </a:lnTo>
                <a:lnTo>
                  <a:pt x="114" y="64"/>
                </a:lnTo>
                <a:lnTo>
                  <a:pt x="110" y="49"/>
                </a:lnTo>
                <a:lnTo>
                  <a:pt x="104" y="36"/>
                </a:lnTo>
                <a:lnTo>
                  <a:pt x="97" y="25"/>
                </a:lnTo>
                <a:lnTo>
                  <a:pt x="89" y="15"/>
                </a:lnTo>
                <a:lnTo>
                  <a:pt x="79" y="7"/>
                </a:lnTo>
                <a:lnTo>
                  <a:pt x="68" y="2"/>
                </a:lnTo>
                <a:lnTo>
                  <a:pt x="5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8515351" y="2694386"/>
            <a:ext cx="254000" cy="500063"/>
          </a:xfrm>
          <a:custGeom>
            <a:avLst/>
            <a:gdLst>
              <a:gd name="T0" fmla="*/ 0 w 160"/>
              <a:gd name="T1" fmla="*/ 0 h 420"/>
              <a:gd name="T2" fmla="*/ 2147483647 w 160"/>
              <a:gd name="T3" fmla="*/ 2147483647 h 420"/>
              <a:gd name="T4" fmla="*/ 2147483647 w 160"/>
              <a:gd name="T5" fmla="*/ 2147483647 h 420"/>
              <a:gd name="T6" fmla="*/ 2147483647 w 160"/>
              <a:gd name="T7" fmla="*/ 2147483647 h 420"/>
              <a:gd name="T8" fmla="*/ 2147483647 w 160"/>
              <a:gd name="T9" fmla="*/ 2147483647 h 420"/>
              <a:gd name="T10" fmla="*/ 2147483647 w 160"/>
              <a:gd name="T11" fmla="*/ 2147483647 h 420"/>
              <a:gd name="T12" fmla="*/ 2147483647 w 160"/>
              <a:gd name="T13" fmla="*/ 2147483647 h 420"/>
              <a:gd name="T14" fmla="*/ 2147483647 w 160"/>
              <a:gd name="T15" fmla="*/ 2147483647 h 420"/>
              <a:gd name="T16" fmla="*/ 2147483647 w 160"/>
              <a:gd name="T17" fmla="*/ 2147483647 h 420"/>
              <a:gd name="T18" fmla="*/ 2147483647 w 160"/>
              <a:gd name="T19" fmla="*/ 2147483647 h 420"/>
              <a:gd name="T20" fmla="*/ 2147483647 w 160"/>
              <a:gd name="T21" fmla="*/ 2147483647 h 420"/>
              <a:gd name="T22" fmla="*/ 2147483647 w 160"/>
              <a:gd name="T23" fmla="*/ 2147483647 h 420"/>
              <a:gd name="T24" fmla="*/ 2147483647 w 160"/>
              <a:gd name="T25" fmla="*/ 2147483647 h 420"/>
              <a:gd name="T26" fmla="*/ 2147483647 w 160"/>
              <a:gd name="T27" fmla="*/ 2147483647 h 420"/>
              <a:gd name="T28" fmla="*/ 2147483647 w 160"/>
              <a:gd name="T29" fmla="*/ 2147483647 h 420"/>
              <a:gd name="T30" fmla="*/ 2147483647 w 160"/>
              <a:gd name="T31" fmla="*/ 2147483647 h 420"/>
              <a:gd name="T32" fmla="*/ 2147483647 w 160"/>
              <a:gd name="T33" fmla="*/ 2147483647 h 420"/>
              <a:gd name="T34" fmla="*/ 2147483647 w 160"/>
              <a:gd name="T35" fmla="*/ 2147483647 h 420"/>
              <a:gd name="T36" fmla="*/ 2147483647 w 160"/>
              <a:gd name="T37" fmla="*/ 2147483647 h 420"/>
              <a:gd name="T38" fmla="*/ 2147483647 w 160"/>
              <a:gd name="T39" fmla="*/ 2147483647 h 420"/>
              <a:gd name="T40" fmla="*/ 2147483647 w 160"/>
              <a:gd name="T41" fmla="*/ 2147483647 h 420"/>
              <a:gd name="T42" fmla="*/ 2147483647 w 160"/>
              <a:gd name="T43" fmla="*/ 2147483647 h 420"/>
              <a:gd name="T44" fmla="*/ 2147483647 w 160"/>
              <a:gd name="T45" fmla="*/ 2147483647 h 420"/>
              <a:gd name="T46" fmla="*/ 2147483647 w 160"/>
              <a:gd name="T47" fmla="*/ 2147483647 h 420"/>
              <a:gd name="T48" fmla="*/ 2147483647 w 160"/>
              <a:gd name="T49" fmla="*/ 2147483647 h 420"/>
              <a:gd name="T50" fmla="*/ 2147483647 w 160"/>
              <a:gd name="T51" fmla="*/ 2147483647 h 420"/>
              <a:gd name="T52" fmla="*/ 2147483647 w 160"/>
              <a:gd name="T53" fmla="*/ 2147483647 h 420"/>
              <a:gd name="T54" fmla="*/ 2147483647 w 160"/>
              <a:gd name="T55" fmla="*/ 2147483647 h 420"/>
              <a:gd name="T56" fmla="*/ 2147483647 w 160"/>
              <a:gd name="T57" fmla="*/ 2147483647 h 420"/>
              <a:gd name="T58" fmla="*/ 2147483647 w 160"/>
              <a:gd name="T59" fmla="*/ 2147483647 h 420"/>
              <a:gd name="T60" fmla="*/ 2147483647 w 160"/>
              <a:gd name="T61" fmla="*/ 2147483647 h 420"/>
              <a:gd name="T62" fmla="*/ 2147483647 w 160"/>
              <a:gd name="T63" fmla="*/ 2147483647 h 420"/>
              <a:gd name="T64" fmla="*/ 0 w 160"/>
              <a:gd name="T65" fmla="*/ 0 h 4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0"/>
              <a:gd name="T100" fmla="*/ 0 h 420"/>
              <a:gd name="T101" fmla="*/ 160 w 160"/>
              <a:gd name="T102" fmla="*/ 420 h 4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0" h="420">
                <a:moveTo>
                  <a:pt x="0" y="0"/>
                </a:moveTo>
                <a:lnTo>
                  <a:pt x="20" y="17"/>
                </a:lnTo>
                <a:lnTo>
                  <a:pt x="41" y="37"/>
                </a:lnTo>
                <a:lnTo>
                  <a:pt x="60" y="56"/>
                </a:lnTo>
                <a:lnTo>
                  <a:pt x="81" y="79"/>
                </a:lnTo>
                <a:lnTo>
                  <a:pt x="101" y="100"/>
                </a:lnTo>
                <a:lnTo>
                  <a:pt x="120" y="123"/>
                </a:lnTo>
                <a:lnTo>
                  <a:pt x="140" y="144"/>
                </a:lnTo>
                <a:lnTo>
                  <a:pt x="159" y="165"/>
                </a:lnTo>
                <a:lnTo>
                  <a:pt x="159" y="196"/>
                </a:lnTo>
                <a:lnTo>
                  <a:pt x="159" y="227"/>
                </a:lnTo>
                <a:lnTo>
                  <a:pt x="158" y="260"/>
                </a:lnTo>
                <a:lnTo>
                  <a:pt x="156" y="290"/>
                </a:lnTo>
                <a:lnTo>
                  <a:pt x="154" y="323"/>
                </a:lnTo>
                <a:lnTo>
                  <a:pt x="153" y="354"/>
                </a:lnTo>
                <a:lnTo>
                  <a:pt x="151" y="386"/>
                </a:lnTo>
                <a:lnTo>
                  <a:pt x="150" y="419"/>
                </a:lnTo>
                <a:lnTo>
                  <a:pt x="148" y="386"/>
                </a:lnTo>
                <a:lnTo>
                  <a:pt x="145" y="354"/>
                </a:lnTo>
                <a:lnTo>
                  <a:pt x="143" y="320"/>
                </a:lnTo>
                <a:lnTo>
                  <a:pt x="140" y="287"/>
                </a:lnTo>
                <a:lnTo>
                  <a:pt x="137" y="255"/>
                </a:lnTo>
                <a:lnTo>
                  <a:pt x="133" y="224"/>
                </a:lnTo>
                <a:lnTo>
                  <a:pt x="128" y="193"/>
                </a:lnTo>
                <a:lnTo>
                  <a:pt x="124" y="164"/>
                </a:lnTo>
                <a:lnTo>
                  <a:pt x="109" y="141"/>
                </a:lnTo>
                <a:lnTo>
                  <a:pt x="93" y="120"/>
                </a:lnTo>
                <a:lnTo>
                  <a:pt x="78" y="99"/>
                </a:lnTo>
                <a:lnTo>
                  <a:pt x="63" y="79"/>
                </a:lnTo>
                <a:lnTo>
                  <a:pt x="47" y="58"/>
                </a:lnTo>
                <a:lnTo>
                  <a:pt x="33" y="39"/>
                </a:lnTo>
                <a:lnTo>
                  <a:pt x="16" y="19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8428037" y="2942035"/>
            <a:ext cx="120651" cy="191691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"/>
              <a:gd name="T112" fmla="*/ 0 h 161"/>
              <a:gd name="T113" fmla="*/ 76 w 76"/>
              <a:gd name="T114" fmla="*/ 161 h 1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8428037" y="2942035"/>
            <a:ext cx="120651" cy="191691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"/>
              <a:gd name="T112" fmla="*/ 0 h 161"/>
              <a:gd name="T113" fmla="*/ 76 w 76"/>
              <a:gd name="T114" fmla="*/ 161 h 1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8221665" y="2877742"/>
            <a:ext cx="92075" cy="138113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116"/>
              <a:gd name="T101" fmla="*/ 58 w 58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8221665" y="2877742"/>
            <a:ext cx="92075" cy="138113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116"/>
              <a:gd name="T101" fmla="*/ 58 w 58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7954965" y="3094435"/>
            <a:ext cx="66675" cy="96440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81"/>
              <a:gd name="T101" fmla="*/ 42 w 42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7" name="Freeform 21"/>
          <p:cNvSpPr>
            <a:spLocks/>
          </p:cNvSpPr>
          <p:nvPr/>
        </p:nvSpPr>
        <p:spPr bwMode="auto">
          <a:xfrm>
            <a:off x="7954965" y="3094435"/>
            <a:ext cx="66675" cy="96440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81"/>
              <a:gd name="T101" fmla="*/ 42 w 42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8" name="Freeform 22"/>
          <p:cNvSpPr>
            <a:spLocks/>
          </p:cNvSpPr>
          <p:nvPr/>
        </p:nvSpPr>
        <p:spPr bwMode="auto">
          <a:xfrm>
            <a:off x="8259765" y="3271839"/>
            <a:ext cx="84137" cy="125016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8259765" y="3271839"/>
            <a:ext cx="84137" cy="125016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0" name="Freeform 24"/>
          <p:cNvSpPr>
            <a:spLocks/>
          </p:cNvSpPr>
          <p:nvPr/>
        </p:nvSpPr>
        <p:spPr bwMode="auto">
          <a:xfrm>
            <a:off x="7974015" y="3463528"/>
            <a:ext cx="77787" cy="11787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99"/>
              <a:gd name="T101" fmla="*/ 49 w 49"/>
              <a:gd name="T102" fmla="*/ 99 h 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7974015" y="3463528"/>
            <a:ext cx="77787" cy="11787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99"/>
              <a:gd name="T101" fmla="*/ 49 w 49"/>
              <a:gd name="T102" fmla="*/ 99 h 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2" name="Freeform 26"/>
          <p:cNvSpPr>
            <a:spLocks/>
          </p:cNvSpPr>
          <p:nvPr/>
        </p:nvSpPr>
        <p:spPr bwMode="auto">
          <a:xfrm>
            <a:off x="7070727" y="3298031"/>
            <a:ext cx="1268413" cy="348855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3" name="Freeform 27"/>
          <p:cNvSpPr>
            <a:spLocks/>
          </p:cNvSpPr>
          <p:nvPr/>
        </p:nvSpPr>
        <p:spPr bwMode="auto">
          <a:xfrm>
            <a:off x="7070727" y="3298031"/>
            <a:ext cx="1268413" cy="348855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4" name="Freeform 28"/>
          <p:cNvSpPr>
            <a:spLocks/>
          </p:cNvSpPr>
          <p:nvPr/>
        </p:nvSpPr>
        <p:spPr bwMode="auto">
          <a:xfrm>
            <a:off x="7119939" y="3320653"/>
            <a:ext cx="1219200" cy="351235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19" y="294"/>
                </a:lnTo>
                <a:lnTo>
                  <a:pt x="765" y="29"/>
                </a:lnTo>
                <a:lnTo>
                  <a:pt x="765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20"/>
                </a:lnTo>
                <a:lnTo>
                  <a:pt x="767" y="16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5" name="Freeform 29"/>
          <p:cNvSpPr>
            <a:spLocks/>
          </p:cNvSpPr>
          <p:nvPr/>
        </p:nvSpPr>
        <p:spPr bwMode="auto">
          <a:xfrm>
            <a:off x="7119939" y="3320653"/>
            <a:ext cx="1219200" cy="351235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19" y="294"/>
                </a:lnTo>
                <a:lnTo>
                  <a:pt x="765" y="29"/>
                </a:lnTo>
                <a:lnTo>
                  <a:pt x="765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20"/>
                </a:lnTo>
                <a:lnTo>
                  <a:pt x="767" y="16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6" name="Freeform 30"/>
          <p:cNvSpPr>
            <a:spLocks/>
          </p:cNvSpPr>
          <p:nvPr/>
        </p:nvSpPr>
        <p:spPr bwMode="auto">
          <a:xfrm>
            <a:off x="6473826" y="2709863"/>
            <a:ext cx="1144588" cy="1462088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1"/>
              <a:gd name="T178" fmla="*/ 0 h 1228"/>
              <a:gd name="T179" fmla="*/ 721 w 721"/>
              <a:gd name="T180" fmla="*/ 1228 h 12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solidFill>
            <a:srgbClr val="FAF0A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7" name="Freeform 31"/>
          <p:cNvSpPr>
            <a:spLocks/>
          </p:cNvSpPr>
          <p:nvPr/>
        </p:nvSpPr>
        <p:spPr bwMode="auto">
          <a:xfrm>
            <a:off x="6473826" y="2709863"/>
            <a:ext cx="1144588" cy="1462088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1"/>
              <a:gd name="T178" fmla="*/ 0 h 1228"/>
              <a:gd name="T179" fmla="*/ 721 w 721"/>
              <a:gd name="T180" fmla="*/ 1228 h 12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8" name="Freeform 32"/>
          <p:cNvSpPr>
            <a:spLocks/>
          </p:cNvSpPr>
          <p:nvPr/>
        </p:nvSpPr>
        <p:spPr bwMode="auto">
          <a:xfrm>
            <a:off x="7493002" y="2709863"/>
            <a:ext cx="428625" cy="1462088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0"/>
              <a:gd name="T145" fmla="*/ 0 h 1228"/>
              <a:gd name="T146" fmla="*/ 270 w 270"/>
              <a:gd name="T147" fmla="*/ 1228 h 12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69" name="Freeform 33"/>
          <p:cNvSpPr>
            <a:spLocks/>
          </p:cNvSpPr>
          <p:nvPr/>
        </p:nvSpPr>
        <p:spPr bwMode="auto">
          <a:xfrm>
            <a:off x="7493002" y="2709863"/>
            <a:ext cx="428625" cy="1462088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0"/>
              <a:gd name="T145" fmla="*/ 0 h 1228"/>
              <a:gd name="T146" fmla="*/ 270 w 270"/>
              <a:gd name="T147" fmla="*/ 1228 h 12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0" name="Freeform 34"/>
          <p:cNvSpPr>
            <a:spLocks/>
          </p:cNvSpPr>
          <p:nvPr/>
        </p:nvSpPr>
        <p:spPr bwMode="auto">
          <a:xfrm>
            <a:off x="6762753" y="2951562"/>
            <a:ext cx="587375" cy="977503"/>
          </a:xfrm>
          <a:custGeom>
            <a:avLst/>
            <a:gdLst>
              <a:gd name="T0" fmla="*/ 2147483647 w 370"/>
              <a:gd name="T1" fmla="*/ 2147483647 h 821"/>
              <a:gd name="T2" fmla="*/ 2147483647 w 370"/>
              <a:gd name="T3" fmla="*/ 2147483647 h 821"/>
              <a:gd name="T4" fmla="*/ 2147483647 w 370"/>
              <a:gd name="T5" fmla="*/ 2147483647 h 821"/>
              <a:gd name="T6" fmla="*/ 2147483647 w 370"/>
              <a:gd name="T7" fmla="*/ 2147483647 h 821"/>
              <a:gd name="T8" fmla="*/ 2147483647 w 370"/>
              <a:gd name="T9" fmla="*/ 2147483647 h 821"/>
              <a:gd name="T10" fmla="*/ 2147483647 w 370"/>
              <a:gd name="T11" fmla="*/ 2147483647 h 821"/>
              <a:gd name="T12" fmla="*/ 2147483647 w 370"/>
              <a:gd name="T13" fmla="*/ 2147483647 h 821"/>
              <a:gd name="T14" fmla="*/ 2147483647 w 370"/>
              <a:gd name="T15" fmla="*/ 2147483647 h 821"/>
              <a:gd name="T16" fmla="*/ 2147483647 w 370"/>
              <a:gd name="T17" fmla="*/ 2147483647 h 821"/>
              <a:gd name="T18" fmla="*/ 2147483647 w 370"/>
              <a:gd name="T19" fmla="*/ 2147483647 h 821"/>
              <a:gd name="T20" fmla="*/ 2147483647 w 370"/>
              <a:gd name="T21" fmla="*/ 2147483647 h 821"/>
              <a:gd name="T22" fmla="*/ 2147483647 w 370"/>
              <a:gd name="T23" fmla="*/ 2147483647 h 821"/>
              <a:gd name="T24" fmla="*/ 2147483647 w 370"/>
              <a:gd name="T25" fmla="*/ 2147483647 h 821"/>
              <a:gd name="T26" fmla="*/ 2147483647 w 370"/>
              <a:gd name="T27" fmla="*/ 2147483647 h 821"/>
              <a:gd name="T28" fmla="*/ 2147483647 w 370"/>
              <a:gd name="T29" fmla="*/ 2147483647 h 821"/>
              <a:gd name="T30" fmla="*/ 2147483647 w 370"/>
              <a:gd name="T31" fmla="*/ 2147483647 h 821"/>
              <a:gd name="T32" fmla="*/ 2147483647 w 370"/>
              <a:gd name="T33" fmla="*/ 2147483647 h 821"/>
              <a:gd name="T34" fmla="*/ 2147483647 w 370"/>
              <a:gd name="T35" fmla="*/ 2147483647 h 821"/>
              <a:gd name="T36" fmla="*/ 2147483647 w 370"/>
              <a:gd name="T37" fmla="*/ 2147483647 h 821"/>
              <a:gd name="T38" fmla="*/ 2147483647 w 370"/>
              <a:gd name="T39" fmla="*/ 2147483647 h 821"/>
              <a:gd name="T40" fmla="*/ 2147483647 w 370"/>
              <a:gd name="T41" fmla="*/ 2147483647 h 821"/>
              <a:gd name="T42" fmla="*/ 2147483647 w 370"/>
              <a:gd name="T43" fmla="*/ 2147483647 h 821"/>
              <a:gd name="T44" fmla="*/ 2147483647 w 370"/>
              <a:gd name="T45" fmla="*/ 2147483647 h 821"/>
              <a:gd name="T46" fmla="*/ 2147483647 w 370"/>
              <a:gd name="T47" fmla="*/ 2147483647 h 821"/>
              <a:gd name="T48" fmla="*/ 2147483647 w 370"/>
              <a:gd name="T49" fmla="*/ 2147483647 h 821"/>
              <a:gd name="T50" fmla="*/ 2147483647 w 370"/>
              <a:gd name="T51" fmla="*/ 2147483647 h 821"/>
              <a:gd name="T52" fmla="*/ 2147483647 w 370"/>
              <a:gd name="T53" fmla="*/ 2147483647 h 821"/>
              <a:gd name="T54" fmla="*/ 2147483647 w 370"/>
              <a:gd name="T55" fmla="*/ 2147483647 h 821"/>
              <a:gd name="T56" fmla="*/ 2147483647 w 370"/>
              <a:gd name="T57" fmla="*/ 2147483647 h 821"/>
              <a:gd name="T58" fmla="*/ 2147483647 w 370"/>
              <a:gd name="T59" fmla="*/ 2147483647 h 821"/>
              <a:gd name="T60" fmla="*/ 2147483647 w 370"/>
              <a:gd name="T61" fmla="*/ 2147483647 h 821"/>
              <a:gd name="T62" fmla="*/ 2147483647 w 370"/>
              <a:gd name="T63" fmla="*/ 2147483647 h 821"/>
              <a:gd name="T64" fmla="*/ 2147483647 w 370"/>
              <a:gd name="T65" fmla="*/ 2147483647 h 821"/>
              <a:gd name="T66" fmla="*/ 2147483647 w 370"/>
              <a:gd name="T67" fmla="*/ 2147483647 h 821"/>
              <a:gd name="T68" fmla="*/ 2147483647 w 370"/>
              <a:gd name="T69" fmla="*/ 2147483647 h 821"/>
              <a:gd name="T70" fmla="*/ 2147483647 w 370"/>
              <a:gd name="T71" fmla="*/ 2147483647 h 821"/>
              <a:gd name="T72" fmla="*/ 2147483647 w 370"/>
              <a:gd name="T73" fmla="*/ 2147483647 h 821"/>
              <a:gd name="T74" fmla="*/ 2147483647 w 370"/>
              <a:gd name="T75" fmla="*/ 2147483647 h 821"/>
              <a:gd name="T76" fmla="*/ 2147483647 w 370"/>
              <a:gd name="T77" fmla="*/ 2147483647 h 821"/>
              <a:gd name="T78" fmla="*/ 2147483647 w 370"/>
              <a:gd name="T79" fmla="*/ 2147483647 h 821"/>
              <a:gd name="T80" fmla="*/ 2147483647 w 370"/>
              <a:gd name="T81" fmla="*/ 2147483647 h 821"/>
              <a:gd name="T82" fmla="*/ 2147483647 w 370"/>
              <a:gd name="T83" fmla="*/ 2147483647 h 821"/>
              <a:gd name="T84" fmla="*/ 2147483647 w 370"/>
              <a:gd name="T85" fmla="*/ 2147483647 h 821"/>
              <a:gd name="T86" fmla="*/ 2147483647 w 370"/>
              <a:gd name="T87" fmla="*/ 2147483647 h 821"/>
              <a:gd name="T88" fmla="*/ 2147483647 w 370"/>
              <a:gd name="T89" fmla="*/ 2147483647 h 821"/>
              <a:gd name="T90" fmla="*/ 2147483647 w 370"/>
              <a:gd name="T91" fmla="*/ 2147483647 h 821"/>
              <a:gd name="T92" fmla="*/ 2147483647 w 370"/>
              <a:gd name="T93" fmla="*/ 2147483647 h 821"/>
              <a:gd name="T94" fmla="*/ 2147483647 w 370"/>
              <a:gd name="T95" fmla="*/ 2147483647 h 821"/>
              <a:gd name="T96" fmla="*/ 2147483647 w 370"/>
              <a:gd name="T97" fmla="*/ 2147483647 h 821"/>
              <a:gd name="T98" fmla="*/ 2147483647 w 370"/>
              <a:gd name="T99" fmla="*/ 2147483647 h 821"/>
              <a:gd name="T100" fmla="*/ 2147483647 w 370"/>
              <a:gd name="T101" fmla="*/ 2147483647 h 821"/>
              <a:gd name="T102" fmla="*/ 2147483647 w 370"/>
              <a:gd name="T103" fmla="*/ 2147483647 h 821"/>
              <a:gd name="T104" fmla="*/ 2147483647 w 370"/>
              <a:gd name="T105" fmla="*/ 2147483647 h 821"/>
              <a:gd name="T106" fmla="*/ 2147483647 w 370"/>
              <a:gd name="T107" fmla="*/ 2147483647 h 821"/>
              <a:gd name="T108" fmla="*/ 2147483647 w 370"/>
              <a:gd name="T109" fmla="*/ 2147483647 h 8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0"/>
              <a:gd name="T166" fmla="*/ 0 h 821"/>
              <a:gd name="T167" fmla="*/ 370 w 370"/>
              <a:gd name="T168" fmla="*/ 821 h 8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0" h="821">
                <a:moveTo>
                  <a:pt x="303" y="435"/>
                </a:moveTo>
                <a:lnTo>
                  <a:pt x="295" y="435"/>
                </a:lnTo>
                <a:lnTo>
                  <a:pt x="288" y="437"/>
                </a:lnTo>
                <a:lnTo>
                  <a:pt x="282" y="440"/>
                </a:lnTo>
                <a:lnTo>
                  <a:pt x="277" y="443"/>
                </a:lnTo>
                <a:lnTo>
                  <a:pt x="265" y="451"/>
                </a:lnTo>
                <a:lnTo>
                  <a:pt x="256" y="463"/>
                </a:lnTo>
                <a:lnTo>
                  <a:pt x="246" y="476"/>
                </a:lnTo>
                <a:lnTo>
                  <a:pt x="241" y="492"/>
                </a:lnTo>
                <a:lnTo>
                  <a:pt x="236" y="510"/>
                </a:lnTo>
                <a:lnTo>
                  <a:pt x="234" y="528"/>
                </a:lnTo>
                <a:lnTo>
                  <a:pt x="236" y="547"/>
                </a:lnTo>
                <a:lnTo>
                  <a:pt x="241" y="565"/>
                </a:lnTo>
                <a:lnTo>
                  <a:pt x="246" y="580"/>
                </a:lnTo>
                <a:lnTo>
                  <a:pt x="256" y="594"/>
                </a:lnTo>
                <a:lnTo>
                  <a:pt x="265" y="606"/>
                </a:lnTo>
                <a:lnTo>
                  <a:pt x="277" y="614"/>
                </a:lnTo>
                <a:lnTo>
                  <a:pt x="282" y="617"/>
                </a:lnTo>
                <a:lnTo>
                  <a:pt x="288" y="619"/>
                </a:lnTo>
                <a:lnTo>
                  <a:pt x="295" y="620"/>
                </a:lnTo>
                <a:lnTo>
                  <a:pt x="303" y="620"/>
                </a:lnTo>
                <a:lnTo>
                  <a:pt x="309" y="620"/>
                </a:lnTo>
                <a:lnTo>
                  <a:pt x="316" y="619"/>
                </a:lnTo>
                <a:lnTo>
                  <a:pt x="322" y="617"/>
                </a:lnTo>
                <a:lnTo>
                  <a:pt x="327" y="614"/>
                </a:lnTo>
                <a:lnTo>
                  <a:pt x="338" y="606"/>
                </a:lnTo>
                <a:lnTo>
                  <a:pt x="348" y="594"/>
                </a:lnTo>
                <a:lnTo>
                  <a:pt x="356" y="580"/>
                </a:lnTo>
                <a:lnTo>
                  <a:pt x="363" y="565"/>
                </a:lnTo>
                <a:lnTo>
                  <a:pt x="368" y="547"/>
                </a:lnTo>
                <a:lnTo>
                  <a:pt x="369" y="528"/>
                </a:lnTo>
                <a:lnTo>
                  <a:pt x="368" y="510"/>
                </a:lnTo>
                <a:lnTo>
                  <a:pt x="363" y="492"/>
                </a:lnTo>
                <a:lnTo>
                  <a:pt x="356" y="476"/>
                </a:lnTo>
                <a:lnTo>
                  <a:pt x="348" y="463"/>
                </a:lnTo>
                <a:lnTo>
                  <a:pt x="338" y="451"/>
                </a:lnTo>
                <a:lnTo>
                  <a:pt x="327" y="443"/>
                </a:lnTo>
                <a:lnTo>
                  <a:pt x="322" y="440"/>
                </a:lnTo>
                <a:lnTo>
                  <a:pt x="316" y="437"/>
                </a:lnTo>
                <a:lnTo>
                  <a:pt x="309" y="435"/>
                </a:lnTo>
                <a:lnTo>
                  <a:pt x="303" y="435"/>
                </a:lnTo>
                <a:lnTo>
                  <a:pt x="65" y="646"/>
                </a:lnTo>
                <a:lnTo>
                  <a:pt x="59" y="646"/>
                </a:lnTo>
                <a:lnTo>
                  <a:pt x="54" y="648"/>
                </a:lnTo>
                <a:lnTo>
                  <a:pt x="48" y="650"/>
                </a:lnTo>
                <a:lnTo>
                  <a:pt x="41" y="653"/>
                </a:lnTo>
                <a:lnTo>
                  <a:pt x="31" y="661"/>
                </a:lnTo>
                <a:lnTo>
                  <a:pt x="22" y="672"/>
                </a:lnTo>
                <a:lnTo>
                  <a:pt x="13" y="685"/>
                </a:lnTo>
                <a:lnTo>
                  <a:pt x="9" y="700"/>
                </a:lnTo>
                <a:lnTo>
                  <a:pt x="5" y="716"/>
                </a:lnTo>
                <a:lnTo>
                  <a:pt x="4" y="733"/>
                </a:lnTo>
                <a:lnTo>
                  <a:pt x="5" y="750"/>
                </a:lnTo>
                <a:lnTo>
                  <a:pt x="9" y="767"/>
                </a:lnTo>
                <a:lnTo>
                  <a:pt x="13" y="781"/>
                </a:lnTo>
                <a:lnTo>
                  <a:pt x="22" y="794"/>
                </a:lnTo>
                <a:lnTo>
                  <a:pt x="31" y="806"/>
                </a:lnTo>
                <a:lnTo>
                  <a:pt x="41" y="814"/>
                </a:lnTo>
                <a:lnTo>
                  <a:pt x="48" y="815"/>
                </a:lnTo>
                <a:lnTo>
                  <a:pt x="54" y="819"/>
                </a:lnTo>
                <a:lnTo>
                  <a:pt x="59" y="819"/>
                </a:lnTo>
                <a:lnTo>
                  <a:pt x="65" y="820"/>
                </a:lnTo>
                <a:lnTo>
                  <a:pt x="72" y="819"/>
                </a:lnTo>
                <a:lnTo>
                  <a:pt x="78" y="819"/>
                </a:lnTo>
                <a:lnTo>
                  <a:pt x="85" y="815"/>
                </a:lnTo>
                <a:lnTo>
                  <a:pt x="90" y="814"/>
                </a:lnTo>
                <a:lnTo>
                  <a:pt x="101" y="806"/>
                </a:lnTo>
                <a:lnTo>
                  <a:pt x="109" y="794"/>
                </a:lnTo>
                <a:lnTo>
                  <a:pt x="117" y="781"/>
                </a:lnTo>
                <a:lnTo>
                  <a:pt x="124" y="767"/>
                </a:lnTo>
                <a:lnTo>
                  <a:pt x="127" y="750"/>
                </a:lnTo>
                <a:lnTo>
                  <a:pt x="129" y="733"/>
                </a:lnTo>
                <a:lnTo>
                  <a:pt x="127" y="716"/>
                </a:lnTo>
                <a:lnTo>
                  <a:pt x="124" y="700"/>
                </a:lnTo>
                <a:lnTo>
                  <a:pt x="117" y="685"/>
                </a:lnTo>
                <a:lnTo>
                  <a:pt x="109" y="672"/>
                </a:lnTo>
                <a:lnTo>
                  <a:pt x="101" y="661"/>
                </a:lnTo>
                <a:lnTo>
                  <a:pt x="90" y="653"/>
                </a:lnTo>
                <a:lnTo>
                  <a:pt x="85" y="650"/>
                </a:lnTo>
                <a:lnTo>
                  <a:pt x="78" y="648"/>
                </a:lnTo>
                <a:lnTo>
                  <a:pt x="72" y="646"/>
                </a:lnTo>
                <a:lnTo>
                  <a:pt x="65" y="646"/>
                </a:lnTo>
                <a:lnTo>
                  <a:pt x="52" y="247"/>
                </a:lnTo>
                <a:lnTo>
                  <a:pt x="41" y="248"/>
                </a:lnTo>
                <a:lnTo>
                  <a:pt x="33" y="252"/>
                </a:lnTo>
                <a:lnTo>
                  <a:pt x="23" y="258"/>
                </a:lnTo>
                <a:lnTo>
                  <a:pt x="15" y="268"/>
                </a:lnTo>
                <a:lnTo>
                  <a:pt x="10" y="278"/>
                </a:lnTo>
                <a:lnTo>
                  <a:pt x="5" y="291"/>
                </a:lnTo>
                <a:lnTo>
                  <a:pt x="2" y="304"/>
                </a:lnTo>
                <a:lnTo>
                  <a:pt x="0" y="318"/>
                </a:lnTo>
                <a:lnTo>
                  <a:pt x="2" y="333"/>
                </a:lnTo>
                <a:lnTo>
                  <a:pt x="5" y="346"/>
                </a:lnTo>
                <a:lnTo>
                  <a:pt x="10" y="357"/>
                </a:lnTo>
                <a:lnTo>
                  <a:pt x="15" y="369"/>
                </a:lnTo>
                <a:lnTo>
                  <a:pt x="23" y="377"/>
                </a:lnTo>
                <a:lnTo>
                  <a:pt x="33" y="383"/>
                </a:lnTo>
                <a:lnTo>
                  <a:pt x="41" y="388"/>
                </a:lnTo>
                <a:lnTo>
                  <a:pt x="52" y="390"/>
                </a:lnTo>
                <a:lnTo>
                  <a:pt x="62" y="388"/>
                </a:lnTo>
                <a:lnTo>
                  <a:pt x="72" y="383"/>
                </a:lnTo>
                <a:lnTo>
                  <a:pt x="80" y="377"/>
                </a:lnTo>
                <a:lnTo>
                  <a:pt x="88" y="369"/>
                </a:lnTo>
                <a:lnTo>
                  <a:pt x="95" y="357"/>
                </a:lnTo>
                <a:lnTo>
                  <a:pt x="100" y="346"/>
                </a:lnTo>
                <a:lnTo>
                  <a:pt x="103" y="333"/>
                </a:lnTo>
                <a:lnTo>
                  <a:pt x="103" y="318"/>
                </a:lnTo>
                <a:lnTo>
                  <a:pt x="103" y="304"/>
                </a:lnTo>
                <a:lnTo>
                  <a:pt x="100" y="291"/>
                </a:lnTo>
                <a:lnTo>
                  <a:pt x="95" y="278"/>
                </a:lnTo>
                <a:lnTo>
                  <a:pt x="88" y="268"/>
                </a:lnTo>
                <a:lnTo>
                  <a:pt x="80" y="258"/>
                </a:lnTo>
                <a:lnTo>
                  <a:pt x="72" y="252"/>
                </a:lnTo>
                <a:lnTo>
                  <a:pt x="62" y="248"/>
                </a:lnTo>
                <a:lnTo>
                  <a:pt x="52" y="247"/>
                </a:lnTo>
                <a:lnTo>
                  <a:pt x="270" y="0"/>
                </a:lnTo>
                <a:lnTo>
                  <a:pt x="262" y="1"/>
                </a:lnTo>
                <a:lnTo>
                  <a:pt x="254" y="3"/>
                </a:lnTo>
                <a:lnTo>
                  <a:pt x="247" y="5"/>
                </a:lnTo>
                <a:lnTo>
                  <a:pt x="241" y="8"/>
                </a:lnTo>
                <a:lnTo>
                  <a:pt x="234" y="13"/>
                </a:lnTo>
                <a:lnTo>
                  <a:pt x="228" y="18"/>
                </a:lnTo>
                <a:lnTo>
                  <a:pt x="223" y="24"/>
                </a:lnTo>
                <a:lnTo>
                  <a:pt x="217" y="31"/>
                </a:lnTo>
                <a:lnTo>
                  <a:pt x="208" y="47"/>
                </a:lnTo>
                <a:lnTo>
                  <a:pt x="200" y="63"/>
                </a:lnTo>
                <a:lnTo>
                  <a:pt x="197" y="83"/>
                </a:lnTo>
                <a:lnTo>
                  <a:pt x="195" y="104"/>
                </a:lnTo>
                <a:lnTo>
                  <a:pt x="197" y="125"/>
                </a:lnTo>
                <a:lnTo>
                  <a:pt x="200" y="144"/>
                </a:lnTo>
                <a:lnTo>
                  <a:pt x="208" y="161"/>
                </a:lnTo>
                <a:lnTo>
                  <a:pt x="217" y="177"/>
                </a:lnTo>
                <a:lnTo>
                  <a:pt x="223" y="183"/>
                </a:lnTo>
                <a:lnTo>
                  <a:pt x="228" y="190"/>
                </a:lnTo>
                <a:lnTo>
                  <a:pt x="234" y="195"/>
                </a:lnTo>
                <a:lnTo>
                  <a:pt x="241" y="198"/>
                </a:lnTo>
                <a:lnTo>
                  <a:pt x="247" y="203"/>
                </a:lnTo>
                <a:lnTo>
                  <a:pt x="254" y="204"/>
                </a:lnTo>
                <a:lnTo>
                  <a:pt x="262" y="206"/>
                </a:lnTo>
                <a:lnTo>
                  <a:pt x="270" y="206"/>
                </a:lnTo>
                <a:lnTo>
                  <a:pt x="277" y="206"/>
                </a:lnTo>
                <a:lnTo>
                  <a:pt x="285" y="204"/>
                </a:lnTo>
                <a:lnTo>
                  <a:pt x="291" y="203"/>
                </a:lnTo>
                <a:lnTo>
                  <a:pt x="298" y="198"/>
                </a:lnTo>
                <a:lnTo>
                  <a:pt x="304" y="195"/>
                </a:lnTo>
                <a:lnTo>
                  <a:pt x="311" y="190"/>
                </a:lnTo>
                <a:lnTo>
                  <a:pt x="316" y="183"/>
                </a:lnTo>
                <a:lnTo>
                  <a:pt x="322" y="177"/>
                </a:lnTo>
                <a:lnTo>
                  <a:pt x="330" y="161"/>
                </a:lnTo>
                <a:lnTo>
                  <a:pt x="338" y="144"/>
                </a:lnTo>
                <a:lnTo>
                  <a:pt x="342" y="125"/>
                </a:lnTo>
                <a:lnTo>
                  <a:pt x="343" y="104"/>
                </a:lnTo>
                <a:lnTo>
                  <a:pt x="342" y="83"/>
                </a:lnTo>
                <a:lnTo>
                  <a:pt x="338" y="63"/>
                </a:lnTo>
                <a:lnTo>
                  <a:pt x="330" y="47"/>
                </a:lnTo>
                <a:lnTo>
                  <a:pt x="322" y="31"/>
                </a:lnTo>
                <a:lnTo>
                  <a:pt x="316" y="24"/>
                </a:lnTo>
                <a:lnTo>
                  <a:pt x="311" y="18"/>
                </a:lnTo>
                <a:lnTo>
                  <a:pt x="304" y="13"/>
                </a:lnTo>
                <a:lnTo>
                  <a:pt x="298" y="8"/>
                </a:lnTo>
                <a:lnTo>
                  <a:pt x="291" y="5"/>
                </a:lnTo>
                <a:lnTo>
                  <a:pt x="285" y="3"/>
                </a:lnTo>
                <a:lnTo>
                  <a:pt x="277" y="1"/>
                </a:lnTo>
                <a:lnTo>
                  <a:pt x="270" y="0"/>
                </a:lnTo>
                <a:lnTo>
                  <a:pt x="303" y="435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1" name="Freeform 35"/>
          <p:cNvSpPr>
            <a:spLocks/>
          </p:cNvSpPr>
          <p:nvPr/>
        </p:nvSpPr>
        <p:spPr bwMode="auto">
          <a:xfrm>
            <a:off x="7134226" y="3469483"/>
            <a:ext cx="215900" cy="221456"/>
          </a:xfrm>
          <a:custGeom>
            <a:avLst/>
            <a:gdLst>
              <a:gd name="T0" fmla="*/ 2147483647 w 136"/>
              <a:gd name="T1" fmla="*/ 0 h 186"/>
              <a:gd name="T2" fmla="*/ 2147483647 w 136"/>
              <a:gd name="T3" fmla="*/ 0 h 186"/>
              <a:gd name="T4" fmla="*/ 2147483647 w 136"/>
              <a:gd name="T5" fmla="*/ 2147483647 h 186"/>
              <a:gd name="T6" fmla="*/ 2147483647 w 136"/>
              <a:gd name="T7" fmla="*/ 2147483647 h 186"/>
              <a:gd name="T8" fmla="*/ 2147483647 w 136"/>
              <a:gd name="T9" fmla="*/ 2147483647 h 186"/>
              <a:gd name="T10" fmla="*/ 2147483647 w 136"/>
              <a:gd name="T11" fmla="*/ 2147483647 h 186"/>
              <a:gd name="T12" fmla="*/ 2147483647 w 136"/>
              <a:gd name="T13" fmla="*/ 2147483647 h 186"/>
              <a:gd name="T14" fmla="*/ 2147483647 w 136"/>
              <a:gd name="T15" fmla="*/ 2147483647 h 186"/>
              <a:gd name="T16" fmla="*/ 2147483647 w 136"/>
              <a:gd name="T17" fmla="*/ 2147483647 h 186"/>
              <a:gd name="T18" fmla="*/ 2147483647 w 136"/>
              <a:gd name="T19" fmla="*/ 2147483647 h 186"/>
              <a:gd name="T20" fmla="*/ 0 w 136"/>
              <a:gd name="T21" fmla="*/ 2147483647 h 186"/>
              <a:gd name="T22" fmla="*/ 2147483647 w 136"/>
              <a:gd name="T23" fmla="*/ 2147483647 h 186"/>
              <a:gd name="T24" fmla="*/ 2147483647 w 136"/>
              <a:gd name="T25" fmla="*/ 2147483647 h 186"/>
              <a:gd name="T26" fmla="*/ 2147483647 w 136"/>
              <a:gd name="T27" fmla="*/ 2147483647 h 186"/>
              <a:gd name="T28" fmla="*/ 2147483647 w 136"/>
              <a:gd name="T29" fmla="*/ 2147483647 h 186"/>
              <a:gd name="T30" fmla="*/ 2147483647 w 136"/>
              <a:gd name="T31" fmla="*/ 2147483647 h 186"/>
              <a:gd name="T32" fmla="*/ 2147483647 w 136"/>
              <a:gd name="T33" fmla="*/ 2147483647 h 186"/>
              <a:gd name="T34" fmla="*/ 2147483647 w 136"/>
              <a:gd name="T35" fmla="*/ 2147483647 h 186"/>
              <a:gd name="T36" fmla="*/ 2147483647 w 136"/>
              <a:gd name="T37" fmla="*/ 2147483647 h 186"/>
              <a:gd name="T38" fmla="*/ 2147483647 w 136"/>
              <a:gd name="T39" fmla="*/ 2147483647 h 186"/>
              <a:gd name="T40" fmla="*/ 2147483647 w 136"/>
              <a:gd name="T41" fmla="*/ 2147483647 h 186"/>
              <a:gd name="T42" fmla="*/ 2147483647 w 136"/>
              <a:gd name="T43" fmla="*/ 2147483647 h 186"/>
              <a:gd name="T44" fmla="*/ 2147483647 w 136"/>
              <a:gd name="T45" fmla="*/ 2147483647 h 186"/>
              <a:gd name="T46" fmla="*/ 2147483647 w 136"/>
              <a:gd name="T47" fmla="*/ 2147483647 h 186"/>
              <a:gd name="T48" fmla="*/ 2147483647 w 136"/>
              <a:gd name="T49" fmla="*/ 2147483647 h 186"/>
              <a:gd name="T50" fmla="*/ 2147483647 w 136"/>
              <a:gd name="T51" fmla="*/ 2147483647 h 186"/>
              <a:gd name="T52" fmla="*/ 2147483647 w 136"/>
              <a:gd name="T53" fmla="*/ 2147483647 h 186"/>
              <a:gd name="T54" fmla="*/ 2147483647 w 136"/>
              <a:gd name="T55" fmla="*/ 2147483647 h 186"/>
              <a:gd name="T56" fmla="*/ 2147483647 w 136"/>
              <a:gd name="T57" fmla="*/ 2147483647 h 186"/>
              <a:gd name="T58" fmla="*/ 2147483647 w 136"/>
              <a:gd name="T59" fmla="*/ 2147483647 h 186"/>
              <a:gd name="T60" fmla="*/ 2147483647 w 136"/>
              <a:gd name="T61" fmla="*/ 2147483647 h 186"/>
              <a:gd name="T62" fmla="*/ 2147483647 w 136"/>
              <a:gd name="T63" fmla="*/ 2147483647 h 186"/>
              <a:gd name="T64" fmla="*/ 2147483647 w 136"/>
              <a:gd name="T65" fmla="*/ 2147483647 h 186"/>
              <a:gd name="T66" fmla="*/ 2147483647 w 136"/>
              <a:gd name="T67" fmla="*/ 2147483647 h 186"/>
              <a:gd name="T68" fmla="*/ 2147483647 w 136"/>
              <a:gd name="T69" fmla="*/ 2147483647 h 186"/>
              <a:gd name="T70" fmla="*/ 2147483647 w 136"/>
              <a:gd name="T71" fmla="*/ 2147483647 h 186"/>
              <a:gd name="T72" fmla="*/ 2147483647 w 136"/>
              <a:gd name="T73" fmla="*/ 2147483647 h 186"/>
              <a:gd name="T74" fmla="*/ 2147483647 w 136"/>
              <a:gd name="T75" fmla="*/ 2147483647 h 186"/>
              <a:gd name="T76" fmla="*/ 2147483647 w 136"/>
              <a:gd name="T77" fmla="*/ 2147483647 h 186"/>
              <a:gd name="T78" fmla="*/ 2147483647 w 136"/>
              <a:gd name="T79" fmla="*/ 0 h 186"/>
              <a:gd name="T80" fmla="*/ 2147483647 w 136"/>
              <a:gd name="T81" fmla="*/ 0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86"/>
              <a:gd name="T125" fmla="*/ 136 w 136"/>
              <a:gd name="T126" fmla="*/ 186 h 1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86">
                <a:moveTo>
                  <a:pt x="69" y="0"/>
                </a:moveTo>
                <a:lnTo>
                  <a:pt x="61" y="0"/>
                </a:lnTo>
                <a:lnTo>
                  <a:pt x="54" y="2"/>
                </a:lnTo>
                <a:lnTo>
                  <a:pt x="48" y="5"/>
                </a:lnTo>
                <a:lnTo>
                  <a:pt x="43" y="8"/>
                </a:lnTo>
                <a:lnTo>
                  <a:pt x="31" y="16"/>
                </a:lnTo>
                <a:lnTo>
                  <a:pt x="22" y="28"/>
                </a:lnTo>
                <a:lnTo>
                  <a:pt x="12" y="41"/>
                </a:lnTo>
                <a:lnTo>
                  <a:pt x="7" y="57"/>
                </a:lnTo>
                <a:lnTo>
                  <a:pt x="2" y="75"/>
                </a:lnTo>
                <a:lnTo>
                  <a:pt x="0" y="93"/>
                </a:lnTo>
                <a:lnTo>
                  <a:pt x="2" y="112"/>
                </a:lnTo>
                <a:lnTo>
                  <a:pt x="7" y="130"/>
                </a:lnTo>
                <a:lnTo>
                  <a:pt x="12" y="145"/>
                </a:lnTo>
                <a:lnTo>
                  <a:pt x="22" y="159"/>
                </a:lnTo>
                <a:lnTo>
                  <a:pt x="31" y="171"/>
                </a:lnTo>
                <a:lnTo>
                  <a:pt x="43" y="179"/>
                </a:lnTo>
                <a:lnTo>
                  <a:pt x="48" y="182"/>
                </a:lnTo>
                <a:lnTo>
                  <a:pt x="54" y="184"/>
                </a:lnTo>
                <a:lnTo>
                  <a:pt x="61" y="185"/>
                </a:lnTo>
                <a:lnTo>
                  <a:pt x="69" y="185"/>
                </a:lnTo>
                <a:lnTo>
                  <a:pt x="75" y="185"/>
                </a:lnTo>
                <a:lnTo>
                  <a:pt x="82" y="184"/>
                </a:lnTo>
                <a:lnTo>
                  <a:pt x="88" y="182"/>
                </a:lnTo>
                <a:lnTo>
                  <a:pt x="93" y="179"/>
                </a:lnTo>
                <a:lnTo>
                  <a:pt x="104" y="171"/>
                </a:lnTo>
                <a:lnTo>
                  <a:pt x="114" y="159"/>
                </a:lnTo>
                <a:lnTo>
                  <a:pt x="122" y="145"/>
                </a:lnTo>
                <a:lnTo>
                  <a:pt x="129" y="130"/>
                </a:lnTo>
                <a:lnTo>
                  <a:pt x="134" y="112"/>
                </a:lnTo>
                <a:lnTo>
                  <a:pt x="135" y="93"/>
                </a:lnTo>
                <a:lnTo>
                  <a:pt x="134" y="75"/>
                </a:lnTo>
                <a:lnTo>
                  <a:pt x="129" y="57"/>
                </a:lnTo>
                <a:lnTo>
                  <a:pt x="122" y="41"/>
                </a:lnTo>
                <a:lnTo>
                  <a:pt x="114" y="28"/>
                </a:lnTo>
                <a:lnTo>
                  <a:pt x="104" y="16"/>
                </a:lnTo>
                <a:lnTo>
                  <a:pt x="93" y="8"/>
                </a:lnTo>
                <a:lnTo>
                  <a:pt x="88" y="5"/>
                </a:lnTo>
                <a:lnTo>
                  <a:pt x="82" y="2"/>
                </a:lnTo>
                <a:lnTo>
                  <a:pt x="75" y="0"/>
                </a:lnTo>
                <a:lnTo>
                  <a:pt x="6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2" name="Freeform 36"/>
          <p:cNvSpPr>
            <a:spLocks/>
          </p:cNvSpPr>
          <p:nvPr/>
        </p:nvSpPr>
        <p:spPr bwMode="auto">
          <a:xfrm>
            <a:off x="6769102" y="3720706"/>
            <a:ext cx="200025" cy="208359"/>
          </a:xfrm>
          <a:custGeom>
            <a:avLst/>
            <a:gdLst>
              <a:gd name="T0" fmla="*/ 2147483647 w 126"/>
              <a:gd name="T1" fmla="*/ 0 h 175"/>
              <a:gd name="T2" fmla="*/ 2147483647 w 126"/>
              <a:gd name="T3" fmla="*/ 0 h 175"/>
              <a:gd name="T4" fmla="*/ 2147483647 w 126"/>
              <a:gd name="T5" fmla="*/ 2147483647 h 175"/>
              <a:gd name="T6" fmla="*/ 2147483647 w 126"/>
              <a:gd name="T7" fmla="*/ 2147483647 h 175"/>
              <a:gd name="T8" fmla="*/ 2147483647 w 126"/>
              <a:gd name="T9" fmla="*/ 2147483647 h 175"/>
              <a:gd name="T10" fmla="*/ 2147483647 w 126"/>
              <a:gd name="T11" fmla="*/ 2147483647 h 175"/>
              <a:gd name="T12" fmla="*/ 2147483647 w 126"/>
              <a:gd name="T13" fmla="*/ 2147483647 h 175"/>
              <a:gd name="T14" fmla="*/ 2147483647 w 126"/>
              <a:gd name="T15" fmla="*/ 2147483647 h 175"/>
              <a:gd name="T16" fmla="*/ 2147483647 w 126"/>
              <a:gd name="T17" fmla="*/ 2147483647 h 175"/>
              <a:gd name="T18" fmla="*/ 2147483647 w 126"/>
              <a:gd name="T19" fmla="*/ 2147483647 h 175"/>
              <a:gd name="T20" fmla="*/ 0 w 126"/>
              <a:gd name="T21" fmla="*/ 2147483647 h 175"/>
              <a:gd name="T22" fmla="*/ 2147483647 w 126"/>
              <a:gd name="T23" fmla="*/ 2147483647 h 175"/>
              <a:gd name="T24" fmla="*/ 2147483647 w 126"/>
              <a:gd name="T25" fmla="*/ 2147483647 h 175"/>
              <a:gd name="T26" fmla="*/ 2147483647 w 126"/>
              <a:gd name="T27" fmla="*/ 2147483647 h 175"/>
              <a:gd name="T28" fmla="*/ 2147483647 w 126"/>
              <a:gd name="T29" fmla="*/ 2147483647 h 175"/>
              <a:gd name="T30" fmla="*/ 2147483647 w 126"/>
              <a:gd name="T31" fmla="*/ 2147483647 h 175"/>
              <a:gd name="T32" fmla="*/ 2147483647 w 126"/>
              <a:gd name="T33" fmla="*/ 2147483647 h 175"/>
              <a:gd name="T34" fmla="*/ 2147483647 w 126"/>
              <a:gd name="T35" fmla="*/ 2147483647 h 175"/>
              <a:gd name="T36" fmla="*/ 2147483647 w 126"/>
              <a:gd name="T37" fmla="*/ 2147483647 h 175"/>
              <a:gd name="T38" fmla="*/ 2147483647 w 126"/>
              <a:gd name="T39" fmla="*/ 2147483647 h 175"/>
              <a:gd name="T40" fmla="*/ 2147483647 w 126"/>
              <a:gd name="T41" fmla="*/ 2147483647 h 175"/>
              <a:gd name="T42" fmla="*/ 2147483647 w 126"/>
              <a:gd name="T43" fmla="*/ 2147483647 h 175"/>
              <a:gd name="T44" fmla="*/ 2147483647 w 126"/>
              <a:gd name="T45" fmla="*/ 2147483647 h 175"/>
              <a:gd name="T46" fmla="*/ 2147483647 w 126"/>
              <a:gd name="T47" fmla="*/ 2147483647 h 175"/>
              <a:gd name="T48" fmla="*/ 2147483647 w 126"/>
              <a:gd name="T49" fmla="*/ 2147483647 h 175"/>
              <a:gd name="T50" fmla="*/ 2147483647 w 126"/>
              <a:gd name="T51" fmla="*/ 2147483647 h 175"/>
              <a:gd name="T52" fmla="*/ 2147483647 w 126"/>
              <a:gd name="T53" fmla="*/ 2147483647 h 175"/>
              <a:gd name="T54" fmla="*/ 2147483647 w 126"/>
              <a:gd name="T55" fmla="*/ 2147483647 h 175"/>
              <a:gd name="T56" fmla="*/ 2147483647 w 126"/>
              <a:gd name="T57" fmla="*/ 2147483647 h 175"/>
              <a:gd name="T58" fmla="*/ 2147483647 w 126"/>
              <a:gd name="T59" fmla="*/ 2147483647 h 175"/>
              <a:gd name="T60" fmla="*/ 2147483647 w 126"/>
              <a:gd name="T61" fmla="*/ 2147483647 h 175"/>
              <a:gd name="T62" fmla="*/ 2147483647 w 126"/>
              <a:gd name="T63" fmla="*/ 2147483647 h 175"/>
              <a:gd name="T64" fmla="*/ 2147483647 w 126"/>
              <a:gd name="T65" fmla="*/ 2147483647 h 175"/>
              <a:gd name="T66" fmla="*/ 2147483647 w 126"/>
              <a:gd name="T67" fmla="*/ 2147483647 h 175"/>
              <a:gd name="T68" fmla="*/ 2147483647 w 126"/>
              <a:gd name="T69" fmla="*/ 2147483647 h 175"/>
              <a:gd name="T70" fmla="*/ 2147483647 w 126"/>
              <a:gd name="T71" fmla="*/ 2147483647 h 175"/>
              <a:gd name="T72" fmla="*/ 2147483647 w 126"/>
              <a:gd name="T73" fmla="*/ 2147483647 h 175"/>
              <a:gd name="T74" fmla="*/ 2147483647 w 126"/>
              <a:gd name="T75" fmla="*/ 2147483647 h 175"/>
              <a:gd name="T76" fmla="*/ 2147483647 w 126"/>
              <a:gd name="T77" fmla="*/ 2147483647 h 175"/>
              <a:gd name="T78" fmla="*/ 2147483647 w 126"/>
              <a:gd name="T79" fmla="*/ 0 h 175"/>
              <a:gd name="T80" fmla="*/ 2147483647 w 126"/>
              <a:gd name="T81" fmla="*/ 0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"/>
              <a:gd name="T124" fmla="*/ 0 h 175"/>
              <a:gd name="T125" fmla="*/ 126 w 126"/>
              <a:gd name="T126" fmla="*/ 175 h 1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" h="175">
                <a:moveTo>
                  <a:pt x="61" y="0"/>
                </a:moveTo>
                <a:lnTo>
                  <a:pt x="55" y="0"/>
                </a:lnTo>
                <a:lnTo>
                  <a:pt x="50" y="2"/>
                </a:lnTo>
                <a:lnTo>
                  <a:pt x="44" y="4"/>
                </a:lnTo>
                <a:lnTo>
                  <a:pt x="37" y="7"/>
                </a:lnTo>
                <a:lnTo>
                  <a:pt x="27" y="15"/>
                </a:lnTo>
                <a:lnTo>
                  <a:pt x="18" y="26"/>
                </a:lnTo>
                <a:lnTo>
                  <a:pt x="9" y="39"/>
                </a:lnTo>
                <a:lnTo>
                  <a:pt x="5" y="54"/>
                </a:lnTo>
                <a:lnTo>
                  <a:pt x="1" y="70"/>
                </a:lnTo>
                <a:lnTo>
                  <a:pt x="0" y="87"/>
                </a:lnTo>
                <a:lnTo>
                  <a:pt x="1" y="104"/>
                </a:lnTo>
                <a:lnTo>
                  <a:pt x="5" y="121"/>
                </a:lnTo>
                <a:lnTo>
                  <a:pt x="9" y="135"/>
                </a:lnTo>
                <a:lnTo>
                  <a:pt x="18" y="148"/>
                </a:lnTo>
                <a:lnTo>
                  <a:pt x="27" y="160"/>
                </a:lnTo>
                <a:lnTo>
                  <a:pt x="37" y="168"/>
                </a:lnTo>
                <a:lnTo>
                  <a:pt x="44" y="169"/>
                </a:lnTo>
                <a:lnTo>
                  <a:pt x="50" y="173"/>
                </a:lnTo>
                <a:lnTo>
                  <a:pt x="55" y="173"/>
                </a:lnTo>
                <a:lnTo>
                  <a:pt x="61" y="174"/>
                </a:lnTo>
                <a:lnTo>
                  <a:pt x="68" y="173"/>
                </a:lnTo>
                <a:lnTo>
                  <a:pt x="74" y="173"/>
                </a:lnTo>
                <a:lnTo>
                  <a:pt x="81" y="169"/>
                </a:lnTo>
                <a:lnTo>
                  <a:pt x="86" y="168"/>
                </a:lnTo>
                <a:lnTo>
                  <a:pt x="97" y="160"/>
                </a:lnTo>
                <a:lnTo>
                  <a:pt x="105" y="148"/>
                </a:lnTo>
                <a:lnTo>
                  <a:pt x="113" y="135"/>
                </a:lnTo>
                <a:lnTo>
                  <a:pt x="120" y="121"/>
                </a:lnTo>
                <a:lnTo>
                  <a:pt x="123" y="104"/>
                </a:lnTo>
                <a:lnTo>
                  <a:pt x="125" y="87"/>
                </a:lnTo>
                <a:lnTo>
                  <a:pt x="123" y="70"/>
                </a:lnTo>
                <a:lnTo>
                  <a:pt x="120" y="54"/>
                </a:lnTo>
                <a:lnTo>
                  <a:pt x="113" y="39"/>
                </a:lnTo>
                <a:lnTo>
                  <a:pt x="105" y="26"/>
                </a:lnTo>
                <a:lnTo>
                  <a:pt x="97" y="15"/>
                </a:lnTo>
                <a:lnTo>
                  <a:pt x="86" y="7"/>
                </a:lnTo>
                <a:lnTo>
                  <a:pt x="81" y="4"/>
                </a:lnTo>
                <a:lnTo>
                  <a:pt x="74" y="2"/>
                </a:lnTo>
                <a:lnTo>
                  <a:pt x="68" y="0"/>
                </a:lnTo>
                <a:lnTo>
                  <a:pt x="6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3" name="Freeform 37"/>
          <p:cNvSpPr>
            <a:spLocks/>
          </p:cNvSpPr>
          <p:nvPr/>
        </p:nvSpPr>
        <p:spPr bwMode="auto">
          <a:xfrm>
            <a:off x="6762751" y="3245644"/>
            <a:ext cx="165100" cy="171451"/>
          </a:xfrm>
          <a:custGeom>
            <a:avLst/>
            <a:gdLst>
              <a:gd name="T0" fmla="*/ 2147483647 w 104"/>
              <a:gd name="T1" fmla="*/ 0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2147483647 w 104"/>
              <a:gd name="T15" fmla="*/ 2147483647 h 144"/>
              <a:gd name="T16" fmla="*/ 0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2147483647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44"/>
              <a:gd name="T101" fmla="*/ 104 w 10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44">
                <a:moveTo>
                  <a:pt x="52" y="0"/>
                </a:moveTo>
                <a:lnTo>
                  <a:pt x="41" y="1"/>
                </a:lnTo>
                <a:lnTo>
                  <a:pt x="33" y="5"/>
                </a:lnTo>
                <a:lnTo>
                  <a:pt x="23" y="11"/>
                </a:lnTo>
                <a:lnTo>
                  <a:pt x="15" y="21"/>
                </a:lnTo>
                <a:lnTo>
                  <a:pt x="10" y="31"/>
                </a:lnTo>
                <a:lnTo>
                  <a:pt x="5" y="44"/>
                </a:lnTo>
                <a:lnTo>
                  <a:pt x="2" y="57"/>
                </a:lnTo>
                <a:lnTo>
                  <a:pt x="0" y="71"/>
                </a:lnTo>
                <a:lnTo>
                  <a:pt x="2" y="86"/>
                </a:lnTo>
                <a:lnTo>
                  <a:pt x="5" y="99"/>
                </a:lnTo>
                <a:lnTo>
                  <a:pt x="10" y="110"/>
                </a:lnTo>
                <a:lnTo>
                  <a:pt x="15" y="122"/>
                </a:lnTo>
                <a:lnTo>
                  <a:pt x="23" y="130"/>
                </a:lnTo>
                <a:lnTo>
                  <a:pt x="33" y="136"/>
                </a:lnTo>
                <a:lnTo>
                  <a:pt x="41" y="141"/>
                </a:lnTo>
                <a:lnTo>
                  <a:pt x="52" y="143"/>
                </a:lnTo>
                <a:lnTo>
                  <a:pt x="62" y="141"/>
                </a:lnTo>
                <a:lnTo>
                  <a:pt x="72" y="136"/>
                </a:lnTo>
                <a:lnTo>
                  <a:pt x="80" y="130"/>
                </a:lnTo>
                <a:lnTo>
                  <a:pt x="88" y="122"/>
                </a:lnTo>
                <a:lnTo>
                  <a:pt x="95" y="110"/>
                </a:lnTo>
                <a:lnTo>
                  <a:pt x="100" y="99"/>
                </a:lnTo>
                <a:lnTo>
                  <a:pt x="103" y="86"/>
                </a:lnTo>
                <a:lnTo>
                  <a:pt x="103" y="71"/>
                </a:lnTo>
                <a:lnTo>
                  <a:pt x="103" y="57"/>
                </a:lnTo>
                <a:lnTo>
                  <a:pt x="100" y="44"/>
                </a:lnTo>
                <a:lnTo>
                  <a:pt x="95" y="31"/>
                </a:lnTo>
                <a:lnTo>
                  <a:pt x="88" y="21"/>
                </a:lnTo>
                <a:lnTo>
                  <a:pt x="80" y="11"/>
                </a:lnTo>
                <a:lnTo>
                  <a:pt x="72" y="5"/>
                </a:lnTo>
                <a:lnTo>
                  <a:pt x="62" y="1"/>
                </a:lnTo>
                <a:lnTo>
                  <a:pt x="5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4" name="Freeform 38"/>
          <p:cNvSpPr>
            <a:spLocks/>
          </p:cNvSpPr>
          <p:nvPr/>
        </p:nvSpPr>
        <p:spPr bwMode="auto">
          <a:xfrm>
            <a:off x="7072316" y="2951561"/>
            <a:ext cx="236537" cy="246459"/>
          </a:xfrm>
          <a:custGeom>
            <a:avLst/>
            <a:gdLst>
              <a:gd name="T0" fmla="*/ 2147483647 w 149"/>
              <a:gd name="T1" fmla="*/ 0 h 207"/>
              <a:gd name="T2" fmla="*/ 2147483647 w 149"/>
              <a:gd name="T3" fmla="*/ 2147483647 h 207"/>
              <a:gd name="T4" fmla="*/ 2147483647 w 149"/>
              <a:gd name="T5" fmla="*/ 2147483647 h 207"/>
              <a:gd name="T6" fmla="*/ 2147483647 w 149"/>
              <a:gd name="T7" fmla="*/ 2147483647 h 207"/>
              <a:gd name="T8" fmla="*/ 2147483647 w 149"/>
              <a:gd name="T9" fmla="*/ 2147483647 h 207"/>
              <a:gd name="T10" fmla="*/ 2147483647 w 149"/>
              <a:gd name="T11" fmla="*/ 2147483647 h 207"/>
              <a:gd name="T12" fmla="*/ 2147483647 w 149"/>
              <a:gd name="T13" fmla="*/ 2147483647 h 207"/>
              <a:gd name="T14" fmla="*/ 2147483647 w 149"/>
              <a:gd name="T15" fmla="*/ 2147483647 h 207"/>
              <a:gd name="T16" fmla="*/ 2147483647 w 149"/>
              <a:gd name="T17" fmla="*/ 2147483647 h 207"/>
              <a:gd name="T18" fmla="*/ 2147483647 w 149"/>
              <a:gd name="T19" fmla="*/ 2147483647 h 207"/>
              <a:gd name="T20" fmla="*/ 2147483647 w 149"/>
              <a:gd name="T21" fmla="*/ 2147483647 h 207"/>
              <a:gd name="T22" fmla="*/ 2147483647 w 149"/>
              <a:gd name="T23" fmla="*/ 2147483647 h 207"/>
              <a:gd name="T24" fmla="*/ 0 w 149"/>
              <a:gd name="T25" fmla="*/ 2147483647 h 207"/>
              <a:gd name="T26" fmla="*/ 2147483647 w 149"/>
              <a:gd name="T27" fmla="*/ 2147483647 h 207"/>
              <a:gd name="T28" fmla="*/ 2147483647 w 149"/>
              <a:gd name="T29" fmla="*/ 2147483647 h 207"/>
              <a:gd name="T30" fmla="*/ 2147483647 w 149"/>
              <a:gd name="T31" fmla="*/ 2147483647 h 207"/>
              <a:gd name="T32" fmla="*/ 2147483647 w 149"/>
              <a:gd name="T33" fmla="*/ 2147483647 h 207"/>
              <a:gd name="T34" fmla="*/ 2147483647 w 149"/>
              <a:gd name="T35" fmla="*/ 2147483647 h 207"/>
              <a:gd name="T36" fmla="*/ 2147483647 w 149"/>
              <a:gd name="T37" fmla="*/ 2147483647 h 207"/>
              <a:gd name="T38" fmla="*/ 2147483647 w 149"/>
              <a:gd name="T39" fmla="*/ 2147483647 h 207"/>
              <a:gd name="T40" fmla="*/ 2147483647 w 149"/>
              <a:gd name="T41" fmla="*/ 2147483647 h 207"/>
              <a:gd name="T42" fmla="*/ 2147483647 w 149"/>
              <a:gd name="T43" fmla="*/ 2147483647 h 207"/>
              <a:gd name="T44" fmla="*/ 2147483647 w 149"/>
              <a:gd name="T45" fmla="*/ 2147483647 h 207"/>
              <a:gd name="T46" fmla="*/ 2147483647 w 149"/>
              <a:gd name="T47" fmla="*/ 2147483647 h 207"/>
              <a:gd name="T48" fmla="*/ 2147483647 w 149"/>
              <a:gd name="T49" fmla="*/ 2147483647 h 207"/>
              <a:gd name="T50" fmla="*/ 2147483647 w 149"/>
              <a:gd name="T51" fmla="*/ 2147483647 h 207"/>
              <a:gd name="T52" fmla="*/ 2147483647 w 149"/>
              <a:gd name="T53" fmla="*/ 2147483647 h 207"/>
              <a:gd name="T54" fmla="*/ 2147483647 w 149"/>
              <a:gd name="T55" fmla="*/ 2147483647 h 207"/>
              <a:gd name="T56" fmla="*/ 2147483647 w 149"/>
              <a:gd name="T57" fmla="*/ 2147483647 h 207"/>
              <a:gd name="T58" fmla="*/ 2147483647 w 149"/>
              <a:gd name="T59" fmla="*/ 2147483647 h 207"/>
              <a:gd name="T60" fmla="*/ 2147483647 w 149"/>
              <a:gd name="T61" fmla="*/ 2147483647 h 207"/>
              <a:gd name="T62" fmla="*/ 2147483647 w 149"/>
              <a:gd name="T63" fmla="*/ 2147483647 h 207"/>
              <a:gd name="T64" fmla="*/ 2147483647 w 149"/>
              <a:gd name="T65" fmla="*/ 2147483647 h 207"/>
              <a:gd name="T66" fmla="*/ 2147483647 w 149"/>
              <a:gd name="T67" fmla="*/ 2147483647 h 207"/>
              <a:gd name="T68" fmla="*/ 2147483647 w 149"/>
              <a:gd name="T69" fmla="*/ 2147483647 h 207"/>
              <a:gd name="T70" fmla="*/ 2147483647 w 149"/>
              <a:gd name="T71" fmla="*/ 2147483647 h 207"/>
              <a:gd name="T72" fmla="*/ 2147483647 w 149"/>
              <a:gd name="T73" fmla="*/ 2147483647 h 207"/>
              <a:gd name="T74" fmla="*/ 2147483647 w 149"/>
              <a:gd name="T75" fmla="*/ 2147483647 h 207"/>
              <a:gd name="T76" fmla="*/ 2147483647 w 149"/>
              <a:gd name="T77" fmla="*/ 2147483647 h 207"/>
              <a:gd name="T78" fmla="*/ 2147483647 w 149"/>
              <a:gd name="T79" fmla="*/ 2147483647 h 207"/>
              <a:gd name="T80" fmla="*/ 2147483647 w 149"/>
              <a:gd name="T81" fmla="*/ 2147483647 h 207"/>
              <a:gd name="T82" fmla="*/ 2147483647 w 149"/>
              <a:gd name="T83" fmla="*/ 2147483647 h 207"/>
              <a:gd name="T84" fmla="*/ 2147483647 w 149"/>
              <a:gd name="T85" fmla="*/ 2147483647 h 207"/>
              <a:gd name="T86" fmla="*/ 2147483647 w 149"/>
              <a:gd name="T87" fmla="*/ 2147483647 h 207"/>
              <a:gd name="T88" fmla="*/ 2147483647 w 149"/>
              <a:gd name="T89" fmla="*/ 2147483647 h 207"/>
              <a:gd name="T90" fmla="*/ 2147483647 w 149"/>
              <a:gd name="T91" fmla="*/ 2147483647 h 207"/>
              <a:gd name="T92" fmla="*/ 2147483647 w 149"/>
              <a:gd name="T93" fmla="*/ 2147483647 h 207"/>
              <a:gd name="T94" fmla="*/ 2147483647 w 149"/>
              <a:gd name="T95" fmla="*/ 2147483647 h 207"/>
              <a:gd name="T96" fmla="*/ 2147483647 w 149"/>
              <a:gd name="T97" fmla="*/ 0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9"/>
              <a:gd name="T148" fmla="*/ 0 h 207"/>
              <a:gd name="T149" fmla="*/ 149 w 149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9" h="207">
                <a:moveTo>
                  <a:pt x="75" y="0"/>
                </a:moveTo>
                <a:lnTo>
                  <a:pt x="67" y="1"/>
                </a:lnTo>
                <a:lnTo>
                  <a:pt x="59" y="3"/>
                </a:lnTo>
                <a:lnTo>
                  <a:pt x="52" y="5"/>
                </a:lnTo>
                <a:lnTo>
                  <a:pt x="46" y="8"/>
                </a:lnTo>
                <a:lnTo>
                  <a:pt x="39" y="13"/>
                </a:lnTo>
                <a:lnTo>
                  <a:pt x="33" y="18"/>
                </a:lnTo>
                <a:lnTo>
                  <a:pt x="28" y="24"/>
                </a:lnTo>
                <a:lnTo>
                  <a:pt x="22" y="31"/>
                </a:lnTo>
                <a:lnTo>
                  <a:pt x="13" y="47"/>
                </a:lnTo>
                <a:lnTo>
                  <a:pt x="5" y="63"/>
                </a:lnTo>
                <a:lnTo>
                  <a:pt x="2" y="83"/>
                </a:lnTo>
                <a:lnTo>
                  <a:pt x="0" y="104"/>
                </a:lnTo>
                <a:lnTo>
                  <a:pt x="2" y="125"/>
                </a:lnTo>
                <a:lnTo>
                  <a:pt x="5" y="144"/>
                </a:lnTo>
                <a:lnTo>
                  <a:pt x="13" y="161"/>
                </a:lnTo>
                <a:lnTo>
                  <a:pt x="22" y="177"/>
                </a:lnTo>
                <a:lnTo>
                  <a:pt x="28" y="183"/>
                </a:lnTo>
                <a:lnTo>
                  <a:pt x="33" y="190"/>
                </a:lnTo>
                <a:lnTo>
                  <a:pt x="39" y="195"/>
                </a:lnTo>
                <a:lnTo>
                  <a:pt x="46" y="198"/>
                </a:lnTo>
                <a:lnTo>
                  <a:pt x="52" y="203"/>
                </a:lnTo>
                <a:lnTo>
                  <a:pt x="59" y="204"/>
                </a:lnTo>
                <a:lnTo>
                  <a:pt x="67" y="206"/>
                </a:lnTo>
                <a:lnTo>
                  <a:pt x="75" y="206"/>
                </a:lnTo>
                <a:lnTo>
                  <a:pt x="82" y="206"/>
                </a:lnTo>
                <a:lnTo>
                  <a:pt x="90" y="204"/>
                </a:lnTo>
                <a:lnTo>
                  <a:pt x="96" y="203"/>
                </a:lnTo>
                <a:lnTo>
                  <a:pt x="103" y="198"/>
                </a:lnTo>
                <a:lnTo>
                  <a:pt x="109" y="195"/>
                </a:lnTo>
                <a:lnTo>
                  <a:pt x="116" y="190"/>
                </a:lnTo>
                <a:lnTo>
                  <a:pt x="121" y="183"/>
                </a:lnTo>
                <a:lnTo>
                  <a:pt x="127" y="177"/>
                </a:lnTo>
                <a:lnTo>
                  <a:pt x="135" y="161"/>
                </a:lnTo>
                <a:lnTo>
                  <a:pt x="143" y="144"/>
                </a:lnTo>
                <a:lnTo>
                  <a:pt x="147" y="125"/>
                </a:lnTo>
                <a:lnTo>
                  <a:pt x="148" y="104"/>
                </a:lnTo>
                <a:lnTo>
                  <a:pt x="147" y="83"/>
                </a:lnTo>
                <a:lnTo>
                  <a:pt x="143" y="63"/>
                </a:lnTo>
                <a:lnTo>
                  <a:pt x="135" y="47"/>
                </a:lnTo>
                <a:lnTo>
                  <a:pt x="127" y="31"/>
                </a:lnTo>
                <a:lnTo>
                  <a:pt x="121" y="24"/>
                </a:lnTo>
                <a:lnTo>
                  <a:pt x="116" y="18"/>
                </a:lnTo>
                <a:lnTo>
                  <a:pt x="109" y="13"/>
                </a:lnTo>
                <a:lnTo>
                  <a:pt x="103" y="8"/>
                </a:lnTo>
                <a:lnTo>
                  <a:pt x="96" y="5"/>
                </a:lnTo>
                <a:lnTo>
                  <a:pt x="90" y="3"/>
                </a:lnTo>
                <a:lnTo>
                  <a:pt x="82" y="1"/>
                </a:lnTo>
                <a:lnTo>
                  <a:pt x="7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5" name="Freeform 39"/>
          <p:cNvSpPr>
            <a:spLocks/>
          </p:cNvSpPr>
          <p:nvPr/>
        </p:nvSpPr>
        <p:spPr bwMode="auto">
          <a:xfrm>
            <a:off x="7570788" y="2745582"/>
            <a:ext cx="334963" cy="653655"/>
          </a:xfrm>
          <a:custGeom>
            <a:avLst/>
            <a:gdLst>
              <a:gd name="T0" fmla="*/ 0 w 211"/>
              <a:gd name="T1" fmla="*/ 0 h 549"/>
              <a:gd name="T2" fmla="*/ 2147483647 w 211"/>
              <a:gd name="T3" fmla="*/ 2147483647 h 549"/>
              <a:gd name="T4" fmla="*/ 2147483647 w 211"/>
              <a:gd name="T5" fmla="*/ 2147483647 h 549"/>
              <a:gd name="T6" fmla="*/ 2147483647 w 211"/>
              <a:gd name="T7" fmla="*/ 2147483647 h 549"/>
              <a:gd name="T8" fmla="*/ 2147483647 w 211"/>
              <a:gd name="T9" fmla="*/ 2147483647 h 549"/>
              <a:gd name="T10" fmla="*/ 2147483647 w 211"/>
              <a:gd name="T11" fmla="*/ 2147483647 h 549"/>
              <a:gd name="T12" fmla="*/ 2147483647 w 211"/>
              <a:gd name="T13" fmla="*/ 2147483647 h 549"/>
              <a:gd name="T14" fmla="*/ 2147483647 w 211"/>
              <a:gd name="T15" fmla="*/ 2147483647 h 549"/>
              <a:gd name="T16" fmla="*/ 2147483647 w 211"/>
              <a:gd name="T17" fmla="*/ 2147483647 h 549"/>
              <a:gd name="T18" fmla="*/ 2147483647 w 211"/>
              <a:gd name="T19" fmla="*/ 2147483647 h 549"/>
              <a:gd name="T20" fmla="*/ 2147483647 w 211"/>
              <a:gd name="T21" fmla="*/ 2147483647 h 549"/>
              <a:gd name="T22" fmla="*/ 2147483647 w 211"/>
              <a:gd name="T23" fmla="*/ 2147483647 h 549"/>
              <a:gd name="T24" fmla="*/ 2147483647 w 211"/>
              <a:gd name="T25" fmla="*/ 2147483647 h 549"/>
              <a:gd name="T26" fmla="*/ 2147483647 w 211"/>
              <a:gd name="T27" fmla="*/ 2147483647 h 549"/>
              <a:gd name="T28" fmla="*/ 2147483647 w 211"/>
              <a:gd name="T29" fmla="*/ 2147483647 h 549"/>
              <a:gd name="T30" fmla="*/ 2147483647 w 211"/>
              <a:gd name="T31" fmla="*/ 2147483647 h 549"/>
              <a:gd name="T32" fmla="*/ 2147483647 w 211"/>
              <a:gd name="T33" fmla="*/ 2147483647 h 549"/>
              <a:gd name="T34" fmla="*/ 2147483647 w 211"/>
              <a:gd name="T35" fmla="*/ 2147483647 h 549"/>
              <a:gd name="T36" fmla="*/ 2147483647 w 211"/>
              <a:gd name="T37" fmla="*/ 2147483647 h 549"/>
              <a:gd name="T38" fmla="*/ 2147483647 w 211"/>
              <a:gd name="T39" fmla="*/ 2147483647 h 549"/>
              <a:gd name="T40" fmla="*/ 2147483647 w 211"/>
              <a:gd name="T41" fmla="*/ 2147483647 h 549"/>
              <a:gd name="T42" fmla="*/ 2147483647 w 211"/>
              <a:gd name="T43" fmla="*/ 2147483647 h 549"/>
              <a:gd name="T44" fmla="*/ 2147483647 w 211"/>
              <a:gd name="T45" fmla="*/ 2147483647 h 549"/>
              <a:gd name="T46" fmla="*/ 2147483647 w 211"/>
              <a:gd name="T47" fmla="*/ 2147483647 h 549"/>
              <a:gd name="T48" fmla="*/ 2147483647 w 211"/>
              <a:gd name="T49" fmla="*/ 2147483647 h 549"/>
              <a:gd name="T50" fmla="*/ 2147483647 w 211"/>
              <a:gd name="T51" fmla="*/ 2147483647 h 549"/>
              <a:gd name="T52" fmla="*/ 2147483647 w 211"/>
              <a:gd name="T53" fmla="*/ 2147483647 h 549"/>
              <a:gd name="T54" fmla="*/ 2147483647 w 211"/>
              <a:gd name="T55" fmla="*/ 2147483647 h 549"/>
              <a:gd name="T56" fmla="*/ 2147483647 w 211"/>
              <a:gd name="T57" fmla="*/ 2147483647 h 549"/>
              <a:gd name="T58" fmla="*/ 2147483647 w 211"/>
              <a:gd name="T59" fmla="*/ 2147483647 h 549"/>
              <a:gd name="T60" fmla="*/ 2147483647 w 211"/>
              <a:gd name="T61" fmla="*/ 2147483647 h 549"/>
              <a:gd name="T62" fmla="*/ 2147483647 w 211"/>
              <a:gd name="T63" fmla="*/ 2147483647 h 549"/>
              <a:gd name="T64" fmla="*/ 0 w 211"/>
              <a:gd name="T65" fmla="*/ 0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549"/>
              <a:gd name="T101" fmla="*/ 211 w 211"/>
              <a:gd name="T102" fmla="*/ 549 h 5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549">
                <a:moveTo>
                  <a:pt x="0" y="0"/>
                </a:moveTo>
                <a:lnTo>
                  <a:pt x="28" y="25"/>
                </a:lnTo>
                <a:lnTo>
                  <a:pt x="54" y="49"/>
                </a:lnTo>
                <a:lnTo>
                  <a:pt x="80" y="77"/>
                </a:lnTo>
                <a:lnTo>
                  <a:pt x="106" y="104"/>
                </a:lnTo>
                <a:lnTo>
                  <a:pt x="132" y="132"/>
                </a:lnTo>
                <a:lnTo>
                  <a:pt x="158" y="161"/>
                </a:lnTo>
                <a:lnTo>
                  <a:pt x="184" y="189"/>
                </a:lnTo>
                <a:lnTo>
                  <a:pt x="210" y="217"/>
                </a:lnTo>
                <a:lnTo>
                  <a:pt x="208" y="257"/>
                </a:lnTo>
                <a:lnTo>
                  <a:pt x="207" y="298"/>
                </a:lnTo>
                <a:lnTo>
                  <a:pt x="207" y="340"/>
                </a:lnTo>
                <a:lnTo>
                  <a:pt x="205" y="381"/>
                </a:lnTo>
                <a:lnTo>
                  <a:pt x="203" y="421"/>
                </a:lnTo>
                <a:lnTo>
                  <a:pt x="200" y="464"/>
                </a:lnTo>
                <a:lnTo>
                  <a:pt x="198" y="506"/>
                </a:lnTo>
                <a:lnTo>
                  <a:pt x="197" y="548"/>
                </a:lnTo>
                <a:lnTo>
                  <a:pt x="194" y="504"/>
                </a:lnTo>
                <a:lnTo>
                  <a:pt x="190" y="462"/>
                </a:lnTo>
                <a:lnTo>
                  <a:pt x="187" y="418"/>
                </a:lnTo>
                <a:lnTo>
                  <a:pt x="184" y="376"/>
                </a:lnTo>
                <a:lnTo>
                  <a:pt x="179" y="334"/>
                </a:lnTo>
                <a:lnTo>
                  <a:pt x="174" y="293"/>
                </a:lnTo>
                <a:lnTo>
                  <a:pt x="169" y="254"/>
                </a:lnTo>
                <a:lnTo>
                  <a:pt x="161" y="215"/>
                </a:lnTo>
                <a:lnTo>
                  <a:pt x="142" y="186"/>
                </a:lnTo>
                <a:lnTo>
                  <a:pt x="122" y="158"/>
                </a:lnTo>
                <a:lnTo>
                  <a:pt x="103" y="130"/>
                </a:lnTo>
                <a:lnTo>
                  <a:pt x="83" y="104"/>
                </a:lnTo>
                <a:lnTo>
                  <a:pt x="62" y="78"/>
                </a:lnTo>
                <a:lnTo>
                  <a:pt x="42" y="52"/>
                </a:lnTo>
                <a:lnTo>
                  <a:pt x="21" y="26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6" name="Freeform 40"/>
          <p:cNvSpPr>
            <a:spLocks/>
          </p:cNvSpPr>
          <p:nvPr/>
        </p:nvSpPr>
        <p:spPr bwMode="auto">
          <a:xfrm>
            <a:off x="7458078" y="3069434"/>
            <a:ext cx="155575" cy="250031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"/>
              <a:gd name="T160" fmla="*/ 0 h 210"/>
              <a:gd name="T161" fmla="*/ 98 w 98"/>
              <a:gd name="T162" fmla="*/ 210 h 2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7" name="Freeform 41"/>
          <p:cNvSpPr>
            <a:spLocks/>
          </p:cNvSpPr>
          <p:nvPr/>
        </p:nvSpPr>
        <p:spPr bwMode="auto">
          <a:xfrm>
            <a:off x="7458078" y="3069434"/>
            <a:ext cx="155575" cy="250031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"/>
              <a:gd name="T160" fmla="*/ 0 h 210"/>
              <a:gd name="T161" fmla="*/ 98 w 98"/>
              <a:gd name="T162" fmla="*/ 210 h 2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8" name="Freeform 42"/>
          <p:cNvSpPr>
            <a:spLocks/>
          </p:cNvSpPr>
          <p:nvPr/>
        </p:nvSpPr>
        <p:spPr bwMode="auto">
          <a:xfrm>
            <a:off x="7189789" y="2986088"/>
            <a:ext cx="119063" cy="17859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79" name="Freeform 43"/>
          <p:cNvSpPr>
            <a:spLocks/>
          </p:cNvSpPr>
          <p:nvPr/>
        </p:nvSpPr>
        <p:spPr bwMode="auto">
          <a:xfrm>
            <a:off x="7189789" y="2986088"/>
            <a:ext cx="119063" cy="17859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0" name="Freeform 44"/>
          <p:cNvSpPr>
            <a:spLocks/>
          </p:cNvSpPr>
          <p:nvPr/>
        </p:nvSpPr>
        <p:spPr bwMode="auto">
          <a:xfrm>
            <a:off x="6843716" y="3268269"/>
            <a:ext cx="84137" cy="125015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1" name="Freeform 45"/>
          <p:cNvSpPr>
            <a:spLocks/>
          </p:cNvSpPr>
          <p:nvPr/>
        </p:nvSpPr>
        <p:spPr bwMode="auto">
          <a:xfrm>
            <a:off x="6843716" y="3268269"/>
            <a:ext cx="84137" cy="125015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2" name="Freeform 46"/>
          <p:cNvSpPr>
            <a:spLocks/>
          </p:cNvSpPr>
          <p:nvPr/>
        </p:nvSpPr>
        <p:spPr bwMode="auto">
          <a:xfrm>
            <a:off x="7240590" y="3500439"/>
            <a:ext cx="109537" cy="161925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6"/>
              <a:gd name="T101" fmla="*/ 69 w 69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3" name="Freeform 47"/>
          <p:cNvSpPr>
            <a:spLocks/>
          </p:cNvSpPr>
          <p:nvPr/>
        </p:nvSpPr>
        <p:spPr bwMode="auto">
          <a:xfrm>
            <a:off x="7240590" y="3500439"/>
            <a:ext cx="109537" cy="161925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6"/>
              <a:gd name="T101" fmla="*/ 69 w 69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4" name="Freeform 48"/>
          <p:cNvSpPr>
            <a:spLocks/>
          </p:cNvSpPr>
          <p:nvPr/>
        </p:nvSpPr>
        <p:spPr bwMode="auto">
          <a:xfrm>
            <a:off x="6865940" y="3750469"/>
            <a:ext cx="103187" cy="150019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126"/>
              <a:gd name="T101" fmla="*/ 65 w 65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5" name="Freeform 49"/>
          <p:cNvSpPr>
            <a:spLocks/>
          </p:cNvSpPr>
          <p:nvPr/>
        </p:nvSpPr>
        <p:spPr bwMode="auto">
          <a:xfrm>
            <a:off x="6865940" y="3750469"/>
            <a:ext cx="103187" cy="150019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126"/>
              <a:gd name="T101" fmla="*/ 65 w 65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6" name="Freeform 50"/>
          <p:cNvSpPr>
            <a:spLocks/>
          </p:cNvSpPr>
          <p:nvPr/>
        </p:nvSpPr>
        <p:spPr bwMode="auto">
          <a:xfrm>
            <a:off x="6088063" y="3543300"/>
            <a:ext cx="1255712" cy="353616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297"/>
              <a:gd name="T38" fmla="*/ 791 w 791"/>
              <a:gd name="T39" fmla="*/ 297 h 2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7" name="Freeform 51"/>
          <p:cNvSpPr>
            <a:spLocks/>
          </p:cNvSpPr>
          <p:nvPr/>
        </p:nvSpPr>
        <p:spPr bwMode="auto">
          <a:xfrm>
            <a:off x="6088063" y="3543300"/>
            <a:ext cx="1255712" cy="353616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297"/>
              <a:gd name="T38" fmla="*/ 791 w 791"/>
              <a:gd name="T39" fmla="*/ 297 h 2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8" name="Freeform 52"/>
          <p:cNvSpPr>
            <a:spLocks/>
          </p:cNvSpPr>
          <p:nvPr/>
        </p:nvSpPr>
        <p:spPr bwMode="auto">
          <a:xfrm>
            <a:off x="6134101" y="3574257"/>
            <a:ext cx="1214439" cy="366713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308"/>
              <a:gd name="T38" fmla="*/ 765 w 765"/>
              <a:gd name="T39" fmla="*/ 308 h 3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89" name="Freeform 53"/>
          <p:cNvSpPr>
            <a:spLocks/>
          </p:cNvSpPr>
          <p:nvPr/>
        </p:nvSpPr>
        <p:spPr bwMode="auto">
          <a:xfrm>
            <a:off x="6172201" y="3543301"/>
            <a:ext cx="1214439" cy="366713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308"/>
              <a:gd name="T38" fmla="*/ 765 w 765"/>
              <a:gd name="T39" fmla="*/ 308 h 3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0" name="Freeform 54"/>
          <p:cNvSpPr>
            <a:spLocks/>
          </p:cNvSpPr>
          <p:nvPr/>
        </p:nvSpPr>
        <p:spPr bwMode="auto">
          <a:xfrm>
            <a:off x="5287963" y="2843213"/>
            <a:ext cx="1331912" cy="1701404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39"/>
              <a:gd name="T187" fmla="*/ 0 h 1429"/>
              <a:gd name="T188" fmla="*/ 839 w 839"/>
              <a:gd name="T189" fmla="*/ 1429 h 14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solidFill>
            <a:srgbClr val="FAF0A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1" name="Freeform 55"/>
          <p:cNvSpPr>
            <a:spLocks/>
          </p:cNvSpPr>
          <p:nvPr/>
        </p:nvSpPr>
        <p:spPr bwMode="auto">
          <a:xfrm>
            <a:off x="5287963" y="2843213"/>
            <a:ext cx="1331912" cy="1701404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39"/>
              <a:gd name="T187" fmla="*/ 0 h 1429"/>
              <a:gd name="T188" fmla="*/ 839 w 839"/>
              <a:gd name="T189" fmla="*/ 1429 h 14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2" name="Freeform 56"/>
          <p:cNvSpPr>
            <a:spLocks/>
          </p:cNvSpPr>
          <p:nvPr/>
        </p:nvSpPr>
        <p:spPr bwMode="auto">
          <a:xfrm>
            <a:off x="6473827" y="2843213"/>
            <a:ext cx="500063" cy="1701404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5"/>
              <a:gd name="T148" fmla="*/ 0 h 1429"/>
              <a:gd name="T149" fmla="*/ 315 w 315"/>
              <a:gd name="T150" fmla="*/ 1429 h 14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3" name="Freeform 57"/>
          <p:cNvSpPr>
            <a:spLocks/>
          </p:cNvSpPr>
          <p:nvPr/>
        </p:nvSpPr>
        <p:spPr bwMode="auto">
          <a:xfrm>
            <a:off x="6473827" y="2843213"/>
            <a:ext cx="500063" cy="1701404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5"/>
              <a:gd name="T148" fmla="*/ 0 h 1429"/>
              <a:gd name="T149" fmla="*/ 315 w 315"/>
              <a:gd name="T150" fmla="*/ 1429 h 14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4" name="Freeform 58"/>
          <p:cNvSpPr>
            <a:spLocks/>
          </p:cNvSpPr>
          <p:nvPr/>
        </p:nvSpPr>
        <p:spPr bwMode="auto">
          <a:xfrm>
            <a:off x="5626102" y="3125391"/>
            <a:ext cx="682625" cy="1139428"/>
          </a:xfrm>
          <a:custGeom>
            <a:avLst/>
            <a:gdLst>
              <a:gd name="T0" fmla="*/ 2147483647 w 430"/>
              <a:gd name="T1" fmla="*/ 2147483647 h 957"/>
              <a:gd name="T2" fmla="*/ 2147483647 w 430"/>
              <a:gd name="T3" fmla="*/ 2147483647 h 957"/>
              <a:gd name="T4" fmla="*/ 2147483647 w 430"/>
              <a:gd name="T5" fmla="*/ 2147483647 h 957"/>
              <a:gd name="T6" fmla="*/ 2147483647 w 430"/>
              <a:gd name="T7" fmla="*/ 2147483647 h 957"/>
              <a:gd name="T8" fmla="*/ 2147483647 w 430"/>
              <a:gd name="T9" fmla="*/ 2147483647 h 957"/>
              <a:gd name="T10" fmla="*/ 2147483647 w 430"/>
              <a:gd name="T11" fmla="*/ 2147483647 h 957"/>
              <a:gd name="T12" fmla="*/ 2147483647 w 430"/>
              <a:gd name="T13" fmla="*/ 2147483647 h 957"/>
              <a:gd name="T14" fmla="*/ 2147483647 w 430"/>
              <a:gd name="T15" fmla="*/ 2147483647 h 957"/>
              <a:gd name="T16" fmla="*/ 2147483647 w 430"/>
              <a:gd name="T17" fmla="*/ 2147483647 h 957"/>
              <a:gd name="T18" fmla="*/ 2147483647 w 430"/>
              <a:gd name="T19" fmla="*/ 2147483647 h 957"/>
              <a:gd name="T20" fmla="*/ 2147483647 w 430"/>
              <a:gd name="T21" fmla="*/ 2147483647 h 957"/>
              <a:gd name="T22" fmla="*/ 2147483647 w 430"/>
              <a:gd name="T23" fmla="*/ 2147483647 h 957"/>
              <a:gd name="T24" fmla="*/ 2147483647 w 430"/>
              <a:gd name="T25" fmla="*/ 2147483647 h 957"/>
              <a:gd name="T26" fmla="*/ 2147483647 w 430"/>
              <a:gd name="T27" fmla="*/ 2147483647 h 957"/>
              <a:gd name="T28" fmla="*/ 2147483647 w 430"/>
              <a:gd name="T29" fmla="*/ 2147483647 h 957"/>
              <a:gd name="T30" fmla="*/ 2147483647 w 430"/>
              <a:gd name="T31" fmla="*/ 2147483647 h 957"/>
              <a:gd name="T32" fmla="*/ 2147483647 w 430"/>
              <a:gd name="T33" fmla="*/ 2147483647 h 957"/>
              <a:gd name="T34" fmla="*/ 2147483647 w 430"/>
              <a:gd name="T35" fmla="*/ 2147483647 h 957"/>
              <a:gd name="T36" fmla="*/ 2147483647 w 430"/>
              <a:gd name="T37" fmla="*/ 2147483647 h 957"/>
              <a:gd name="T38" fmla="*/ 2147483647 w 430"/>
              <a:gd name="T39" fmla="*/ 2147483647 h 957"/>
              <a:gd name="T40" fmla="*/ 2147483647 w 430"/>
              <a:gd name="T41" fmla="*/ 2147483647 h 957"/>
              <a:gd name="T42" fmla="*/ 2147483647 w 430"/>
              <a:gd name="T43" fmla="*/ 2147483647 h 957"/>
              <a:gd name="T44" fmla="*/ 2147483647 w 430"/>
              <a:gd name="T45" fmla="*/ 2147483647 h 957"/>
              <a:gd name="T46" fmla="*/ 2147483647 w 430"/>
              <a:gd name="T47" fmla="*/ 2147483647 h 957"/>
              <a:gd name="T48" fmla="*/ 2147483647 w 430"/>
              <a:gd name="T49" fmla="*/ 2147483647 h 957"/>
              <a:gd name="T50" fmla="*/ 2147483647 w 430"/>
              <a:gd name="T51" fmla="*/ 2147483647 h 957"/>
              <a:gd name="T52" fmla="*/ 2147483647 w 430"/>
              <a:gd name="T53" fmla="*/ 2147483647 h 957"/>
              <a:gd name="T54" fmla="*/ 2147483647 w 430"/>
              <a:gd name="T55" fmla="*/ 2147483647 h 957"/>
              <a:gd name="T56" fmla="*/ 2147483647 w 430"/>
              <a:gd name="T57" fmla="*/ 2147483647 h 957"/>
              <a:gd name="T58" fmla="*/ 2147483647 w 430"/>
              <a:gd name="T59" fmla="*/ 2147483647 h 957"/>
              <a:gd name="T60" fmla="*/ 2147483647 w 430"/>
              <a:gd name="T61" fmla="*/ 2147483647 h 957"/>
              <a:gd name="T62" fmla="*/ 2147483647 w 430"/>
              <a:gd name="T63" fmla="*/ 2147483647 h 957"/>
              <a:gd name="T64" fmla="*/ 2147483647 w 430"/>
              <a:gd name="T65" fmla="*/ 2147483647 h 957"/>
              <a:gd name="T66" fmla="*/ 2147483647 w 430"/>
              <a:gd name="T67" fmla="*/ 2147483647 h 957"/>
              <a:gd name="T68" fmla="*/ 2147483647 w 430"/>
              <a:gd name="T69" fmla="*/ 0 h 957"/>
              <a:gd name="T70" fmla="*/ 2147483647 w 430"/>
              <a:gd name="T71" fmla="*/ 2147483647 h 957"/>
              <a:gd name="T72" fmla="*/ 2147483647 w 430"/>
              <a:gd name="T73" fmla="*/ 2147483647 h 957"/>
              <a:gd name="T74" fmla="*/ 2147483647 w 430"/>
              <a:gd name="T75" fmla="*/ 2147483647 h 957"/>
              <a:gd name="T76" fmla="*/ 2147483647 w 430"/>
              <a:gd name="T77" fmla="*/ 2147483647 h 957"/>
              <a:gd name="T78" fmla="*/ 2147483647 w 430"/>
              <a:gd name="T79" fmla="*/ 2147483647 h 957"/>
              <a:gd name="T80" fmla="*/ 2147483647 w 430"/>
              <a:gd name="T81" fmla="*/ 2147483647 h 957"/>
              <a:gd name="T82" fmla="*/ 2147483647 w 430"/>
              <a:gd name="T83" fmla="*/ 2147483647 h 957"/>
              <a:gd name="T84" fmla="*/ 2147483647 w 430"/>
              <a:gd name="T85" fmla="*/ 2147483647 h 957"/>
              <a:gd name="T86" fmla="*/ 2147483647 w 430"/>
              <a:gd name="T87" fmla="*/ 2147483647 h 957"/>
              <a:gd name="T88" fmla="*/ 2147483647 w 430"/>
              <a:gd name="T89" fmla="*/ 2147483647 h 957"/>
              <a:gd name="T90" fmla="*/ 2147483647 w 430"/>
              <a:gd name="T91" fmla="*/ 2147483647 h 957"/>
              <a:gd name="T92" fmla="*/ 2147483647 w 430"/>
              <a:gd name="T93" fmla="*/ 2147483647 h 957"/>
              <a:gd name="T94" fmla="*/ 2147483647 w 430"/>
              <a:gd name="T95" fmla="*/ 2147483647 h 957"/>
              <a:gd name="T96" fmla="*/ 2147483647 w 430"/>
              <a:gd name="T97" fmla="*/ 2147483647 h 957"/>
              <a:gd name="T98" fmla="*/ 2147483647 w 430"/>
              <a:gd name="T99" fmla="*/ 2147483647 h 957"/>
              <a:gd name="T100" fmla="*/ 2147483647 w 430"/>
              <a:gd name="T101" fmla="*/ 0 h 9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0"/>
              <a:gd name="T154" fmla="*/ 0 h 957"/>
              <a:gd name="T155" fmla="*/ 430 w 430"/>
              <a:gd name="T156" fmla="*/ 957 h 95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0" h="957">
                <a:moveTo>
                  <a:pt x="351" y="507"/>
                </a:moveTo>
                <a:lnTo>
                  <a:pt x="343" y="507"/>
                </a:lnTo>
                <a:lnTo>
                  <a:pt x="334" y="509"/>
                </a:lnTo>
                <a:lnTo>
                  <a:pt x="328" y="512"/>
                </a:lnTo>
                <a:lnTo>
                  <a:pt x="320" y="515"/>
                </a:lnTo>
                <a:lnTo>
                  <a:pt x="313" y="520"/>
                </a:lnTo>
                <a:lnTo>
                  <a:pt x="307" y="525"/>
                </a:lnTo>
                <a:lnTo>
                  <a:pt x="302" y="531"/>
                </a:lnTo>
                <a:lnTo>
                  <a:pt x="295" y="538"/>
                </a:lnTo>
                <a:lnTo>
                  <a:pt x="286" y="554"/>
                </a:lnTo>
                <a:lnTo>
                  <a:pt x="279" y="574"/>
                </a:lnTo>
                <a:lnTo>
                  <a:pt x="274" y="593"/>
                </a:lnTo>
                <a:lnTo>
                  <a:pt x="273" y="616"/>
                </a:lnTo>
                <a:lnTo>
                  <a:pt x="274" y="637"/>
                </a:lnTo>
                <a:lnTo>
                  <a:pt x="279" y="656"/>
                </a:lnTo>
                <a:lnTo>
                  <a:pt x="286" y="676"/>
                </a:lnTo>
                <a:lnTo>
                  <a:pt x="295" y="691"/>
                </a:lnTo>
                <a:lnTo>
                  <a:pt x="302" y="699"/>
                </a:lnTo>
                <a:lnTo>
                  <a:pt x="307" y="705"/>
                </a:lnTo>
                <a:lnTo>
                  <a:pt x="313" y="710"/>
                </a:lnTo>
                <a:lnTo>
                  <a:pt x="320" y="715"/>
                </a:lnTo>
                <a:lnTo>
                  <a:pt x="328" y="718"/>
                </a:lnTo>
                <a:lnTo>
                  <a:pt x="334" y="721"/>
                </a:lnTo>
                <a:lnTo>
                  <a:pt x="343" y="723"/>
                </a:lnTo>
                <a:lnTo>
                  <a:pt x="351" y="723"/>
                </a:lnTo>
                <a:lnTo>
                  <a:pt x="359" y="723"/>
                </a:lnTo>
                <a:lnTo>
                  <a:pt x="367" y="721"/>
                </a:lnTo>
                <a:lnTo>
                  <a:pt x="374" y="718"/>
                </a:lnTo>
                <a:lnTo>
                  <a:pt x="380" y="715"/>
                </a:lnTo>
                <a:lnTo>
                  <a:pt x="388" y="710"/>
                </a:lnTo>
                <a:lnTo>
                  <a:pt x="395" y="705"/>
                </a:lnTo>
                <a:lnTo>
                  <a:pt x="400" y="699"/>
                </a:lnTo>
                <a:lnTo>
                  <a:pt x="406" y="691"/>
                </a:lnTo>
                <a:lnTo>
                  <a:pt x="416" y="676"/>
                </a:lnTo>
                <a:lnTo>
                  <a:pt x="422" y="656"/>
                </a:lnTo>
                <a:lnTo>
                  <a:pt x="427" y="637"/>
                </a:lnTo>
                <a:lnTo>
                  <a:pt x="429" y="616"/>
                </a:lnTo>
                <a:lnTo>
                  <a:pt x="427" y="593"/>
                </a:lnTo>
                <a:lnTo>
                  <a:pt x="422" y="574"/>
                </a:lnTo>
                <a:lnTo>
                  <a:pt x="416" y="554"/>
                </a:lnTo>
                <a:lnTo>
                  <a:pt x="406" y="538"/>
                </a:lnTo>
                <a:lnTo>
                  <a:pt x="400" y="531"/>
                </a:lnTo>
                <a:lnTo>
                  <a:pt x="395" y="525"/>
                </a:lnTo>
                <a:lnTo>
                  <a:pt x="388" y="520"/>
                </a:lnTo>
                <a:lnTo>
                  <a:pt x="380" y="515"/>
                </a:lnTo>
                <a:lnTo>
                  <a:pt x="374" y="512"/>
                </a:lnTo>
                <a:lnTo>
                  <a:pt x="367" y="509"/>
                </a:lnTo>
                <a:lnTo>
                  <a:pt x="359" y="507"/>
                </a:lnTo>
                <a:lnTo>
                  <a:pt x="351" y="507"/>
                </a:lnTo>
                <a:lnTo>
                  <a:pt x="76" y="752"/>
                </a:lnTo>
                <a:lnTo>
                  <a:pt x="68" y="752"/>
                </a:lnTo>
                <a:lnTo>
                  <a:pt x="61" y="754"/>
                </a:lnTo>
                <a:lnTo>
                  <a:pt x="55" y="757"/>
                </a:lnTo>
                <a:lnTo>
                  <a:pt x="47" y="760"/>
                </a:lnTo>
                <a:lnTo>
                  <a:pt x="40" y="765"/>
                </a:lnTo>
                <a:lnTo>
                  <a:pt x="35" y="770"/>
                </a:lnTo>
                <a:lnTo>
                  <a:pt x="29" y="775"/>
                </a:lnTo>
                <a:lnTo>
                  <a:pt x="24" y="782"/>
                </a:lnTo>
                <a:lnTo>
                  <a:pt x="16" y="798"/>
                </a:lnTo>
                <a:lnTo>
                  <a:pt x="9" y="814"/>
                </a:lnTo>
                <a:lnTo>
                  <a:pt x="5" y="834"/>
                </a:lnTo>
                <a:lnTo>
                  <a:pt x="3" y="853"/>
                </a:lnTo>
                <a:lnTo>
                  <a:pt x="5" y="874"/>
                </a:lnTo>
                <a:lnTo>
                  <a:pt x="9" y="894"/>
                </a:lnTo>
                <a:lnTo>
                  <a:pt x="16" y="910"/>
                </a:lnTo>
                <a:lnTo>
                  <a:pt x="24" y="925"/>
                </a:lnTo>
                <a:lnTo>
                  <a:pt x="29" y="931"/>
                </a:lnTo>
                <a:lnTo>
                  <a:pt x="35" y="938"/>
                </a:lnTo>
                <a:lnTo>
                  <a:pt x="40" y="943"/>
                </a:lnTo>
                <a:lnTo>
                  <a:pt x="47" y="947"/>
                </a:lnTo>
                <a:lnTo>
                  <a:pt x="55" y="951"/>
                </a:lnTo>
                <a:lnTo>
                  <a:pt x="61" y="952"/>
                </a:lnTo>
                <a:lnTo>
                  <a:pt x="68" y="954"/>
                </a:lnTo>
                <a:lnTo>
                  <a:pt x="76" y="956"/>
                </a:lnTo>
                <a:lnTo>
                  <a:pt x="83" y="954"/>
                </a:lnTo>
                <a:lnTo>
                  <a:pt x="91" y="952"/>
                </a:lnTo>
                <a:lnTo>
                  <a:pt x="97" y="951"/>
                </a:lnTo>
                <a:lnTo>
                  <a:pt x="104" y="947"/>
                </a:lnTo>
                <a:lnTo>
                  <a:pt x="110" y="943"/>
                </a:lnTo>
                <a:lnTo>
                  <a:pt x="117" y="938"/>
                </a:lnTo>
                <a:lnTo>
                  <a:pt x="122" y="931"/>
                </a:lnTo>
                <a:lnTo>
                  <a:pt x="126" y="925"/>
                </a:lnTo>
                <a:lnTo>
                  <a:pt x="136" y="910"/>
                </a:lnTo>
                <a:lnTo>
                  <a:pt x="143" y="894"/>
                </a:lnTo>
                <a:lnTo>
                  <a:pt x="146" y="874"/>
                </a:lnTo>
                <a:lnTo>
                  <a:pt x="148" y="853"/>
                </a:lnTo>
                <a:lnTo>
                  <a:pt x="146" y="834"/>
                </a:lnTo>
                <a:lnTo>
                  <a:pt x="143" y="814"/>
                </a:lnTo>
                <a:lnTo>
                  <a:pt x="136" y="798"/>
                </a:lnTo>
                <a:lnTo>
                  <a:pt x="126" y="782"/>
                </a:lnTo>
                <a:lnTo>
                  <a:pt x="122" y="775"/>
                </a:lnTo>
                <a:lnTo>
                  <a:pt x="117" y="770"/>
                </a:lnTo>
                <a:lnTo>
                  <a:pt x="110" y="765"/>
                </a:lnTo>
                <a:lnTo>
                  <a:pt x="104" y="760"/>
                </a:lnTo>
                <a:lnTo>
                  <a:pt x="97" y="757"/>
                </a:lnTo>
                <a:lnTo>
                  <a:pt x="91" y="754"/>
                </a:lnTo>
                <a:lnTo>
                  <a:pt x="83" y="752"/>
                </a:lnTo>
                <a:lnTo>
                  <a:pt x="76" y="752"/>
                </a:lnTo>
                <a:lnTo>
                  <a:pt x="60" y="286"/>
                </a:lnTo>
                <a:lnTo>
                  <a:pt x="53" y="286"/>
                </a:lnTo>
                <a:lnTo>
                  <a:pt x="47" y="288"/>
                </a:lnTo>
                <a:lnTo>
                  <a:pt x="42" y="291"/>
                </a:lnTo>
                <a:lnTo>
                  <a:pt x="37" y="292"/>
                </a:lnTo>
                <a:lnTo>
                  <a:pt x="26" y="301"/>
                </a:lnTo>
                <a:lnTo>
                  <a:pt x="18" y="310"/>
                </a:lnTo>
                <a:lnTo>
                  <a:pt x="9" y="323"/>
                </a:lnTo>
                <a:lnTo>
                  <a:pt x="5" y="338"/>
                </a:lnTo>
                <a:lnTo>
                  <a:pt x="1" y="353"/>
                </a:lnTo>
                <a:lnTo>
                  <a:pt x="0" y="370"/>
                </a:lnTo>
                <a:lnTo>
                  <a:pt x="1" y="387"/>
                </a:lnTo>
                <a:lnTo>
                  <a:pt x="5" y="401"/>
                </a:lnTo>
                <a:lnTo>
                  <a:pt x="9" y="416"/>
                </a:lnTo>
                <a:lnTo>
                  <a:pt x="18" y="429"/>
                </a:lnTo>
                <a:lnTo>
                  <a:pt x="26" y="439"/>
                </a:lnTo>
                <a:lnTo>
                  <a:pt x="37" y="447"/>
                </a:lnTo>
                <a:lnTo>
                  <a:pt x="42" y="448"/>
                </a:lnTo>
                <a:lnTo>
                  <a:pt x="47" y="452"/>
                </a:lnTo>
                <a:lnTo>
                  <a:pt x="53" y="452"/>
                </a:lnTo>
                <a:lnTo>
                  <a:pt x="60" y="453"/>
                </a:lnTo>
                <a:lnTo>
                  <a:pt x="66" y="452"/>
                </a:lnTo>
                <a:lnTo>
                  <a:pt x="71" y="452"/>
                </a:lnTo>
                <a:lnTo>
                  <a:pt x="78" y="448"/>
                </a:lnTo>
                <a:lnTo>
                  <a:pt x="83" y="447"/>
                </a:lnTo>
                <a:lnTo>
                  <a:pt x="92" y="439"/>
                </a:lnTo>
                <a:lnTo>
                  <a:pt x="102" y="429"/>
                </a:lnTo>
                <a:lnTo>
                  <a:pt x="109" y="416"/>
                </a:lnTo>
                <a:lnTo>
                  <a:pt x="115" y="401"/>
                </a:lnTo>
                <a:lnTo>
                  <a:pt x="118" y="387"/>
                </a:lnTo>
                <a:lnTo>
                  <a:pt x="120" y="370"/>
                </a:lnTo>
                <a:lnTo>
                  <a:pt x="118" y="353"/>
                </a:lnTo>
                <a:lnTo>
                  <a:pt x="115" y="338"/>
                </a:lnTo>
                <a:lnTo>
                  <a:pt x="109" y="323"/>
                </a:lnTo>
                <a:lnTo>
                  <a:pt x="102" y="310"/>
                </a:lnTo>
                <a:lnTo>
                  <a:pt x="92" y="301"/>
                </a:lnTo>
                <a:lnTo>
                  <a:pt x="83" y="292"/>
                </a:lnTo>
                <a:lnTo>
                  <a:pt x="78" y="291"/>
                </a:lnTo>
                <a:lnTo>
                  <a:pt x="71" y="288"/>
                </a:lnTo>
                <a:lnTo>
                  <a:pt x="66" y="286"/>
                </a:lnTo>
                <a:lnTo>
                  <a:pt x="60" y="286"/>
                </a:lnTo>
                <a:lnTo>
                  <a:pt x="313" y="0"/>
                </a:lnTo>
                <a:lnTo>
                  <a:pt x="304" y="0"/>
                </a:lnTo>
                <a:lnTo>
                  <a:pt x="295" y="2"/>
                </a:lnTo>
                <a:lnTo>
                  <a:pt x="287" y="5"/>
                </a:lnTo>
                <a:lnTo>
                  <a:pt x="279" y="10"/>
                </a:lnTo>
                <a:lnTo>
                  <a:pt x="271" y="15"/>
                </a:lnTo>
                <a:lnTo>
                  <a:pt x="265" y="21"/>
                </a:lnTo>
                <a:lnTo>
                  <a:pt x="258" y="28"/>
                </a:lnTo>
                <a:lnTo>
                  <a:pt x="252" y="36"/>
                </a:lnTo>
                <a:lnTo>
                  <a:pt x="247" y="44"/>
                </a:lnTo>
                <a:lnTo>
                  <a:pt x="242" y="54"/>
                </a:lnTo>
                <a:lnTo>
                  <a:pt x="237" y="63"/>
                </a:lnTo>
                <a:lnTo>
                  <a:pt x="234" y="73"/>
                </a:lnTo>
                <a:lnTo>
                  <a:pt x="230" y="84"/>
                </a:lnTo>
                <a:lnTo>
                  <a:pt x="229" y="96"/>
                </a:lnTo>
                <a:lnTo>
                  <a:pt x="227" y="107"/>
                </a:lnTo>
                <a:lnTo>
                  <a:pt x="227" y="120"/>
                </a:lnTo>
                <a:lnTo>
                  <a:pt x="227" y="133"/>
                </a:lnTo>
                <a:lnTo>
                  <a:pt x="229" y="145"/>
                </a:lnTo>
                <a:lnTo>
                  <a:pt x="230" y="156"/>
                </a:lnTo>
                <a:lnTo>
                  <a:pt x="234" y="167"/>
                </a:lnTo>
                <a:lnTo>
                  <a:pt x="237" y="177"/>
                </a:lnTo>
                <a:lnTo>
                  <a:pt x="242" y="187"/>
                </a:lnTo>
                <a:lnTo>
                  <a:pt x="247" y="197"/>
                </a:lnTo>
                <a:lnTo>
                  <a:pt x="252" y="205"/>
                </a:lnTo>
                <a:lnTo>
                  <a:pt x="258" y="213"/>
                </a:lnTo>
                <a:lnTo>
                  <a:pt x="265" y="219"/>
                </a:lnTo>
                <a:lnTo>
                  <a:pt x="271" y="226"/>
                </a:lnTo>
                <a:lnTo>
                  <a:pt x="279" y="231"/>
                </a:lnTo>
                <a:lnTo>
                  <a:pt x="287" y="236"/>
                </a:lnTo>
                <a:lnTo>
                  <a:pt x="295" y="237"/>
                </a:lnTo>
                <a:lnTo>
                  <a:pt x="304" y="240"/>
                </a:lnTo>
                <a:lnTo>
                  <a:pt x="313" y="240"/>
                </a:lnTo>
                <a:lnTo>
                  <a:pt x="321" y="240"/>
                </a:lnTo>
                <a:lnTo>
                  <a:pt x="330" y="237"/>
                </a:lnTo>
                <a:lnTo>
                  <a:pt x="338" y="236"/>
                </a:lnTo>
                <a:lnTo>
                  <a:pt x="346" y="231"/>
                </a:lnTo>
                <a:lnTo>
                  <a:pt x="354" y="226"/>
                </a:lnTo>
                <a:lnTo>
                  <a:pt x="360" y="219"/>
                </a:lnTo>
                <a:lnTo>
                  <a:pt x="367" y="213"/>
                </a:lnTo>
                <a:lnTo>
                  <a:pt x="374" y="205"/>
                </a:lnTo>
                <a:lnTo>
                  <a:pt x="380" y="197"/>
                </a:lnTo>
                <a:lnTo>
                  <a:pt x="385" y="187"/>
                </a:lnTo>
                <a:lnTo>
                  <a:pt x="388" y="177"/>
                </a:lnTo>
                <a:lnTo>
                  <a:pt x="393" y="167"/>
                </a:lnTo>
                <a:lnTo>
                  <a:pt x="395" y="156"/>
                </a:lnTo>
                <a:lnTo>
                  <a:pt x="398" y="145"/>
                </a:lnTo>
                <a:lnTo>
                  <a:pt x="400" y="133"/>
                </a:lnTo>
                <a:lnTo>
                  <a:pt x="400" y="120"/>
                </a:lnTo>
                <a:lnTo>
                  <a:pt x="400" y="107"/>
                </a:lnTo>
                <a:lnTo>
                  <a:pt x="398" y="96"/>
                </a:lnTo>
                <a:lnTo>
                  <a:pt x="395" y="84"/>
                </a:lnTo>
                <a:lnTo>
                  <a:pt x="393" y="73"/>
                </a:lnTo>
                <a:lnTo>
                  <a:pt x="388" y="63"/>
                </a:lnTo>
                <a:lnTo>
                  <a:pt x="385" y="54"/>
                </a:lnTo>
                <a:lnTo>
                  <a:pt x="380" y="44"/>
                </a:lnTo>
                <a:lnTo>
                  <a:pt x="374" y="36"/>
                </a:lnTo>
                <a:lnTo>
                  <a:pt x="367" y="28"/>
                </a:lnTo>
                <a:lnTo>
                  <a:pt x="360" y="21"/>
                </a:lnTo>
                <a:lnTo>
                  <a:pt x="354" y="15"/>
                </a:lnTo>
                <a:lnTo>
                  <a:pt x="346" y="10"/>
                </a:lnTo>
                <a:lnTo>
                  <a:pt x="338" y="5"/>
                </a:lnTo>
                <a:lnTo>
                  <a:pt x="330" y="2"/>
                </a:lnTo>
                <a:lnTo>
                  <a:pt x="321" y="0"/>
                </a:lnTo>
                <a:lnTo>
                  <a:pt x="313" y="0"/>
                </a:lnTo>
                <a:lnTo>
                  <a:pt x="351" y="507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5" name="Freeform 59"/>
          <p:cNvSpPr>
            <a:spLocks/>
          </p:cNvSpPr>
          <p:nvPr/>
        </p:nvSpPr>
        <p:spPr bwMode="auto">
          <a:xfrm>
            <a:off x="6059490" y="3729038"/>
            <a:ext cx="249237" cy="258367"/>
          </a:xfrm>
          <a:custGeom>
            <a:avLst/>
            <a:gdLst>
              <a:gd name="T0" fmla="*/ 2147483647 w 157"/>
              <a:gd name="T1" fmla="*/ 0 h 217"/>
              <a:gd name="T2" fmla="*/ 2147483647 w 157"/>
              <a:gd name="T3" fmla="*/ 0 h 217"/>
              <a:gd name="T4" fmla="*/ 2147483647 w 157"/>
              <a:gd name="T5" fmla="*/ 2147483647 h 217"/>
              <a:gd name="T6" fmla="*/ 2147483647 w 157"/>
              <a:gd name="T7" fmla="*/ 2147483647 h 217"/>
              <a:gd name="T8" fmla="*/ 2147483647 w 157"/>
              <a:gd name="T9" fmla="*/ 2147483647 h 217"/>
              <a:gd name="T10" fmla="*/ 2147483647 w 157"/>
              <a:gd name="T11" fmla="*/ 2147483647 h 217"/>
              <a:gd name="T12" fmla="*/ 2147483647 w 157"/>
              <a:gd name="T13" fmla="*/ 2147483647 h 217"/>
              <a:gd name="T14" fmla="*/ 2147483647 w 157"/>
              <a:gd name="T15" fmla="*/ 2147483647 h 217"/>
              <a:gd name="T16" fmla="*/ 2147483647 w 157"/>
              <a:gd name="T17" fmla="*/ 2147483647 h 217"/>
              <a:gd name="T18" fmla="*/ 2147483647 w 157"/>
              <a:gd name="T19" fmla="*/ 2147483647 h 217"/>
              <a:gd name="T20" fmla="*/ 2147483647 w 157"/>
              <a:gd name="T21" fmla="*/ 2147483647 h 217"/>
              <a:gd name="T22" fmla="*/ 2147483647 w 157"/>
              <a:gd name="T23" fmla="*/ 2147483647 h 217"/>
              <a:gd name="T24" fmla="*/ 0 w 157"/>
              <a:gd name="T25" fmla="*/ 2147483647 h 217"/>
              <a:gd name="T26" fmla="*/ 2147483647 w 157"/>
              <a:gd name="T27" fmla="*/ 2147483647 h 217"/>
              <a:gd name="T28" fmla="*/ 2147483647 w 157"/>
              <a:gd name="T29" fmla="*/ 2147483647 h 217"/>
              <a:gd name="T30" fmla="*/ 2147483647 w 157"/>
              <a:gd name="T31" fmla="*/ 2147483647 h 217"/>
              <a:gd name="T32" fmla="*/ 2147483647 w 157"/>
              <a:gd name="T33" fmla="*/ 2147483647 h 217"/>
              <a:gd name="T34" fmla="*/ 2147483647 w 157"/>
              <a:gd name="T35" fmla="*/ 2147483647 h 217"/>
              <a:gd name="T36" fmla="*/ 2147483647 w 157"/>
              <a:gd name="T37" fmla="*/ 2147483647 h 217"/>
              <a:gd name="T38" fmla="*/ 2147483647 w 157"/>
              <a:gd name="T39" fmla="*/ 2147483647 h 217"/>
              <a:gd name="T40" fmla="*/ 2147483647 w 157"/>
              <a:gd name="T41" fmla="*/ 2147483647 h 217"/>
              <a:gd name="T42" fmla="*/ 2147483647 w 157"/>
              <a:gd name="T43" fmla="*/ 2147483647 h 217"/>
              <a:gd name="T44" fmla="*/ 2147483647 w 157"/>
              <a:gd name="T45" fmla="*/ 2147483647 h 217"/>
              <a:gd name="T46" fmla="*/ 2147483647 w 157"/>
              <a:gd name="T47" fmla="*/ 2147483647 h 217"/>
              <a:gd name="T48" fmla="*/ 2147483647 w 157"/>
              <a:gd name="T49" fmla="*/ 2147483647 h 217"/>
              <a:gd name="T50" fmla="*/ 2147483647 w 157"/>
              <a:gd name="T51" fmla="*/ 2147483647 h 217"/>
              <a:gd name="T52" fmla="*/ 2147483647 w 157"/>
              <a:gd name="T53" fmla="*/ 2147483647 h 217"/>
              <a:gd name="T54" fmla="*/ 2147483647 w 157"/>
              <a:gd name="T55" fmla="*/ 2147483647 h 217"/>
              <a:gd name="T56" fmla="*/ 2147483647 w 157"/>
              <a:gd name="T57" fmla="*/ 2147483647 h 217"/>
              <a:gd name="T58" fmla="*/ 2147483647 w 157"/>
              <a:gd name="T59" fmla="*/ 2147483647 h 217"/>
              <a:gd name="T60" fmla="*/ 2147483647 w 157"/>
              <a:gd name="T61" fmla="*/ 2147483647 h 217"/>
              <a:gd name="T62" fmla="*/ 2147483647 w 157"/>
              <a:gd name="T63" fmla="*/ 2147483647 h 217"/>
              <a:gd name="T64" fmla="*/ 2147483647 w 157"/>
              <a:gd name="T65" fmla="*/ 2147483647 h 217"/>
              <a:gd name="T66" fmla="*/ 2147483647 w 157"/>
              <a:gd name="T67" fmla="*/ 2147483647 h 217"/>
              <a:gd name="T68" fmla="*/ 2147483647 w 157"/>
              <a:gd name="T69" fmla="*/ 2147483647 h 217"/>
              <a:gd name="T70" fmla="*/ 2147483647 w 157"/>
              <a:gd name="T71" fmla="*/ 2147483647 h 217"/>
              <a:gd name="T72" fmla="*/ 2147483647 w 157"/>
              <a:gd name="T73" fmla="*/ 2147483647 h 217"/>
              <a:gd name="T74" fmla="*/ 2147483647 w 157"/>
              <a:gd name="T75" fmla="*/ 2147483647 h 217"/>
              <a:gd name="T76" fmla="*/ 2147483647 w 157"/>
              <a:gd name="T77" fmla="*/ 2147483647 h 217"/>
              <a:gd name="T78" fmla="*/ 2147483647 w 157"/>
              <a:gd name="T79" fmla="*/ 2147483647 h 217"/>
              <a:gd name="T80" fmla="*/ 2147483647 w 157"/>
              <a:gd name="T81" fmla="*/ 2147483647 h 217"/>
              <a:gd name="T82" fmla="*/ 2147483647 w 157"/>
              <a:gd name="T83" fmla="*/ 2147483647 h 217"/>
              <a:gd name="T84" fmla="*/ 2147483647 w 157"/>
              <a:gd name="T85" fmla="*/ 2147483647 h 217"/>
              <a:gd name="T86" fmla="*/ 2147483647 w 157"/>
              <a:gd name="T87" fmla="*/ 2147483647 h 217"/>
              <a:gd name="T88" fmla="*/ 2147483647 w 157"/>
              <a:gd name="T89" fmla="*/ 2147483647 h 217"/>
              <a:gd name="T90" fmla="*/ 2147483647 w 157"/>
              <a:gd name="T91" fmla="*/ 2147483647 h 217"/>
              <a:gd name="T92" fmla="*/ 2147483647 w 157"/>
              <a:gd name="T93" fmla="*/ 2147483647 h 217"/>
              <a:gd name="T94" fmla="*/ 2147483647 w 157"/>
              <a:gd name="T95" fmla="*/ 0 h 217"/>
              <a:gd name="T96" fmla="*/ 2147483647 w 157"/>
              <a:gd name="T97" fmla="*/ 0 h 2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7"/>
              <a:gd name="T148" fmla="*/ 0 h 217"/>
              <a:gd name="T149" fmla="*/ 157 w 157"/>
              <a:gd name="T150" fmla="*/ 217 h 2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7" h="217">
                <a:moveTo>
                  <a:pt x="78" y="0"/>
                </a:moveTo>
                <a:lnTo>
                  <a:pt x="70" y="0"/>
                </a:lnTo>
                <a:lnTo>
                  <a:pt x="61" y="2"/>
                </a:lnTo>
                <a:lnTo>
                  <a:pt x="55" y="5"/>
                </a:lnTo>
                <a:lnTo>
                  <a:pt x="47" y="8"/>
                </a:lnTo>
                <a:lnTo>
                  <a:pt x="40" y="13"/>
                </a:lnTo>
                <a:lnTo>
                  <a:pt x="34" y="18"/>
                </a:lnTo>
                <a:lnTo>
                  <a:pt x="29" y="24"/>
                </a:lnTo>
                <a:lnTo>
                  <a:pt x="22" y="31"/>
                </a:lnTo>
                <a:lnTo>
                  <a:pt x="13" y="47"/>
                </a:lnTo>
                <a:lnTo>
                  <a:pt x="6" y="67"/>
                </a:lnTo>
                <a:lnTo>
                  <a:pt x="1" y="86"/>
                </a:lnTo>
                <a:lnTo>
                  <a:pt x="0" y="109"/>
                </a:lnTo>
                <a:lnTo>
                  <a:pt x="1" y="130"/>
                </a:lnTo>
                <a:lnTo>
                  <a:pt x="6" y="149"/>
                </a:lnTo>
                <a:lnTo>
                  <a:pt x="13" y="169"/>
                </a:lnTo>
                <a:lnTo>
                  <a:pt x="22" y="184"/>
                </a:lnTo>
                <a:lnTo>
                  <a:pt x="29" y="192"/>
                </a:lnTo>
                <a:lnTo>
                  <a:pt x="34" y="198"/>
                </a:lnTo>
                <a:lnTo>
                  <a:pt x="40" y="203"/>
                </a:lnTo>
                <a:lnTo>
                  <a:pt x="47" y="208"/>
                </a:lnTo>
                <a:lnTo>
                  <a:pt x="55" y="211"/>
                </a:lnTo>
                <a:lnTo>
                  <a:pt x="61" y="214"/>
                </a:lnTo>
                <a:lnTo>
                  <a:pt x="70" y="216"/>
                </a:lnTo>
                <a:lnTo>
                  <a:pt x="78" y="216"/>
                </a:lnTo>
                <a:lnTo>
                  <a:pt x="86" y="216"/>
                </a:lnTo>
                <a:lnTo>
                  <a:pt x="94" y="214"/>
                </a:lnTo>
                <a:lnTo>
                  <a:pt x="101" y="211"/>
                </a:lnTo>
                <a:lnTo>
                  <a:pt x="107" y="208"/>
                </a:lnTo>
                <a:lnTo>
                  <a:pt x="115" y="203"/>
                </a:lnTo>
                <a:lnTo>
                  <a:pt x="122" y="198"/>
                </a:lnTo>
                <a:lnTo>
                  <a:pt x="127" y="192"/>
                </a:lnTo>
                <a:lnTo>
                  <a:pt x="133" y="184"/>
                </a:lnTo>
                <a:lnTo>
                  <a:pt x="143" y="169"/>
                </a:lnTo>
                <a:lnTo>
                  <a:pt x="149" y="149"/>
                </a:lnTo>
                <a:lnTo>
                  <a:pt x="154" y="130"/>
                </a:lnTo>
                <a:lnTo>
                  <a:pt x="156" y="109"/>
                </a:lnTo>
                <a:lnTo>
                  <a:pt x="154" y="86"/>
                </a:lnTo>
                <a:lnTo>
                  <a:pt x="149" y="67"/>
                </a:lnTo>
                <a:lnTo>
                  <a:pt x="143" y="47"/>
                </a:lnTo>
                <a:lnTo>
                  <a:pt x="133" y="31"/>
                </a:lnTo>
                <a:lnTo>
                  <a:pt x="127" y="24"/>
                </a:lnTo>
                <a:lnTo>
                  <a:pt x="122" y="18"/>
                </a:lnTo>
                <a:lnTo>
                  <a:pt x="115" y="13"/>
                </a:lnTo>
                <a:lnTo>
                  <a:pt x="107" y="8"/>
                </a:lnTo>
                <a:lnTo>
                  <a:pt x="101" y="5"/>
                </a:lnTo>
                <a:lnTo>
                  <a:pt x="94" y="2"/>
                </a:lnTo>
                <a:lnTo>
                  <a:pt x="86" y="0"/>
                </a:lnTo>
                <a:lnTo>
                  <a:pt x="7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6" name="Freeform 60"/>
          <p:cNvSpPr>
            <a:spLocks/>
          </p:cNvSpPr>
          <p:nvPr/>
        </p:nvSpPr>
        <p:spPr bwMode="auto">
          <a:xfrm>
            <a:off x="5630866" y="4020742"/>
            <a:ext cx="231775" cy="244079"/>
          </a:xfrm>
          <a:custGeom>
            <a:avLst/>
            <a:gdLst>
              <a:gd name="T0" fmla="*/ 2147483647 w 146"/>
              <a:gd name="T1" fmla="*/ 0 h 205"/>
              <a:gd name="T2" fmla="*/ 2147483647 w 146"/>
              <a:gd name="T3" fmla="*/ 0 h 205"/>
              <a:gd name="T4" fmla="*/ 2147483647 w 146"/>
              <a:gd name="T5" fmla="*/ 2147483647 h 205"/>
              <a:gd name="T6" fmla="*/ 2147483647 w 146"/>
              <a:gd name="T7" fmla="*/ 2147483647 h 205"/>
              <a:gd name="T8" fmla="*/ 2147483647 w 146"/>
              <a:gd name="T9" fmla="*/ 2147483647 h 205"/>
              <a:gd name="T10" fmla="*/ 2147483647 w 146"/>
              <a:gd name="T11" fmla="*/ 2147483647 h 205"/>
              <a:gd name="T12" fmla="*/ 2147483647 w 146"/>
              <a:gd name="T13" fmla="*/ 2147483647 h 205"/>
              <a:gd name="T14" fmla="*/ 2147483647 w 146"/>
              <a:gd name="T15" fmla="*/ 2147483647 h 205"/>
              <a:gd name="T16" fmla="*/ 2147483647 w 146"/>
              <a:gd name="T17" fmla="*/ 2147483647 h 205"/>
              <a:gd name="T18" fmla="*/ 2147483647 w 146"/>
              <a:gd name="T19" fmla="*/ 2147483647 h 205"/>
              <a:gd name="T20" fmla="*/ 2147483647 w 146"/>
              <a:gd name="T21" fmla="*/ 2147483647 h 205"/>
              <a:gd name="T22" fmla="*/ 2147483647 w 146"/>
              <a:gd name="T23" fmla="*/ 2147483647 h 205"/>
              <a:gd name="T24" fmla="*/ 0 w 146"/>
              <a:gd name="T25" fmla="*/ 2147483647 h 205"/>
              <a:gd name="T26" fmla="*/ 2147483647 w 146"/>
              <a:gd name="T27" fmla="*/ 2147483647 h 205"/>
              <a:gd name="T28" fmla="*/ 2147483647 w 146"/>
              <a:gd name="T29" fmla="*/ 2147483647 h 205"/>
              <a:gd name="T30" fmla="*/ 2147483647 w 146"/>
              <a:gd name="T31" fmla="*/ 2147483647 h 205"/>
              <a:gd name="T32" fmla="*/ 2147483647 w 146"/>
              <a:gd name="T33" fmla="*/ 2147483647 h 205"/>
              <a:gd name="T34" fmla="*/ 2147483647 w 146"/>
              <a:gd name="T35" fmla="*/ 2147483647 h 205"/>
              <a:gd name="T36" fmla="*/ 2147483647 w 146"/>
              <a:gd name="T37" fmla="*/ 2147483647 h 205"/>
              <a:gd name="T38" fmla="*/ 2147483647 w 146"/>
              <a:gd name="T39" fmla="*/ 2147483647 h 205"/>
              <a:gd name="T40" fmla="*/ 2147483647 w 146"/>
              <a:gd name="T41" fmla="*/ 2147483647 h 205"/>
              <a:gd name="T42" fmla="*/ 2147483647 w 146"/>
              <a:gd name="T43" fmla="*/ 2147483647 h 205"/>
              <a:gd name="T44" fmla="*/ 2147483647 w 146"/>
              <a:gd name="T45" fmla="*/ 2147483647 h 205"/>
              <a:gd name="T46" fmla="*/ 2147483647 w 146"/>
              <a:gd name="T47" fmla="*/ 2147483647 h 205"/>
              <a:gd name="T48" fmla="*/ 2147483647 w 146"/>
              <a:gd name="T49" fmla="*/ 2147483647 h 205"/>
              <a:gd name="T50" fmla="*/ 2147483647 w 146"/>
              <a:gd name="T51" fmla="*/ 2147483647 h 205"/>
              <a:gd name="T52" fmla="*/ 2147483647 w 146"/>
              <a:gd name="T53" fmla="*/ 2147483647 h 205"/>
              <a:gd name="T54" fmla="*/ 2147483647 w 146"/>
              <a:gd name="T55" fmla="*/ 2147483647 h 205"/>
              <a:gd name="T56" fmla="*/ 2147483647 w 146"/>
              <a:gd name="T57" fmla="*/ 2147483647 h 205"/>
              <a:gd name="T58" fmla="*/ 2147483647 w 146"/>
              <a:gd name="T59" fmla="*/ 2147483647 h 205"/>
              <a:gd name="T60" fmla="*/ 2147483647 w 146"/>
              <a:gd name="T61" fmla="*/ 2147483647 h 205"/>
              <a:gd name="T62" fmla="*/ 2147483647 w 146"/>
              <a:gd name="T63" fmla="*/ 2147483647 h 205"/>
              <a:gd name="T64" fmla="*/ 2147483647 w 146"/>
              <a:gd name="T65" fmla="*/ 2147483647 h 205"/>
              <a:gd name="T66" fmla="*/ 2147483647 w 146"/>
              <a:gd name="T67" fmla="*/ 2147483647 h 205"/>
              <a:gd name="T68" fmla="*/ 2147483647 w 146"/>
              <a:gd name="T69" fmla="*/ 2147483647 h 205"/>
              <a:gd name="T70" fmla="*/ 2147483647 w 146"/>
              <a:gd name="T71" fmla="*/ 2147483647 h 205"/>
              <a:gd name="T72" fmla="*/ 2147483647 w 146"/>
              <a:gd name="T73" fmla="*/ 2147483647 h 205"/>
              <a:gd name="T74" fmla="*/ 2147483647 w 146"/>
              <a:gd name="T75" fmla="*/ 2147483647 h 205"/>
              <a:gd name="T76" fmla="*/ 2147483647 w 146"/>
              <a:gd name="T77" fmla="*/ 2147483647 h 205"/>
              <a:gd name="T78" fmla="*/ 2147483647 w 146"/>
              <a:gd name="T79" fmla="*/ 2147483647 h 205"/>
              <a:gd name="T80" fmla="*/ 2147483647 w 146"/>
              <a:gd name="T81" fmla="*/ 2147483647 h 205"/>
              <a:gd name="T82" fmla="*/ 2147483647 w 146"/>
              <a:gd name="T83" fmla="*/ 2147483647 h 205"/>
              <a:gd name="T84" fmla="*/ 2147483647 w 146"/>
              <a:gd name="T85" fmla="*/ 2147483647 h 205"/>
              <a:gd name="T86" fmla="*/ 2147483647 w 146"/>
              <a:gd name="T87" fmla="*/ 2147483647 h 205"/>
              <a:gd name="T88" fmla="*/ 2147483647 w 146"/>
              <a:gd name="T89" fmla="*/ 2147483647 h 205"/>
              <a:gd name="T90" fmla="*/ 2147483647 w 146"/>
              <a:gd name="T91" fmla="*/ 2147483647 h 205"/>
              <a:gd name="T92" fmla="*/ 2147483647 w 146"/>
              <a:gd name="T93" fmla="*/ 2147483647 h 205"/>
              <a:gd name="T94" fmla="*/ 2147483647 w 146"/>
              <a:gd name="T95" fmla="*/ 0 h 205"/>
              <a:gd name="T96" fmla="*/ 2147483647 w 146"/>
              <a:gd name="T97" fmla="*/ 0 h 2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6"/>
              <a:gd name="T148" fmla="*/ 0 h 205"/>
              <a:gd name="T149" fmla="*/ 146 w 146"/>
              <a:gd name="T150" fmla="*/ 205 h 2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6" h="205">
                <a:moveTo>
                  <a:pt x="73" y="0"/>
                </a:moveTo>
                <a:lnTo>
                  <a:pt x="65" y="0"/>
                </a:lnTo>
                <a:lnTo>
                  <a:pt x="58" y="2"/>
                </a:lnTo>
                <a:lnTo>
                  <a:pt x="52" y="5"/>
                </a:lnTo>
                <a:lnTo>
                  <a:pt x="44" y="8"/>
                </a:lnTo>
                <a:lnTo>
                  <a:pt x="37" y="13"/>
                </a:lnTo>
                <a:lnTo>
                  <a:pt x="32" y="18"/>
                </a:lnTo>
                <a:lnTo>
                  <a:pt x="26" y="23"/>
                </a:lnTo>
                <a:lnTo>
                  <a:pt x="21" y="30"/>
                </a:lnTo>
                <a:lnTo>
                  <a:pt x="13" y="46"/>
                </a:lnTo>
                <a:lnTo>
                  <a:pt x="6" y="62"/>
                </a:lnTo>
                <a:lnTo>
                  <a:pt x="2" y="82"/>
                </a:lnTo>
                <a:lnTo>
                  <a:pt x="0" y="101"/>
                </a:lnTo>
                <a:lnTo>
                  <a:pt x="2" y="122"/>
                </a:lnTo>
                <a:lnTo>
                  <a:pt x="6" y="142"/>
                </a:lnTo>
                <a:lnTo>
                  <a:pt x="13" y="158"/>
                </a:lnTo>
                <a:lnTo>
                  <a:pt x="21" y="173"/>
                </a:lnTo>
                <a:lnTo>
                  <a:pt x="26" y="179"/>
                </a:lnTo>
                <a:lnTo>
                  <a:pt x="32" y="186"/>
                </a:lnTo>
                <a:lnTo>
                  <a:pt x="37" y="191"/>
                </a:lnTo>
                <a:lnTo>
                  <a:pt x="44" y="195"/>
                </a:lnTo>
                <a:lnTo>
                  <a:pt x="52" y="199"/>
                </a:lnTo>
                <a:lnTo>
                  <a:pt x="58" y="200"/>
                </a:lnTo>
                <a:lnTo>
                  <a:pt x="65" y="202"/>
                </a:lnTo>
                <a:lnTo>
                  <a:pt x="73" y="204"/>
                </a:lnTo>
                <a:lnTo>
                  <a:pt x="80" y="202"/>
                </a:lnTo>
                <a:lnTo>
                  <a:pt x="88" y="200"/>
                </a:lnTo>
                <a:lnTo>
                  <a:pt x="94" y="199"/>
                </a:lnTo>
                <a:lnTo>
                  <a:pt x="101" y="195"/>
                </a:lnTo>
                <a:lnTo>
                  <a:pt x="107" y="191"/>
                </a:lnTo>
                <a:lnTo>
                  <a:pt x="114" y="186"/>
                </a:lnTo>
                <a:lnTo>
                  <a:pt x="119" y="179"/>
                </a:lnTo>
                <a:lnTo>
                  <a:pt x="123" y="173"/>
                </a:lnTo>
                <a:lnTo>
                  <a:pt x="133" y="158"/>
                </a:lnTo>
                <a:lnTo>
                  <a:pt x="140" y="142"/>
                </a:lnTo>
                <a:lnTo>
                  <a:pt x="143" y="122"/>
                </a:lnTo>
                <a:lnTo>
                  <a:pt x="145" y="101"/>
                </a:lnTo>
                <a:lnTo>
                  <a:pt x="143" y="82"/>
                </a:lnTo>
                <a:lnTo>
                  <a:pt x="140" y="62"/>
                </a:lnTo>
                <a:lnTo>
                  <a:pt x="133" y="46"/>
                </a:lnTo>
                <a:lnTo>
                  <a:pt x="123" y="30"/>
                </a:lnTo>
                <a:lnTo>
                  <a:pt x="119" y="23"/>
                </a:lnTo>
                <a:lnTo>
                  <a:pt x="114" y="18"/>
                </a:lnTo>
                <a:lnTo>
                  <a:pt x="107" y="13"/>
                </a:lnTo>
                <a:lnTo>
                  <a:pt x="101" y="8"/>
                </a:lnTo>
                <a:lnTo>
                  <a:pt x="94" y="5"/>
                </a:lnTo>
                <a:lnTo>
                  <a:pt x="88" y="2"/>
                </a:lnTo>
                <a:lnTo>
                  <a:pt x="80" y="0"/>
                </a:lnTo>
                <a:lnTo>
                  <a:pt x="7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7" name="Freeform 61"/>
          <p:cNvSpPr>
            <a:spLocks/>
          </p:cNvSpPr>
          <p:nvPr/>
        </p:nvSpPr>
        <p:spPr bwMode="auto">
          <a:xfrm>
            <a:off x="5626100" y="3465912"/>
            <a:ext cx="192088" cy="200025"/>
          </a:xfrm>
          <a:custGeom>
            <a:avLst/>
            <a:gdLst>
              <a:gd name="T0" fmla="*/ 2147483647 w 121"/>
              <a:gd name="T1" fmla="*/ 0 h 168"/>
              <a:gd name="T2" fmla="*/ 2147483647 w 121"/>
              <a:gd name="T3" fmla="*/ 0 h 168"/>
              <a:gd name="T4" fmla="*/ 2147483647 w 121"/>
              <a:gd name="T5" fmla="*/ 2147483647 h 168"/>
              <a:gd name="T6" fmla="*/ 2147483647 w 121"/>
              <a:gd name="T7" fmla="*/ 2147483647 h 168"/>
              <a:gd name="T8" fmla="*/ 2147483647 w 121"/>
              <a:gd name="T9" fmla="*/ 2147483647 h 168"/>
              <a:gd name="T10" fmla="*/ 2147483647 w 121"/>
              <a:gd name="T11" fmla="*/ 2147483647 h 168"/>
              <a:gd name="T12" fmla="*/ 2147483647 w 121"/>
              <a:gd name="T13" fmla="*/ 2147483647 h 168"/>
              <a:gd name="T14" fmla="*/ 2147483647 w 121"/>
              <a:gd name="T15" fmla="*/ 2147483647 h 168"/>
              <a:gd name="T16" fmla="*/ 2147483647 w 121"/>
              <a:gd name="T17" fmla="*/ 2147483647 h 168"/>
              <a:gd name="T18" fmla="*/ 2147483647 w 121"/>
              <a:gd name="T19" fmla="*/ 2147483647 h 168"/>
              <a:gd name="T20" fmla="*/ 0 w 121"/>
              <a:gd name="T21" fmla="*/ 2147483647 h 168"/>
              <a:gd name="T22" fmla="*/ 2147483647 w 121"/>
              <a:gd name="T23" fmla="*/ 2147483647 h 168"/>
              <a:gd name="T24" fmla="*/ 2147483647 w 121"/>
              <a:gd name="T25" fmla="*/ 2147483647 h 168"/>
              <a:gd name="T26" fmla="*/ 2147483647 w 121"/>
              <a:gd name="T27" fmla="*/ 2147483647 h 168"/>
              <a:gd name="T28" fmla="*/ 2147483647 w 121"/>
              <a:gd name="T29" fmla="*/ 2147483647 h 168"/>
              <a:gd name="T30" fmla="*/ 2147483647 w 121"/>
              <a:gd name="T31" fmla="*/ 2147483647 h 168"/>
              <a:gd name="T32" fmla="*/ 2147483647 w 121"/>
              <a:gd name="T33" fmla="*/ 2147483647 h 168"/>
              <a:gd name="T34" fmla="*/ 2147483647 w 121"/>
              <a:gd name="T35" fmla="*/ 2147483647 h 168"/>
              <a:gd name="T36" fmla="*/ 2147483647 w 121"/>
              <a:gd name="T37" fmla="*/ 2147483647 h 168"/>
              <a:gd name="T38" fmla="*/ 2147483647 w 121"/>
              <a:gd name="T39" fmla="*/ 2147483647 h 168"/>
              <a:gd name="T40" fmla="*/ 2147483647 w 121"/>
              <a:gd name="T41" fmla="*/ 2147483647 h 168"/>
              <a:gd name="T42" fmla="*/ 2147483647 w 121"/>
              <a:gd name="T43" fmla="*/ 2147483647 h 168"/>
              <a:gd name="T44" fmla="*/ 2147483647 w 121"/>
              <a:gd name="T45" fmla="*/ 2147483647 h 168"/>
              <a:gd name="T46" fmla="*/ 2147483647 w 121"/>
              <a:gd name="T47" fmla="*/ 2147483647 h 168"/>
              <a:gd name="T48" fmla="*/ 2147483647 w 121"/>
              <a:gd name="T49" fmla="*/ 2147483647 h 168"/>
              <a:gd name="T50" fmla="*/ 2147483647 w 121"/>
              <a:gd name="T51" fmla="*/ 2147483647 h 168"/>
              <a:gd name="T52" fmla="*/ 2147483647 w 121"/>
              <a:gd name="T53" fmla="*/ 2147483647 h 168"/>
              <a:gd name="T54" fmla="*/ 2147483647 w 121"/>
              <a:gd name="T55" fmla="*/ 2147483647 h 168"/>
              <a:gd name="T56" fmla="*/ 2147483647 w 121"/>
              <a:gd name="T57" fmla="*/ 2147483647 h 168"/>
              <a:gd name="T58" fmla="*/ 2147483647 w 121"/>
              <a:gd name="T59" fmla="*/ 2147483647 h 168"/>
              <a:gd name="T60" fmla="*/ 2147483647 w 121"/>
              <a:gd name="T61" fmla="*/ 2147483647 h 168"/>
              <a:gd name="T62" fmla="*/ 2147483647 w 121"/>
              <a:gd name="T63" fmla="*/ 2147483647 h 168"/>
              <a:gd name="T64" fmla="*/ 2147483647 w 121"/>
              <a:gd name="T65" fmla="*/ 2147483647 h 168"/>
              <a:gd name="T66" fmla="*/ 2147483647 w 121"/>
              <a:gd name="T67" fmla="*/ 2147483647 h 168"/>
              <a:gd name="T68" fmla="*/ 2147483647 w 121"/>
              <a:gd name="T69" fmla="*/ 2147483647 h 168"/>
              <a:gd name="T70" fmla="*/ 2147483647 w 121"/>
              <a:gd name="T71" fmla="*/ 2147483647 h 168"/>
              <a:gd name="T72" fmla="*/ 2147483647 w 121"/>
              <a:gd name="T73" fmla="*/ 2147483647 h 168"/>
              <a:gd name="T74" fmla="*/ 2147483647 w 121"/>
              <a:gd name="T75" fmla="*/ 2147483647 h 168"/>
              <a:gd name="T76" fmla="*/ 2147483647 w 121"/>
              <a:gd name="T77" fmla="*/ 2147483647 h 168"/>
              <a:gd name="T78" fmla="*/ 2147483647 w 121"/>
              <a:gd name="T79" fmla="*/ 0 h 168"/>
              <a:gd name="T80" fmla="*/ 2147483647 w 121"/>
              <a:gd name="T81" fmla="*/ 0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68"/>
              <a:gd name="T125" fmla="*/ 121 w 121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68">
                <a:moveTo>
                  <a:pt x="60" y="0"/>
                </a:moveTo>
                <a:lnTo>
                  <a:pt x="53" y="0"/>
                </a:lnTo>
                <a:lnTo>
                  <a:pt x="47" y="2"/>
                </a:lnTo>
                <a:lnTo>
                  <a:pt x="42" y="5"/>
                </a:lnTo>
                <a:lnTo>
                  <a:pt x="37" y="6"/>
                </a:lnTo>
                <a:lnTo>
                  <a:pt x="26" y="15"/>
                </a:lnTo>
                <a:lnTo>
                  <a:pt x="18" y="24"/>
                </a:lnTo>
                <a:lnTo>
                  <a:pt x="9" y="37"/>
                </a:lnTo>
                <a:lnTo>
                  <a:pt x="5" y="52"/>
                </a:lnTo>
                <a:lnTo>
                  <a:pt x="1" y="67"/>
                </a:lnTo>
                <a:lnTo>
                  <a:pt x="0" y="84"/>
                </a:lnTo>
                <a:lnTo>
                  <a:pt x="1" y="101"/>
                </a:lnTo>
                <a:lnTo>
                  <a:pt x="5" y="115"/>
                </a:lnTo>
                <a:lnTo>
                  <a:pt x="9" y="130"/>
                </a:lnTo>
                <a:lnTo>
                  <a:pt x="18" y="143"/>
                </a:lnTo>
                <a:lnTo>
                  <a:pt x="26" y="153"/>
                </a:lnTo>
                <a:lnTo>
                  <a:pt x="37" y="161"/>
                </a:lnTo>
                <a:lnTo>
                  <a:pt x="42" y="162"/>
                </a:lnTo>
                <a:lnTo>
                  <a:pt x="47" y="166"/>
                </a:lnTo>
                <a:lnTo>
                  <a:pt x="53" y="166"/>
                </a:lnTo>
                <a:lnTo>
                  <a:pt x="60" y="167"/>
                </a:lnTo>
                <a:lnTo>
                  <a:pt x="66" y="166"/>
                </a:lnTo>
                <a:lnTo>
                  <a:pt x="71" y="166"/>
                </a:lnTo>
                <a:lnTo>
                  <a:pt x="78" y="162"/>
                </a:lnTo>
                <a:lnTo>
                  <a:pt x="83" y="161"/>
                </a:lnTo>
                <a:lnTo>
                  <a:pt x="92" y="153"/>
                </a:lnTo>
                <a:lnTo>
                  <a:pt x="102" y="143"/>
                </a:lnTo>
                <a:lnTo>
                  <a:pt x="109" y="130"/>
                </a:lnTo>
                <a:lnTo>
                  <a:pt x="115" y="115"/>
                </a:lnTo>
                <a:lnTo>
                  <a:pt x="118" y="101"/>
                </a:lnTo>
                <a:lnTo>
                  <a:pt x="120" y="84"/>
                </a:lnTo>
                <a:lnTo>
                  <a:pt x="118" y="67"/>
                </a:lnTo>
                <a:lnTo>
                  <a:pt x="115" y="52"/>
                </a:lnTo>
                <a:lnTo>
                  <a:pt x="109" y="37"/>
                </a:lnTo>
                <a:lnTo>
                  <a:pt x="102" y="24"/>
                </a:lnTo>
                <a:lnTo>
                  <a:pt x="92" y="15"/>
                </a:lnTo>
                <a:lnTo>
                  <a:pt x="83" y="6"/>
                </a:lnTo>
                <a:lnTo>
                  <a:pt x="78" y="5"/>
                </a:lnTo>
                <a:lnTo>
                  <a:pt x="71" y="2"/>
                </a:lnTo>
                <a:lnTo>
                  <a:pt x="66" y="0"/>
                </a:lnTo>
                <a:lnTo>
                  <a:pt x="6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8" name="Freeform 62"/>
          <p:cNvSpPr>
            <a:spLocks/>
          </p:cNvSpPr>
          <p:nvPr/>
        </p:nvSpPr>
        <p:spPr bwMode="auto">
          <a:xfrm>
            <a:off x="5986465" y="3125393"/>
            <a:ext cx="276225" cy="286940"/>
          </a:xfrm>
          <a:custGeom>
            <a:avLst/>
            <a:gdLst>
              <a:gd name="T0" fmla="*/ 2147483647 w 174"/>
              <a:gd name="T1" fmla="*/ 0 h 241"/>
              <a:gd name="T2" fmla="*/ 2147483647 w 174"/>
              <a:gd name="T3" fmla="*/ 2147483647 h 241"/>
              <a:gd name="T4" fmla="*/ 2147483647 w 174"/>
              <a:gd name="T5" fmla="*/ 2147483647 h 241"/>
              <a:gd name="T6" fmla="*/ 2147483647 w 174"/>
              <a:gd name="T7" fmla="*/ 2147483647 h 241"/>
              <a:gd name="T8" fmla="*/ 2147483647 w 174"/>
              <a:gd name="T9" fmla="*/ 2147483647 h 241"/>
              <a:gd name="T10" fmla="*/ 2147483647 w 174"/>
              <a:gd name="T11" fmla="*/ 2147483647 h 241"/>
              <a:gd name="T12" fmla="*/ 2147483647 w 174"/>
              <a:gd name="T13" fmla="*/ 2147483647 h 241"/>
              <a:gd name="T14" fmla="*/ 0 w 174"/>
              <a:gd name="T15" fmla="*/ 2147483647 h 241"/>
              <a:gd name="T16" fmla="*/ 0 w 174"/>
              <a:gd name="T17" fmla="*/ 2147483647 h 241"/>
              <a:gd name="T18" fmla="*/ 2147483647 w 174"/>
              <a:gd name="T19" fmla="*/ 2147483647 h 241"/>
              <a:gd name="T20" fmla="*/ 2147483647 w 174"/>
              <a:gd name="T21" fmla="*/ 2147483647 h 241"/>
              <a:gd name="T22" fmla="*/ 2147483647 w 174"/>
              <a:gd name="T23" fmla="*/ 2147483647 h 241"/>
              <a:gd name="T24" fmla="*/ 2147483647 w 174"/>
              <a:gd name="T25" fmla="*/ 2147483647 h 241"/>
              <a:gd name="T26" fmla="*/ 2147483647 w 174"/>
              <a:gd name="T27" fmla="*/ 2147483647 h 241"/>
              <a:gd name="T28" fmla="*/ 2147483647 w 174"/>
              <a:gd name="T29" fmla="*/ 2147483647 h 241"/>
              <a:gd name="T30" fmla="*/ 2147483647 w 174"/>
              <a:gd name="T31" fmla="*/ 2147483647 h 241"/>
              <a:gd name="T32" fmla="*/ 2147483647 w 174"/>
              <a:gd name="T33" fmla="*/ 2147483647 h 241"/>
              <a:gd name="T34" fmla="*/ 2147483647 w 174"/>
              <a:gd name="T35" fmla="*/ 2147483647 h 241"/>
              <a:gd name="T36" fmla="*/ 2147483647 w 174"/>
              <a:gd name="T37" fmla="*/ 2147483647 h 241"/>
              <a:gd name="T38" fmla="*/ 2147483647 w 174"/>
              <a:gd name="T39" fmla="*/ 2147483647 h 241"/>
              <a:gd name="T40" fmla="*/ 2147483647 w 174"/>
              <a:gd name="T41" fmla="*/ 2147483647 h 241"/>
              <a:gd name="T42" fmla="*/ 2147483647 w 174"/>
              <a:gd name="T43" fmla="*/ 2147483647 h 241"/>
              <a:gd name="T44" fmla="*/ 2147483647 w 174"/>
              <a:gd name="T45" fmla="*/ 2147483647 h 241"/>
              <a:gd name="T46" fmla="*/ 2147483647 w 174"/>
              <a:gd name="T47" fmla="*/ 2147483647 h 241"/>
              <a:gd name="T48" fmla="*/ 2147483647 w 174"/>
              <a:gd name="T49" fmla="*/ 2147483647 h 241"/>
              <a:gd name="T50" fmla="*/ 2147483647 w 174"/>
              <a:gd name="T51" fmla="*/ 2147483647 h 241"/>
              <a:gd name="T52" fmla="*/ 2147483647 w 174"/>
              <a:gd name="T53" fmla="*/ 2147483647 h 241"/>
              <a:gd name="T54" fmla="*/ 2147483647 w 174"/>
              <a:gd name="T55" fmla="*/ 2147483647 h 241"/>
              <a:gd name="T56" fmla="*/ 2147483647 w 174"/>
              <a:gd name="T57" fmla="*/ 2147483647 h 241"/>
              <a:gd name="T58" fmla="*/ 2147483647 w 174"/>
              <a:gd name="T59" fmla="*/ 2147483647 h 241"/>
              <a:gd name="T60" fmla="*/ 2147483647 w 174"/>
              <a:gd name="T61" fmla="*/ 2147483647 h 241"/>
              <a:gd name="T62" fmla="*/ 2147483647 w 174"/>
              <a:gd name="T63" fmla="*/ 0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4"/>
              <a:gd name="T97" fmla="*/ 0 h 241"/>
              <a:gd name="T98" fmla="*/ 174 w 174"/>
              <a:gd name="T99" fmla="*/ 241 h 2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4" h="241">
                <a:moveTo>
                  <a:pt x="86" y="0"/>
                </a:moveTo>
                <a:lnTo>
                  <a:pt x="77" y="0"/>
                </a:lnTo>
                <a:lnTo>
                  <a:pt x="68" y="2"/>
                </a:lnTo>
                <a:lnTo>
                  <a:pt x="60" y="5"/>
                </a:lnTo>
                <a:lnTo>
                  <a:pt x="52" y="10"/>
                </a:lnTo>
                <a:lnTo>
                  <a:pt x="44" y="15"/>
                </a:lnTo>
                <a:lnTo>
                  <a:pt x="38" y="21"/>
                </a:lnTo>
                <a:lnTo>
                  <a:pt x="31" y="28"/>
                </a:lnTo>
                <a:lnTo>
                  <a:pt x="25" y="36"/>
                </a:lnTo>
                <a:lnTo>
                  <a:pt x="20" y="44"/>
                </a:lnTo>
                <a:lnTo>
                  <a:pt x="15" y="54"/>
                </a:lnTo>
                <a:lnTo>
                  <a:pt x="10" y="63"/>
                </a:lnTo>
                <a:lnTo>
                  <a:pt x="7" y="73"/>
                </a:lnTo>
                <a:lnTo>
                  <a:pt x="3" y="84"/>
                </a:lnTo>
                <a:lnTo>
                  <a:pt x="2" y="96"/>
                </a:lnTo>
                <a:lnTo>
                  <a:pt x="0" y="107"/>
                </a:lnTo>
                <a:lnTo>
                  <a:pt x="0" y="120"/>
                </a:lnTo>
                <a:lnTo>
                  <a:pt x="0" y="133"/>
                </a:lnTo>
                <a:lnTo>
                  <a:pt x="2" y="145"/>
                </a:lnTo>
                <a:lnTo>
                  <a:pt x="3" y="156"/>
                </a:lnTo>
                <a:lnTo>
                  <a:pt x="7" y="167"/>
                </a:lnTo>
                <a:lnTo>
                  <a:pt x="10" y="177"/>
                </a:lnTo>
                <a:lnTo>
                  <a:pt x="15" y="187"/>
                </a:lnTo>
                <a:lnTo>
                  <a:pt x="20" y="197"/>
                </a:lnTo>
                <a:lnTo>
                  <a:pt x="25" y="205"/>
                </a:lnTo>
                <a:lnTo>
                  <a:pt x="31" y="213"/>
                </a:lnTo>
                <a:lnTo>
                  <a:pt x="38" y="219"/>
                </a:lnTo>
                <a:lnTo>
                  <a:pt x="44" y="226"/>
                </a:lnTo>
                <a:lnTo>
                  <a:pt x="52" y="231"/>
                </a:lnTo>
                <a:lnTo>
                  <a:pt x="60" y="236"/>
                </a:lnTo>
                <a:lnTo>
                  <a:pt x="68" y="237"/>
                </a:lnTo>
                <a:lnTo>
                  <a:pt x="77" y="240"/>
                </a:lnTo>
                <a:lnTo>
                  <a:pt x="86" y="240"/>
                </a:lnTo>
                <a:lnTo>
                  <a:pt x="94" y="240"/>
                </a:lnTo>
                <a:lnTo>
                  <a:pt x="103" y="237"/>
                </a:lnTo>
                <a:lnTo>
                  <a:pt x="111" y="236"/>
                </a:lnTo>
                <a:lnTo>
                  <a:pt x="119" y="231"/>
                </a:lnTo>
                <a:lnTo>
                  <a:pt x="127" y="226"/>
                </a:lnTo>
                <a:lnTo>
                  <a:pt x="133" y="219"/>
                </a:lnTo>
                <a:lnTo>
                  <a:pt x="140" y="213"/>
                </a:lnTo>
                <a:lnTo>
                  <a:pt x="147" y="205"/>
                </a:lnTo>
                <a:lnTo>
                  <a:pt x="153" y="197"/>
                </a:lnTo>
                <a:lnTo>
                  <a:pt x="158" y="187"/>
                </a:lnTo>
                <a:lnTo>
                  <a:pt x="161" y="177"/>
                </a:lnTo>
                <a:lnTo>
                  <a:pt x="166" y="167"/>
                </a:lnTo>
                <a:lnTo>
                  <a:pt x="168" y="156"/>
                </a:lnTo>
                <a:lnTo>
                  <a:pt x="171" y="145"/>
                </a:lnTo>
                <a:lnTo>
                  <a:pt x="173" y="133"/>
                </a:lnTo>
                <a:lnTo>
                  <a:pt x="173" y="120"/>
                </a:lnTo>
                <a:lnTo>
                  <a:pt x="173" y="107"/>
                </a:lnTo>
                <a:lnTo>
                  <a:pt x="171" y="96"/>
                </a:lnTo>
                <a:lnTo>
                  <a:pt x="168" y="84"/>
                </a:lnTo>
                <a:lnTo>
                  <a:pt x="166" y="73"/>
                </a:lnTo>
                <a:lnTo>
                  <a:pt x="161" y="63"/>
                </a:lnTo>
                <a:lnTo>
                  <a:pt x="158" y="54"/>
                </a:lnTo>
                <a:lnTo>
                  <a:pt x="153" y="44"/>
                </a:lnTo>
                <a:lnTo>
                  <a:pt x="147" y="36"/>
                </a:lnTo>
                <a:lnTo>
                  <a:pt x="140" y="28"/>
                </a:lnTo>
                <a:lnTo>
                  <a:pt x="133" y="21"/>
                </a:lnTo>
                <a:lnTo>
                  <a:pt x="127" y="15"/>
                </a:lnTo>
                <a:lnTo>
                  <a:pt x="119" y="10"/>
                </a:lnTo>
                <a:lnTo>
                  <a:pt x="111" y="5"/>
                </a:lnTo>
                <a:lnTo>
                  <a:pt x="103" y="2"/>
                </a:lnTo>
                <a:lnTo>
                  <a:pt x="94" y="0"/>
                </a:lnTo>
                <a:lnTo>
                  <a:pt x="8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999" name="Freeform 63"/>
          <p:cNvSpPr>
            <a:spLocks/>
          </p:cNvSpPr>
          <p:nvPr/>
        </p:nvSpPr>
        <p:spPr bwMode="auto">
          <a:xfrm>
            <a:off x="6567488" y="2884885"/>
            <a:ext cx="385763" cy="759619"/>
          </a:xfrm>
          <a:custGeom>
            <a:avLst/>
            <a:gdLst>
              <a:gd name="T0" fmla="*/ 0 w 243"/>
              <a:gd name="T1" fmla="*/ 0 h 638"/>
              <a:gd name="T2" fmla="*/ 2147483647 w 243"/>
              <a:gd name="T3" fmla="*/ 2147483647 h 638"/>
              <a:gd name="T4" fmla="*/ 2147483647 w 243"/>
              <a:gd name="T5" fmla="*/ 2147483647 h 638"/>
              <a:gd name="T6" fmla="*/ 2147483647 w 243"/>
              <a:gd name="T7" fmla="*/ 2147483647 h 638"/>
              <a:gd name="T8" fmla="*/ 2147483647 w 243"/>
              <a:gd name="T9" fmla="*/ 2147483647 h 638"/>
              <a:gd name="T10" fmla="*/ 2147483647 w 243"/>
              <a:gd name="T11" fmla="*/ 2147483647 h 638"/>
              <a:gd name="T12" fmla="*/ 2147483647 w 243"/>
              <a:gd name="T13" fmla="*/ 2147483647 h 638"/>
              <a:gd name="T14" fmla="*/ 2147483647 w 243"/>
              <a:gd name="T15" fmla="*/ 2147483647 h 638"/>
              <a:gd name="T16" fmla="*/ 2147483647 w 243"/>
              <a:gd name="T17" fmla="*/ 2147483647 h 638"/>
              <a:gd name="T18" fmla="*/ 2147483647 w 243"/>
              <a:gd name="T19" fmla="*/ 2147483647 h 638"/>
              <a:gd name="T20" fmla="*/ 2147483647 w 243"/>
              <a:gd name="T21" fmla="*/ 2147483647 h 638"/>
              <a:gd name="T22" fmla="*/ 2147483647 w 243"/>
              <a:gd name="T23" fmla="*/ 2147483647 h 638"/>
              <a:gd name="T24" fmla="*/ 2147483647 w 243"/>
              <a:gd name="T25" fmla="*/ 2147483647 h 638"/>
              <a:gd name="T26" fmla="*/ 2147483647 w 243"/>
              <a:gd name="T27" fmla="*/ 2147483647 h 638"/>
              <a:gd name="T28" fmla="*/ 2147483647 w 243"/>
              <a:gd name="T29" fmla="*/ 2147483647 h 638"/>
              <a:gd name="T30" fmla="*/ 2147483647 w 243"/>
              <a:gd name="T31" fmla="*/ 2147483647 h 638"/>
              <a:gd name="T32" fmla="*/ 2147483647 w 243"/>
              <a:gd name="T33" fmla="*/ 2147483647 h 638"/>
              <a:gd name="T34" fmla="*/ 2147483647 w 243"/>
              <a:gd name="T35" fmla="*/ 2147483647 h 638"/>
              <a:gd name="T36" fmla="*/ 2147483647 w 243"/>
              <a:gd name="T37" fmla="*/ 2147483647 h 638"/>
              <a:gd name="T38" fmla="*/ 2147483647 w 243"/>
              <a:gd name="T39" fmla="*/ 2147483647 h 638"/>
              <a:gd name="T40" fmla="*/ 2147483647 w 243"/>
              <a:gd name="T41" fmla="*/ 2147483647 h 638"/>
              <a:gd name="T42" fmla="*/ 2147483647 w 243"/>
              <a:gd name="T43" fmla="*/ 2147483647 h 638"/>
              <a:gd name="T44" fmla="*/ 2147483647 w 243"/>
              <a:gd name="T45" fmla="*/ 2147483647 h 638"/>
              <a:gd name="T46" fmla="*/ 2147483647 w 243"/>
              <a:gd name="T47" fmla="*/ 2147483647 h 638"/>
              <a:gd name="T48" fmla="*/ 2147483647 w 243"/>
              <a:gd name="T49" fmla="*/ 2147483647 h 638"/>
              <a:gd name="T50" fmla="*/ 2147483647 w 243"/>
              <a:gd name="T51" fmla="*/ 2147483647 h 638"/>
              <a:gd name="T52" fmla="*/ 2147483647 w 243"/>
              <a:gd name="T53" fmla="*/ 2147483647 h 638"/>
              <a:gd name="T54" fmla="*/ 2147483647 w 243"/>
              <a:gd name="T55" fmla="*/ 2147483647 h 638"/>
              <a:gd name="T56" fmla="*/ 2147483647 w 243"/>
              <a:gd name="T57" fmla="*/ 2147483647 h 638"/>
              <a:gd name="T58" fmla="*/ 2147483647 w 243"/>
              <a:gd name="T59" fmla="*/ 2147483647 h 638"/>
              <a:gd name="T60" fmla="*/ 2147483647 w 243"/>
              <a:gd name="T61" fmla="*/ 2147483647 h 638"/>
              <a:gd name="T62" fmla="*/ 2147483647 w 243"/>
              <a:gd name="T63" fmla="*/ 2147483647 h 638"/>
              <a:gd name="T64" fmla="*/ 0 w 243"/>
              <a:gd name="T65" fmla="*/ 0 h 6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3"/>
              <a:gd name="T100" fmla="*/ 0 h 638"/>
              <a:gd name="T101" fmla="*/ 243 w 243"/>
              <a:gd name="T102" fmla="*/ 638 h 6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3" h="638">
                <a:moveTo>
                  <a:pt x="0" y="0"/>
                </a:moveTo>
                <a:lnTo>
                  <a:pt x="31" y="28"/>
                </a:lnTo>
                <a:lnTo>
                  <a:pt x="62" y="57"/>
                </a:lnTo>
                <a:lnTo>
                  <a:pt x="93" y="88"/>
                </a:lnTo>
                <a:lnTo>
                  <a:pt x="122" y="121"/>
                </a:lnTo>
                <a:lnTo>
                  <a:pt x="153" y="155"/>
                </a:lnTo>
                <a:lnTo>
                  <a:pt x="184" y="187"/>
                </a:lnTo>
                <a:lnTo>
                  <a:pt x="213" y="220"/>
                </a:lnTo>
                <a:lnTo>
                  <a:pt x="242" y="252"/>
                </a:lnTo>
                <a:lnTo>
                  <a:pt x="242" y="299"/>
                </a:lnTo>
                <a:lnTo>
                  <a:pt x="240" y="348"/>
                </a:lnTo>
                <a:lnTo>
                  <a:pt x="239" y="395"/>
                </a:lnTo>
                <a:lnTo>
                  <a:pt x="237" y="442"/>
                </a:lnTo>
                <a:lnTo>
                  <a:pt x="236" y="491"/>
                </a:lnTo>
                <a:lnTo>
                  <a:pt x="232" y="540"/>
                </a:lnTo>
                <a:lnTo>
                  <a:pt x="231" y="589"/>
                </a:lnTo>
                <a:lnTo>
                  <a:pt x="227" y="637"/>
                </a:lnTo>
                <a:lnTo>
                  <a:pt x="224" y="587"/>
                </a:lnTo>
                <a:lnTo>
                  <a:pt x="221" y="538"/>
                </a:lnTo>
                <a:lnTo>
                  <a:pt x="216" y="488"/>
                </a:lnTo>
                <a:lnTo>
                  <a:pt x="213" y="438"/>
                </a:lnTo>
                <a:lnTo>
                  <a:pt x="208" y="389"/>
                </a:lnTo>
                <a:lnTo>
                  <a:pt x="201" y="342"/>
                </a:lnTo>
                <a:lnTo>
                  <a:pt x="195" y="295"/>
                </a:lnTo>
                <a:lnTo>
                  <a:pt x="187" y="251"/>
                </a:lnTo>
                <a:lnTo>
                  <a:pt x="164" y="217"/>
                </a:lnTo>
                <a:lnTo>
                  <a:pt x="141" y="184"/>
                </a:lnTo>
                <a:lnTo>
                  <a:pt x="119" y="153"/>
                </a:lnTo>
                <a:lnTo>
                  <a:pt x="96" y="122"/>
                </a:lnTo>
                <a:lnTo>
                  <a:pt x="71" y="91"/>
                </a:lnTo>
                <a:lnTo>
                  <a:pt x="49" y="61"/>
                </a:lnTo>
                <a:lnTo>
                  <a:pt x="24" y="31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0" name="Freeform 64"/>
          <p:cNvSpPr>
            <a:spLocks/>
          </p:cNvSpPr>
          <p:nvPr/>
        </p:nvSpPr>
        <p:spPr bwMode="auto">
          <a:xfrm>
            <a:off x="6432552" y="3262312"/>
            <a:ext cx="182563" cy="291704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"/>
              <a:gd name="T160" fmla="*/ 0 h 245"/>
              <a:gd name="T161" fmla="*/ 115 w 115"/>
              <a:gd name="T162" fmla="*/ 245 h 2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1" name="Freeform 65"/>
          <p:cNvSpPr>
            <a:spLocks/>
          </p:cNvSpPr>
          <p:nvPr/>
        </p:nvSpPr>
        <p:spPr bwMode="auto">
          <a:xfrm>
            <a:off x="6432552" y="3262312"/>
            <a:ext cx="182563" cy="291704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"/>
              <a:gd name="T160" fmla="*/ 0 h 245"/>
              <a:gd name="T161" fmla="*/ 115 w 115"/>
              <a:gd name="T162" fmla="*/ 245 h 2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2" name="Freeform 66"/>
          <p:cNvSpPr>
            <a:spLocks/>
          </p:cNvSpPr>
          <p:nvPr/>
        </p:nvSpPr>
        <p:spPr bwMode="auto">
          <a:xfrm>
            <a:off x="6121400" y="3163493"/>
            <a:ext cx="141288" cy="210740"/>
          </a:xfrm>
          <a:custGeom>
            <a:avLst/>
            <a:gdLst>
              <a:gd name="T0" fmla="*/ 2147483647 w 89"/>
              <a:gd name="T1" fmla="*/ 0 h 177"/>
              <a:gd name="T2" fmla="*/ 2147483647 w 89"/>
              <a:gd name="T3" fmla="*/ 0 h 177"/>
              <a:gd name="T4" fmla="*/ 2147483647 w 89"/>
              <a:gd name="T5" fmla="*/ 2147483647 h 177"/>
              <a:gd name="T6" fmla="*/ 2147483647 w 89"/>
              <a:gd name="T7" fmla="*/ 2147483647 h 177"/>
              <a:gd name="T8" fmla="*/ 2147483647 w 89"/>
              <a:gd name="T9" fmla="*/ 2147483647 h 177"/>
              <a:gd name="T10" fmla="*/ 2147483647 w 89"/>
              <a:gd name="T11" fmla="*/ 2147483647 h 177"/>
              <a:gd name="T12" fmla="*/ 2147483647 w 89"/>
              <a:gd name="T13" fmla="*/ 2147483647 h 177"/>
              <a:gd name="T14" fmla="*/ 2147483647 w 89"/>
              <a:gd name="T15" fmla="*/ 2147483647 h 177"/>
              <a:gd name="T16" fmla="*/ 2147483647 w 89"/>
              <a:gd name="T17" fmla="*/ 2147483647 h 177"/>
              <a:gd name="T18" fmla="*/ 0 w 89"/>
              <a:gd name="T19" fmla="*/ 2147483647 h 177"/>
              <a:gd name="T20" fmla="*/ 0 w 89"/>
              <a:gd name="T21" fmla="*/ 2147483647 h 177"/>
              <a:gd name="T22" fmla="*/ 0 w 89"/>
              <a:gd name="T23" fmla="*/ 2147483647 h 177"/>
              <a:gd name="T24" fmla="*/ 2147483647 w 89"/>
              <a:gd name="T25" fmla="*/ 2147483647 h 177"/>
              <a:gd name="T26" fmla="*/ 2147483647 w 89"/>
              <a:gd name="T27" fmla="*/ 2147483647 h 177"/>
              <a:gd name="T28" fmla="*/ 2147483647 w 89"/>
              <a:gd name="T29" fmla="*/ 2147483647 h 177"/>
              <a:gd name="T30" fmla="*/ 2147483647 w 89"/>
              <a:gd name="T31" fmla="*/ 2147483647 h 177"/>
              <a:gd name="T32" fmla="*/ 2147483647 w 89"/>
              <a:gd name="T33" fmla="*/ 2147483647 h 177"/>
              <a:gd name="T34" fmla="*/ 2147483647 w 89"/>
              <a:gd name="T35" fmla="*/ 2147483647 h 177"/>
              <a:gd name="T36" fmla="*/ 2147483647 w 89"/>
              <a:gd name="T37" fmla="*/ 2147483647 h 177"/>
              <a:gd name="T38" fmla="*/ 2147483647 w 89"/>
              <a:gd name="T39" fmla="*/ 2147483647 h 177"/>
              <a:gd name="T40" fmla="*/ 2147483647 w 89"/>
              <a:gd name="T41" fmla="*/ 2147483647 h 177"/>
              <a:gd name="T42" fmla="*/ 2147483647 w 89"/>
              <a:gd name="T43" fmla="*/ 2147483647 h 177"/>
              <a:gd name="T44" fmla="*/ 2147483647 w 89"/>
              <a:gd name="T45" fmla="*/ 2147483647 h 177"/>
              <a:gd name="T46" fmla="*/ 2147483647 w 89"/>
              <a:gd name="T47" fmla="*/ 2147483647 h 177"/>
              <a:gd name="T48" fmla="*/ 2147483647 w 89"/>
              <a:gd name="T49" fmla="*/ 2147483647 h 177"/>
              <a:gd name="T50" fmla="*/ 2147483647 w 89"/>
              <a:gd name="T51" fmla="*/ 2147483647 h 177"/>
              <a:gd name="T52" fmla="*/ 2147483647 w 89"/>
              <a:gd name="T53" fmla="*/ 2147483647 h 177"/>
              <a:gd name="T54" fmla="*/ 2147483647 w 89"/>
              <a:gd name="T55" fmla="*/ 2147483647 h 177"/>
              <a:gd name="T56" fmla="*/ 2147483647 w 89"/>
              <a:gd name="T57" fmla="*/ 2147483647 h 177"/>
              <a:gd name="T58" fmla="*/ 2147483647 w 89"/>
              <a:gd name="T59" fmla="*/ 2147483647 h 177"/>
              <a:gd name="T60" fmla="*/ 2147483647 w 89"/>
              <a:gd name="T61" fmla="*/ 2147483647 h 177"/>
              <a:gd name="T62" fmla="*/ 2147483647 w 89"/>
              <a:gd name="T63" fmla="*/ 2147483647 h 177"/>
              <a:gd name="T64" fmla="*/ 2147483647 w 89"/>
              <a:gd name="T65" fmla="*/ 2147483647 h 177"/>
              <a:gd name="T66" fmla="*/ 2147483647 w 89"/>
              <a:gd name="T67" fmla="*/ 2147483647 h 177"/>
              <a:gd name="T68" fmla="*/ 2147483647 w 89"/>
              <a:gd name="T69" fmla="*/ 2147483647 h 177"/>
              <a:gd name="T70" fmla="*/ 2147483647 w 89"/>
              <a:gd name="T71" fmla="*/ 2147483647 h 177"/>
              <a:gd name="T72" fmla="*/ 2147483647 w 89"/>
              <a:gd name="T73" fmla="*/ 2147483647 h 177"/>
              <a:gd name="T74" fmla="*/ 2147483647 w 89"/>
              <a:gd name="T75" fmla="*/ 2147483647 h 177"/>
              <a:gd name="T76" fmla="*/ 2147483647 w 89"/>
              <a:gd name="T77" fmla="*/ 2147483647 h 177"/>
              <a:gd name="T78" fmla="*/ 2147483647 w 89"/>
              <a:gd name="T79" fmla="*/ 0 h 177"/>
              <a:gd name="T80" fmla="*/ 2147483647 w 89"/>
              <a:gd name="T81" fmla="*/ 0 h 1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9"/>
              <a:gd name="T124" fmla="*/ 0 h 177"/>
              <a:gd name="T125" fmla="*/ 89 w 89"/>
              <a:gd name="T126" fmla="*/ 177 h 1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9" h="177">
                <a:moveTo>
                  <a:pt x="44" y="0"/>
                </a:moveTo>
                <a:lnTo>
                  <a:pt x="39" y="0"/>
                </a:lnTo>
                <a:lnTo>
                  <a:pt x="34" y="2"/>
                </a:lnTo>
                <a:lnTo>
                  <a:pt x="31" y="5"/>
                </a:lnTo>
                <a:lnTo>
                  <a:pt x="26" y="7"/>
                </a:lnTo>
                <a:lnTo>
                  <a:pt x="19" y="15"/>
                </a:lnTo>
                <a:lnTo>
                  <a:pt x="13" y="26"/>
                </a:lnTo>
                <a:lnTo>
                  <a:pt x="6" y="39"/>
                </a:lnTo>
                <a:lnTo>
                  <a:pt x="3" y="54"/>
                </a:lnTo>
                <a:lnTo>
                  <a:pt x="0" y="70"/>
                </a:lnTo>
                <a:lnTo>
                  <a:pt x="0" y="88"/>
                </a:lnTo>
                <a:lnTo>
                  <a:pt x="0" y="106"/>
                </a:lnTo>
                <a:lnTo>
                  <a:pt x="3" y="122"/>
                </a:lnTo>
                <a:lnTo>
                  <a:pt x="6" y="137"/>
                </a:lnTo>
                <a:lnTo>
                  <a:pt x="13" y="150"/>
                </a:lnTo>
                <a:lnTo>
                  <a:pt x="19" y="161"/>
                </a:lnTo>
                <a:lnTo>
                  <a:pt x="26" y="169"/>
                </a:lnTo>
                <a:lnTo>
                  <a:pt x="31" y="171"/>
                </a:lnTo>
                <a:lnTo>
                  <a:pt x="34" y="174"/>
                </a:lnTo>
                <a:lnTo>
                  <a:pt x="39" y="176"/>
                </a:lnTo>
                <a:lnTo>
                  <a:pt x="44" y="176"/>
                </a:lnTo>
                <a:lnTo>
                  <a:pt x="47" y="176"/>
                </a:lnTo>
                <a:lnTo>
                  <a:pt x="52" y="174"/>
                </a:lnTo>
                <a:lnTo>
                  <a:pt x="57" y="171"/>
                </a:lnTo>
                <a:lnTo>
                  <a:pt x="60" y="169"/>
                </a:lnTo>
                <a:lnTo>
                  <a:pt x="68" y="161"/>
                </a:lnTo>
                <a:lnTo>
                  <a:pt x="75" y="150"/>
                </a:lnTo>
                <a:lnTo>
                  <a:pt x="79" y="137"/>
                </a:lnTo>
                <a:lnTo>
                  <a:pt x="84" y="122"/>
                </a:lnTo>
                <a:lnTo>
                  <a:pt x="86" y="106"/>
                </a:lnTo>
                <a:lnTo>
                  <a:pt x="88" y="88"/>
                </a:lnTo>
                <a:lnTo>
                  <a:pt x="86" y="70"/>
                </a:lnTo>
                <a:lnTo>
                  <a:pt x="84" y="54"/>
                </a:lnTo>
                <a:lnTo>
                  <a:pt x="79" y="39"/>
                </a:lnTo>
                <a:lnTo>
                  <a:pt x="75" y="26"/>
                </a:lnTo>
                <a:lnTo>
                  <a:pt x="68" y="15"/>
                </a:lnTo>
                <a:lnTo>
                  <a:pt x="60" y="7"/>
                </a:lnTo>
                <a:lnTo>
                  <a:pt x="57" y="5"/>
                </a:lnTo>
                <a:lnTo>
                  <a:pt x="52" y="2"/>
                </a:lnTo>
                <a:lnTo>
                  <a:pt x="47" y="0"/>
                </a:lnTo>
                <a:lnTo>
                  <a:pt x="44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3" name="Freeform 67"/>
          <p:cNvSpPr>
            <a:spLocks/>
          </p:cNvSpPr>
          <p:nvPr/>
        </p:nvSpPr>
        <p:spPr bwMode="auto">
          <a:xfrm>
            <a:off x="6121400" y="3163493"/>
            <a:ext cx="141288" cy="210740"/>
          </a:xfrm>
          <a:custGeom>
            <a:avLst/>
            <a:gdLst>
              <a:gd name="T0" fmla="*/ 2147483647 w 89"/>
              <a:gd name="T1" fmla="*/ 0 h 177"/>
              <a:gd name="T2" fmla="*/ 2147483647 w 89"/>
              <a:gd name="T3" fmla="*/ 0 h 177"/>
              <a:gd name="T4" fmla="*/ 2147483647 w 89"/>
              <a:gd name="T5" fmla="*/ 2147483647 h 177"/>
              <a:gd name="T6" fmla="*/ 2147483647 w 89"/>
              <a:gd name="T7" fmla="*/ 2147483647 h 177"/>
              <a:gd name="T8" fmla="*/ 2147483647 w 89"/>
              <a:gd name="T9" fmla="*/ 2147483647 h 177"/>
              <a:gd name="T10" fmla="*/ 2147483647 w 89"/>
              <a:gd name="T11" fmla="*/ 2147483647 h 177"/>
              <a:gd name="T12" fmla="*/ 2147483647 w 89"/>
              <a:gd name="T13" fmla="*/ 2147483647 h 177"/>
              <a:gd name="T14" fmla="*/ 2147483647 w 89"/>
              <a:gd name="T15" fmla="*/ 2147483647 h 177"/>
              <a:gd name="T16" fmla="*/ 2147483647 w 89"/>
              <a:gd name="T17" fmla="*/ 2147483647 h 177"/>
              <a:gd name="T18" fmla="*/ 0 w 89"/>
              <a:gd name="T19" fmla="*/ 2147483647 h 177"/>
              <a:gd name="T20" fmla="*/ 0 w 89"/>
              <a:gd name="T21" fmla="*/ 2147483647 h 177"/>
              <a:gd name="T22" fmla="*/ 0 w 89"/>
              <a:gd name="T23" fmla="*/ 2147483647 h 177"/>
              <a:gd name="T24" fmla="*/ 2147483647 w 89"/>
              <a:gd name="T25" fmla="*/ 2147483647 h 177"/>
              <a:gd name="T26" fmla="*/ 2147483647 w 89"/>
              <a:gd name="T27" fmla="*/ 2147483647 h 177"/>
              <a:gd name="T28" fmla="*/ 2147483647 w 89"/>
              <a:gd name="T29" fmla="*/ 2147483647 h 177"/>
              <a:gd name="T30" fmla="*/ 2147483647 w 89"/>
              <a:gd name="T31" fmla="*/ 2147483647 h 177"/>
              <a:gd name="T32" fmla="*/ 2147483647 w 89"/>
              <a:gd name="T33" fmla="*/ 2147483647 h 177"/>
              <a:gd name="T34" fmla="*/ 2147483647 w 89"/>
              <a:gd name="T35" fmla="*/ 2147483647 h 177"/>
              <a:gd name="T36" fmla="*/ 2147483647 w 89"/>
              <a:gd name="T37" fmla="*/ 2147483647 h 177"/>
              <a:gd name="T38" fmla="*/ 2147483647 w 89"/>
              <a:gd name="T39" fmla="*/ 2147483647 h 177"/>
              <a:gd name="T40" fmla="*/ 2147483647 w 89"/>
              <a:gd name="T41" fmla="*/ 2147483647 h 177"/>
              <a:gd name="T42" fmla="*/ 2147483647 w 89"/>
              <a:gd name="T43" fmla="*/ 2147483647 h 177"/>
              <a:gd name="T44" fmla="*/ 2147483647 w 89"/>
              <a:gd name="T45" fmla="*/ 2147483647 h 177"/>
              <a:gd name="T46" fmla="*/ 2147483647 w 89"/>
              <a:gd name="T47" fmla="*/ 2147483647 h 177"/>
              <a:gd name="T48" fmla="*/ 2147483647 w 89"/>
              <a:gd name="T49" fmla="*/ 2147483647 h 177"/>
              <a:gd name="T50" fmla="*/ 2147483647 w 89"/>
              <a:gd name="T51" fmla="*/ 2147483647 h 177"/>
              <a:gd name="T52" fmla="*/ 2147483647 w 89"/>
              <a:gd name="T53" fmla="*/ 2147483647 h 177"/>
              <a:gd name="T54" fmla="*/ 2147483647 w 89"/>
              <a:gd name="T55" fmla="*/ 2147483647 h 177"/>
              <a:gd name="T56" fmla="*/ 2147483647 w 89"/>
              <a:gd name="T57" fmla="*/ 2147483647 h 177"/>
              <a:gd name="T58" fmla="*/ 2147483647 w 89"/>
              <a:gd name="T59" fmla="*/ 2147483647 h 177"/>
              <a:gd name="T60" fmla="*/ 2147483647 w 89"/>
              <a:gd name="T61" fmla="*/ 2147483647 h 177"/>
              <a:gd name="T62" fmla="*/ 2147483647 w 89"/>
              <a:gd name="T63" fmla="*/ 2147483647 h 177"/>
              <a:gd name="T64" fmla="*/ 2147483647 w 89"/>
              <a:gd name="T65" fmla="*/ 2147483647 h 177"/>
              <a:gd name="T66" fmla="*/ 2147483647 w 89"/>
              <a:gd name="T67" fmla="*/ 2147483647 h 177"/>
              <a:gd name="T68" fmla="*/ 2147483647 w 89"/>
              <a:gd name="T69" fmla="*/ 2147483647 h 177"/>
              <a:gd name="T70" fmla="*/ 2147483647 w 89"/>
              <a:gd name="T71" fmla="*/ 2147483647 h 177"/>
              <a:gd name="T72" fmla="*/ 2147483647 w 89"/>
              <a:gd name="T73" fmla="*/ 2147483647 h 177"/>
              <a:gd name="T74" fmla="*/ 2147483647 w 89"/>
              <a:gd name="T75" fmla="*/ 2147483647 h 177"/>
              <a:gd name="T76" fmla="*/ 2147483647 w 89"/>
              <a:gd name="T77" fmla="*/ 2147483647 h 177"/>
              <a:gd name="T78" fmla="*/ 2147483647 w 89"/>
              <a:gd name="T79" fmla="*/ 0 h 177"/>
              <a:gd name="T80" fmla="*/ 2147483647 w 89"/>
              <a:gd name="T81" fmla="*/ 0 h 1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9"/>
              <a:gd name="T124" fmla="*/ 0 h 177"/>
              <a:gd name="T125" fmla="*/ 89 w 89"/>
              <a:gd name="T126" fmla="*/ 177 h 1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9" h="177">
                <a:moveTo>
                  <a:pt x="44" y="0"/>
                </a:moveTo>
                <a:lnTo>
                  <a:pt x="39" y="0"/>
                </a:lnTo>
                <a:lnTo>
                  <a:pt x="34" y="2"/>
                </a:lnTo>
                <a:lnTo>
                  <a:pt x="31" y="5"/>
                </a:lnTo>
                <a:lnTo>
                  <a:pt x="26" y="7"/>
                </a:lnTo>
                <a:lnTo>
                  <a:pt x="19" y="15"/>
                </a:lnTo>
                <a:lnTo>
                  <a:pt x="13" y="26"/>
                </a:lnTo>
                <a:lnTo>
                  <a:pt x="6" y="39"/>
                </a:lnTo>
                <a:lnTo>
                  <a:pt x="3" y="54"/>
                </a:lnTo>
                <a:lnTo>
                  <a:pt x="0" y="70"/>
                </a:lnTo>
                <a:lnTo>
                  <a:pt x="0" y="88"/>
                </a:lnTo>
                <a:lnTo>
                  <a:pt x="0" y="106"/>
                </a:lnTo>
                <a:lnTo>
                  <a:pt x="3" y="122"/>
                </a:lnTo>
                <a:lnTo>
                  <a:pt x="6" y="137"/>
                </a:lnTo>
                <a:lnTo>
                  <a:pt x="13" y="150"/>
                </a:lnTo>
                <a:lnTo>
                  <a:pt x="19" y="161"/>
                </a:lnTo>
                <a:lnTo>
                  <a:pt x="26" y="169"/>
                </a:lnTo>
                <a:lnTo>
                  <a:pt x="31" y="171"/>
                </a:lnTo>
                <a:lnTo>
                  <a:pt x="34" y="174"/>
                </a:lnTo>
                <a:lnTo>
                  <a:pt x="39" y="176"/>
                </a:lnTo>
                <a:lnTo>
                  <a:pt x="44" y="176"/>
                </a:lnTo>
                <a:lnTo>
                  <a:pt x="47" y="176"/>
                </a:lnTo>
                <a:lnTo>
                  <a:pt x="52" y="174"/>
                </a:lnTo>
                <a:lnTo>
                  <a:pt x="57" y="171"/>
                </a:lnTo>
                <a:lnTo>
                  <a:pt x="60" y="169"/>
                </a:lnTo>
                <a:lnTo>
                  <a:pt x="68" y="161"/>
                </a:lnTo>
                <a:lnTo>
                  <a:pt x="75" y="150"/>
                </a:lnTo>
                <a:lnTo>
                  <a:pt x="79" y="137"/>
                </a:lnTo>
                <a:lnTo>
                  <a:pt x="84" y="122"/>
                </a:lnTo>
                <a:lnTo>
                  <a:pt x="86" y="106"/>
                </a:lnTo>
                <a:lnTo>
                  <a:pt x="88" y="88"/>
                </a:lnTo>
                <a:lnTo>
                  <a:pt x="86" y="70"/>
                </a:lnTo>
                <a:lnTo>
                  <a:pt x="84" y="54"/>
                </a:lnTo>
                <a:lnTo>
                  <a:pt x="79" y="39"/>
                </a:lnTo>
                <a:lnTo>
                  <a:pt x="75" y="26"/>
                </a:lnTo>
                <a:lnTo>
                  <a:pt x="68" y="15"/>
                </a:lnTo>
                <a:lnTo>
                  <a:pt x="60" y="7"/>
                </a:lnTo>
                <a:lnTo>
                  <a:pt x="57" y="5"/>
                </a:lnTo>
                <a:lnTo>
                  <a:pt x="52" y="2"/>
                </a:lnTo>
                <a:lnTo>
                  <a:pt x="47" y="0"/>
                </a:lnTo>
                <a:lnTo>
                  <a:pt x="44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4" name="Freeform 68"/>
          <p:cNvSpPr>
            <a:spLocks/>
          </p:cNvSpPr>
          <p:nvPr/>
        </p:nvSpPr>
        <p:spPr bwMode="auto">
          <a:xfrm>
            <a:off x="5718176" y="3493295"/>
            <a:ext cx="100013" cy="146447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123"/>
              <a:gd name="T101" fmla="*/ 63 w 63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5" name="Freeform 69"/>
          <p:cNvSpPr>
            <a:spLocks/>
          </p:cNvSpPr>
          <p:nvPr/>
        </p:nvSpPr>
        <p:spPr bwMode="auto">
          <a:xfrm>
            <a:off x="5718176" y="3493295"/>
            <a:ext cx="100013" cy="146447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123"/>
              <a:gd name="T101" fmla="*/ 63 w 63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6" name="Freeform 70"/>
          <p:cNvSpPr>
            <a:spLocks/>
          </p:cNvSpPr>
          <p:nvPr/>
        </p:nvSpPr>
        <p:spPr bwMode="auto">
          <a:xfrm>
            <a:off x="6180140" y="3763567"/>
            <a:ext cx="128587" cy="189309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59"/>
              <a:gd name="T101" fmla="*/ 81 w 81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7" name="Freeform 71"/>
          <p:cNvSpPr>
            <a:spLocks/>
          </p:cNvSpPr>
          <p:nvPr/>
        </p:nvSpPr>
        <p:spPr bwMode="auto">
          <a:xfrm>
            <a:off x="6180140" y="3763567"/>
            <a:ext cx="128587" cy="189309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59"/>
              <a:gd name="T101" fmla="*/ 81 w 81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8" name="Freeform 72"/>
          <p:cNvSpPr>
            <a:spLocks/>
          </p:cNvSpPr>
          <p:nvPr/>
        </p:nvSpPr>
        <p:spPr bwMode="auto">
          <a:xfrm>
            <a:off x="5743578" y="4054080"/>
            <a:ext cx="119063" cy="177403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49"/>
              <a:gd name="T101" fmla="*/ 75 w 75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09" name="Freeform 73"/>
          <p:cNvSpPr>
            <a:spLocks/>
          </p:cNvSpPr>
          <p:nvPr/>
        </p:nvSpPr>
        <p:spPr bwMode="auto">
          <a:xfrm>
            <a:off x="5743578" y="4054080"/>
            <a:ext cx="119063" cy="177403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49"/>
              <a:gd name="T101" fmla="*/ 75 w 75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0" name="Freeform 74"/>
          <p:cNvSpPr>
            <a:spLocks/>
          </p:cNvSpPr>
          <p:nvPr/>
        </p:nvSpPr>
        <p:spPr bwMode="auto">
          <a:xfrm>
            <a:off x="5041902" y="3788570"/>
            <a:ext cx="1255713" cy="421481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354"/>
              <a:gd name="T38" fmla="*/ 791 w 791"/>
              <a:gd name="T39" fmla="*/ 354 h 3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1" name="Freeform 75"/>
          <p:cNvSpPr>
            <a:spLocks/>
          </p:cNvSpPr>
          <p:nvPr/>
        </p:nvSpPr>
        <p:spPr bwMode="auto">
          <a:xfrm>
            <a:off x="5041902" y="3788570"/>
            <a:ext cx="1255713" cy="421481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354"/>
              <a:gd name="T38" fmla="*/ 791 w 791"/>
              <a:gd name="T39" fmla="*/ 354 h 3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2" name="Freeform 76"/>
          <p:cNvSpPr>
            <a:spLocks/>
          </p:cNvSpPr>
          <p:nvPr/>
        </p:nvSpPr>
        <p:spPr bwMode="auto">
          <a:xfrm>
            <a:off x="5103814" y="3837385"/>
            <a:ext cx="1200151" cy="427435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6"/>
              <a:gd name="T37" fmla="*/ 0 h 359"/>
              <a:gd name="T38" fmla="*/ 756 w 756"/>
              <a:gd name="T39" fmla="*/ 359 h 3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3" name="Freeform 77"/>
          <p:cNvSpPr>
            <a:spLocks/>
          </p:cNvSpPr>
          <p:nvPr/>
        </p:nvSpPr>
        <p:spPr bwMode="auto">
          <a:xfrm>
            <a:off x="5103814" y="3837385"/>
            <a:ext cx="1200151" cy="427435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6"/>
              <a:gd name="T37" fmla="*/ 0 h 359"/>
              <a:gd name="T38" fmla="*/ 756 w 756"/>
              <a:gd name="T39" fmla="*/ 359 h 3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4" name="Freeform 78"/>
          <p:cNvSpPr>
            <a:spLocks/>
          </p:cNvSpPr>
          <p:nvPr/>
        </p:nvSpPr>
        <p:spPr bwMode="auto">
          <a:xfrm>
            <a:off x="3971927" y="3073005"/>
            <a:ext cx="1516063" cy="1935956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5"/>
              <a:gd name="T133" fmla="*/ 0 h 1626"/>
              <a:gd name="T134" fmla="*/ 955 w 955"/>
              <a:gd name="T135" fmla="*/ 1626 h 16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solidFill>
            <a:srgbClr val="FAF0A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5" name="Freeform 79"/>
          <p:cNvSpPr>
            <a:spLocks/>
          </p:cNvSpPr>
          <p:nvPr/>
        </p:nvSpPr>
        <p:spPr bwMode="auto">
          <a:xfrm>
            <a:off x="3971927" y="3073005"/>
            <a:ext cx="1516063" cy="1935956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5"/>
              <a:gd name="T133" fmla="*/ 0 h 1626"/>
              <a:gd name="T134" fmla="*/ 955 w 955"/>
              <a:gd name="T135" fmla="*/ 1626 h 16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6" name="Freeform 80"/>
          <p:cNvSpPr>
            <a:spLocks/>
          </p:cNvSpPr>
          <p:nvPr/>
        </p:nvSpPr>
        <p:spPr bwMode="auto">
          <a:xfrm>
            <a:off x="5321300" y="3073005"/>
            <a:ext cx="566739" cy="1935956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7"/>
              <a:gd name="T151" fmla="*/ 0 h 1626"/>
              <a:gd name="T152" fmla="*/ 357 w 357"/>
              <a:gd name="T153" fmla="*/ 1626 h 16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7" name="Freeform 81"/>
          <p:cNvSpPr>
            <a:spLocks/>
          </p:cNvSpPr>
          <p:nvPr/>
        </p:nvSpPr>
        <p:spPr bwMode="auto">
          <a:xfrm>
            <a:off x="5321300" y="3073005"/>
            <a:ext cx="566739" cy="1935956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7"/>
              <a:gd name="T151" fmla="*/ 0 h 1626"/>
              <a:gd name="T152" fmla="*/ 357 w 357"/>
              <a:gd name="T153" fmla="*/ 1626 h 16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8" name="Freeform 82"/>
          <p:cNvSpPr>
            <a:spLocks/>
          </p:cNvSpPr>
          <p:nvPr/>
        </p:nvSpPr>
        <p:spPr bwMode="auto">
          <a:xfrm>
            <a:off x="4356100" y="3394473"/>
            <a:ext cx="776288" cy="1293019"/>
          </a:xfrm>
          <a:custGeom>
            <a:avLst/>
            <a:gdLst>
              <a:gd name="T0" fmla="*/ 2147483647 w 489"/>
              <a:gd name="T1" fmla="*/ 2147483647 h 1086"/>
              <a:gd name="T2" fmla="*/ 2147483647 w 489"/>
              <a:gd name="T3" fmla="*/ 2147483647 h 1086"/>
              <a:gd name="T4" fmla="*/ 2147483647 w 489"/>
              <a:gd name="T5" fmla="*/ 2147483647 h 1086"/>
              <a:gd name="T6" fmla="*/ 2147483647 w 489"/>
              <a:gd name="T7" fmla="*/ 2147483647 h 1086"/>
              <a:gd name="T8" fmla="*/ 2147483647 w 489"/>
              <a:gd name="T9" fmla="*/ 2147483647 h 1086"/>
              <a:gd name="T10" fmla="*/ 2147483647 w 489"/>
              <a:gd name="T11" fmla="*/ 2147483647 h 1086"/>
              <a:gd name="T12" fmla="*/ 2147483647 w 489"/>
              <a:gd name="T13" fmla="*/ 2147483647 h 1086"/>
              <a:gd name="T14" fmla="*/ 2147483647 w 489"/>
              <a:gd name="T15" fmla="*/ 2147483647 h 1086"/>
              <a:gd name="T16" fmla="*/ 2147483647 w 489"/>
              <a:gd name="T17" fmla="*/ 2147483647 h 1086"/>
              <a:gd name="T18" fmla="*/ 2147483647 w 489"/>
              <a:gd name="T19" fmla="*/ 2147483647 h 1086"/>
              <a:gd name="T20" fmla="*/ 2147483647 w 489"/>
              <a:gd name="T21" fmla="*/ 2147483647 h 1086"/>
              <a:gd name="T22" fmla="*/ 2147483647 w 489"/>
              <a:gd name="T23" fmla="*/ 2147483647 h 1086"/>
              <a:gd name="T24" fmla="*/ 2147483647 w 489"/>
              <a:gd name="T25" fmla="*/ 2147483647 h 1086"/>
              <a:gd name="T26" fmla="*/ 2147483647 w 489"/>
              <a:gd name="T27" fmla="*/ 2147483647 h 1086"/>
              <a:gd name="T28" fmla="*/ 2147483647 w 489"/>
              <a:gd name="T29" fmla="*/ 2147483647 h 1086"/>
              <a:gd name="T30" fmla="*/ 2147483647 w 489"/>
              <a:gd name="T31" fmla="*/ 2147483647 h 1086"/>
              <a:gd name="T32" fmla="*/ 2147483647 w 489"/>
              <a:gd name="T33" fmla="*/ 2147483647 h 1086"/>
              <a:gd name="T34" fmla="*/ 2147483647 w 489"/>
              <a:gd name="T35" fmla="*/ 2147483647 h 1086"/>
              <a:gd name="T36" fmla="*/ 2147483647 w 489"/>
              <a:gd name="T37" fmla="*/ 2147483647 h 1086"/>
              <a:gd name="T38" fmla="*/ 2147483647 w 489"/>
              <a:gd name="T39" fmla="*/ 2147483647 h 1086"/>
              <a:gd name="T40" fmla="*/ 2147483647 w 489"/>
              <a:gd name="T41" fmla="*/ 2147483647 h 1086"/>
              <a:gd name="T42" fmla="*/ 2147483647 w 489"/>
              <a:gd name="T43" fmla="*/ 2147483647 h 1086"/>
              <a:gd name="T44" fmla="*/ 2147483647 w 489"/>
              <a:gd name="T45" fmla="*/ 2147483647 h 1086"/>
              <a:gd name="T46" fmla="*/ 2147483647 w 489"/>
              <a:gd name="T47" fmla="*/ 2147483647 h 1086"/>
              <a:gd name="T48" fmla="*/ 2147483647 w 489"/>
              <a:gd name="T49" fmla="*/ 2147483647 h 1086"/>
              <a:gd name="T50" fmla="*/ 2147483647 w 489"/>
              <a:gd name="T51" fmla="*/ 2147483647 h 1086"/>
              <a:gd name="T52" fmla="*/ 2147483647 w 489"/>
              <a:gd name="T53" fmla="*/ 2147483647 h 1086"/>
              <a:gd name="T54" fmla="*/ 2147483647 w 489"/>
              <a:gd name="T55" fmla="*/ 2147483647 h 1086"/>
              <a:gd name="T56" fmla="*/ 2147483647 w 489"/>
              <a:gd name="T57" fmla="*/ 2147483647 h 1086"/>
              <a:gd name="T58" fmla="*/ 2147483647 w 489"/>
              <a:gd name="T59" fmla="*/ 2147483647 h 1086"/>
              <a:gd name="T60" fmla="*/ 2147483647 w 489"/>
              <a:gd name="T61" fmla="*/ 2147483647 h 1086"/>
              <a:gd name="T62" fmla="*/ 2147483647 w 489"/>
              <a:gd name="T63" fmla="*/ 2147483647 h 1086"/>
              <a:gd name="T64" fmla="*/ 2147483647 w 489"/>
              <a:gd name="T65" fmla="*/ 2147483647 h 1086"/>
              <a:gd name="T66" fmla="*/ 2147483647 w 489"/>
              <a:gd name="T67" fmla="*/ 2147483647 h 1086"/>
              <a:gd name="T68" fmla="*/ 2147483647 w 489"/>
              <a:gd name="T69" fmla="*/ 2147483647 h 1086"/>
              <a:gd name="T70" fmla="*/ 2147483647 w 489"/>
              <a:gd name="T71" fmla="*/ 2147483647 h 1086"/>
              <a:gd name="T72" fmla="*/ 2147483647 w 489"/>
              <a:gd name="T73" fmla="*/ 2147483647 h 1086"/>
              <a:gd name="T74" fmla="*/ 2147483647 w 489"/>
              <a:gd name="T75" fmla="*/ 2147483647 h 1086"/>
              <a:gd name="T76" fmla="*/ 2147483647 w 489"/>
              <a:gd name="T77" fmla="*/ 2147483647 h 1086"/>
              <a:gd name="T78" fmla="*/ 2147483647 w 489"/>
              <a:gd name="T79" fmla="*/ 2147483647 h 1086"/>
              <a:gd name="T80" fmla="*/ 2147483647 w 489"/>
              <a:gd name="T81" fmla="*/ 2147483647 h 1086"/>
              <a:gd name="T82" fmla="*/ 2147483647 w 489"/>
              <a:gd name="T83" fmla="*/ 2147483647 h 1086"/>
              <a:gd name="T84" fmla="*/ 2147483647 w 489"/>
              <a:gd name="T85" fmla="*/ 0 h 1086"/>
              <a:gd name="T86" fmla="*/ 2147483647 w 489"/>
              <a:gd name="T87" fmla="*/ 2147483647 h 1086"/>
              <a:gd name="T88" fmla="*/ 2147483647 w 489"/>
              <a:gd name="T89" fmla="*/ 2147483647 h 1086"/>
              <a:gd name="T90" fmla="*/ 2147483647 w 489"/>
              <a:gd name="T91" fmla="*/ 2147483647 h 1086"/>
              <a:gd name="T92" fmla="*/ 2147483647 w 489"/>
              <a:gd name="T93" fmla="*/ 2147483647 h 1086"/>
              <a:gd name="T94" fmla="*/ 2147483647 w 489"/>
              <a:gd name="T95" fmla="*/ 2147483647 h 1086"/>
              <a:gd name="T96" fmla="*/ 2147483647 w 489"/>
              <a:gd name="T97" fmla="*/ 2147483647 h 1086"/>
              <a:gd name="T98" fmla="*/ 2147483647 w 489"/>
              <a:gd name="T99" fmla="*/ 2147483647 h 1086"/>
              <a:gd name="T100" fmla="*/ 2147483647 w 489"/>
              <a:gd name="T101" fmla="*/ 2147483647 h 1086"/>
              <a:gd name="T102" fmla="*/ 2147483647 w 489"/>
              <a:gd name="T103" fmla="*/ 2147483647 h 1086"/>
              <a:gd name="T104" fmla="*/ 2147483647 w 489"/>
              <a:gd name="T105" fmla="*/ 2147483647 h 1086"/>
              <a:gd name="T106" fmla="*/ 2147483647 w 489"/>
              <a:gd name="T107" fmla="*/ 2147483647 h 1086"/>
              <a:gd name="T108" fmla="*/ 2147483647 w 489"/>
              <a:gd name="T109" fmla="*/ 2147483647 h 1086"/>
              <a:gd name="T110" fmla="*/ 2147483647 w 489"/>
              <a:gd name="T111" fmla="*/ 2147483647 h 1086"/>
              <a:gd name="T112" fmla="*/ 2147483647 w 489"/>
              <a:gd name="T113" fmla="*/ 2147483647 h 1086"/>
              <a:gd name="T114" fmla="*/ 2147483647 w 489"/>
              <a:gd name="T115" fmla="*/ 2147483647 h 1086"/>
              <a:gd name="T116" fmla="*/ 2147483647 w 489"/>
              <a:gd name="T117" fmla="*/ 0 h 10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9"/>
              <a:gd name="T178" fmla="*/ 0 h 1086"/>
              <a:gd name="T179" fmla="*/ 489 w 489"/>
              <a:gd name="T180" fmla="*/ 1086 h 10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9" h="1086">
                <a:moveTo>
                  <a:pt x="398" y="575"/>
                </a:moveTo>
                <a:lnTo>
                  <a:pt x="390" y="577"/>
                </a:lnTo>
                <a:lnTo>
                  <a:pt x="380" y="578"/>
                </a:lnTo>
                <a:lnTo>
                  <a:pt x="372" y="582"/>
                </a:lnTo>
                <a:lnTo>
                  <a:pt x="364" y="585"/>
                </a:lnTo>
                <a:lnTo>
                  <a:pt x="356" y="591"/>
                </a:lnTo>
                <a:lnTo>
                  <a:pt x="349" y="596"/>
                </a:lnTo>
                <a:lnTo>
                  <a:pt x="343" y="604"/>
                </a:lnTo>
                <a:lnTo>
                  <a:pt x="336" y="613"/>
                </a:lnTo>
                <a:lnTo>
                  <a:pt x="330" y="621"/>
                </a:lnTo>
                <a:lnTo>
                  <a:pt x="325" y="630"/>
                </a:lnTo>
                <a:lnTo>
                  <a:pt x="322" y="640"/>
                </a:lnTo>
                <a:lnTo>
                  <a:pt x="317" y="652"/>
                </a:lnTo>
                <a:lnTo>
                  <a:pt x="314" y="663"/>
                </a:lnTo>
                <a:lnTo>
                  <a:pt x="312" y="674"/>
                </a:lnTo>
                <a:lnTo>
                  <a:pt x="310" y="687"/>
                </a:lnTo>
                <a:lnTo>
                  <a:pt x="310" y="699"/>
                </a:lnTo>
                <a:lnTo>
                  <a:pt x="310" y="712"/>
                </a:lnTo>
                <a:lnTo>
                  <a:pt x="312" y="723"/>
                </a:lnTo>
                <a:lnTo>
                  <a:pt x="314" y="736"/>
                </a:lnTo>
                <a:lnTo>
                  <a:pt x="317" y="747"/>
                </a:lnTo>
                <a:lnTo>
                  <a:pt x="322" y="757"/>
                </a:lnTo>
                <a:lnTo>
                  <a:pt x="325" y="767"/>
                </a:lnTo>
                <a:lnTo>
                  <a:pt x="330" y="777"/>
                </a:lnTo>
                <a:lnTo>
                  <a:pt x="336" y="786"/>
                </a:lnTo>
                <a:lnTo>
                  <a:pt x="343" y="795"/>
                </a:lnTo>
                <a:lnTo>
                  <a:pt x="349" y="801"/>
                </a:lnTo>
                <a:lnTo>
                  <a:pt x="356" y="808"/>
                </a:lnTo>
                <a:lnTo>
                  <a:pt x="364" y="812"/>
                </a:lnTo>
                <a:lnTo>
                  <a:pt x="372" y="816"/>
                </a:lnTo>
                <a:lnTo>
                  <a:pt x="380" y="819"/>
                </a:lnTo>
                <a:lnTo>
                  <a:pt x="390" y="821"/>
                </a:lnTo>
                <a:lnTo>
                  <a:pt x="398" y="822"/>
                </a:lnTo>
                <a:lnTo>
                  <a:pt x="408" y="821"/>
                </a:lnTo>
                <a:lnTo>
                  <a:pt x="416" y="819"/>
                </a:lnTo>
                <a:lnTo>
                  <a:pt x="424" y="816"/>
                </a:lnTo>
                <a:lnTo>
                  <a:pt x="432" y="812"/>
                </a:lnTo>
                <a:lnTo>
                  <a:pt x="440" y="808"/>
                </a:lnTo>
                <a:lnTo>
                  <a:pt x="449" y="801"/>
                </a:lnTo>
                <a:lnTo>
                  <a:pt x="455" y="795"/>
                </a:lnTo>
                <a:lnTo>
                  <a:pt x="462" y="786"/>
                </a:lnTo>
                <a:lnTo>
                  <a:pt x="466" y="777"/>
                </a:lnTo>
                <a:lnTo>
                  <a:pt x="471" y="767"/>
                </a:lnTo>
                <a:lnTo>
                  <a:pt x="476" y="757"/>
                </a:lnTo>
                <a:lnTo>
                  <a:pt x="479" y="747"/>
                </a:lnTo>
                <a:lnTo>
                  <a:pt x="483" y="736"/>
                </a:lnTo>
                <a:lnTo>
                  <a:pt x="486" y="723"/>
                </a:lnTo>
                <a:lnTo>
                  <a:pt x="486" y="712"/>
                </a:lnTo>
                <a:lnTo>
                  <a:pt x="488" y="699"/>
                </a:lnTo>
                <a:lnTo>
                  <a:pt x="486" y="687"/>
                </a:lnTo>
                <a:lnTo>
                  <a:pt x="486" y="674"/>
                </a:lnTo>
                <a:lnTo>
                  <a:pt x="483" y="663"/>
                </a:lnTo>
                <a:lnTo>
                  <a:pt x="479" y="652"/>
                </a:lnTo>
                <a:lnTo>
                  <a:pt x="476" y="640"/>
                </a:lnTo>
                <a:lnTo>
                  <a:pt x="471" y="630"/>
                </a:lnTo>
                <a:lnTo>
                  <a:pt x="466" y="621"/>
                </a:lnTo>
                <a:lnTo>
                  <a:pt x="462" y="613"/>
                </a:lnTo>
                <a:lnTo>
                  <a:pt x="455" y="604"/>
                </a:lnTo>
                <a:lnTo>
                  <a:pt x="449" y="596"/>
                </a:lnTo>
                <a:lnTo>
                  <a:pt x="440" y="591"/>
                </a:lnTo>
                <a:lnTo>
                  <a:pt x="432" y="585"/>
                </a:lnTo>
                <a:lnTo>
                  <a:pt x="424" y="582"/>
                </a:lnTo>
                <a:lnTo>
                  <a:pt x="416" y="578"/>
                </a:lnTo>
                <a:lnTo>
                  <a:pt x="408" y="577"/>
                </a:lnTo>
                <a:lnTo>
                  <a:pt x="398" y="575"/>
                </a:lnTo>
                <a:lnTo>
                  <a:pt x="86" y="855"/>
                </a:lnTo>
                <a:lnTo>
                  <a:pt x="78" y="856"/>
                </a:lnTo>
                <a:lnTo>
                  <a:pt x="70" y="858"/>
                </a:lnTo>
                <a:lnTo>
                  <a:pt x="62" y="861"/>
                </a:lnTo>
                <a:lnTo>
                  <a:pt x="54" y="864"/>
                </a:lnTo>
                <a:lnTo>
                  <a:pt x="47" y="869"/>
                </a:lnTo>
                <a:lnTo>
                  <a:pt x="41" y="876"/>
                </a:lnTo>
                <a:lnTo>
                  <a:pt x="34" y="882"/>
                </a:lnTo>
                <a:lnTo>
                  <a:pt x="28" y="889"/>
                </a:lnTo>
                <a:lnTo>
                  <a:pt x="23" y="897"/>
                </a:lnTo>
                <a:lnTo>
                  <a:pt x="18" y="907"/>
                </a:lnTo>
                <a:lnTo>
                  <a:pt x="13" y="916"/>
                </a:lnTo>
                <a:lnTo>
                  <a:pt x="10" y="926"/>
                </a:lnTo>
                <a:lnTo>
                  <a:pt x="7" y="936"/>
                </a:lnTo>
                <a:lnTo>
                  <a:pt x="5" y="947"/>
                </a:lnTo>
                <a:lnTo>
                  <a:pt x="3" y="959"/>
                </a:lnTo>
                <a:lnTo>
                  <a:pt x="3" y="970"/>
                </a:lnTo>
                <a:lnTo>
                  <a:pt x="3" y="981"/>
                </a:lnTo>
                <a:lnTo>
                  <a:pt x="5" y="993"/>
                </a:lnTo>
                <a:lnTo>
                  <a:pt x="7" y="1004"/>
                </a:lnTo>
                <a:lnTo>
                  <a:pt x="10" y="1016"/>
                </a:lnTo>
                <a:lnTo>
                  <a:pt x="13" y="1025"/>
                </a:lnTo>
                <a:lnTo>
                  <a:pt x="18" y="1035"/>
                </a:lnTo>
                <a:lnTo>
                  <a:pt x="23" y="1043"/>
                </a:lnTo>
                <a:lnTo>
                  <a:pt x="28" y="1051"/>
                </a:lnTo>
                <a:lnTo>
                  <a:pt x="34" y="1059"/>
                </a:lnTo>
                <a:lnTo>
                  <a:pt x="41" y="1066"/>
                </a:lnTo>
                <a:lnTo>
                  <a:pt x="47" y="1071"/>
                </a:lnTo>
                <a:lnTo>
                  <a:pt x="54" y="1076"/>
                </a:lnTo>
                <a:lnTo>
                  <a:pt x="62" y="1081"/>
                </a:lnTo>
                <a:lnTo>
                  <a:pt x="70" y="1082"/>
                </a:lnTo>
                <a:lnTo>
                  <a:pt x="78" y="1085"/>
                </a:lnTo>
                <a:lnTo>
                  <a:pt x="86" y="1085"/>
                </a:lnTo>
                <a:lnTo>
                  <a:pt x="94" y="1085"/>
                </a:lnTo>
                <a:lnTo>
                  <a:pt x="102" y="1082"/>
                </a:lnTo>
                <a:lnTo>
                  <a:pt x="111" y="1081"/>
                </a:lnTo>
                <a:lnTo>
                  <a:pt x="119" y="1076"/>
                </a:lnTo>
                <a:lnTo>
                  <a:pt x="125" y="1071"/>
                </a:lnTo>
                <a:lnTo>
                  <a:pt x="132" y="1066"/>
                </a:lnTo>
                <a:lnTo>
                  <a:pt x="138" y="1059"/>
                </a:lnTo>
                <a:lnTo>
                  <a:pt x="145" y="1051"/>
                </a:lnTo>
                <a:lnTo>
                  <a:pt x="150" y="1043"/>
                </a:lnTo>
                <a:lnTo>
                  <a:pt x="154" y="1035"/>
                </a:lnTo>
                <a:lnTo>
                  <a:pt x="159" y="1025"/>
                </a:lnTo>
                <a:lnTo>
                  <a:pt x="163" y="1016"/>
                </a:lnTo>
                <a:lnTo>
                  <a:pt x="164" y="1004"/>
                </a:lnTo>
                <a:lnTo>
                  <a:pt x="167" y="993"/>
                </a:lnTo>
                <a:lnTo>
                  <a:pt x="167" y="981"/>
                </a:lnTo>
                <a:lnTo>
                  <a:pt x="169" y="970"/>
                </a:lnTo>
                <a:lnTo>
                  <a:pt x="167" y="959"/>
                </a:lnTo>
                <a:lnTo>
                  <a:pt x="167" y="947"/>
                </a:lnTo>
                <a:lnTo>
                  <a:pt x="164" y="936"/>
                </a:lnTo>
                <a:lnTo>
                  <a:pt x="163" y="926"/>
                </a:lnTo>
                <a:lnTo>
                  <a:pt x="159" y="916"/>
                </a:lnTo>
                <a:lnTo>
                  <a:pt x="154" y="907"/>
                </a:lnTo>
                <a:lnTo>
                  <a:pt x="150" y="897"/>
                </a:lnTo>
                <a:lnTo>
                  <a:pt x="145" y="889"/>
                </a:lnTo>
                <a:lnTo>
                  <a:pt x="138" y="882"/>
                </a:lnTo>
                <a:lnTo>
                  <a:pt x="132" y="876"/>
                </a:lnTo>
                <a:lnTo>
                  <a:pt x="125" y="869"/>
                </a:lnTo>
                <a:lnTo>
                  <a:pt x="119" y="864"/>
                </a:lnTo>
                <a:lnTo>
                  <a:pt x="111" y="861"/>
                </a:lnTo>
                <a:lnTo>
                  <a:pt x="102" y="858"/>
                </a:lnTo>
                <a:lnTo>
                  <a:pt x="94" y="856"/>
                </a:lnTo>
                <a:lnTo>
                  <a:pt x="86" y="855"/>
                </a:lnTo>
                <a:lnTo>
                  <a:pt x="68" y="325"/>
                </a:lnTo>
                <a:lnTo>
                  <a:pt x="60" y="325"/>
                </a:lnTo>
                <a:lnTo>
                  <a:pt x="54" y="326"/>
                </a:lnTo>
                <a:lnTo>
                  <a:pt x="47" y="330"/>
                </a:lnTo>
                <a:lnTo>
                  <a:pt x="41" y="333"/>
                </a:lnTo>
                <a:lnTo>
                  <a:pt x="29" y="341"/>
                </a:lnTo>
                <a:lnTo>
                  <a:pt x="20" y="352"/>
                </a:lnTo>
                <a:lnTo>
                  <a:pt x="11" y="367"/>
                </a:lnTo>
                <a:lnTo>
                  <a:pt x="5" y="383"/>
                </a:lnTo>
                <a:lnTo>
                  <a:pt x="2" y="401"/>
                </a:lnTo>
                <a:lnTo>
                  <a:pt x="0" y="421"/>
                </a:lnTo>
                <a:lnTo>
                  <a:pt x="2" y="439"/>
                </a:lnTo>
                <a:lnTo>
                  <a:pt x="5" y="456"/>
                </a:lnTo>
                <a:lnTo>
                  <a:pt x="11" y="473"/>
                </a:lnTo>
                <a:lnTo>
                  <a:pt x="20" y="487"/>
                </a:lnTo>
                <a:lnTo>
                  <a:pt x="29" y="499"/>
                </a:lnTo>
                <a:lnTo>
                  <a:pt x="41" y="507"/>
                </a:lnTo>
                <a:lnTo>
                  <a:pt x="47" y="510"/>
                </a:lnTo>
                <a:lnTo>
                  <a:pt x="54" y="513"/>
                </a:lnTo>
                <a:lnTo>
                  <a:pt x="60" y="513"/>
                </a:lnTo>
                <a:lnTo>
                  <a:pt x="68" y="515"/>
                </a:lnTo>
                <a:lnTo>
                  <a:pt x="75" y="513"/>
                </a:lnTo>
                <a:lnTo>
                  <a:pt x="81" y="513"/>
                </a:lnTo>
                <a:lnTo>
                  <a:pt x="88" y="510"/>
                </a:lnTo>
                <a:lnTo>
                  <a:pt x="94" y="507"/>
                </a:lnTo>
                <a:lnTo>
                  <a:pt x="106" y="499"/>
                </a:lnTo>
                <a:lnTo>
                  <a:pt x="115" y="487"/>
                </a:lnTo>
                <a:lnTo>
                  <a:pt x="124" y="473"/>
                </a:lnTo>
                <a:lnTo>
                  <a:pt x="130" y="456"/>
                </a:lnTo>
                <a:lnTo>
                  <a:pt x="135" y="439"/>
                </a:lnTo>
                <a:lnTo>
                  <a:pt x="135" y="421"/>
                </a:lnTo>
                <a:lnTo>
                  <a:pt x="135" y="401"/>
                </a:lnTo>
                <a:lnTo>
                  <a:pt x="130" y="383"/>
                </a:lnTo>
                <a:lnTo>
                  <a:pt x="124" y="367"/>
                </a:lnTo>
                <a:lnTo>
                  <a:pt x="115" y="352"/>
                </a:lnTo>
                <a:lnTo>
                  <a:pt x="106" y="341"/>
                </a:lnTo>
                <a:lnTo>
                  <a:pt x="94" y="333"/>
                </a:lnTo>
                <a:lnTo>
                  <a:pt x="88" y="330"/>
                </a:lnTo>
                <a:lnTo>
                  <a:pt x="81" y="326"/>
                </a:lnTo>
                <a:lnTo>
                  <a:pt x="75" y="325"/>
                </a:lnTo>
                <a:lnTo>
                  <a:pt x="68" y="325"/>
                </a:lnTo>
                <a:lnTo>
                  <a:pt x="356" y="0"/>
                </a:lnTo>
                <a:lnTo>
                  <a:pt x="346" y="0"/>
                </a:lnTo>
                <a:lnTo>
                  <a:pt x="336" y="3"/>
                </a:lnTo>
                <a:lnTo>
                  <a:pt x="327" y="6"/>
                </a:lnTo>
                <a:lnTo>
                  <a:pt x="317" y="10"/>
                </a:lnTo>
                <a:lnTo>
                  <a:pt x="309" y="16"/>
                </a:lnTo>
                <a:lnTo>
                  <a:pt x="301" y="23"/>
                </a:lnTo>
                <a:lnTo>
                  <a:pt x="293" y="31"/>
                </a:lnTo>
                <a:lnTo>
                  <a:pt x="286" y="40"/>
                </a:lnTo>
                <a:lnTo>
                  <a:pt x="280" y="50"/>
                </a:lnTo>
                <a:lnTo>
                  <a:pt x="275" y="60"/>
                </a:lnTo>
                <a:lnTo>
                  <a:pt x="270" y="71"/>
                </a:lnTo>
                <a:lnTo>
                  <a:pt x="265" y="83"/>
                </a:lnTo>
                <a:lnTo>
                  <a:pt x="262" y="96"/>
                </a:lnTo>
                <a:lnTo>
                  <a:pt x="260" y="109"/>
                </a:lnTo>
                <a:lnTo>
                  <a:pt x="258" y="122"/>
                </a:lnTo>
                <a:lnTo>
                  <a:pt x="257" y="136"/>
                </a:lnTo>
                <a:lnTo>
                  <a:pt x="258" y="151"/>
                </a:lnTo>
                <a:lnTo>
                  <a:pt x="260" y="164"/>
                </a:lnTo>
                <a:lnTo>
                  <a:pt x="262" y="177"/>
                </a:lnTo>
                <a:lnTo>
                  <a:pt x="265" y="190"/>
                </a:lnTo>
                <a:lnTo>
                  <a:pt x="270" y="201"/>
                </a:lnTo>
                <a:lnTo>
                  <a:pt x="275" y="213"/>
                </a:lnTo>
                <a:lnTo>
                  <a:pt x="280" y="222"/>
                </a:lnTo>
                <a:lnTo>
                  <a:pt x="286" y="232"/>
                </a:lnTo>
                <a:lnTo>
                  <a:pt x="293" y="242"/>
                </a:lnTo>
                <a:lnTo>
                  <a:pt x="301" y="250"/>
                </a:lnTo>
                <a:lnTo>
                  <a:pt x="309" y="257"/>
                </a:lnTo>
                <a:lnTo>
                  <a:pt x="317" y="261"/>
                </a:lnTo>
                <a:lnTo>
                  <a:pt x="327" y="266"/>
                </a:lnTo>
                <a:lnTo>
                  <a:pt x="336" y="270"/>
                </a:lnTo>
                <a:lnTo>
                  <a:pt x="346" y="273"/>
                </a:lnTo>
                <a:lnTo>
                  <a:pt x="356" y="273"/>
                </a:lnTo>
                <a:lnTo>
                  <a:pt x="366" y="273"/>
                </a:lnTo>
                <a:lnTo>
                  <a:pt x="375" y="270"/>
                </a:lnTo>
                <a:lnTo>
                  <a:pt x="385" y="266"/>
                </a:lnTo>
                <a:lnTo>
                  <a:pt x="393" y="261"/>
                </a:lnTo>
                <a:lnTo>
                  <a:pt x="403" y="257"/>
                </a:lnTo>
                <a:lnTo>
                  <a:pt x="411" y="250"/>
                </a:lnTo>
                <a:lnTo>
                  <a:pt x="418" y="242"/>
                </a:lnTo>
                <a:lnTo>
                  <a:pt x="426" y="232"/>
                </a:lnTo>
                <a:lnTo>
                  <a:pt x="431" y="222"/>
                </a:lnTo>
                <a:lnTo>
                  <a:pt x="437" y="213"/>
                </a:lnTo>
                <a:lnTo>
                  <a:pt x="442" y="201"/>
                </a:lnTo>
                <a:lnTo>
                  <a:pt x="447" y="190"/>
                </a:lnTo>
                <a:lnTo>
                  <a:pt x="450" y="177"/>
                </a:lnTo>
                <a:lnTo>
                  <a:pt x="452" y="164"/>
                </a:lnTo>
                <a:lnTo>
                  <a:pt x="453" y="151"/>
                </a:lnTo>
                <a:lnTo>
                  <a:pt x="453" y="136"/>
                </a:lnTo>
                <a:lnTo>
                  <a:pt x="453" y="122"/>
                </a:lnTo>
                <a:lnTo>
                  <a:pt x="452" y="109"/>
                </a:lnTo>
                <a:lnTo>
                  <a:pt x="450" y="96"/>
                </a:lnTo>
                <a:lnTo>
                  <a:pt x="447" y="83"/>
                </a:lnTo>
                <a:lnTo>
                  <a:pt x="442" y="71"/>
                </a:lnTo>
                <a:lnTo>
                  <a:pt x="437" y="60"/>
                </a:lnTo>
                <a:lnTo>
                  <a:pt x="431" y="50"/>
                </a:lnTo>
                <a:lnTo>
                  <a:pt x="426" y="40"/>
                </a:lnTo>
                <a:lnTo>
                  <a:pt x="418" y="31"/>
                </a:lnTo>
                <a:lnTo>
                  <a:pt x="411" y="23"/>
                </a:lnTo>
                <a:lnTo>
                  <a:pt x="403" y="16"/>
                </a:lnTo>
                <a:lnTo>
                  <a:pt x="393" y="10"/>
                </a:lnTo>
                <a:lnTo>
                  <a:pt x="385" y="6"/>
                </a:lnTo>
                <a:lnTo>
                  <a:pt x="375" y="3"/>
                </a:lnTo>
                <a:lnTo>
                  <a:pt x="366" y="0"/>
                </a:lnTo>
                <a:lnTo>
                  <a:pt x="356" y="0"/>
                </a:lnTo>
                <a:lnTo>
                  <a:pt x="398" y="575"/>
                </a:lnTo>
              </a:path>
            </a:pathLst>
          </a:custGeom>
          <a:solidFill>
            <a:srgbClr val="CC992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19" name="Freeform 83"/>
          <p:cNvSpPr>
            <a:spLocks/>
          </p:cNvSpPr>
          <p:nvPr/>
        </p:nvSpPr>
        <p:spPr bwMode="auto">
          <a:xfrm>
            <a:off x="4848227" y="4079081"/>
            <a:ext cx="284163" cy="295275"/>
          </a:xfrm>
          <a:custGeom>
            <a:avLst/>
            <a:gdLst>
              <a:gd name="T0" fmla="*/ 2147483647 w 179"/>
              <a:gd name="T1" fmla="*/ 2147483647 h 248"/>
              <a:gd name="T2" fmla="*/ 2147483647 w 179"/>
              <a:gd name="T3" fmla="*/ 2147483647 h 248"/>
              <a:gd name="T4" fmla="*/ 2147483647 w 179"/>
              <a:gd name="T5" fmla="*/ 2147483647 h 248"/>
              <a:gd name="T6" fmla="*/ 2147483647 w 179"/>
              <a:gd name="T7" fmla="*/ 2147483647 h 248"/>
              <a:gd name="T8" fmla="*/ 2147483647 w 179"/>
              <a:gd name="T9" fmla="*/ 2147483647 h 248"/>
              <a:gd name="T10" fmla="*/ 2147483647 w 179"/>
              <a:gd name="T11" fmla="*/ 2147483647 h 248"/>
              <a:gd name="T12" fmla="*/ 2147483647 w 179"/>
              <a:gd name="T13" fmla="*/ 2147483647 h 248"/>
              <a:gd name="T14" fmla="*/ 0 w 179"/>
              <a:gd name="T15" fmla="*/ 2147483647 h 248"/>
              <a:gd name="T16" fmla="*/ 0 w 179"/>
              <a:gd name="T17" fmla="*/ 2147483647 h 248"/>
              <a:gd name="T18" fmla="*/ 2147483647 w 179"/>
              <a:gd name="T19" fmla="*/ 2147483647 h 248"/>
              <a:gd name="T20" fmla="*/ 2147483647 w 179"/>
              <a:gd name="T21" fmla="*/ 2147483647 h 248"/>
              <a:gd name="T22" fmla="*/ 2147483647 w 179"/>
              <a:gd name="T23" fmla="*/ 2147483647 h 248"/>
              <a:gd name="T24" fmla="*/ 2147483647 w 179"/>
              <a:gd name="T25" fmla="*/ 2147483647 h 248"/>
              <a:gd name="T26" fmla="*/ 2147483647 w 179"/>
              <a:gd name="T27" fmla="*/ 2147483647 h 248"/>
              <a:gd name="T28" fmla="*/ 2147483647 w 179"/>
              <a:gd name="T29" fmla="*/ 2147483647 h 248"/>
              <a:gd name="T30" fmla="*/ 2147483647 w 179"/>
              <a:gd name="T31" fmla="*/ 2147483647 h 248"/>
              <a:gd name="T32" fmla="*/ 2147483647 w 179"/>
              <a:gd name="T33" fmla="*/ 2147483647 h 248"/>
              <a:gd name="T34" fmla="*/ 2147483647 w 179"/>
              <a:gd name="T35" fmla="*/ 2147483647 h 248"/>
              <a:gd name="T36" fmla="*/ 2147483647 w 179"/>
              <a:gd name="T37" fmla="*/ 2147483647 h 248"/>
              <a:gd name="T38" fmla="*/ 2147483647 w 179"/>
              <a:gd name="T39" fmla="*/ 2147483647 h 248"/>
              <a:gd name="T40" fmla="*/ 2147483647 w 179"/>
              <a:gd name="T41" fmla="*/ 2147483647 h 248"/>
              <a:gd name="T42" fmla="*/ 2147483647 w 179"/>
              <a:gd name="T43" fmla="*/ 2147483647 h 248"/>
              <a:gd name="T44" fmla="*/ 2147483647 w 179"/>
              <a:gd name="T45" fmla="*/ 2147483647 h 248"/>
              <a:gd name="T46" fmla="*/ 2147483647 w 179"/>
              <a:gd name="T47" fmla="*/ 2147483647 h 248"/>
              <a:gd name="T48" fmla="*/ 2147483647 w 179"/>
              <a:gd name="T49" fmla="*/ 2147483647 h 248"/>
              <a:gd name="T50" fmla="*/ 2147483647 w 179"/>
              <a:gd name="T51" fmla="*/ 2147483647 h 248"/>
              <a:gd name="T52" fmla="*/ 2147483647 w 179"/>
              <a:gd name="T53" fmla="*/ 2147483647 h 248"/>
              <a:gd name="T54" fmla="*/ 2147483647 w 179"/>
              <a:gd name="T55" fmla="*/ 2147483647 h 248"/>
              <a:gd name="T56" fmla="*/ 2147483647 w 179"/>
              <a:gd name="T57" fmla="*/ 2147483647 h 248"/>
              <a:gd name="T58" fmla="*/ 2147483647 w 179"/>
              <a:gd name="T59" fmla="*/ 2147483647 h 248"/>
              <a:gd name="T60" fmla="*/ 2147483647 w 179"/>
              <a:gd name="T61" fmla="*/ 2147483647 h 248"/>
              <a:gd name="T62" fmla="*/ 2147483647 w 179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9"/>
              <a:gd name="T97" fmla="*/ 0 h 248"/>
              <a:gd name="T98" fmla="*/ 179 w 179"/>
              <a:gd name="T99" fmla="*/ 248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9" h="248">
                <a:moveTo>
                  <a:pt x="88" y="0"/>
                </a:moveTo>
                <a:lnTo>
                  <a:pt x="80" y="2"/>
                </a:lnTo>
                <a:lnTo>
                  <a:pt x="70" y="3"/>
                </a:lnTo>
                <a:lnTo>
                  <a:pt x="62" y="7"/>
                </a:lnTo>
                <a:lnTo>
                  <a:pt x="54" y="10"/>
                </a:lnTo>
                <a:lnTo>
                  <a:pt x="46" y="16"/>
                </a:lnTo>
                <a:lnTo>
                  <a:pt x="39" y="21"/>
                </a:lnTo>
                <a:lnTo>
                  <a:pt x="33" y="29"/>
                </a:lnTo>
                <a:lnTo>
                  <a:pt x="26" y="38"/>
                </a:lnTo>
                <a:lnTo>
                  <a:pt x="20" y="46"/>
                </a:lnTo>
                <a:lnTo>
                  <a:pt x="15" y="55"/>
                </a:lnTo>
                <a:lnTo>
                  <a:pt x="12" y="65"/>
                </a:lnTo>
                <a:lnTo>
                  <a:pt x="7" y="77"/>
                </a:lnTo>
                <a:lnTo>
                  <a:pt x="4" y="88"/>
                </a:lnTo>
                <a:lnTo>
                  <a:pt x="2" y="99"/>
                </a:lnTo>
                <a:lnTo>
                  <a:pt x="0" y="112"/>
                </a:lnTo>
                <a:lnTo>
                  <a:pt x="0" y="124"/>
                </a:lnTo>
                <a:lnTo>
                  <a:pt x="0" y="137"/>
                </a:lnTo>
                <a:lnTo>
                  <a:pt x="2" y="148"/>
                </a:lnTo>
                <a:lnTo>
                  <a:pt x="4" y="161"/>
                </a:lnTo>
                <a:lnTo>
                  <a:pt x="7" y="172"/>
                </a:lnTo>
                <a:lnTo>
                  <a:pt x="12" y="182"/>
                </a:lnTo>
                <a:lnTo>
                  <a:pt x="15" y="192"/>
                </a:lnTo>
                <a:lnTo>
                  <a:pt x="20" y="202"/>
                </a:lnTo>
                <a:lnTo>
                  <a:pt x="26" y="211"/>
                </a:lnTo>
                <a:lnTo>
                  <a:pt x="33" y="220"/>
                </a:lnTo>
                <a:lnTo>
                  <a:pt x="39" y="226"/>
                </a:lnTo>
                <a:lnTo>
                  <a:pt x="46" y="233"/>
                </a:lnTo>
                <a:lnTo>
                  <a:pt x="54" y="237"/>
                </a:lnTo>
                <a:lnTo>
                  <a:pt x="62" y="241"/>
                </a:lnTo>
                <a:lnTo>
                  <a:pt x="70" y="244"/>
                </a:lnTo>
                <a:lnTo>
                  <a:pt x="80" y="246"/>
                </a:lnTo>
                <a:lnTo>
                  <a:pt x="88" y="247"/>
                </a:lnTo>
                <a:lnTo>
                  <a:pt x="98" y="246"/>
                </a:lnTo>
                <a:lnTo>
                  <a:pt x="106" y="244"/>
                </a:lnTo>
                <a:lnTo>
                  <a:pt x="114" y="241"/>
                </a:lnTo>
                <a:lnTo>
                  <a:pt x="122" y="237"/>
                </a:lnTo>
                <a:lnTo>
                  <a:pt x="130" y="233"/>
                </a:lnTo>
                <a:lnTo>
                  <a:pt x="139" y="226"/>
                </a:lnTo>
                <a:lnTo>
                  <a:pt x="145" y="220"/>
                </a:lnTo>
                <a:lnTo>
                  <a:pt x="152" y="211"/>
                </a:lnTo>
                <a:lnTo>
                  <a:pt x="156" y="202"/>
                </a:lnTo>
                <a:lnTo>
                  <a:pt x="161" y="192"/>
                </a:lnTo>
                <a:lnTo>
                  <a:pt x="166" y="182"/>
                </a:lnTo>
                <a:lnTo>
                  <a:pt x="169" y="172"/>
                </a:lnTo>
                <a:lnTo>
                  <a:pt x="173" y="161"/>
                </a:lnTo>
                <a:lnTo>
                  <a:pt x="176" y="148"/>
                </a:lnTo>
                <a:lnTo>
                  <a:pt x="176" y="137"/>
                </a:lnTo>
                <a:lnTo>
                  <a:pt x="178" y="124"/>
                </a:lnTo>
                <a:lnTo>
                  <a:pt x="176" y="112"/>
                </a:lnTo>
                <a:lnTo>
                  <a:pt x="176" y="99"/>
                </a:lnTo>
                <a:lnTo>
                  <a:pt x="173" y="88"/>
                </a:lnTo>
                <a:lnTo>
                  <a:pt x="169" y="77"/>
                </a:lnTo>
                <a:lnTo>
                  <a:pt x="166" y="65"/>
                </a:lnTo>
                <a:lnTo>
                  <a:pt x="161" y="55"/>
                </a:lnTo>
                <a:lnTo>
                  <a:pt x="156" y="46"/>
                </a:lnTo>
                <a:lnTo>
                  <a:pt x="152" y="38"/>
                </a:lnTo>
                <a:lnTo>
                  <a:pt x="145" y="29"/>
                </a:lnTo>
                <a:lnTo>
                  <a:pt x="139" y="21"/>
                </a:lnTo>
                <a:lnTo>
                  <a:pt x="130" y="16"/>
                </a:lnTo>
                <a:lnTo>
                  <a:pt x="122" y="10"/>
                </a:lnTo>
                <a:lnTo>
                  <a:pt x="114" y="7"/>
                </a:lnTo>
                <a:lnTo>
                  <a:pt x="106" y="3"/>
                </a:lnTo>
                <a:lnTo>
                  <a:pt x="98" y="2"/>
                </a:lnTo>
                <a:lnTo>
                  <a:pt x="8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0" name="Freeform 84"/>
          <p:cNvSpPr>
            <a:spLocks/>
          </p:cNvSpPr>
          <p:nvPr/>
        </p:nvSpPr>
        <p:spPr bwMode="auto">
          <a:xfrm>
            <a:off x="4360863" y="4412457"/>
            <a:ext cx="265112" cy="275035"/>
          </a:xfrm>
          <a:custGeom>
            <a:avLst/>
            <a:gdLst>
              <a:gd name="T0" fmla="*/ 2147483647 w 167"/>
              <a:gd name="T1" fmla="*/ 2147483647 h 231"/>
              <a:gd name="T2" fmla="*/ 2147483647 w 167"/>
              <a:gd name="T3" fmla="*/ 2147483647 h 231"/>
              <a:gd name="T4" fmla="*/ 2147483647 w 167"/>
              <a:gd name="T5" fmla="*/ 2147483647 h 231"/>
              <a:gd name="T6" fmla="*/ 2147483647 w 167"/>
              <a:gd name="T7" fmla="*/ 2147483647 h 231"/>
              <a:gd name="T8" fmla="*/ 2147483647 w 167"/>
              <a:gd name="T9" fmla="*/ 2147483647 h 231"/>
              <a:gd name="T10" fmla="*/ 2147483647 w 167"/>
              <a:gd name="T11" fmla="*/ 2147483647 h 231"/>
              <a:gd name="T12" fmla="*/ 2147483647 w 167"/>
              <a:gd name="T13" fmla="*/ 2147483647 h 231"/>
              <a:gd name="T14" fmla="*/ 0 w 167"/>
              <a:gd name="T15" fmla="*/ 2147483647 h 231"/>
              <a:gd name="T16" fmla="*/ 0 w 167"/>
              <a:gd name="T17" fmla="*/ 2147483647 h 231"/>
              <a:gd name="T18" fmla="*/ 2147483647 w 167"/>
              <a:gd name="T19" fmla="*/ 2147483647 h 231"/>
              <a:gd name="T20" fmla="*/ 2147483647 w 167"/>
              <a:gd name="T21" fmla="*/ 2147483647 h 231"/>
              <a:gd name="T22" fmla="*/ 2147483647 w 167"/>
              <a:gd name="T23" fmla="*/ 2147483647 h 231"/>
              <a:gd name="T24" fmla="*/ 2147483647 w 167"/>
              <a:gd name="T25" fmla="*/ 2147483647 h 231"/>
              <a:gd name="T26" fmla="*/ 2147483647 w 167"/>
              <a:gd name="T27" fmla="*/ 2147483647 h 231"/>
              <a:gd name="T28" fmla="*/ 2147483647 w 167"/>
              <a:gd name="T29" fmla="*/ 2147483647 h 231"/>
              <a:gd name="T30" fmla="*/ 2147483647 w 167"/>
              <a:gd name="T31" fmla="*/ 2147483647 h 231"/>
              <a:gd name="T32" fmla="*/ 2147483647 w 167"/>
              <a:gd name="T33" fmla="*/ 2147483647 h 231"/>
              <a:gd name="T34" fmla="*/ 2147483647 w 167"/>
              <a:gd name="T35" fmla="*/ 2147483647 h 231"/>
              <a:gd name="T36" fmla="*/ 2147483647 w 167"/>
              <a:gd name="T37" fmla="*/ 2147483647 h 231"/>
              <a:gd name="T38" fmla="*/ 2147483647 w 167"/>
              <a:gd name="T39" fmla="*/ 2147483647 h 231"/>
              <a:gd name="T40" fmla="*/ 2147483647 w 167"/>
              <a:gd name="T41" fmla="*/ 2147483647 h 231"/>
              <a:gd name="T42" fmla="*/ 2147483647 w 167"/>
              <a:gd name="T43" fmla="*/ 2147483647 h 231"/>
              <a:gd name="T44" fmla="*/ 2147483647 w 167"/>
              <a:gd name="T45" fmla="*/ 2147483647 h 231"/>
              <a:gd name="T46" fmla="*/ 2147483647 w 167"/>
              <a:gd name="T47" fmla="*/ 2147483647 h 231"/>
              <a:gd name="T48" fmla="*/ 2147483647 w 167"/>
              <a:gd name="T49" fmla="*/ 2147483647 h 231"/>
              <a:gd name="T50" fmla="*/ 2147483647 w 167"/>
              <a:gd name="T51" fmla="*/ 2147483647 h 231"/>
              <a:gd name="T52" fmla="*/ 2147483647 w 167"/>
              <a:gd name="T53" fmla="*/ 2147483647 h 231"/>
              <a:gd name="T54" fmla="*/ 2147483647 w 167"/>
              <a:gd name="T55" fmla="*/ 2147483647 h 231"/>
              <a:gd name="T56" fmla="*/ 2147483647 w 167"/>
              <a:gd name="T57" fmla="*/ 2147483647 h 231"/>
              <a:gd name="T58" fmla="*/ 2147483647 w 167"/>
              <a:gd name="T59" fmla="*/ 2147483647 h 231"/>
              <a:gd name="T60" fmla="*/ 2147483647 w 167"/>
              <a:gd name="T61" fmla="*/ 2147483647 h 231"/>
              <a:gd name="T62" fmla="*/ 2147483647 w 167"/>
              <a:gd name="T63" fmla="*/ 2147483647 h 2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"/>
              <a:gd name="T97" fmla="*/ 0 h 231"/>
              <a:gd name="T98" fmla="*/ 167 w 167"/>
              <a:gd name="T99" fmla="*/ 231 h 2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" h="231">
                <a:moveTo>
                  <a:pt x="83" y="0"/>
                </a:moveTo>
                <a:lnTo>
                  <a:pt x="75" y="1"/>
                </a:lnTo>
                <a:lnTo>
                  <a:pt x="67" y="3"/>
                </a:lnTo>
                <a:lnTo>
                  <a:pt x="59" y="6"/>
                </a:lnTo>
                <a:lnTo>
                  <a:pt x="51" y="9"/>
                </a:lnTo>
                <a:lnTo>
                  <a:pt x="44" y="14"/>
                </a:lnTo>
                <a:lnTo>
                  <a:pt x="38" y="21"/>
                </a:lnTo>
                <a:lnTo>
                  <a:pt x="31" y="27"/>
                </a:lnTo>
                <a:lnTo>
                  <a:pt x="25" y="34"/>
                </a:lnTo>
                <a:lnTo>
                  <a:pt x="20" y="42"/>
                </a:lnTo>
                <a:lnTo>
                  <a:pt x="15" y="52"/>
                </a:lnTo>
                <a:lnTo>
                  <a:pt x="10" y="61"/>
                </a:lnTo>
                <a:lnTo>
                  <a:pt x="7" y="71"/>
                </a:lnTo>
                <a:lnTo>
                  <a:pt x="4" y="81"/>
                </a:lnTo>
                <a:lnTo>
                  <a:pt x="2" y="92"/>
                </a:lnTo>
                <a:lnTo>
                  <a:pt x="0" y="104"/>
                </a:lnTo>
                <a:lnTo>
                  <a:pt x="0" y="115"/>
                </a:lnTo>
                <a:lnTo>
                  <a:pt x="0" y="126"/>
                </a:lnTo>
                <a:lnTo>
                  <a:pt x="2" y="138"/>
                </a:lnTo>
                <a:lnTo>
                  <a:pt x="4" y="149"/>
                </a:lnTo>
                <a:lnTo>
                  <a:pt x="7" y="161"/>
                </a:lnTo>
                <a:lnTo>
                  <a:pt x="10" y="170"/>
                </a:lnTo>
                <a:lnTo>
                  <a:pt x="15" y="180"/>
                </a:lnTo>
                <a:lnTo>
                  <a:pt x="20" y="188"/>
                </a:lnTo>
                <a:lnTo>
                  <a:pt x="25" y="196"/>
                </a:lnTo>
                <a:lnTo>
                  <a:pt x="31" y="204"/>
                </a:lnTo>
                <a:lnTo>
                  <a:pt x="38" y="211"/>
                </a:lnTo>
                <a:lnTo>
                  <a:pt x="44" y="216"/>
                </a:lnTo>
                <a:lnTo>
                  <a:pt x="51" y="221"/>
                </a:lnTo>
                <a:lnTo>
                  <a:pt x="59" y="226"/>
                </a:lnTo>
                <a:lnTo>
                  <a:pt x="67" y="227"/>
                </a:lnTo>
                <a:lnTo>
                  <a:pt x="75" y="230"/>
                </a:lnTo>
                <a:lnTo>
                  <a:pt x="83" y="230"/>
                </a:lnTo>
                <a:lnTo>
                  <a:pt x="91" y="230"/>
                </a:lnTo>
                <a:lnTo>
                  <a:pt x="99" y="227"/>
                </a:lnTo>
                <a:lnTo>
                  <a:pt x="108" y="226"/>
                </a:lnTo>
                <a:lnTo>
                  <a:pt x="116" y="221"/>
                </a:lnTo>
                <a:lnTo>
                  <a:pt x="122" y="216"/>
                </a:lnTo>
                <a:lnTo>
                  <a:pt x="129" y="211"/>
                </a:lnTo>
                <a:lnTo>
                  <a:pt x="135" y="204"/>
                </a:lnTo>
                <a:lnTo>
                  <a:pt x="142" y="196"/>
                </a:lnTo>
                <a:lnTo>
                  <a:pt x="147" y="188"/>
                </a:lnTo>
                <a:lnTo>
                  <a:pt x="151" y="180"/>
                </a:lnTo>
                <a:lnTo>
                  <a:pt x="156" y="170"/>
                </a:lnTo>
                <a:lnTo>
                  <a:pt x="160" y="161"/>
                </a:lnTo>
                <a:lnTo>
                  <a:pt x="161" y="149"/>
                </a:lnTo>
                <a:lnTo>
                  <a:pt x="164" y="138"/>
                </a:lnTo>
                <a:lnTo>
                  <a:pt x="164" y="126"/>
                </a:lnTo>
                <a:lnTo>
                  <a:pt x="166" y="115"/>
                </a:lnTo>
                <a:lnTo>
                  <a:pt x="164" y="104"/>
                </a:lnTo>
                <a:lnTo>
                  <a:pt x="164" y="92"/>
                </a:lnTo>
                <a:lnTo>
                  <a:pt x="161" y="81"/>
                </a:lnTo>
                <a:lnTo>
                  <a:pt x="160" y="71"/>
                </a:lnTo>
                <a:lnTo>
                  <a:pt x="156" y="61"/>
                </a:lnTo>
                <a:lnTo>
                  <a:pt x="151" y="52"/>
                </a:lnTo>
                <a:lnTo>
                  <a:pt x="147" y="42"/>
                </a:lnTo>
                <a:lnTo>
                  <a:pt x="142" y="34"/>
                </a:lnTo>
                <a:lnTo>
                  <a:pt x="135" y="27"/>
                </a:lnTo>
                <a:lnTo>
                  <a:pt x="129" y="21"/>
                </a:lnTo>
                <a:lnTo>
                  <a:pt x="122" y="14"/>
                </a:lnTo>
                <a:lnTo>
                  <a:pt x="116" y="9"/>
                </a:lnTo>
                <a:lnTo>
                  <a:pt x="108" y="6"/>
                </a:lnTo>
                <a:lnTo>
                  <a:pt x="99" y="3"/>
                </a:lnTo>
                <a:lnTo>
                  <a:pt x="91" y="1"/>
                </a:lnTo>
                <a:lnTo>
                  <a:pt x="8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1" name="Freeform 85"/>
          <p:cNvSpPr>
            <a:spLocks/>
          </p:cNvSpPr>
          <p:nvPr/>
        </p:nvSpPr>
        <p:spPr bwMode="auto">
          <a:xfrm>
            <a:off x="4356101" y="3781425"/>
            <a:ext cx="215900" cy="227411"/>
          </a:xfrm>
          <a:custGeom>
            <a:avLst/>
            <a:gdLst>
              <a:gd name="T0" fmla="*/ 2147483647 w 136"/>
              <a:gd name="T1" fmla="*/ 0 h 191"/>
              <a:gd name="T2" fmla="*/ 2147483647 w 136"/>
              <a:gd name="T3" fmla="*/ 0 h 191"/>
              <a:gd name="T4" fmla="*/ 2147483647 w 136"/>
              <a:gd name="T5" fmla="*/ 2147483647 h 191"/>
              <a:gd name="T6" fmla="*/ 2147483647 w 136"/>
              <a:gd name="T7" fmla="*/ 2147483647 h 191"/>
              <a:gd name="T8" fmla="*/ 2147483647 w 136"/>
              <a:gd name="T9" fmla="*/ 2147483647 h 191"/>
              <a:gd name="T10" fmla="*/ 2147483647 w 136"/>
              <a:gd name="T11" fmla="*/ 2147483647 h 191"/>
              <a:gd name="T12" fmla="*/ 2147483647 w 136"/>
              <a:gd name="T13" fmla="*/ 2147483647 h 191"/>
              <a:gd name="T14" fmla="*/ 2147483647 w 136"/>
              <a:gd name="T15" fmla="*/ 2147483647 h 191"/>
              <a:gd name="T16" fmla="*/ 2147483647 w 136"/>
              <a:gd name="T17" fmla="*/ 2147483647 h 191"/>
              <a:gd name="T18" fmla="*/ 2147483647 w 136"/>
              <a:gd name="T19" fmla="*/ 2147483647 h 191"/>
              <a:gd name="T20" fmla="*/ 0 w 136"/>
              <a:gd name="T21" fmla="*/ 2147483647 h 191"/>
              <a:gd name="T22" fmla="*/ 2147483647 w 136"/>
              <a:gd name="T23" fmla="*/ 2147483647 h 191"/>
              <a:gd name="T24" fmla="*/ 2147483647 w 136"/>
              <a:gd name="T25" fmla="*/ 2147483647 h 191"/>
              <a:gd name="T26" fmla="*/ 2147483647 w 136"/>
              <a:gd name="T27" fmla="*/ 2147483647 h 191"/>
              <a:gd name="T28" fmla="*/ 2147483647 w 136"/>
              <a:gd name="T29" fmla="*/ 2147483647 h 191"/>
              <a:gd name="T30" fmla="*/ 2147483647 w 136"/>
              <a:gd name="T31" fmla="*/ 2147483647 h 191"/>
              <a:gd name="T32" fmla="*/ 2147483647 w 136"/>
              <a:gd name="T33" fmla="*/ 2147483647 h 191"/>
              <a:gd name="T34" fmla="*/ 2147483647 w 136"/>
              <a:gd name="T35" fmla="*/ 2147483647 h 191"/>
              <a:gd name="T36" fmla="*/ 2147483647 w 136"/>
              <a:gd name="T37" fmla="*/ 2147483647 h 191"/>
              <a:gd name="T38" fmla="*/ 2147483647 w 136"/>
              <a:gd name="T39" fmla="*/ 2147483647 h 191"/>
              <a:gd name="T40" fmla="*/ 2147483647 w 136"/>
              <a:gd name="T41" fmla="*/ 2147483647 h 191"/>
              <a:gd name="T42" fmla="*/ 2147483647 w 136"/>
              <a:gd name="T43" fmla="*/ 2147483647 h 191"/>
              <a:gd name="T44" fmla="*/ 2147483647 w 136"/>
              <a:gd name="T45" fmla="*/ 2147483647 h 191"/>
              <a:gd name="T46" fmla="*/ 2147483647 w 136"/>
              <a:gd name="T47" fmla="*/ 2147483647 h 191"/>
              <a:gd name="T48" fmla="*/ 2147483647 w 136"/>
              <a:gd name="T49" fmla="*/ 2147483647 h 191"/>
              <a:gd name="T50" fmla="*/ 2147483647 w 136"/>
              <a:gd name="T51" fmla="*/ 2147483647 h 191"/>
              <a:gd name="T52" fmla="*/ 2147483647 w 136"/>
              <a:gd name="T53" fmla="*/ 2147483647 h 191"/>
              <a:gd name="T54" fmla="*/ 2147483647 w 136"/>
              <a:gd name="T55" fmla="*/ 2147483647 h 191"/>
              <a:gd name="T56" fmla="*/ 2147483647 w 136"/>
              <a:gd name="T57" fmla="*/ 2147483647 h 191"/>
              <a:gd name="T58" fmla="*/ 2147483647 w 136"/>
              <a:gd name="T59" fmla="*/ 2147483647 h 191"/>
              <a:gd name="T60" fmla="*/ 2147483647 w 136"/>
              <a:gd name="T61" fmla="*/ 2147483647 h 191"/>
              <a:gd name="T62" fmla="*/ 2147483647 w 136"/>
              <a:gd name="T63" fmla="*/ 2147483647 h 191"/>
              <a:gd name="T64" fmla="*/ 2147483647 w 136"/>
              <a:gd name="T65" fmla="*/ 2147483647 h 191"/>
              <a:gd name="T66" fmla="*/ 2147483647 w 136"/>
              <a:gd name="T67" fmla="*/ 2147483647 h 191"/>
              <a:gd name="T68" fmla="*/ 2147483647 w 136"/>
              <a:gd name="T69" fmla="*/ 2147483647 h 191"/>
              <a:gd name="T70" fmla="*/ 2147483647 w 136"/>
              <a:gd name="T71" fmla="*/ 2147483647 h 191"/>
              <a:gd name="T72" fmla="*/ 2147483647 w 136"/>
              <a:gd name="T73" fmla="*/ 2147483647 h 191"/>
              <a:gd name="T74" fmla="*/ 2147483647 w 136"/>
              <a:gd name="T75" fmla="*/ 2147483647 h 191"/>
              <a:gd name="T76" fmla="*/ 2147483647 w 136"/>
              <a:gd name="T77" fmla="*/ 2147483647 h 191"/>
              <a:gd name="T78" fmla="*/ 2147483647 w 136"/>
              <a:gd name="T79" fmla="*/ 0 h 191"/>
              <a:gd name="T80" fmla="*/ 2147483647 w 136"/>
              <a:gd name="T81" fmla="*/ 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91"/>
              <a:gd name="T125" fmla="*/ 136 w 136"/>
              <a:gd name="T126" fmla="*/ 191 h 1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91">
                <a:moveTo>
                  <a:pt x="68" y="0"/>
                </a:moveTo>
                <a:lnTo>
                  <a:pt x="60" y="0"/>
                </a:lnTo>
                <a:lnTo>
                  <a:pt x="54" y="1"/>
                </a:lnTo>
                <a:lnTo>
                  <a:pt x="47" y="5"/>
                </a:lnTo>
                <a:lnTo>
                  <a:pt x="41" y="8"/>
                </a:lnTo>
                <a:lnTo>
                  <a:pt x="29" y="16"/>
                </a:lnTo>
                <a:lnTo>
                  <a:pt x="20" y="27"/>
                </a:lnTo>
                <a:lnTo>
                  <a:pt x="11" y="42"/>
                </a:lnTo>
                <a:lnTo>
                  <a:pt x="5" y="58"/>
                </a:lnTo>
                <a:lnTo>
                  <a:pt x="2" y="76"/>
                </a:lnTo>
                <a:lnTo>
                  <a:pt x="0" y="96"/>
                </a:lnTo>
                <a:lnTo>
                  <a:pt x="2" y="114"/>
                </a:lnTo>
                <a:lnTo>
                  <a:pt x="5" y="131"/>
                </a:lnTo>
                <a:lnTo>
                  <a:pt x="11" y="148"/>
                </a:lnTo>
                <a:lnTo>
                  <a:pt x="20" y="162"/>
                </a:lnTo>
                <a:lnTo>
                  <a:pt x="29" y="174"/>
                </a:lnTo>
                <a:lnTo>
                  <a:pt x="41" y="182"/>
                </a:lnTo>
                <a:lnTo>
                  <a:pt x="47" y="185"/>
                </a:lnTo>
                <a:lnTo>
                  <a:pt x="54" y="188"/>
                </a:lnTo>
                <a:lnTo>
                  <a:pt x="60" y="188"/>
                </a:lnTo>
                <a:lnTo>
                  <a:pt x="68" y="190"/>
                </a:lnTo>
                <a:lnTo>
                  <a:pt x="75" y="188"/>
                </a:lnTo>
                <a:lnTo>
                  <a:pt x="81" y="188"/>
                </a:lnTo>
                <a:lnTo>
                  <a:pt x="88" y="185"/>
                </a:lnTo>
                <a:lnTo>
                  <a:pt x="94" y="182"/>
                </a:lnTo>
                <a:lnTo>
                  <a:pt x="106" y="174"/>
                </a:lnTo>
                <a:lnTo>
                  <a:pt x="115" y="162"/>
                </a:lnTo>
                <a:lnTo>
                  <a:pt x="124" y="148"/>
                </a:lnTo>
                <a:lnTo>
                  <a:pt x="130" y="131"/>
                </a:lnTo>
                <a:lnTo>
                  <a:pt x="135" y="114"/>
                </a:lnTo>
                <a:lnTo>
                  <a:pt x="135" y="96"/>
                </a:lnTo>
                <a:lnTo>
                  <a:pt x="135" y="76"/>
                </a:lnTo>
                <a:lnTo>
                  <a:pt x="130" y="58"/>
                </a:lnTo>
                <a:lnTo>
                  <a:pt x="124" y="42"/>
                </a:lnTo>
                <a:lnTo>
                  <a:pt x="115" y="27"/>
                </a:lnTo>
                <a:lnTo>
                  <a:pt x="106" y="16"/>
                </a:lnTo>
                <a:lnTo>
                  <a:pt x="94" y="8"/>
                </a:lnTo>
                <a:lnTo>
                  <a:pt x="88" y="5"/>
                </a:lnTo>
                <a:lnTo>
                  <a:pt x="81" y="1"/>
                </a:lnTo>
                <a:lnTo>
                  <a:pt x="75" y="0"/>
                </a:lnTo>
                <a:lnTo>
                  <a:pt x="6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2" name="Freeform 86"/>
          <p:cNvSpPr>
            <a:spLocks/>
          </p:cNvSpPr>
          <p:nvPr/>
        </p:nvSpPr>
        <p:spPr bwMode="auto">
          <a:xfrm>
            <a:off x="4764090" y="3394474"/>
            <a:ext cx="312737" cy="326231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7"/>
              <a:gd name="T97" fmla="*/ 0 h 274"/>
              <a:gd name="T98" fmla="*/ 197 w 197"/>
              <a:gd name="T99" fmla="*/ 274 h 2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3" name="Freeform 87"/>
          <p:cNvSpPr>
            <a:spLocks/>
          </p:cNvSpPr>
          <p:nvPr/>
        </p:nvSpPr>
        <p:spPr bwMode="auto">
          <a:xfrm>
            <a:off x="5424488" y="3121819"/>
            <a:ext cx="442912" cy="863204"/>
          </a:xfrm>
          <a:custGeom>
            <a:avLst/>
            <a:gdLst>
              <a:gd name="T0" fmla="*/ 0 w 279"/>
              <a:gd name="T1" fmla="*/ 0 h 725"/>
              <a:gd name="T2" fmla="*/ 2147483647 w 279"/>
              <a:gd name="T3" fmla="*/ 2147483647 h 725"/>
              <a:gd name="T4" fmla="*/ 2147483647 w 279"/>
              <a:gd name="T5" fmla="*/ 2147483647 h 725"/>
              <a:gd name="T6" fmla="*/ 2147483647 w 279"/>
              <a:gd name="T7" fmla="*/ 2147483647 h 725"/>
              <a:gd name="T8" fmla="*/ 2147483647 w 279"/>
              <a:gd name="T9" fmla="*/ 2147483647 h 725"/>
              <a:gd name="T10" fmla="*/ 2147483647 w 279"/>
              <a:gd name="T11" fmla="*/ 2147483647 h 725"/>
              <a:gd name="T12" fmla="*/ 2147483647 w 279"/>
              <a:gd name="T13" fmla="*/ 2147483647 h 725"/>
              <a:gd name="T14" fmla="*/ 2147483647 w 279"/>
              <a:gd name="T15" fmla="*/ 2147483647 h 725"/>
              <a:gd name="T16" fmla="*/ 2147483647 w 279"/>
              <a:gd name="T17" fmla="*/ 2147483647 h 725"/>
              <a:gd name="T18" fmla="*/ 2147483647 w 279"/>
              <a:gd name="T19" fmla="*/ 2147483647 h 725"/>
              <a:gd name="T20" fmla="*/ 2147483647 w 279"/>
              <a:gd name="T21" fmla="*/ 2147483647 h 725"/>
              <a:gd name="T22" fmla="*/ 2147483647 w 279"/>
              <a:gd name="T23" fmla="*/ 2147483647 h 725"/>
              <a:gd name="T24" fmla="*/ 2147483647 w 279"/>
              <a:gd name="T25" fmla="*/ 2147483647 h 725"/>
              <a:gd name="T26" fmla="*/ 2147483647 w 279"/>
              <a:gd name="T27" fmla="*/ 2147483647 h 725"/>
              <a:gd name="T28" fmla="*/ 2147483647 w 279"/>
              <a:gd name="T29" fmla="*/ 2147483647 h 725"/>
              <a:gd name="T30" fmla="*/ 2147483647 w 279"/>
              <a:gd name="T31" fmla="*/ 2147483647 h 725"/>
              <a:gd name="T32" fmla="*/ 2147483647 w 279"/>
              <a:gd name="T33" fmla="*/ 2147483647 h 725"/>
              <a:gd name="T34" fmla="*/ 2147483647 w 279"/>
              <a:gd name="T35" fmla="*/ 2147483647 h 725"/>
              <a:gd name="T36" fmla="*/ 2147483647 w 279"/>
              <a:gd name="T37" fmla="*/ 2147483647 h 725"/>
              <a:gd name="T38" fmla="*/ 2147483647 w 279"/>
              <a:gd name="T39" fmla="*/ 2147483647 h 725"/>
              <a:gd name="T40" fmla="*/ 2147483647 w 279"/>
              <a:gd name="T41" fmla="*/ 2147483647 h 725"/>
              <a:gd name="T42" fmla="*/ 2147483647 w 279"/>
              <a:gd name="T43" fmla="*/ 2147483647 h 725"/>
              <a:gd name="T44" fmla="*/ 2147483647 w 279"/>
              <a:gd name="T45" fmla="*/ 2147483647 h 725"/>
              <a:gd name="T46" fmla="*/ 2147483647 w 279"/>
              <a:gd name="T47" fmla="*/ 2147483647 h 725"/>
              <a:gd name="T48" fmla="*/ 2147483647 w 279"/>
              <a:gd name="T49" fmla="*/ 2147483647 h 725"/>
              <a:gd name="T50" fmla="*/ 2147483647 w 279"/>
              <a:gd name="T51" fmla="*/ 2147483647 h 725"/>
              <a:gd name="T52" fmla="*/ 2147483647 w 279"/>
              <a:gd name="T53" fmla="*/ 2147483647 h 725"/>
              <a:gd name="T54" fmla="*/ 2147483647 w 279"/>
              <a:gd name="T55" fmla="*/ 2147483647 h 725"/>
              <a:gd name="T56" fmla="*/ 2147483647 w 279"/>
              <a:gd name="T57" fmla="*/ 2147483647 h 725"/>
              <a:gd name="T58" fmla="*/ 2147483647 w 279"/>
              <a:gd name="T59" fmla="*/ 2147483647 h 725"/>
              <a:gd name="T60" fmla="*/ 2147483647 w 279"/>
              <a:gd name="T61" fmla="*/ 2147483647 h 725"/>
              <a:gd name="T62" fmla="*/ 2147483647 w 279"/>
              <a:gd name="T63" fmla="*/ 2147483647 h 725"/>
              <a:gd name="T64" fmla="*/ 0 w 279"/>
              <a:gd name="T65" fmla="*/ 0 h 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9"/>
              <a:gd name="T100" fmla="*/ 0 h 725"/>
              <a:gd name="T101" fmla="*/ 279 w 279"/>
              <a:gd name="T102" fmla="*/ 725 h 7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9" h="725">
                <a:moveTo>
                  <a:pt x="0" y="0"/>
                </a:moveTo>
                <a:lnTo>
                  <a:pt x="36" y="31"/>
                </a:lnTo>
                <a:lnTo>
                  <a:pt x="71" y="65"/>
                </a:lnTo>
                <a:lnTo>
                  <a:pt x="106" y="100"/>
                </a:lnTo>
                <a:lnTo>
                  <a:pt x="141" y="136"/>
                </a:lnTo>
                <a:lnTo>
                  <a:pt x="175" y="175"/>
                </a:lnTo>
                <a:lnTo>
                  <a:pt x="210" y="213"/>
                </a:lnTo>
                <a:lnTo>
                  <a:pt x="244" y="250"/>
                </a:lnTo>
                <a:lnTo>
                  <a:pt x="278" y="286"/>
                </a:lnTo>
                <a:lnTo>
                  <a:pt x="276" y="339"/>
                </a:lnTo>
                <a:lnTo>
                  <a:pt x="275" y="395"/>
                </a:lnTo>
                <a:lnTo>
                  <a:pt x="273" y="448"/>
                </a:lnTo>
                <a:lnTo>
                  <a:pt x="271" y="503"/>
                </a:lnTo>
                <a:lnTo>
                  <a:pt x="268" y="557"/>
                </a:lnTo>
                <a:lnTo>
                  <a:pt x="266" y="612"/>
                </a:lnTo>
                <a:lnTo>
                  <a:pt x="263" y="668"/>
                </a:lnTo>
                <a:lnTo>
                  <a:pt x="260" y="724"/>
                </a:lnTo>
                <a:lnTo>
                  <a:pt x="257" y="668"/>
                </a:lnTo>
                <a:lnTo>
                  <a:pt x="252" y="611"/>
                </a:lnTo>
                <a:lnTo>
                  <a:pt x="247" y="554"/>
                </a:lnTo>
                <a:lnTo>
                  <a:pt x="242" y="497"/>
                </a:lnTo>
                <a:lnTo>
                  <a:pt x="237" y="442"/>
                </a:lnTo>
                <a:lnTo>
                  <a:pt x="231" y="386"/>
                </a:lnTo>
                <a:lnTo>
                  <a:pt x="223" y="334"/>
                </a:lnTo>
                <a:lnTo>
                  <a:pt x="214" y="282"/>
                </a:lnTo>
                <a:lnTo>
                  <a:pt x="188" y="245"/>
                </a:lnTo>
                <a:lnTo>
                  <a:pt x="162" y="208"/>
                </a:lnTo>
                <a:lnTo>
                  <a:pt x="136" y="172"/>
                </a:lnTo>
                <a:lnTo>
                  <a:pt x="109" y="138"/>
                </a:lnTo>
                <a:lnTo>
                  <a:pt x="83" y="102"/>
                </a:lnTo>
                <a:lnTo>
                  <a:pt x="55" y="68"/>
                </a:lnTo>
                <a:lnTo>
                  <a:pt x="29" y="34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4" name="Freeform 88"/>
          <p:cNvSpPr>
            <a:spLocks/>
          </p:cNvSpPr>
          <p:nvPr/>
        </p:nvSpPr>
        <p:spPr bwMode="auto">
          <a:xfrm>
            <a:off x="5275263" y="3549253"/>
            <a:ext cx="207963" cy="332184"/>
          </a:xfrm>
          <a:custGeom>
            <a:avLst/>
            <a:gdLst>
              <a:gd name="T0" fmla="*/ 2147483647 w 131"/>
              <a:gd name="T1" fmla="*/ 0 h 279"/>
              <a:gd name="T2" fmla="*/ 2147483647 w 131"/>
              <a:gd name="T3" fmla="*/ 2147483647 h 279"/>
              <a:gd name="T4" fmla="*/ 2147483647 w 131"/>
              <a:gd name="T5" fmla="*/ 2147483647 h 279"/>
              <a:gd name="T6" fmla="*/ 2147483647 w 131"/>
              <a:gd name="T7" fmla="*/ 2147483647 h 279"/>
              <a:gd name="T8" fmla="*/ 2147483647 w 131"/>
              <a:gd name="T9" fmla="*/ 2147483647 h 279"/>
              <a:gd name="T10" fmla="*/ 2147483647 w 131"/>
              <a:gd name="T11" fmla="*/ 2147483647 h 279"/>
              <a:gd name="T12" fmla="*/ 2147483647 w 131"/>
              <a:gd name="T13" fmla="*/ 2147483647 h 279"/>
              <a:gd name="T14" fmla="*/ 2147483647 w 131"/>
              <a:gd name="T15" fmla="*/ 2147483647 h 279"/>
              <a:gd name="T16" fmla="*/ 2147483647 w 131"/>
              <a:gd name="T17" fmla="*/ 2147483647 h 279"/>
              <a:gd name="T18" fmla="*/ 2147483647 w 131"/>
              <a:gd name="T19" fmla="*/ 2147483647 h 279"/>
              <a:gd name="T20" fmla="*/ 2147483647 w 131"/>
              <a:gd name="T21" fmla="*/ 2147483647 h 279"/>
              <a:gd name="T22" fmla="*/ 2147483647 w 131"/>
              <a:gd name="T23" fmla="*/ 2147483647 h 279"/>
              <a:gd name="T24" fmla="*/ 2147483647 w 131"/>
              <a:gd name="T25" fmla="*/ 2147483647 h 279"/>
              <a:gd name="T26" fmla="*/ 2147483647 w 131"/>
              <a:gd name="T27" fmla="*/ 2147483647 h 279"/>
              <a:gd name="T28" fmla="*/ 2147483647 w 131"/>
              <a:gd name="T29" fmla="*/ 2147483647 h 279"/>
              <a:gd name="T30" fmla="*/ 2147483647 w 131"/>
              <a:gd name="T31" fmla="*/ 2147483647 h 279"/>
              <a:gd name="T32" fmla="*/ 2147483647 w 131"/>
              <a:gd name="T33" fmla="*/ 2147483647 h 279"/>
              <a:gd name="T34" fmla="*/ 2147483647 w 131"/>
              <a:gd name="T35" fmla="*/ 2147483647 h 279"/>
              <a:gd name="T36" fmla="*/ 2147483647 w 131"/>
              <a:gd name="T37" fmla="*/ 2147483647 h 279"/>
              <a:gd name="T38" fmla="*/ 2147483647 w 131"/>
              <a:gd name="T39" fmla="*/ 2147483647 h 279"/>
              <a:gd name="T40" fmla="*/ 2147483647 w 131"/>
              <a:gd name="T41" fmla="*/ 2147483647 h 279"/>
              <a:gd name="T42" fmla="*/ 2147483647 w 131"/>
              <a:gd name="T43" fmla="*/ 2147483647 h 279"/>
              <a:gd name="T44" fmla="*/ 2147483647 w 131"/>
              <a:gd name="T45" fmla="*/ 2147483647 h 279"/>
              <a:gd name="T46" fmla="*/ 2147483647 w 131"/>
              <a:gd name="T47" fmla="*/ 2147483647 h 279"/>
              <a:gd name="T48" fmla="*/ 2147483647 w 131"/>
              <a:gd name="T49" fmla="*/ 2147483647 h 279"/>
              <a:gd name="T50" fmla="*/ 2147483647 w 131"/>
              <a:gd name="T51" fmla="*/ 2147483647 h 279"/>
              <a:gd name="T52" fmla="*/ 2147483647 w 131"/>
              <a:gd name="T53" fmla="*/ 2147483647 h 279"/>
              <a:gd name="T54" fmla="*/ 2147483647 w 131"/>
              <a:gd name="T55" fmla="*/ 2147483647 h 279"/>
              <a:gd name="T56" fmla="*/ 2147483647 w 131"/>
              <a:gd name="T57" fmla="*/ 2147483647 h 279"/>
              <a:gd name="T58" fmla="*/ 2147483647 w 131"/>
              <a:gd name="T59" fmla="*/ 2147483647 h 279"/>
              <a:gd name="T60" fmla="*/ 2147483647 w 131"/>
              <a:gd name="T61" fmla="*/ 2147483647 h 279"/>
              <a:gd name="T62" fmla="*/ 2147483647 w 131"/>
              <a:gd name="T63" fmla="*/ 2147483647 h 279"/>
              <a:gd name="T64" fmla="*/ 2147483647 w 131"/>
              <a:gd name="T65" fmla="*/ 2147483647 h 279"/>
              <a:gd name="T66" fmla="*/ 2147483647 w 131"/>
              <a:gd name="T67" fmla="*/ 2147483647 h 279"/>
              <a:gd name="T68" fmla="*/ 2147483647 w 131"/>
              <a:gd name="T69" fmla="*/ 2147483647 h 279"/>
              <a:gd name="T70" fmla="*/ 2147483647 w 131"/>
              <a:gd name="T71" fmla="*/ 2147483647 h 279"/>
              <a:gd name="T72" fmla="*/ 0 w 131"/>
              <a:gd name="T73" fmla="*/ 2147483647 h 279"/>
              <a:gd name="T74" fmla="*/ 0 w 131"/>
              <a:gd name="T75" fmla="*/ 2147483647 h 279"/>
              <a:gd name="T76" fmla="*/ 2147483647 w 131"/>
              <a:gd name="T77" fmla="*/ 2147483647 h 279"/>
              <a:gd name="T78" fmla="*/ 2147483647 w 131"/>
              <a:gd name="T79" fmla="*/ 2147483647 h 279"/>
              <a:gd name="T80" fmla="*/ 2147483647 w 131"/>
              <a:gd name="T81" fmla="*/ 2147483647 h 279"/>
              <a:gd name="T82" fmla="*/ 2147483647 w 131"/>
              <a:gd name="T83" fmla="*/ 2147483647 h 279"/>
              <a:gd name="T84" fmla="*/ 2147483647 w 131"/>
              <a:gd name="T85" fmla="*/ 2147483647 h 279"/>
              <a:gd name="T86" fmla="*/ 2147483647 w 131"/>
              <a:gd name="T87" fmla="*/ 2147483647 h 279"/>
              <a:gd name="T88" fmla="*/ 2147483647 w 131"/>
              <a:gd name="T89" fmla="*/ 2147483647 h 279"/>
              <a:gd name="T90" fmla="*/ 2147483647 w 131"/>
              <a:gd name="T91" fmla="*/ 2147483647 h 279"/>
              <a:gd name="T92" fmla="*/ 2147483647 w 131"/>
              <a:gd name="T93" fmla="*/ 2147483647 h 279"/>
              <a:gd name="T94" fmla="*/ 2147483647 w 131"/>
              <a:gd name="T95" fmla="*/ 2147483647 h 279"/>
              <a:gd name="T96" fmla="*/ 2147483647 w 131"/>
              <a:gd name="T97" fmla="*/ 2147483647 h 279"/>
              <a:gd name="T98" fmla="*/ 2147483647 w 131"/>
              <a:gd name="T99" fmla="*/ 2147483647 h 279"/>
              <a:gd name="T100" fmla="*/ 2147483647 w 131"/>
              <a:gd name="T101" fmla="*/ 2147483647 h 279"/>
              <a:gd name="T102" fmla="*/ 2147483647 w 131"/>
              <a:gd name="T103" fmla="*/ 2147483647 h 279"/>
              <a:gd name="T104" fmla="*/ 2147483647 w 131"/>
              <a:gd name="T105" fmla="*/ 0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"/>
              <a:gd name="T160" fmla="*/ 0 h 279"/>
              <a:gd name="T161" fmla="*/ 131 w 131"/>
              <a:gd name="T162" fmla="*/ 279 h 2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" h="279">
                <a:moveTo>
                  <a:pt x="120" y="0"/>
                </a:moveTo>
                <a:lnTo>
                  <a:pt x="113" y="5"/>
                </a:lnTo>
                <a:lnTo>
                  <a:pt x="107" y="10"/>
                </a:lnTo>
                <a:lnTo>
                  <a:pt x="102" y="18"/>
                </a:lnTo>
                <a:lnTo>
                  <a:pt x="97" y="26"/>
                </a:lnTo>
                <a:lnTo>
                  <a:pt x="89" y="47"/>
                </a:lnTo>
                <a:lnTo>
                  <a:pt x="84" y="70"/>
                </a:lnTo>
                <a:lnTo>
                  <a:pt x="79" y="92"/>
                </a:lnTo>
                <a:lnTo>
                  <a:pt x="78" y="114"/>
                </a:lnTo>
                <a:lnTo>
                  <a:pt x="78" y="133"/>
                </a:lnTo>
                <a:lnTo>
                  <a:pt x="78" y="146"/>
                </a:lnTo>
                <a:lnTo>
                  <a:pt x="78" y="162"/>
                </a:lnTo>
                <a:lnTo>
                  <a:pt x="79" y="180"/>
                </a:lnTo>
                <a:lnTo>
                  <a:pt x="83" y="200"/>
                </a:lnTo>
                <a:lnTo>
                  <a:pt x="87" y="219"/>
                </a:lnTo>
                <a:lnTo>
                  <a:pt x="96" y="237"/>
                </a:lnTo>
                <a:lnTo>
                  <a:pt x="104" y="253"/>
                </a:lnTo>
                <a:lnTo>
                  <a:pt x="109" y="261"/>
                </a:lnTo>
                <a:lnTo>
                  <a:pt x="115" y="268"/>
                </a:lnTo>
                <a:lnTo>
                  <a:pt x="122" y="273"/>
                </a:lnTo>
                <a:lnTo>
                  <a:pt x="130" y="278"/>
                </a:lnTo>
                <a:lnTo>
                  <a:pt x="115" y="278"/>
                </a:lnTo>
                <a:lnTo>
                  <a:pt x="102" y="278"/>
                </a:lnTo>
                <a:lnTo>
                  <a:pt x="89" y="274"/>
                </a:lnTo>
                <a:lnTo>
                  <a:pt x="78" y="270"/>
                </a:lnTo>
                <a:lnTo>
                  <a:pt x="66" y="263"/>
                </a:lnTo>
                <a:lnTo>
                  <a:pt x="55" y="257"/>
                </a:lnTo>
                <a:lnTo>
                  <a:pt x="45" y="247"/>
                </a:lnTo>
                <a:lnTo>
                  <a:pt x="37" y="239"/>
                </a:lnTo>
                <a:lnTo>
                  <a:pt x="29" y="227"/>
                </a:lnTo>
                <a:lnTo>
                  <a:pt x="22" y="216"/>
                </a:lnTo>
                <a:lnTo>
                  <a:pt x="16" y="205"/>
                </a:lnTo>
                <a:lnTo>
                  <a:pt x="11" y="192"/>
                </a:lnTo>
                <a:lnTo>
                  <a:pt x="6" y="179"/>
                </a:lnTo>
                <a:lnTo>
                  <a:pt x="3" y="164"/>
                </a:lnTo>
                <a:lnTo>
                  <a:pt x="1" y="151"/>
                </a:lnTo>
                <a:lnTo>
                  <a:pt x="0" y="136"/>
                </a:lnTo>
                <a:lnTo>
                  <a:pt x="0" y="122"/>
                </a:lnTo>
                <a:lnTo>
                  <a:pt x="1" y="109"/>
                </a:lnTo>
                <a:lnTo>
                  <a:pt x="5" y="96"/>
                </a:lnTo>
                <a:lnTo>
                  <a:pt x="8" y="83"/>
                </a:lnTo>
                <a:lnTo>
                  <a:pt x="13" y="71"/>
                </a:lnTo>
                <a:lnTo>
                  <a:pt x="19" y="60"/>
                </a:lnTo>
                <a:lnTo>
                  <a:pt x="26" y="50"/>
                </a:lnTo>
                <a:lnTo>
                  <a:pt x="34" y="40"/>
                </a:lnTo>
                <a:lnTo>
                  <a:pt x="42" y="31"/>
                </a:lnTo>
                <a:lnTo>
                  <a:pt x="52" y="24"/>
                </a:lnTo>
                <a:lnTo>
                  <a:pt x="61" y="16"/>
                </a:lnTo>
                <a:lnTo>
                  <a:pt x="73" y="11"/>
                </a:lnTo>
                <a:lnTo>
                  <a:pt x="84" y="6"/>
                </a:lnTo>
                <a:lnTo>
                  <a:pt x="96" y="3"/>
                </a:lnTo>
                <a:lnTo>
                  <a:pt x="107" y="1"/>
                </a:lnTo>
                <a:lnTo>
                  <a:pt x="12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5" name="Freeform 89"/>
          <p:cNvSpPr>
            <a:spLocks/>
          </p:cNvSpPr>
          <p:nvPr/>
        </p:nvSpPr>
        <p:spPr bwMode="auto">
          <a:xfrm>
            <a:off x="5391153" y="3545683"/>
            <a:ext cx="79375" cy="184547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2147483647 h 155"/>
              <a:gd name="T4" fmla="*/ 2147483647 w 50"/>
              <a:gd name="T5" fmla="*/ 2147483647 h 155"/>
              <a:gd name="T6" fmla="*/ 2147483647 w 50"/>
              <a:gd name="T7" fmla="*/ 2147483647 h 155"/>
              <a:gd name="T8" fmla="*/ 2147483647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2147483647 w 50"/>
              <a:gd name="T19" fmla="*/ 2147483647 h 155"/>
              <a:gd name="T20" fmla="*/ 2147483647 w 50"/>
              <a:gd name="T21" fmla="*/ 2147483647 h 155"/>
              <a:gd name="T22" fmla="*/ 2147483647 w 50"/>
              <a:gd name="T23" fmla="*/ 0 h 155"/>
              <a:gd name="T24" fmla="*/ 2147483647 w 50"/>
              <a:gd name="T25" fmla="*/ 2147483647 h 155"/>
              <a:gd name="T26" fmla="*/ 2147483647 w 50"/>
              <a:gd name="T27" fmla="*/ 2147483647 h 155"/>
              <a:gd name="T28" fmla="*/ 2147483647 w 50"/>
              <a:gd name="T29" fmla="*/ 2147483647 h 155"/>
              <a:gd name="T30" fmla="*/ 2147483647 w 50"/>
              <a:gd name="T31" fmla="*/ 2147483647 h 155"/>
              <a:gd name="T32" fmla="*/ 2147483647 w 50"/>
              <a:gd name="T33" fmla="*/ 2147483647 h 155"/>
              <a:gd name="T34" fmla="*/ 2147483647 w 50"/>
              <a:gd name="T35" fmla="*/ 2147483647 h 155"/>
              <a:gd name="T36" fmla="*/ 2147483647 w 50"/>
              <a:gd name="T37" fmla="*/ 2147483647 h 155"/>
              <a:gd name="T38" fmla="*/ 2147483647 w 50"/>
              <a:gd name="T39" fmla="*/ 2147483647 h 155"/>
              <a:gd name="T40" fmla="*/ 0 w 50"/>
              <a:gd name="T41" fmla="*/ 2147483647 h 155"/>
              <a:gd name="T42" fmla="*/ 0 w 50"/>
              <a:gd name="T43" fmla="*/ 2147483647 h 155"/>
              <a:gd name="T44" fmla="*/ 0 w 50"/>
              <a:gd name="T45" fmla="*/ 2147483647 h 155"/>
              <a:gd name="T46" fmla="*/ 0 w 50"/>
              <a:gd name="T47" fmla="*/ 2147483647 h 155"/>
              <a:gd name="T48" fmla="*/ 2147483647 w 50"/>
              <a:gd name="T49" fmla="*/ 2147483647 h 155"/>
              <a:gd name="T50" fmla="*/ 2147483647 w 50"/>
              <a:gd name="T51" fmla="*/ 2147483647 h 155"/>
              <a:gd name="T52" fmla="*/ 2147483647 w 50"/>
              <a:gd name="T53" fmla="*/ 2147483647 h 155"/>
              <a:gd name="T54" fmla="*/ 2147483647 w 50"/>
              <a:gd name="T55" fmla="*/ 2147483647 h 155"/>
              <a:gd name="T56" fmla="*/ 2147483647 w 50"/>
              <a:gd name="T57" fmla="*/ 2147483647 h 155"/>
              <a:gd name="T58" fmla="*/ 2147483647 w 50"/>
              <a:gd name="T59" fmla="*/ 2147483647 h 155"/>
              <a:gd name="T60" fmla="*/ 2147483647 w 50"/>
              <a:gd name="T61" fmla="*/ 2147483647 h 1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0"/>
              <a:gd name="T94" fmla="*/ 0 h 155"/>
              <a:gd name="T95" fmla="*/ 50 w 50"/>
              <a:gd name="T96" fmla="*/ 155 h 1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0" h="155">
                <a:moveTo>
                  <a:pt x="10" y="149"/>
                </a:moveTo>
                <a:lnTo>
                  <a:pt x="8" y="136"/>
                </a:lnTo>
                <a:lnTo>
                  <a:pt x="10" y="117"/>
                </a:lnTo>
                <a:lnTo>
                  <a:pt x="11" y="95"/>
                </a:lnTo>
                <a:lnTo>
                  <a:pt x="14" y="73"/>
                </a:lnTo>
                <a:lnTo>
                  <a:pt x="21" y="52"/>
                </a:lnTo>
                <a:lnTo>
                  <a:pt x="27" y="30"/>
                </a:lnTo>
                <a:lnTo>
                  <a:pt x="32" y="22"/>
                </a:lnTo>
                <a:lnTo>
                  <a:pt x="37" y="16"/>
                </a:lnTo>
                <a:lnTo>
                  <a:pt x="44" y="11"/>
                </a:lnTo>
                <a:lnTo>
                  <a:pt x="49" y="6"/>
                </a:lnTo>
                <a:lnTo>
                  <a:pt x="45" y="0"/>
                </a:lnTo>
                <a:lnTo>
                  <a:pt x="37" y="4"/>
                </a:lnTo>
                <a:lnTo>
                  <a:pt x="31" y="11"/>
                </a:lnTo>
                <a:lnTo>
                  <a:pt x="26" y="19"/>
                </a:lnTo>
                <a:lnTo>
                  <a:pt x="21" y="27"/>
                </a:lnTo>
                <a:lnTo>
                  <a:pt x="13" y="48"/>
                </a:lnTo>
                <a:lnTo>
                  <a:pt x="6" y="71"/>
                </a:lnTo>
                <a:lnTo>
                  <a:pt x="3" y="94"/>
                </a:lnTo>
                <a:lnTo>
                  <a:pt x="1" y="117"/>
                </a:lnTo>
                <a:lnTo>
                  <a:pt x="0" y="136"/>
                </a:lnTo>
                <a:lnTo>
                  <a:pt x="0" y="151"/>
                </a:lnTo>
                <a:lnTo>
                  <a:pt x="0" y="149"/>
                </a:lnTo>
                <a:lnTo>
                  <a:pt x="0" y="151"/>
                </a:lnTo>
                <a:lnTo>
                  <a:pt x="1" y="152"/>
                </a:lnTo>
                <a:lnTo>
                  <a:pt x="3" y="154"/>
                </a:lnTo>
                <a:lnTo>
                  <a:pt x="5" y="154"/>
                </a:lnTo>
                <a:lnTo>
                  <a:pt x="6" y="154"/>
                </a:lnTo>
                <a:lnTo>
                  <a:pt x="8" y="152"/>
                </a:lnTo>
                <a:lnTo>
                  <a:pt x="8" y="151"/>
                </a:lnTo>
                <a:lnTo>
                  <a:pt x="10" y="14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6" name="Freeform 90"/>
          <p:cNvSpPr>
            <a:spLocks/>
          </p:cNvSpPr>
          <p:nvPr/>
        </p:nvSpPr>
        <p:spPr bwMode="auto">
          <a:xfrm>
            <a:off x="5391150" y="3723085"/>
            <a:ext cx="96839" cy="164307"/>
          </a:xfrm>
          <a:custGeom>
            <a:avLst/>
            <a:gdLst>
              <a:gd name="T0" fmla="*/ 2147483647 w 61"/>
              <a:gd name="T1" fmla="*/ 2147483647 h 138"/>
              <a:gd name="T2" fmla="*/ 2147483647 w 61"/>
              <a:gd name="T3" fmla="*/ 2147483647 h 138"/>
              <a:gd name="T4" fmla="*/ 2147483647 w 61"/>
              <a:gd name="T5" fmla="*/ 2147483647 h 138"/>
              <a:gd name="T6" fmla="*/ 2147483647 w 61"/>
              <a:gd name="T7" fmla="*/ 2147483647 h 138"/>
              <a:gd name="T8" fmla="*/ 2147483647 w 61"/>
              <a:gd name="T9" fmla="*/ 2147483647 h 138"/>
              <a:gd name="T10" fmla="*/ 2147483647 w 61"/>
              <a:gd name="T11" fmla="*/ 2147483647 h 138"/>
              <a:gd name="T12" fmla="*/ 2147483647 w 61"/>
              <a:gd name="T13" fmla="*/ 2147483647 h 138"/>
              <a:gd name="T14" fmla="*/ 2147483647 w 61"/>
              <a:gd name="T15" fmla="*/ 2147483647 h 138"/>
              <a:gd name="T16" fmla="*/ 2147483647 w 61"/>
              <a:gd name="T17" fmla="*/ 2147483647 h 138"/>
              <a:gd name="T18" fmla="*/ 2147483647 w 61"/>
              <a:gd name="T19" fmla="*/ 2147483647 h 138"/>
              <a:gd name="T20" fmla="*/ 2147483647 w 61"/>
              <a:gd name="T21" fmla="*/ 2147483647 h 138"/>
              <a:gd name="T22" fmla="*/ 2147483647 w 61"/>
              <a:gd name="T23" fmla="*/ 0 h 138"/>
              <a:gd name="T24" fmla="*/ 0 w 61"/>
              <a:gd name="T25" fmla="*/ 0 h 138"/>
              <a:gd name="T26" fmla="*/ 2147483647 w 61"/>
              <a:gd name="T27" fmla="*/ 2147483647 h 138"/>
              <a:gd name="T28" fmla="*/ 2147483647 w 61"/>
              <a:gd name="T29" fmla="*/ 2147483647 h 138"/>
              <a:gd name="T30" fmla="*/ 2147483647 w 61"/>
              <a:gd name="T31" fmla="*/ 2147483647 h 138"/>
              <a:gd name="T32" fmla="*/ 2147483647 w 61"/>
              <a:gd name="T33" fmla="*/ 2147483647 h 138"/>
              <a:gd name="T34" fmla="*/ 2147483647 w 61"/>
              <a:gd name="T35" fmla="*/ 2147483647 h 138"/>
              <a:gd name="T36" fmla="*/ 2147483647 w 61"/>
              <a:gd name="T37" fmla="*/ 2147483647 h 138"/>
              <a:gd name="T38" fmla="*/ 2147483647 w 61"/>
              <a:gd name="T39" fmla="*/ 2147483647 h 138"/>
              <a:gd name="T40" fmla="*/ 2147483647 w 61"/>
              <a:gd name="T41" fmla="*/ 2147483647 h 138"/>
              <a:gd name="T42" fmla="*/ 2147483647 w 61"/>
              <a:gd name="T43" fmla="*/ 2147483647 h 138"/>
              <a:gd name="T44" fmla="*/ 2147483647 w 61"/>
              <a:gd name="T45" fmla="*/ 2147483647 h 138"/>
              <a:gd name="T46" fmla="*/ 2147483647 w 61"/>
              <a:gd name="T47" fmla="*/ 2147483647 h 138"/>
              <a:gd name="T48" fmla="*/ 2147483647 w 61"/>
              <a:gd name="T49" fmla="*/ 2147483647 h 138"/>
              <a:gd name="T50" fmla="*/ 2147483647 w 61"/>
              <a:gd name="T51" fmla="*/ 2147483647 h 138"/>
              <a:gd name="T52" fmla="*/ 2147483647 w 61"/>
              <a:gd name="T53" fmla="*/ 2147483647 h 138"/>
              <a:gd name="T54" fmla="*/ 2147483647 w 61"/>
              <a:gd name="T55" fmla="*/ 2147483647 h 138"/>
              <a:gd name="T56" fmla="*/ 2147483647 w 61"/>
              <a:gd name="T57" fmla="*/ 2147483647 h 138"/>
              <a:gd name="T58" fmla="*/ 2147483647 w 61"/>
              <a:gd name="T59" fmla="*/ 2147483647 h 138"/>
              <a:gd name="T60" fmla="*/ 2147483647 w 61"/>
              <a:gd name="T61" fmla="*/ 2147483647 h 138"/>
              <a:gd name="T62" fmla="*/ 2147483647 w 61"/>
              <a:gd name="T63" fmla="*/ 2147483647 h 138"/>
              <a:gd name="T64" fmla="*/ 2147483647 w 61"/>
              <a:gd name="T65" fmla="*/ 2147483647 h 138"/>
              <a:gd name="T66" fmla="*/ 2147483647 w 61"/>
              <a:gd name="T67" fmla="*/ 2147483647 h 1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138"/>
              <a:gd name="T104" fmla="*/ 61 w 61"/>
              <a:gd name="T105" fmla="*/ 138 h 1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138">
                <a:moveTo>
                  <a:pt x="57" y="137"/>
                </a:moveTo>
                <a:lnTo>
                  <a:pt x="58" y="128"/>
                </a:lnTo>
                <a:lnTo>
                  <a:pt x="52" y="124"/>
                </a:lnTo>
                <a:lnTo>
                  <a:pt x="45" y="119"/>
                </a:lnTo>
                <a:lnTo>
                  <a:pt x="39" y="112"/>
                </a:lnTo>
                <a:lnTo>
                  <a:pt x="34" y="106"/>
                </a:lnTo>
                <a:lnTo>
                  <a:pt x="26" y="89"/>
                </a:lnTo>
                <a:lnTo>
                  <a:pt x="19" y="72"/>
                </a:lnTo>
                <a:lnTo>
                  <a:pt x="14" y="52"/>
                </a:lnTo>
                <a:lnTo>
                  <a:pt x="11" y="34"/>
                </a:lnTo>
                <a:lnTo>
                  <a:pt x="10" y="16"/>
                </a:lnTo>
                <a:lnTo>
                  <a:pt x="10" y="0"/>
                </a:lnTo>
                <a:lnTo>
                  <a:pt x="0" y="0"/>
                </a:lnTo>
                <a:lnTo>
                  <a:pt x="1" y="16"/>
                </a:lnTo>
                <a:lnTo>
                  <a:pt x="3" y="34"/>
                </a:lnTo>
                <a:lnTo>
                  <a:pt x="6" y="54"/>
                </a:lnTo>
                <a:lnTo>
                  <a:pt x="11" y="73"/>
                </a:lnTo>
                <a:lnTo>
                  <a:pt x="18" y="93"/>
                </a:lnTo>
                <a:lnTo>
                  <a:pt x="27" y="111"/>
                </a:lnTo>
                <a:lnTo>
                  <a:pt x="32" y="119"/>
                </a:lnTo>
                <a:lnTo>
                  <a:pt x="39" y="125"/>
                </a:lnTo>
                <a:lnTo>
                  <a:pt x="47" y="132"/>
                </a:lnTo>
                <a:lnTo>
                  <a:pt x="53" y="137"/>
                </a:lnTo>
                <a:lnTo>
                  <a:pt x="55" y="128"/>
                </a:lnTo>
                <a:lnTo>
                  <a:pt x="53" y="137"/>
                </a:lnTo>
                <a:lnTo>
                  <a:pt x="57" y="137"/>
                </a:lnTo>
                <a:lnTo>
                  <a:pt x="58" y="137"/>
                </a:lnTo>
                <a:lnTo>
                  <a:pt x="58" y="135"/>
                </a:lnTo>
                <a:lnTo>
                  <a:pt x="60" y="135"/>
                </a:lnTo>
                <a:lnTo>
                  <a:pt x="60" y="133"/>
                </a:lnTo>
                <a:lnTo>
                  <a:pt x="60" y="132"/>
                </a:lnTo>
                <a:lnTo>
                  <a:pt x="60" y="130"/>
                </a:lnTo>
                <a:lnTo>
                  <a:pt x="58" y="128"/>
                </a:lnTo>
                <a:lnTo>
                  <a:pt x="57" y="13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7" name="Freeform 91"/>
          <p:cNvSpPr>
            <a:spLocks/>
          </p:cNvSpPr>
          <p:nvPr/>
        </p:nvSpPr>
        <p:spPr bwMode="auto">
          <a:xfrm>
            <a:off x="5267326" y="3705226"/>
            <a:ext cx="215900" cy="182167"/>
          </a:xfrm>
          <a:custGeom>
            <a:avLst/>
            <a:gdLst>
              <a:gd name="T0" fmla="*/ 0 w 136"/>
              <a:gd name="T1" fmla="*/ 2147483647 h 153"/>
              <a:gd name="T2" fmla="*/ 2147483647 w 136"/>
              <a:gd name="T3" fmla="*/ 2147483647 h 153"/>
              <a:gd name="T4" fmla="*/ 2147483647 w 136"/>
              <a:gd name="T5" fmla="*/ 2147483647 h 153"/>
              <a:gd name="T6" fmla="*/ 2147483647 w 136"/>
              <a:gd name="T7" fmla="*/ 2147483647 h 153"/>
              <a:gd name="T8" fmla="*/ 2147483647 w 136"/>
              <a:gd name="T9" fmla="*/ 2147483647 h 153"/>
              <a:gd name="T10" fmla="*/ 2147483647 w 136"/>
              <a:gd name="T11" fmla="*/ 2147483647 h 153"/>
              <a:gd name="T12" fmla="*/ 2147483647 w 136"/>
              <a:gd name="T13" fmla="*/ 2147483647 h 153"/>
              <a:gd name="T14" fmla="*/ 2147483647 w 136"/>
              <a:gd name="T15" fmla="*/ 2147483647 h 153"/>
              <a:gd name="T16" fmla="*/ 2147483647 w 136"/>
              <a:gd name="T17" fmla="*/ 2147483647 h 153"/>
              <a:gd name="T18" fmla="*/ 2147483647 w 136"/>
              <a:gd name="T19" fmla="*/ 2147483647 h 153"/>
              <a:gd name="T20" fmla="*/ 2147483647 w 136"/>
              <a:gd name="T21" fmla="*/ 2147483647 h 153"/>
              <a:gd name="T22" fmla="*/ 2147483647 w 136"/>
              <a:gd name="T23" fmla="*/ 2147483647 h 153"/>
              <a:gd name="T24" fmla="*/ 2147483647 w 136"/>
              <a:gd name="T25" fmla="*/ 2147483647 h 153"/>
              <a:gd name="T26" fmla="*/ 2147483647 w 136"/>
              <a:gd name="T27" fmla="*/ 2147483647 h 153"/>
              <a:gd name="T28" fmla="*/ 2147483647 w 136"/>
              <a:gd name="T29" fmla="*/ 2147483647 h 153"/>
              <a:gd name="T30" fmla="*/ 2147483647 w 136"/>
              <a:gd name="T31" fmla="*/ 2147483647 h 153"/>
              <a:gd name="T32" fmla="*/ 2147483647 w 136"/>
              <a:gd name="T33" fmla="*/ 2147483647 h 153"/>
              <a:gd name="T34" fmla="*/ 2147483647 w 136"/>
              <a:gd name="T35" fmla="*/ 2147483647 h 153"/>
              <a:gd name="T36" fmla="*/ 2147483647 w 136"/>
              <a:gd name="T37" fmla="*/ 2147483647 h 153"/>
              <a:gd name="T38" fmla="*/ 2147483647 w 136"/>
              <a:gd name="T39" fmla="*/ 2147483647 h 153"/>
              <a:gd name="T40" fmla="*/ 2147483647 w 136"/>
              <a:gd name="T41" fmla="*/ 2147483647 h 153"/>
              <a:gd name="T42" fmla="*/ 2147483647 w 136"/>
              <a:gd name="T43" fmla="*/ 2147483647 h 153"/>
              <a:gd name="T44" fmla="*/ 2147483647 w 136"/>
              <a:gd name="T45" fmla="*/ 2147483647 h 153"/>
              <a:gd name="T46" fmla="*/ 2147483647 w 136"/>
              <a:gd name="T47" fmla="*/ 2147483647 h 153"/>
              <a:gd name="T48" fmla="*/ 2147483647 w 136"/>
              <a:gd name="T49" fmla="*/ 2147483647 h 153"/>
              <a:gd name="T50" fmla="*/ 2147483647 w 136"/>
              <a:gd name="T51" fmla="*/ 2147483647 h 153"/>
              <a:gd name="T52" fmla="*/ 2147483647 w 136"/>
              <a:gd name="T53" fmla="*/ 2147483647 h 153"/>
              <a:gd name="T54" fmla="*/ 2147483647 w 136"/>
              <a:gd name="T55" fmla="*/ 2147483647 h 153"/>
              <a:gd name="T56" fmla="*/ 2147483647 w 136"/>
              <a:gd name="T57" fmla="*/ 2147483647 h 153"/>
              <a:gd name="T58" fmla="*/ 2147483647 w 136"/>
              <a:gd name="T59" fmla="*/ 2147483647 h 153"/>
              <a:gd name="T60" fmla="*/ 2147483647 w 136"/>
              <a:gd name="T61" fmla="*/ 2147483647 h 153"/>
              <a:gd name="T62" fmla="*/ 2147483647 w 136"/>
              <a:gd name="T63" fmla="*/ 2147483647 h 153"/>
              <a:gd name="T64" fmla="*/ 2147483647 w 136"/>
              <a:gd name="T65" fmla="*/ 2147483647 h 153"/>
              <a:gd name="T66" fmla="*/ 2147483647 w 136"/>
              <a:gd name="T67" fmla="*/ 2147483647 h 153"/>
              <a:gd name="T68" fmla="*/ 2147483647 w 136"/>
              <a:gd name="T69" fmla="*/ 2147483647 h 153"/>
              <a:gd name="T70" fmla="*/ 2147483647 w 136"/>
              <a:gd name="T71" fmla="*/ 2147483647 h 153"/>
              <a:gd name="T72" fmla="*/ 2147483647 w 136"/>
              <a:gd name="T73" fmla="*/ 2147483647 h 153"/>
              <a:gd name="T74" fmla="*/ 2147483647 w 136"/>
              <a:gd name="T75" fmla="*/ 0 h 153"/>
              <a:gd name="T76" fmla="*/ 2147483647 w 136"/>
              <a:gd name="T77" fmla="*/ 2147483647 h 153"/>
              <a:gd name="T78" fmla="*/ 2147483647 w 136"/>
              <a:gd name="T79" fmla="*/ 2147483647 h 153"/>
              <a:gd name="T80" fmla="*/ 2147483647 w 136"/>
              <a:gd name="T81" fmla="*/ 2147483647 h 153"/>
              <a:gd name="T82" fmla="*/ 0 w 136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6"/>
              <a:gd name="T127" fmla="*/ 0 h 153"/>
              <a:gd name="T128" fmla="*/ 136 w 136"/>
              <a:gd name="T129" fmla="*/ 153 h 1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6" h="153">
                <a:moveTo>
                  <a:pt x="0" y="5"/>
                </a:moveTo>
                <a:lnTo>
                  <a:pt x="1" y="20"/>
                </a:lnTo>
                <a:lnTo>
                  <a:pt x="3" y="35"/>
                </a:lnTo>
                <a:lnTo>
                  <a:pt x="6" y="49"/>
                </a:lnTo>
                <a:lnTo>
                  <a:pt x="11" y="62"/>
                </a:lnTo>
                <a:lnTo>
                  <a:pt x="16" y="75"/>
                </a:lnTo>
                <a:lnTo>
                  <a:pt x="23" y="88"/>
                </a:lnTo>
                <a:lnTo>
                  <a:pt x="31" y="100"/>
                </a:lnTo>
                <a:lnTo>
                  <a:pt x="39" y="109"/>
                </a:lnTo>
                <a:lnTo>
                  <a:pt x="49" y="119"/>
                </a:lnTo>
                <a:lnTo>
                  <a:pt x="58" y="129"/>
                </a:lnTo>
                <a:lnTo>
                  <a:pt x="68" y="135"/>
                </a:lnTo>
                <a:lnTo>
                  <a:pt x="81" y="142"/>
                </a:lnTo>
                <a:lnTo>
                  <a:pt x="92" y="147"/>
                </a:lnTo>
                <a:lnTo>
                  <a:pt x="105" y="150"/>
                </a:lnTo>
                <a:lnTo>
                  <a:pt x="120" y="152"/>
                </a:lnTo>
                <a:lnTo>
                  <a:pt x="135" y="152"/>
                </a:lnTo>
                <a:lnTo>
                  <a:pt x="133" y="143"/>
                </a:lnTo>
                <a:lnTo>
                  <a:pt x="120" y="143"/>
                </a:lnTo>
                <a:lnTo>
                  <a:pt x="107" y="142"/>
                </a:lnTo>
                <a:lnTo>
                  <a:pt x="96" y="139"/>
                </a:lnTo>
                <a:lnTo>
                  <a:pt x="84" y="134"/>
                </a:lnTo>
                <a:lnTo>
                  <a:pt x="73" y="129"/>
                </a:lnTo>
                <a:lnTo>
                  <a:pt x="63" y="122"/>
                </a:lnTo>
                <a:lnTo>
                  <a:pt x="53" y="114"/>
                </a:lnTo>
                <a:lnTo>
                  <a:pt x="45" y="104"/>
                </a:lnTo>
                <a:lnTo>
                  <a:pt x="37" y="95"/>
                </a:lnTo>
                <a:lnTo>
                  <a:pt x="31" y="83"/>
                </a:lnTo>
                <a:lnTo>
                  <a:pt x="24" y="72"/>
                </a:lnTo>
                <a:lnTo>
                  <a:pt x="19" y="59"/>
                </a:lnTo>
                <a:lnTo>
                  <a:pt x="16" y="46"/>
                </a:lnTo>
                <a:lnTo>
                  <a:pt x="13" y="33"/>
                </a:lnTo>
                <a:lnTo>
                  <a:pt x="10" y="18"/>
                </a:lnTo>
                <a:lnTo>
                  <a:pt x="10" y="5"/>
                </a:lnTo>
                <a:lnTo>
                  <a:pt x="8" y="4"/>
                </a:lnTo>
                <a:lnTo>
                  <a:pt x="8" y="2"/>
                </a:lnTo>
                <a:lnTo>
                  <a:pt x="6" y="2"/>
                </a:lnTo>
                <a:lnTo>
                  <a:pt x="5" y="0"/>
                </a:lnTo>
                <a:lnTo>
                  <a:pt x="3" y="2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8" name="Freeform 92"/>
          <p:cNvSpPr>
            <a:spLocks/>
          </p:cNvSpPr>
          <p:nvPr/>
        </p:nvSpPr>
        <p:spPr bwMode="auto">
          <a:xfrm>
            <a:off x="5267326" y="3543300"/>
            <a:ext cx="204788" cy="169069"/>
          </a:xfrm>
          <a:custGeom>
            <a:avLst/>
            <a:gdLst>
              <a:gd name="T0" fmla="*/ 2147483647 w 129"/>
              <a:gd name="T1" fmla="*/ 2147483647 h 142"/>
              <a:gd name="T2" fmla="*/ 2147483647 w 129"/>
              <a:gd name="T3" fmla="*/ 0 h 142"/>
              <a:gd name="T4" fmla="*/ 2147483647 w 129"/>
              <a:gd name="T5" fmla="*/ 2147483647 h 142"/>
              <a:gd name="T6" fmla="*/ 2147483647 w 129"/>
              <a:gd name="T7" fmla="*/ 2147483647 h 142"/>
              <a:gd name="T8" fmla="*/ 2147483647 w 129"/>
              <a:gd name="T9" fmla="*/ 2147483647 h 142"/>
              <a:gd name="T10" fmla="*/ 2147483647 w 129"/>
              <a:gd name="T11" fmla="*/ 2147483647 h 142"/>
              <a:gd name="T12" fmla="*/ 2147483647 w 129"/>
              <a:gd name="T13" fmla="*/ 2147483647 h 142"/>
              <a:gd name="T14" fmla="*/ 2147483647 w 129"/>
              <a:gd name="T15" fmla="*/ 2147483647 h 142"/>
              <a:gd name="T16" fmla="*/ 2147483647 w 129"/>
              <a:gd name="T17" fmla="*/ 2147483647 h 142"/>
              <a:gd name="T18" fmla="*/ 2147483647 w 129"/>
              <a:gd name="T19" fmla="*/ 2147483647 h 142"/>
              <a:gd name="T20" fmla="*/ 2147483647 w 129"/>
              <a:gd name="T21" fmla="*/ 2147483647 h 142"/>
              <a:gd name="T22" fmla="*/ 2147483647 w 129"/>
              <a:gd name="T23" fmla="*/ 2147483647 h 142"/>
              <a:gd name="T24" fmla="*/ 2147483647 w 129"/>
              <a:gd name="T25" fmla="*/ 2147483647 h 142"/>
              <a:gd name="T26" fmla="*/ 2147483647 w 129"/>
              <a:gd name="T27" fmla="*/ 2147483647 h 142"/>
              <a:gd name="T28" fmla="*/ 2147483647 w 129"/>
              <a:gd name="T29" fmla="*/ 2147483647 h 142"/>
              <a:gd name="T30" fmla="*/ 2147483647 w 129"/>
              <a:gd name="T31" fmla="*/ 2147483647 h 142"/>
              <a:gd name="T32" fmla="*/ 2147483647 w 129"/>
              <a:gd name="T33" fmla="*/ 2147483647 h 142"/>
              <a:gd name="T34" fmla="*/ 0 w 129"/>
              <a:gd name="T35" fmla="*/ 2147483647 h 142"/>
              <a:gd name="T36" fmla="*/ 2147483647 w 129"/>
              <a:gd name="T37" fmla="*/ 2147483647 h 142"/>
              <a:gd name="T38" fmla="*/ 2147483647 w 129"/>
              <a:gd name="T39" fmla="*/ 2147483647 h 142"/>
              <a:gd name="T40" fmla="*/ 2147483647 w 129"/>
              <a:gd name="T41" fmla="*/ 2147483647 h 142"/>
              <a:gd name="T42" fmla="*/ 2147483647 w 129"/>
              <a:gd name="T43" fmla="*/ 2147483647 h 142"/>
              <a:gd name="T44" fmla="*/ 2147483647 w 129"/>
              <a:gd name="T45" fmla="*/ 2147483647 h 142"/>
              <a:gd name="T46" fmla="*/ 2147483647 w 129"/>
              <a:gd name="T47" fmla="*/ 2147483647 h 142"/>
              <a:gd name="T48" fmla="*/ 2147483647 w 129"/>
              <a:gd name="T49" fmla="*/ 2147483647 h 142"/>
              <a:gd name="T50" fmla="*/ 2147483647 w 129"/>
              <a:gd name="T51" fmla="*/ 2147483647 h 142"/>
              <a:gd name="T52" fmla="*/ 2147483647 w 129"/>
              <a:gd name="T53" fmla="*/ 2147483647 h 142"/>
              <a:gd name="T54" fmla="*/ 2147483647 w 129"/>
              <a:gd name="T55" fmla="*/ 2147483647 h 142"/>
              <a:gd name="T56" fmla="*/ 2147483647 w 129"/>
              <a:gd name="T57" fmla="*/ 2147483647 h 142"/>
              <a:gd name="T58" fmla="*/ 2147483647 w 129"/>
              <a:gd name="T59" fmla="*/ 2147483647 h 142"/>
              <a:gd name="T60" fmla="*/ 2147483647 w 129"/>
              <a:gd name="T61" fmla="*/ 2147483647 h 142"/>
              <a:gd name="T62" fmla="*/ 2147483647 w 129"/>
              <a:gd name="T63" fmla="*/ 2147483647 h 142"/>
              <a:gd name="T64" fmla="*/ 2147483647 w 129"/>
              <a:gd name="T65" fmla="*/ 2147483647 h 142"/>
              <a:gd name="T66" fmla="*/ 2147483647 w 129"/>
              <a:gd name="T67" fmla="*/ 2147483647 h 142"/>
              <a:gd name="T68" fmla="*/ 2147483647 w 129"/>
              <a:gd name="T69" fmla="*/ 2147483647 h 142"/>
              <a:gd name="T70" fmla="*/ 2147483647 w 129"/>
              <a:gd name="T71" fmla="*/ 2147483647 h 142"/>
              <a:gd name="T72" fmla="*/ 2147483647 w 129"/>
              <a:gd name="T73" fmla="*/ 2147483647 h 142"/>
              <a:gd name="T74" fmla="*/ 2147483647 w 129"/>
              <a:gd name="T75" fmla="*/ 2147483647 h 142"/>
              <a:gd name="T76" fmla="*/ 2147483647 w 129"/>
              <a:gd name="T77" fmla="*/ 2147483647 h 142"/>
              <a:gd name="T78" fmla="*/ 2147483647 w 129"/>
              <a:gd name="T79" fmla="*/ 2147483647 h 142"/>
              <a:gd name="T80" fmla="*/ 2147483647 w 129"/>
              <a:gd name="T81" fmla="*/ 2147483647 h 142"/>
              <a:gd name="T82" fmla="*/ 2147483647 w 129"/>
              <a:gd name="T83" fmla="*/ 2147483647 h 142"/>
              <a:gd name="T84" fmla="*/ 2147483647 w 129"/>
              <a:gd name="T85" fmla="*/ 2147483647 h 142"/>
              <a:gd name="T86" fmla="*/ 2147483647 w 129"/>
              <a:gd name="T87" fmla="*/ 2147483647 h 142"/>
              <a:gd name="T88" fmla="*/ 2147483647 w 129"/>
              <a:gd name="T89" fmla="*/ 0 h 142"/>
              <a:gd name="T90" fmla="*/ 2147483647 w 129"/>
              <a:gd name="T91" fmla="*/ 2147483647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9"/>
              <a:gd name="T139" fmla="*/ 0 h 142"/>
              <a:gd name="T140" fmla="*/ 129 w 129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9" h="142">
                <a:moveTo>
                  <a:pt x="127" y="8"/>
                </a:moveTo>
                <a:lnTo>
                  <a:pt x="125" y="0"/>
                </a:lnTo>
                <a:lnTo>
                  <a:pt x="112" y="2"/>
                </a:lnTo>
                <a:lnTo>
                  <a:pt x="99" y="3"/>
                </a:lnTo>
                <a:lnTo>
                  <a:pt x="88" y="8"/>
                </a:lnTo>
                <a:lnTo>
                  <a:pt x="76" y="13"/>
                </a:lnTo>
                <a:lnTo>
                  <a:pt x="65" y="18"/>
                </a:lnTo>
                <a:lnTo>
                  <a:pt x="53" y="26"/>
                </a:lnTo>
                <a:lnTo>
                  <a:pt x="44" y="32"/>
                </a:lnTo>
                <a:lnTo>
                  <a:pt x="36" y="42"/>
                </a:lnTo>
                <a:lnTo>
                  <a:pt x="27" y="52"/>
                </a:lnTo>
                <a:lnTo>
                  <a:pt x="21" y="63"/>
                </a:lnTo>
                <a:lnTo>
                  <a:pt x="14" y="75"/>
                </a:lnTo>
                <a:lnTo>
                  <a:pt x="10" y="86"/>
                </a:lnTo>
                <a:lnTo>
                  <a:pt x="5" y="99"/>
                </a:lnTo>
                <a:lnTo>
                  <a:pt x="1" y="114"/>
                </a:lnTo>
                <a:lnTo>
                  <a:pt x="1" y="127"/>
                </a:lnTo>
                <a:lnTo>
                  <a:pt x="0" y="141"/>
                </a:lnTo>
                <a:lnTo>
                  <a:pt x="10" y="141"/>
                </a:lnTo>
                <a:lnTo>
                  <a:pt x="10" y="127"/>
                </a:lnTo>
                <a:lnTo>
                  <a:pt x="11" y="114"/>
                </a:lnTo>
                <a:lnTo>
                  <a:pt x="13" y="101"/>
                </a:lnTo>
                <a:lnTo>
                  <a:pt x="18" y="89"/>
                </a:lnTo>
                <a:lnTo>
                  <a:pt x="23" y="78"/>
                </a:lnTo>
                <a:lnTo>
                  <a:pt x="27" y="67"/>
                </a:lnTo>
                <a:lnTo>
                  <a:pt x="34" y="57"/>
                </a:lnTo>
                <a:lnTo>
                  <a:pt x="42" y="47"/>
                </a:lnTo>
                <a:lnTo>
                  <a:pt x="50" y="39"/>
                </a:lnTo>
                <a:lnTo>
                  <a:pt x="60" y="32"/>
                </a:lnTo>
                <a:lnTo>
                  <a:pt x="70" y="26"/>
                </a:lnTo>
                <a:lnTo>
                  <a:pt x="79" y="19"/>
                </a:lnTo>
                <a:lnTo>
                  <a:pt x="89" y="16"/>
                </a:lnTo>
                <a:lnTo>
                  <a:pt x="101" y="13"/>
                </a:lnTo>
                <a:lnTo>
                  <a:pt x="114" y="10"/>
                </a:lnTo>
                <a:lnTo>
                  <a:pt x="125" y="10"/>
                </a:lnTo>
                <a:lnTo>
                  <a:pt x="123" y="2"/>
                </a:lnTo>
                <a:lnTo>
                  <a:pt x="125" y="10"/>
                </a:lnTo>
                <a:lnTo>
                  <a:pt x="127" y="8"/>
                </a:lnTo>
                <a:lnTo>
                  <a:pt x="128" y="8"/>
                </a:lnTo>
                <a:lnTo>
                  <a:pt x="128" y="6"/>
                </a:lnTo>
                <a:lnTo>
                  <a:pt x="128" y="5"/>
                </a:lnTo>
                <a:lnTo>
                  <a:pt x="128" y="3"/>
                </a:lnTo>
                <a:lnTo>
                  <a:pt x="128" y="2"/>
                </a:lnTo>
                <a:lnTo>
                  <a:pt x="127" y="2"/>
                </a:lnTo>
                <a:lnTo>
                  <a:pt x="125" y="0"/>
                </a:lnTo>
                <a:lnTo>
                  <a:pt x="127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29" name="Freeform 93"/>
          <p:cNvSpPr>
            <a:spLocks/>
          </p:cNvSpPr>
          <p:nvPr/>
        </p:nvSpPr>
        <p:spPr bwMode="auto">
          <a:xfrm>
            <a:off x="4918075" y="3438526"/>
            <a:ext cx="158751" cy="236935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199"/>
              <a:gd name="T125" fmla="*/ 100 w 100"/>
              <a:gd name="T126" fmla="*/ 199 h 1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0" name="Freeform 94"/>
          <p:cNvSpPr>
            <a:spLocks/>
          </p:cNvSpPr>
          <p:nvPr/>
        </p:nvSpPr>
        <p:spPr bwMode="auto">
          <a:xfrm>
            <a:off x="4910139" y="3432574"/>
            <a:ext cx="87312" cy="125015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1" name="Freeform 95"/>
          <p:cNvSpPr>
            <a:spLocks/>
          </p:cNvSpPr>
          <p:nvPr/>
        </p:nvSpPr>
        <p:spPr bwMode="auto">
          <a:xfrm>
            <a:off x="4910139" y="3556399"/>
            <a:ext cx="87312" cy="125015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2" name="Freeform 96"/>
          <p:cNvSpPr>
            <a:spLocks/>
          </p:cNvSpPr>
          <p:nvPr/>
        </p:nvSpPr>
        <p:spPr bwMode="auto">
          <a:xfrm>
            <a:off x="4995863" y="3556399"/>
            <a:ext cx="88900" cy="125015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3" name="Freeform 97"/>
          <p:cNvSpPr>
            <a:spLocks/>
          </p:cNvSpPr>
          <p:nvPr/>
        </p:nvSpPr>
        <p:spPr bwMode="auto">
          <a:xfrm>
            <a:off x="4995863" y="3432574"/>
            <a:ext cx="88900" cy="125015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4" name="Freeform 98"/>
          <p:cNvSpPr>
            <a:spLocks/>
          </p:cNvSpPr>
          <p:nvPr/>
        </p:nvSpPr>
        <p:spPr bwMode="auto">
          <a:xfrm>
            <a:off x="4462465" y="3812384"/>
            <a:ext cx="109537" cy="165497"/>
          </a:xfrm>
          <a:custGeom>
            <a:avLst/>
            <a:gdLst>
              <a:gd name="T0" fmla="*/ 2147483647 w 69"/>
              <a:gd name="T1" fmla="*/ 0 h 139"/>
              <a:gd name="T2" fmla="*/ 2147483647 w 69"/>
              <a:gd name="T3" fmla="*/ 2147483647 h 139"/>
              <a:gd name="T4" fmla="*/ 2147483647 w 69"/>
              <a:gd name="T5" fmla="*/ 2147483647 h 139"/>
              <a:gd name="T6" fmla="*/ 2147483647 w 69"/>
              <a:gd name="T7" fmla="*/ 2147483647 h 139"/>
              <a:gd name="T8" fmla="*/ 2147483647 w 69"/>
              <a:gd name="T9" fmla="*/ 2147483647 h 139"/>
              <a:gd name="T10" fmla="*/ 2147483647 w 69"/>
              <a:gd name="T11" fmla="*/ 2147483647 h 139"/>
              <a:gd name="T12" fmla="*/ 2147483647 w 69"/>
              <a:gd name="T13" fmla="*/ 2147483647 h 139"/>
              <a:gd name="T14" fmla="*/ 0 w 69"/>
              <a:gd name="T15" fmla="*/ 2147483647 h 139"/>
              <a:gd name="T16" fmla="*/ 0 w 69"/>
              <a:gd name="T17" fmla="*/ 2147483647 h 139"/>
              <a:gd name="T18" fmla="*/ 0 w 69"/>
              <a:gd name="T19" fmla="*/ 2147483647 h 139"/>
              <a:gd name="T20" fmla="*/ 2147483647 w 69"/>
              <a:gd name="T21" fmla="*/ 2147483647 h 139"/>
              <a:gd name="T22" fmla="*/ 2147483647 w 69"/>
              <a:gd name="T23" fmla="*/ 2147483647 h 139"/>
              <a:gd name="T24" fmla="*/ 2147483647 w 69"/>
              <a:gd name="T25" fmla="*/ 2147483647 h 139"/>
              <a:gd name="T26" fmla="*/ 2147483647 w 69"/>
              <a:gd name="T27" fmla="*/ 2147483647 h 139"/>
              <a:gd name="T28" fmla="*/ 2147483647 w 69"/>
              <a:gd name="T29" fmla="*/ 2147483647 h 139"/>
              <a:gd name="T30" fmla="*/ 2147483647 w 69"/>
              <a:gd name="T31" fmla="*/ 2147483647 h 139"/>
              <a:gd name="T32" fmla="*/ 2147483647 w 69"/>
              <a:gd name="T33" fmla="*/ 2147483647 h 139"/>
              <a:gd name="T34" fmla="*/ 2147483647 w 69"/>
              <a:gd name="T35" fmla="*/ 2147483647 h 139"/>
              <a:gd name="T36" fmla="*/ 2147483647 w 69"/>
              <a:gd name="T37" fmla="*/ 2147483647 h 139"/>
              <a:gd name="T38" fmla="*/ 2147483647 w 69"/>
              <a:gd name="T39" fmla="*/ 2147483647 h 139"/>
              <a:gd name="T40" fmla="*/ 2147483647 w 69"/>
              <a:gd name="T41" fmla="*/ 2147483647 h 139"/>
              <a:gd name="T42" fmla="*/ 2147483647 w 69"/>
              <a:gd name="T43" fmla="*/ 2147483647 h 139"/>
              <a:gd name="T44" fmla="*/ 2147483647 w 69"/>
              <a:gd name="T45" fmla="*/ 2147483647 h 139"/>
              <a:gd name="T46" fmla="*/ 2147483647 w 69"/>
              <a:gd name="T47" fmla="*/ 2147483647 h 139"/>
              <a:gd name="T48" fmla="*/ 2147483647 w 69"/>
              <a:gd name="T49" fmla="*/ 2147483647 h 139"/>
              <a:gd name="T50" fmla="*/ 2147483647 w 69"/>
              <a:gd name="T51" fmla="*/ 2147483647 h 139"/>
              <a:gd name="T52" fmla="*/ 2147483647 w 69"/>
              <a:gd name="T53" fmla="*/ 2147483647 h 139"/>
              <a:gd name="T54" fmla="*/ 2147483647 w 69"/>
              <a:gd name="T55" fmla="*/ 2147483647 h 139"/>
              <a:gd name="T56" fmla="*/ 2147483647 w 69"/>
              <a:gd name="T57" fmla="*/ 2147483647 h 139"/>
              <a:gd name="T58" fmla="*/ 2147483647 w 69"/>
              <a:gd name="T59" fmla="*/ 2147483647 h 139"/>
              <a:gd name="T60" fmla="*/ 2147483647 w 69"/>
              <a:gd name="T61" fmla="*/ 2147483647 h 139"/>
              <a:gd name="T62" fmla="*/ 2147483647 w 69"/>
              <a:gd name="T63" fmla="*/ 2147483647 h 139"/>
              <a:gd name="T64" fmla="*/ 2147483647 w 69"/>
              <a:gd name="T65" fmla="*/ 0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9"/>
              <a:gd name="T101" fmla="*/ 69 w 69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9">
                <a:moveTo>
                  <a:pt x="34" y="0"/>
                </a:moveTo>
                <a:lnTo>
                  <a:pt x="27" y="1"/>
                </a:lnTo>
                <a:lnTo>
                  <a:pt x="21" y="6"/>
                </a:lnTo>
                <a:lnTo>
                  <a:pt x="14" y="11"/>
                </a:lnTo>
                <a:lnTo>
                  <a:pt x="9" y="21"/>
                </a:lnTo>
                <a:lnTo>
                  <a:pt x="6" y="31"/>
                </a:lnTo>
                <a:lnTo>
                  <a:pt x="3" y="42"/>
                </a:lnTo>
                <a:lnTo>
                  <a:pt x="0" y="55"/>
                </a:lnTo>
                <a:lnTo>
                  <a:pt x="0" y="70"/>
                </a:lnTo>
                <a:lnTo>
                  <a:pt x="0" y="83"/>
                </a:lnTo>
                <a:lnTo>
                  <a:pt x="3" y="96"/>
                </a:lnTo>
                <a:lnTo>
                  <a:pt x="6" y="107"/>
                </a:lnTo>
                <a:lnTo>
                  <a:pt x="9" y="118"/>
                </a:lnTo>
                <a:lnTo>
                  <a:pt x="14" y="127"/>
                </a:lnTo>
                <a:lnTo>
                  <a:pt x="21" y="133"/>
                </a:lnTo>
                <a:lnTo>
                  <a:pt x="27" y="136"/>
                </a:lnTo>
                <a:lnTo>
                  <a:pt x="34" y="138"/>
                </a:lnTo>
                <a:lnTo>
                  <a:pt x="40" y="136"/>
                </a:lnTo>
                <a:lnTo>
                  <a:pt x="47" y="133"/>
                </a:lnTo>
                <a:lnTo>
                  <a:pt x="53" y="127"/>
                </a:lnTo>
                <a:lnTo>
                  <a:pt x="58" y="118"/>
                </a:lnTo>
                <a:lnTo>
                  <a:pt x="63" y="107"/>
                </a:lnTo>
                <a:lnTo>
                  <a:pt x="66" y="96"/>
                </a:lnTo>
                <a:lnTo>
                  <a:pt x="68" y="83"/>
                </a:lnTo>
                <a:lnTo>
                  <a:pt x="68" y="70"/>
                </a:lnTo>
                <a:lnTo>
                  <a:pt x="68" y="55"/>
                </a:lnTo>
                <a:lnTo>
                  <a:pt x="66" y="42"/>
                </a:lnTo>
                <a:lnTo>
                  <a:pt x="63" y="31"/>
                </a:lnTo>
                <a:lnTo>
                  <a:pt x="58" y="21"/>
                </a:lnTo>
                <a:lnTo>
                  <a:pt x="53" y="11"/>
                </a:lnTo>
                <a:lnTo>
                  <a:pt x="47" y="6"/>
                </a:lnTo>
                <a:lnTo>
                  <a:pt x="40" y="1"/>
                </a:lnTo>
                <a:lnTo>
                  <a:pt x="34" y="0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5" name="Freeform 99"/>
          <p:cNvSpPr>
            <a:spLocks/>
          </p:cNvSpPr>
          <p:nvPr/>
        </p:nvSpPr>
        <p:spPr bwMode="auto">
          <a:xfrm>
            <a:off x="4454526" y="3808809"/>
            <a:ext cx="63500" cy="88107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8" y="73"/>
                </a:moveTo>
                <a:lnTo>
                  <a:pt x="10" y="60"/>
                </a:lnTo>
                <a:lnTo>
                  <a:pt x="11" y="47"/>
                </a:lnTo>
                <a:lnTo>
                  <a:pt x="14" y="35"/>
                </a:lnTo>
                <a:lnTo>
                  <a:pt x="18" y="26"/>
                </a:lnTo>
                <a:lnTo>
                  <a:pt x="23" y="17"/>
                </a:lnTo>
                <a:lnTo>
                  <a:pt x="29" y="13"/>
                </a:lnTo>
                <a:lnTo>
                  <a:pt x="34" y="8"/>
                </a:lnTo>
                <a:lnTo>
                  <a:pt x="39" y="8"/>
                </a:lnTo>
                <a:lnTo>
                  <a:pt x="39" y="0"/>
                </a:lnTo>
                <a:lnTo>
                  <a:pt x="31" y="1"/>
                </a:lnTo>
                <a:lnTo>
                  <a:pt x="23" y="6"/>
                </a:lnTo>
                <a:lnTo>
                  <a:pt x="16" y="13"/>
                </a:lnTo>
                <a:lnTo>
                  <a:pt x="11" y="22"/>
                </a:lnTo>
                <a:lnTo>
                  <a:pt x="6" y="32"/>
                </a:lnTo>
                <a:lnTo>
                  <a:pt x="3" y="45"/>
                </a:lnTo>
                <a:lnTo>
                  <a:pt x="1" y="58"/>
                </a:lnTo>
                <a:lnTo>
                  <a:pt x="0" y="73"/>
                </a:lnTo>
                <a:lnTo>
                  <a:pt x="8" y="7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6" name="Freeform 100"/>
          <p:cNvSpPr>
            <a:spLocks/>
          </p:cNvSpPr>
          <p:nvPr/>
        </p:nvSpPr>
        <p:spPr bwMode="auto">
          <a:xfrm>
            <a:off x="4454526" y="3895725"/>
            <a:ext cx="63500" cy="88107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0 h 74"/>
              <a:gd name="T18" fmla="*/ 0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39" y="63"/>
                </a:moveTo>
                <a:lnTo>
                  <a:pt x="34" y="63"/>
                </a:lnTo>
                <a:lnTo>
                  <a:pt x="29" y="60"/>
                </a:lnTo>
                <a:lnTo>
                  <a:pt x="23" y="53"/>
                </a:lnTo>
                <a:lnTo>
                  <a:pt x="18" y="45"/>
                </a:lnTo>
                <a:lnTo>
                  <a:pt x="14" y="37"/>
                </a:lnTo>
                <a:lnTo>
                  <a:pt x="11" y="26"/>
                </a:lnTo>
                <a:lnTo>
                  <a:pt x="10" y="13"/>
                </a:lnTo>
                <a:lnTo>
                  <a:pt x="8" y="0"/>
                </a:lnTo>
                <a:lnTo>
                  <a:pt x="0" y="0"/>
                </a:lnTo>
                <a:lnTo>
                  <a:pt x="1" y="14"/>
                </a:lnTo>
                <a:lnTo>
                  <a:pt x="3" y="27"/>
                </a:lnTo>
                <a:lnTo>
                  <a:pt x="6" y="39"/>
                </a:lnTo>
                <a:lnTo>
                  <a:pt x="11" y="50"/>
                </a:lnTo>
                <a:lnTo>
                  <a:pt x="16" y="58"/>
                </a:lnTo>
                <a:lnTo>
                  <a:pt x="23" y="66"/>
                </a:lnTo>
                <a:lnTo>
                  <a:pt x="31" y="70"/>
                </a:lnTo>
                <a:lnTo>
                  <a:pt x="39" y="73"/>
                </a:lnTo>
                <a:lnTo>
                  <a:pt x="39" y="63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7" name="Freeform 101"/>
          <p:cNvSpPr>
            <a:spLocks/>
          </p:cNvSpPr>
          <p:nvPr/>
        </p:nvSpPr>
        <p:spPr bwMode="auto">
          <a:xfrm>
            <a:off x="4516439" y="3895725"/>
            <a:ext cx="63500" cy="88107"/>
          </a:xfrm>
          <a:custGeom>
            <a:avLst/>
            <a:gdLst>
              <a:gd name="T0" fmla="*/ 2147483647 w 40"/>
              <a:gd name="T1" fmla="*/ 0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0 w 40"/>
              <a:gd name="T17" fmla="*/ 2147483647 h 74"/>
              <a:gd name="T18" fmla="*/ 0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0 h 74"/>
              <a:gd name="T36" fmla="*/ 2147483647 w 40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31" y="0"/>
                </a:moveTo>
                <a:lnTo>
                  <a:pt x="29" y="13"/>
                </a:lnTo>
                <a:lnTo>
                  <a:pt x="27" y="26"/>
                </a:lnTo>
                <a:lnTo>
                  <a:pt x="24" y="37"/>
                </a:lnTo>
                <a:lnTo>
                  <a:pt x="21" y="45"/>
                </a:lnTo>
                <a:lnTo>
                  <a:pt x="16" y="53"/>
                </a:lnTo>
                <a:lnTo>
                  <a:pt x="11" y="60"/>
                </a:lnTo>
                <a:lnTo>
                  <a:pt x="5" y="63"/>
                </a:lnTo>
                <a:lnTo>
                  <a:pt x="0" y="63"/>
                </a:lnTo>
                <a:lnTo>
                  <a:pt x="0" y="73"/>
                </a:lnTo>
                <a:lnTo>
                  <a:pt x="8" y="70"/>
                </a:lnTo>
                <a:lnTo>
                  <a:pt x="16" y="66"/>
                </a:lnTo>
                <a:lnTo>
                  <a:pt x="23" y="58"/>
                </a:lnTo>
                <a:lnTo>
                  <a:pt x="29" y="50"/>
                </a:lnTo>
                <a:lnTo>
                  <a:pt x="32" y="39"/>
                </a:lnTo>
                <a:lnTo>
                  <a:pt x="36" y="27"/>
                </a:lnTo>
                <a:lnTo>
                  <a:pt x="39" y="14"/>
                </a:lnTo>
                <a:lnTo>
                  <a:pt x="39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8" name="Freeform 102"/>
          <p:cNvSpPr>
            <a:spLocks/>
          </p:cNvSpPr>
          <p:nvPr/>
        </p:nvSpPr>
        <p:spPr bwMode="auto">
          <a:xfrm>
            <a:off x="4516439" y="3808809"/>
            <a:ext cx="63500" cy="88107"/>
          </a:xfrm>
          <a:custGeom>
            <a:avLst/>
            <a:gdLst>
              <a:gd name="T0" fmla="*/ 0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0 h 74"/>
              <a:gd name="T36" fmla="*/ 0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0" y="8"/>
                </a:moveTo>
                <a:lnTo>
                  <a:pt x="5" y="8"/>
                </a:lnTo>
                <a:lnTo>
                  <a:pt x="11" y="13"/>
                </a:lnTo>
                <a:lnTo>
                  <a:pt x="16" y="17"/>
                </a:lnTo>
                <a:lnTo>
                  <a:pt x="21" y="26"/>
                </a:lnTo>
                <a:lnTo>
                  <a:pt x="24" y="35"/>
                </a:lnTo>
                <a:lnTo>
                  <a:pt x="27" y="47"/>
                </a:lnTo>
                <a:lnTo>
                  <a:pt x="29" y="60"/>
                </a:lnTo>
                <a:lnTo>
                  <a:pt x="31" y="73"/>
                </a:lnTo>
                <a:lnTo>
                  <a:pt x="39" y="73"/>
                </a:lnTo>
                <a:lnTo>
                  <a:pt x="39" y="58"/>
                </a:lnTo>
                <a:lnTo>
                  <a:pt x="36" y="45"/>
                </a:lnTo>
                <a:lnTo>
                  <a:pt x="32" y="32"/>
                </a:lnTo>
                <a:lnTo>
                  <a:pt x="29" y="22"/>
                </a:lnTo>
                <a:lnTo>
                  <a:pt x="23" y="13"/>
                </a:lnTo>
                <a:lnTo>
                  <a:pt x="16" y="6"/>
                </a:lnTo>
                <a:lnTo>
                  <a:pt x="8" y="1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39" name="Freeform 103"/>
          <p:cNvSpPr>
            <a:spLocks/>
          </p:cNvSpPr>
          <p:nvPr/>
        </p:nvSpPr>
        <p:spPr bwMode="auto">
          <a:xfrm>
            <a:off x="4986337" y="4119564"/>
            <a:ext cx="146051" cy="214313"/>
          </a:xfrm>
          <a:custGeom>
            <a:avLst/>
            <a:gdLst>
              <a:gd name="T0" fmla="*/ 2147483647 w 92"/>
              <a:gd name="T1" fmla="*/ 0 h 180"/>
              <a:gd name="T2" fmla="*/ 2147483647 w 92"/>
              <a:gd name="T3" fmla="*/ 0 h 180"/>
              <a:gd name="T4" fmla="*/ 2147483647 w 92"/>
              <a:gd name="T5" fmla="*/ 2147483647 h 180"/>
              <a:gd name="T6" fmla="*/ 2147483647 w 92"/>
              <a:gd name="T7" fmla="*/ 2147483647 h 180"/>
              <a:gd name="T8" fmla="*/ 2147483647 w 92"/>
              <a:gd name="T9" fmla="*/ 2147483647 h 180"/>
              <a:gd name="T10" fmla="*/ 2147483647 w 92"/>
              <a:gd name="T11" fmla="*/ 2147483647 h 180"/>
              <a:gd name="T12" fmla="*/ 2147483647 w 92"/>
              <a:gd name="T13" fmla="*/ 2147483647 h 180"/>
              <a:gd name="T14" fmla="*/ 2147483647 w 92"/>
              <a:gd name="T15" fmla="*/ 2147483647 h 180"/>
              <a:gd name="T16" fmla="*/ 2147483647 w 92"/>
              <a:gd name="T17" fmla="*/ 2147483647 h 180"/>
              <a:gd name="T18" fmla="*/ 2147483647 w 92"/>
              <a:gd name="T19" fmla="*/ 2147483647 h 180"/>
              <a:gd name="T20" fmla="*/ 0 w 92"/>
              <a:gd name="T21" fmla="*/ 2147483647 h 180"/>
              <a:gd name="T22" fmla="*/ 2147483647 w 92"/>
              <a:gd name="T23" fmla="*/ 2147483647 h 180"/>
              <a:gd name="T24" fmla="*/ 2147483647 w 92"/>
              <a:gd name="T25" fmla="*/ 2147483647 h 180"/>
              <a:gd name="T26" fmla="*/ 2147483647 w 92"/>
              <a:gd name="T27" fmla="*/ 2147483647 h 180"/>
              <a:gd name="T28" fmla="*/ 2147483647 w 92"/>
              <a:gd name="T29" fmla="*/ 2147483647 h 180"/>
              <a:gd name="T30" fmla="*/ 2147483647 w 92"/>
              <a:gd name="T31" fmla="*/ 2147483647 h 180"/>
              <a:gd name="T32" fmla="*/ 2147483647 w 92"/>
              <a:gd name="T33" fmla="*/ 2147483647 h 180"/>
              <a:gd name="T34" fmla="*/ 2147483647 w 92"/>
              <a:gd name="T35" fmla="*/ 2147483647 h 180"/>
              <a:gd name="T36" fmla="*/ 2147483647 w 92"/>
              <a:gd name="T37" fmla="*/ 2147483647 h 180"/>
              <a:gd name="T38" fmla="*/ 2147483647 w 92"/>
              <a:gd name="T39" fmla="*/ 2147483647 h 180"/>
              <a:gd name="T40" fmla="*/ 2147483647 w 92"/>
              <a:gd name="T41" fmla="*/ 2147483647 h 180"/>
              <a:gd name="T42" fmla="*/ 2147483647 w 92"/>
              <a:gd name="T43" fmla="*/ 2147483647 h 180"/>
              <a:gd name="T44" fmla="*/ 2147483647 w 92"/>
              <a:gd name="T45" fmla="*/ 2147483647 h 180"/>
              <a:gd name="T46" fmla="*/ 2147483647 w 92"/>
              <a:gd name="T47" fmla="*/ 2147483647 h 180"/>
              <a:gd name="T48" fmla="*/ 2147483647 w 92"/>
              <a:gd name="T49" fmla="*/ 2147483647 h 180"/>
              <a:gd name="T50" fmla="*/ 2147483647 w 92"/>
              <a:gd name="T51" fmla="*/ 2147483647 h 180"/>
              <a:gd name="T52" fmla="*/ 2147483647 w 92"/>
              <a:gd name="T53" fmla="*/ 2147483647 h 180"/>
              <a:gd name="T54" fmla="*/ 2147483647 w 92"/>
              <a:gd name="T55" fmla="*/ 2147483647 h 180"/>
              <a:gd name="T56" fmla="*/ 2147483647 w 92"/>
              <a:gd name="T57" fmla="*/ 2147483647 h 180"/>
              <a:gd name="T58" fmla="*/ 2147483647 w 92"/>
              <a:gd name="T59" fmla="*/ 2147483647 h 180"/>
              <a:gd name="T60" fmla="*/ 2147483647 w 92"/>
              <a:gd name="T61" fmla="*/ 2147483647 h 180"/>
              <a:gd name="T62" fmla="*/ 2147483647 w 92"/>
              <a:gd name="T63" fmla="*/ 2147483647 h 180"/>
              <a:gd name="T64" fmla="*/ 2147483647 w 92"/>
              <a:gd name="T65" fmla="*/ 2147483647 h 180"/>
              <a:gd name="T66" fmla="*/ 2147483647 w 92"/>
              <a:gd name="T67" fmla="*/ 2147483647 h 180"/>
              <a:gd name="T68" fmla="*/ 2147483647 w 92"/>
              <a:gd name="T69" fmla="*/ 2147483647 h 180"/>
              <a:gd name="T70" fmla="*/ 2147483647 w 92"/>
              <a:gd name="T71" fmla="*/ 2147483647 h 180"/>
              <a:gd name="T72" fmla="*/ 2147483647 w 92"/>
              <a:gd name="T73" fmla="*/ 2147483647 h 180"/>
              <a:gd name="T74" fmla="*/ 2147483647 w 92"/>
              <a:gd name="T75" fmla="*/ 2147483647 h 180"/>
              <a:gd name="T76" fmla="*/ 2147483647 w 92"/>
              <a:gd name="T77" fmla="*/ 2147483647 h 180"/>
              <a:gd name="T78" fmla="*/ 2147483647 w 92"/>
              <a:gd name="T79" fmla="*/ 0 h 180"/>
              <a:gd name="T80" fmla="*/ 2147483647 w 92"/>
              <a:gd name="T81" fmla="*/ 0 h 1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80"/>
              <a:gd name="T125" fmla="*/ 92 w 92"/>
              <a:gd name="T126" fmla="*/ 180 h 1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80">
                <a:moveTo>
                  <a:pt x="45" y="0"/>
                </a:moveTo>
                <a:lnTo>
                  <a:pt x="40" y="0"/>
                </a:lnTo>
                <a:lnTo>
                  <a:pt x="35" y="2"/>
                </a:lnTo>
                <a:lnTo>
                  <a:pt x="32" y="5"/>
                </a:lnTo>
                <a:lnTo>
                  <a:pt x="27" y="8"/>
                </a:lnTo>
                <a:lnTo>
                  <a:pt x="19" y="17"/>
                </a:lnTo>
                <a:lnTo>
                  <a:pt x="13" y="26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90"/>
                </a:lnTo>
                <a:lnTo>
                  <a:pt x="1" y="109"/>
                </a:lnTo>
                <a:lnTo>
                  <a:pt x="3" y="125"/>
                </a:lnTo>
                <a:lnTo>
                  <a:pt x="8" y="140"/>
                </a:lnTo>
                <a:lnTo>
                  <a:pt x="13" y="153"/>
                </a:lnTo>
                <a:lnTo>
                  <a:pt x="19" y="164"/>
                </a:lnTo>
                <a:lnTo>
                  <a:pt x="27" y="173"/>
                </a:lnTo>
                <a:lnTo>
                  <a:pt x="32" y="176"/>
                </a:lnTo>
                <a:lnTo>
                  <a:pt x="35" y="177"/>
                </a:lnTo>
                <a:lnTo>
                  <a:pt x="40" y="179"/>
                </a:lnTo>
                <a:lnTo>
                  <a:pt x="45" y="179"/>
                </a:lnTo>
                <a:lnTo>
                  <a:pt x="50" y="179"/>
                </a:lnTo>
                <a:lnTo>
                  <a:pt x="53" y="177"/>
                </a:lnTo>
                <a:lnTo>
                  <a:pt x="58" y="176"/>
                </a:lnTo>
                <a:lnTo>
                  <a:pt x="63" y="173"/>
                </a:lnTo>
                <a:lnTo>
                  <a:pt x="69" y="164"/>
                </a:lnTo>
                <a:lnTo>
                  <a:pt x="76" y="153"/>
                </a:lnTo>
                <a:lnTo>
                  <a:pt x="82" y="140"/>
                </a:lnTo>
                <a:lnTo>
                  <a:pt x="86" y="125"/>
                </a:lnTo>
                <a:lnTo>
                  <a:pt x="89" y="109"/>
                </a:lnTo>
                <a:lnTo>
                  <a:pt x="91" y="90"/>
                </a:lnTo>
                <a:lnTo>
                  <a:pt x="89" y="72"/>
                </a:lnTo>
                <a:lnTo>
                  <a:pt x="86" y="56"/>
                </a:lnTo>
                <a:lnTo>
                  <a:pt x="82" y="41"/>
                </a:lnTo>
                <a:lnTo>
                  <a:pt x="76" y="26"/>
                </a:lnTo>
                <a:lnTo>
                  <a:pt x="69" y="17"/>
                </a:lnTo>
                <a:lnTo>
                  <a:pt x="63" y="8"/>
                </a:lnTo>
                <a:lnTo>
                  <a:pt x="58" y="5"/>
                </a:lnTo>
                <a:lnTo>
                  <a:pt x="53" y="2"/>
                </a:lnTo>
                <a:lnTo>
                  <a:pt x="50" y="0"/>
                </a:lnTo>
                <a:lnTo>
                  <a:pt x="45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0" name="Freeform 104"/>
          <p:cNvSpPr>
            <a:spLocks/>
          </p:cNvSpPr>
          <p:nvPr/>
        </p:nvSpPr>
        <p:spPr bwMode="auto">
          <a:xfrm>
            <a:off x="4979990" y="4115993"/>
            <a:ext cx="79375" cy="111919"/>
          </a:xfrm>
          <a:custGeom>
            <a:avLst/>
            <a:gdLst>
              <a:gd name="T0" fmla="*/ 2147483647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0 h 94"/>
              <a:gd name="T24" fmla="*/ 2147483647 w 50"/>
              <a:gd name="T25" fmla="*/ 0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0 w 50"/>
              <a:gd name="T41" fmla="*/ 2147483647 h 94"/>
              <a:gd name="T42" fmla="*/ 0 w 50"/>
              <a:gd name="T43" fmla="*/ 2147483647 h 94"/>
              <a:gd name="T44" fmla="*/ 2147483647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4"/>
              <a:gd name="T71" fmla="*/ 50 w 50"/>
              <a:gd name="T72" fmla="*/ 94 h 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4">
                <a:moveTo>
                  <a:pt x="8" y="93"/>
                </a:moveTo>
                <a:lnTo>
                  <a:pt x="8" y="76"/>
                </a:lnTo>
                <a:lnTo>
                  <a:pt x="12" y="59"/>
                </a:lnTo>
                <a:lnTo>
                  <a:pt x="17" y="44"/>
                </a:lnTo>
                <a:lnTo>
                  <a:pt x="21" y="33"/>
                </a:lnTo>
                <a:lnTo>
                  <a:pt x="28" y="21"/>
                </a:lnTo>
                <a:lnTo>
                  <a:pt x="34" y="13"/>
                </a:lnTo>
                <a:lnTo>
                  <a:pt x="38" y="11"/>
                </a:lnTo>
                <a:lnTo>
                  <a:pt x="41" y="10"/>
                </a:lnTo>
                <a:lnTo>
                  <a:pt x="46" y="8"/>
                </a:lnTo>
                <a:lnTo>
                  <a:pt x="49" y="8"/>
                </a:lnTo>
                <a:lnTo>
                  <a:pt x="49" y="0"/>
                </a:lnTo>
                <a:lnTo>
                  <a:pt x="44" y="0"/>
                </a:lnTo>
                <a:lnTo>
                  <a:pt x="38" y="2"/>
                </a:lnTo>
                <a:lnTo>
                  <a:pt x="33" y="3"/>
                </a:lnTo>
                <a:lnTo>
                  <a:pt x="28" y="8"/>
                </a:lnTo>
                <a:lnTo>
                  <a:pt x="20" y="16"/>
                </a:lnTo>
                <a:lnTo>
                  <a:pt x="13" y="28"/>
                </a:lnTo>
                <a:lnTo>
                  <a:pt x="8" y="42"/>
                </a:lnTo>
                <a:lnTo>
                  <a:pt x="4" y="57"/>
                </a:lnTo>
                <a:lnTo>
                  <a:pt x="0" y="75"/>
                </a:lnTo>
                <a:lnTo>
                  <a:pt x="0" y="93"/>
                </a:lnTo>
                <a:lnTo>
                  <a:pt x="8" y="9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1" name="Freeform 105"/>
          <p:cNvSpPr>
            <a:spLocks/>
          </p:cNvSpPr>
          <p:nvPr/>
        </p:nvSpPr>
        <p:spPr bwMode="auto">
          <a:xfrm>
            <a:off x="4979990" y="4226719"/>
            <a:ext cx="79375" cy="113111"/>
          </a:xfrm>
          <a:custGeom>
            <a:avLst/>
            <a:gdLst>
              <a:gd name="T0" fmla="*/ 2147483647 w 50"/>
              <a:gd name="T1" fmla="*/ 2147483647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2147483647 w 50"/>
              <a:gd name="T21" fmla="*/ 0 h 95"/>
              <a:gd name="T22" fmla="*/ 0 w 50"/>
              <a:gd name="T23" fmla="*/ 0 h 95"/>
              <a:gd name="T24" fmla="*/ 0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2147483647 h 95"/>
              <a:gd name="T44" fmla="*/ 2147483647 w 50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5"/>
              <a:gd name="T71" fmla="*/ 50 w 50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5">
                <a:moveTo>
                  <a:pt x="49" y="84"/>
                </a:moveTo>
                <a:lnTo>
                  <a:pt x="46" y="84"/>
                </a:lnTo>
                <a:lnTo>
                  <a:pt x="41" y="84"/>
                </a:lnTo>
                <a:lnTo>
                  <a:pt x="38" y="81"/>
                </a:lnTo>
                <a:lnTo>
                  <a:pt x="34" y="79"/>
                </a:lnTo>
                <a:lnTo>
                  <a:pt x="28" y="71"/>
                </a:lnTo>
                <a:lnTo>
                  <a:pt x="21" y="61"/>
                </a:lnTo>
                <a:lnTo>
                  <a:pt x="17" y="48"/>
                </a:lnTo>
                <a:lnTo>
                  <a:pt x="12" y="34"/>
                </a:ln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  <a:lnTo>
                  <a:pt x="0" y="19"/>
                </a:lnTo>
                <a:lnTo>
                  <a:pt x="4" y="35"/>
                </a:lnTo>
                <a:lnTo>
                  <a:pt x="8" y="52"/>
                </a:lnTo>
                <a:lnTo>
                  <a:pt x="13" y="65"/>
                </a:lnTo>
                <a:lnTo>
                  <a:pt x="20" y="76"/>
                </a:lnTo>
                <a:lnTo>
                  <a:pt x="28" y="86"/>
                </a:lnTo>
                <a:lnTo>
                  <a:pt x="33" y="89"/>
                </a:lnTo>
                <a:lnTo>
                  <a:pt x="38" y="91"/>
                </a:lnTo>
                <a:lnTo>
                  <a:pt x="44" y="92"/>
                </a:lnTo>
                <a:lnTo>
                  <a:pt x="49" y="94"/>
                </a:lnTo>
                <a:lnTo>
                  <a:pt x="49" y="8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2" name="Freeform 106"/>
          <p:cNvSpPr>
            <a:spLocks/>
          </p:cNvSpPr>
          <p:nvPr/>
        </p:nvSpPr>
        <p:spPr bwMode="auto">
          <a:xfrm>
            <a:off x="5057778" y="4226719"/>
            <a:ext cx="79375" cy="113111"/>
          </a:xfrm>
          <a:custGeom>
            <a:avLst/>
            <a:gdLst>
              <a:gd name="T0" fmla="*/ 2147483647 w 50"/>
              <a:gd name="T1" fmla="*/ 0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0 w 50"/>
              <a:gd name="T21" fmla="*/ 2147483647 h 95"/>
              <a:gd name="T22" fmla="*/ 0 w 50"/>
              <a:gd name="T23" fmla="*/ 2147483647 h 95"/>
              <a:gd name="T24" fmla="*/ 2147483647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0 h 95"/>
              <a:gd name="T44" fmla="*/ 2147483647 w 50"/>
              <a:gd name="T45" fmla="*/ 0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5"/>
              <a:gd name="T71" fmla="*/ 50 w 50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5">
                <a:moveTo>
                  <a:pt x="41" y="0"/>
                </a:moveTo>
                <a:lnTo>
                  <a:pt x="39" y="18"/>
                </a:lnTo>
                <a:lnTo>
                  <a:pt x="37" y="34"/>
                </a:lnTo>
                <a:lnTo>
                  <a:pt x="33" y="48"/>
                </a:lnTo>
                <a:lnTo>
                  <a:pt x="28" y="61"/>
                </a:lnTo>
                <a:lnTo>
                  <a:pt x="21" y="71"/>
                </a:lnTo>
                <a:lnTo>
                  <a:pt x="15" y="79"/>
                </a:lnTo>
                <a:lnTo>
                  <a:pt x="11" y="81"/>
                </a:lnTo>
                <a:lnTo>
                  <a:pt x="7" y="84"/>
                </a:lnTo>
                <a:lnTo>
                  <a:pt x="3" y="84"/>
                </a:lnTo>
                <a:lnTo>
                  <a:pt x="0" y="84"/>
                </a:lnTo>
                <a:lnTo>
                  <a:pt x="0" y="94"/>
                </a:lnTo>
                <a:lnTo>
                  <a:pt x="5" y="92"/>
                </a:lnTo>
                <a:lnTo>
                  <a:pt x="10" y="91"/>
                </a:lnTo>
                <a:lnTo>
                  <a:pt x="15" y="89"/>
                </a:lnTo>
                <a:lnTo>
                  <a:pt x="20" y="86"/>
                </a:lnTo>
                <a:lnTo>
                  <a:pt x="28" y="76"/>
                </a:lnTo>
                <a:lnTo>
                  <a:pt x="36" y="65"/>
                </a:lnTo>
                <a:lnTo>
                  <a:pt x="41" y="52"/>
                </a:lnTo>
                <a:lnTo>
                  <a:pt x="46" y="35"/>
                </a:lnTo>
                <a:lnTo>
                  <a:pt x="49" y="19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3" name="Freeform 107"/>
          <p:cNvSpPr>
            <a:spLocks/>
          </p:cNvSpPr>
          <p:nvPr/>
        </p:nvSpPr>
        <p:spPr bwMode="auto">
          <a:xfrm>
            <a:off x="5057778" y="4115993"/>
            <a:ext cx="79375" cy="111919"/>
          </a:xfrm>
          <a:custGeom>
            <a:avLst/>
            <a:gdLst>
              <a:gd name="T0" fmla="*/ 0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2147483647 h 94"/>
              <a:gd name="T24" fmla="*/ 2147483647 w 50"/>
              <a:gd name="T25" fmla="*/ 2147483647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2147483647 w 50"/>
              <a:gd name="T41" fmla="*/ 0 h 94"/>
              <a:gd name="T42" fmla="*/ 0 w 50"/>
              <a:gd name="T43" fmla="*/ 0 h 94"/>
              <a:gd name="T44" fmla="*/ 0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4"/>
              <a:gd name="T71" fmla="*/ 50 w 50"/>
              <a:gd name="T72" fmla="*/ 94 h 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4">
                <a:moveTo>
                  <a:pt x="0" y="8"/>
                </a:moveTo>
                <a:lnTo>
                  <a:pt x="3" y="8"/>
                </a:lnTo>
                <a:lnTo>
                  <a:pt x="7" y="10"/>
                </a:lnTo>
                <a:lnTo>
                  <a:pt x="11" y="11"/>
                </a:lnTo>
                <a:lnTo>
                  <a:pt x="15" y="13"/>
                </a:lnTo>
                <a:lnTo>
                  <a:pt x="21" y="21"/>
                </a:lnTo>
                <a:lnTo>
                  <a:pt x="28" y="33"/>
                </a:lnTo>
                <a:lnTo>
                  <a:pt x="33" y="44"/>
                </a:lnTo>
                <a:lnTo>
                  <a:pt x="37" y="60"/>
                </a:lnTo>
                <a:lnTo>
                  <a:pt x="39" y="76"/>
                </a:lnTo>
                <a:lnTo>
                  <a:pt x="41" y="93"/>
                </a:lnTo>
                <a:lnTo>
                  <a:pt x="49" y="93"/>
                </a:lnTo>
                <a:lnTo>
                  <a:pt x="49" y="75"/>
                </a:lnTo>
                <a:lnTo>
                  <a:pt x="46" y="57"/>
                </a:lnTo>
                <a:lnTo>
                  <a:pt x="41" y="42"/>
                </a:lnTo>
                <a:lnTo>
                  <a:pt x="36" y="28"/>
                </a:lnTo>
                <a:lnTo>
                  <a:pt x="28" y="16"/>
                </a:lnTo>
                <a:lnTo>
                  <a:pt x="20" y="8"/>
                </a:lnTo>
                <a:lnTo>
                  <a:pt x="15" y="3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4" name="Freeform 108"/>
          <p:cNvSpPr>
            <a:spLocks/>
          </p:cNvSpPr>
          <p:nvPr/>
        </p:nvSpPr>
        <p:spPr bwMode="auto">
          <a:xfrm>
            <a:off x="4491041" y="4450556"/>
            <a:ext cx="134937" cy="201216"/>
          </a:xfrm>
          <a:custGeom>
            <a:avLst/>
            <a:gdLst>
              <a:gd name="T0" fmla="*/ 2147483647 w 85"/>
              <a:gd name="T1" fmla="*/ 0 h 169"/>
              <a:gd name="T2" fmla="*/ 2147483647 w 85"/>
              <a:gd name="T3" fmla="*/ 2147483647 h 169"/>
              <a:gd name="T4" fmla="*/ 2147483647 w 85"/>
              <a:gd name="T5" fmla="*/ 2147483647 h 169"/>
              <a:gd name="T6" fmla="*/ 2147483647 w 85"/>
              <a:gd name="T7" fmla="*/ 2147483647 h 169"/>
              <a:gd name="T8" fmla="*/ 2147483647 w 85"/>
              <a:gd name="T9" fmla="*/ 2147483647 h 169"/>
              <a:gd name="T10" fmla="*/ 2147483647 w 85"/>
              <a:gd name="T11" fmla="*/ 2147483647 h 169"/>
              <a:gd name="T12" fmla="*/ 2147483647 w 85"/>
              <a:gd name="T13" fmla="*/ 2147483647 h 169"/>
              <a:gd name="T14" fmla="*/ 2147483647 w 85"/>
              <a:gd name="T15" fmla="*/ 2147483647 h 169"/>
              <a:gd name="T16" fmla="*/ 0 w 85"/>
              <a:gd name="T17" fmla="*/ 2147483647 h 169"/>
              <a:gd name="T18" fmla="*/ 2147483647 w 85"/>
              <a:gd name="T19" fmla="*/ 2147483647 h 169"/>
              <a:gd name="T20" fmla="*/ 2147483647 w 85"/>
              <a:gd name="T21" fmla="*/ 2147483647 h 169"/>
              <a:gd name="T22" fmla="*/ 2147483647 w 85"/>
              <a:gd name="T23" fmla="*/ 2147483647 h 169"/>
              <a:gd name="T24" fmla="*/ 2147483647 w 85"/>
              <a:gd name="T25" fmla="*/ 2147483647 h 169"/>
              <a:gd name="T26" fmla="*/ 2147483647 w 85"/>
              <a:gd name="T27" fmla="*/ 2147483647 h 169"/>
              <a:gd name="T28" fmla="*/ 2147483647 w 85"/>
              <a:gd name="T29" fmla="*/ 2147483647 h 169"/>
              <a:gd name="T30" fmla="*/ 2147483647 w 85"/>
              <a:gd name="T31" fmla="*/ 2147483647 h 169"/>
              <a:gd name="T32" fmla="*/ 2147483647 w 85"/>
              <a:gd name="T33" fmla="*/ 2147483647 h 169"/>
              <a:gd name="T34" fmla="*/ 2147483647 w 85"/>
              <a:gd name="T35" fmla="*/ 2147483647 h 169"/>
              <a:gd name="T36" fmla="*/ 2147483647 w 85"/>
              <a:gd name="T37" fmla="*/ 2147483647 h 169"/>
              <a:gd name="T38" fmla="*/ 2147483647 w 85"/>
              <a:gd name="T39" fmla="*/ 2147483647 h 169"/>
              <a:gd name="T40" fmla="*/ 2147483647 w 85"/>
              <a:gd name="T41" fmla="*/ 2147483647 h 169"/>
              <a:gd name="T42" fmla="*/ 2147483647 w 85"/>
              <a:gd name="T43" fmla="*/ 2147483647 h 169"/>
              <a:gd name="T44" fmla="*/ 2147483647 w 85"/>
              <a:gd name="T45" fmla="*/ 2147483647 h 169"/>
              <a:gd name="T46" fmla="*/ 2147483647 w 85"/>
              <a:gd name="T47" fmla="*/ 2147483647 h 169"/>
              <a:gd name="T48" fmla="*/ 2147483647 w 85"/>
              <a:gd name="T49" fmla="*/ 2147483647 h 169"/>
              <a:gd name="T50" fmla="*/ 2147483647 w 85"/>
              <a:gd name="T51" fmla="*/ 2147483647 h 169"/>
              <a:gd name="T52" fmla="*/ 2147483647 w 85"/>
              <a:gd name="T53" fmla="*/ 2147483647 h 169"/>
              <a:gd name="T54" fmla="*/ 2147483647 w 85"/>
              <a:gd name="T55" fmla="*/ 2147483647 h 169"/>
              <a:gd name="T56" fmla="*/ 2147483647 w 85"/>
              <a:gd name="T57" fmla="*/ 2147483647 h 169"/>
              <a:gd name="T58" fmla="*/ 2147483647 w 85"/>
              <a:gd name="T59" fmla="*/ 2147483647 h 169"/>
              <a:gd name="T60" fmla="*/ 2147483647 w 85"/>
              <a:gd name="T61" fmla="*/ 2147483647 h 169"/>
              <a:gd name="T62" fmla="*/ 2147483647 w 85"/>
              <a:gd name="T63" fmla="*/ 2147483647 h 169"/>
              <a:gd name="T64" fmla="*/ 2147483647 w 85"/>
              <a:gd name="T65" fmla="*/ 0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169"/>
              <a:gd name="T101" fmla="*/ 85 w 85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169">
                <a:moveTo>
                  <a:pt x="42" y="0"/>
                </a:moveTo>
                <a:lnTo>
                  <a:pt x="34" y="2"/>
                </a:lnTo>
                <a:lnTo>
                  <a:pt x="26" y="7"/>
                </a:lnTo>
                <a:lnTo>
                  <a:pt x="17" y="15"/>
                </a:lnTo>
                <a:lnTo>
                  <a:pt x="13" y="25"/>
                </a:lnTo>
                <a:lnTo>
                  <a:pt x="6" y="38"/>
                </a:lnTo>
                <a:lnTo>
                  <a:pt x="3" y="51"/>
                </a:lnTo>
                <a:lnTo>
                  <a:pt x="1" y="67"/>
                </a:lnTo>
                <a:lnTo>
                  <a:pt x="0" y="83"/>
                </a:lnTo>
                <a:lnTo>
                  <a:pt x="1" y="101"/>
                </a:lnTo>
                <a:lnTo>
                  <a:pt x="3" y="116"/>
                </a:lnTo>
                <a:lnTo>
                  <a:pt x="6" y="130"/>
                </a:lnTo>
                <a:lnTo>
                  <a:pt x="13" y="143"/>
                </a:lnTo>
                <a:lnTo>
                  <a:pt x="17" y="153"/>
                </a:lnTo>
                <a:lnTo>
                  <a:pt x="26" y="161"/>
                </a:lnTo>
                <a:lnTo>
                  <a:pt x="34" y="166"/>
                </a:lnTo>
                <a:lnTo>
                  <a:pt x="42" y="168"/>
                </a:lnTo>
                <a:lnTo>
                  <a:pt x="50" y="166"/>
                </a:lnTo>
                <a:lnTo>
                  <a:pt x="58" y="161"/>
                </a:lnTo>
                <a:lnTo>
                  <a:pt x="65" y="153"/>
                </a:lnTo>
                <a:lnTo>
                  <a:pt x="71" y="143"/>
                </a:lnTo>
                <a:lnTo>
                  <a:pt x="76" y="130"/>
                </a:lnTo>
                <a:lnTo>
                  <a:pt x="81" y="116"/>
                </a:lnTo>
                <a:lnTo>
                  <a:pt x="82" y="101"/>
                </a:lnTo>
                <a:lnTo>
                  <a:pt x="84" y="83"/>
                </a:lnTo>
                <a:lnTo>
                  <a:pt x="82" y="67"/>
                </a:lnTo>
                <a:lnTo>
                  <a:pt x="81" y="51"/>
                </a:lnTo>
                <a:lnTo>
                  <a:pt x="76" y="38"/>
                </a:lnTo>
                <a:lnTo>
                  <a:pt x="71" y="25"/>
                </a:lnTo>
                <a:lnTo>
                  <a:pt x="65" y="15"/>
                </a:lnTo>
                <a:lnTo>
                  <a:pt x="58" y="7"/>
                </a:lnTo>
                <a:lnTo>
                  <a:pt x="50" y="2"/>
                </a:lnTo>
                <a:lnTo>
                  <a:pt x="42" y="0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5" name="Freeform 109"/>
          <p:cNvSpPr>
            <a:spLocks/>
          </p:cNvSpPr>
          <p:nvPr/>
        </p:nvSpPr>
        <p:spPr bwMode="auto">
          <a:xfrm>
            <a:off x="4483100" y="4444604"/>
            <a:ext cx="76200" cy="105965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2147483647 h 89"/>
              <a:gd name="T18" fmla="*/ 2147483647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0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89"/>
              <a:gd name="T59" fmla="*/ 48 w 48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89">
                <a:moveTo>
                  <a:pt x="9" y="88"/>
                </a:moveTo>
                <a:lnTo>
                  <a:pt x="9" y="72"/>
                </a:lnTo>
                <a:lnTo>
                  <a:pt x="13" y="57"/>
                </a:lnTo>
                <a:lnTo>
                  <a:pt x="16" y="43"/>
                </a:lnTo>
                <a:lnTo>
                  <a:pt x="21" y="31"/>
                </a:lnTo>
                <a:lnTo>
                  <a:pt x="26" y="21"/>
                </a:lnTo>
                <a:lnTo>
                  <a:pt x="32" y="15"/>
                </a:lnTo>
                <a:lnTo>
                  <a:pt x="40" y="10"/>
                </a:lnTo>
                <a:lnTo>
                  <a:pt x="47" y="8"/>
                </a:lnTo>
                <a:lnTo>
                  <a:pt x="47" y="0"/>
                </a:lnTo>
                <a:lnTo>
                  <a:pt x="37" y="2"/>
                </a:lnTo>
                <a:lnTo>
                  <a:pt x="27" y="8"/>
                </a:lnTo>
                <a:lnTo>
                  <a:pt x="19" y="17"/>
                </a:lnTo>
                <a:lnTo>
                  <a:pt x="13" y="28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88"/>
                </a:lnTo>
                <a:lnTo>
                  <a:pt x="9" y="8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6" name="Freeform 110"/>
          <p:cNvSpPr>
            <a:spLocks/>
          </p:cNvSpPr>
          <p:nvPr/>
        </p:nvSpPr>
        <p:spPr bwMode="auto">
          <a:xfrm>
            <a:off x="4483100" y="4549380"/>
            <a:ext cx="76200" cy="105965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0 h 89"/>
              <a:gd name="T18" fmla="*/ 0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2147483647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89"/>
              <a:gd name="T59" fmla="*/ 48 w 48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89">
                <a:moveTo>
                  <a:pt x="47" y="80"/>
                </a:moveTo>
                <a:lnTo>
                  <a:pt x="40" y="78"/>
                </a:lnTo>
                <a:lnTo>
                  <a:pt x="32" y="75"/>
                </a:lnTo>
                <a:lnTo>
                  <a:pt x="26" y="67"/>
                </a:lnTo>
                <a:lnTo>
                  <a:pt x="21" y="59"/>
                </a:lnTo>
                <a:lnTo>
                  <a:pt x="16" y="46"/>
                </a:lnTo>
                <a:lnTo>
                  <a:pt x="13" y="33"/>
                </a:lnTo>
                <a:lnTo>
                  <a:pt x="9" y="18"/>
                </a:lnTo>
                <a:lnTo>
                  <a:pt x="9" y="0"/>
                </a:lnTo>
                <a:lnTo>
                  <a:pt x="0" y="0"/>
                </a:lnTo>
                <a:lnTo>
                  <a:pt x="1" y="18"/>
                </a:lnTo>
                <a:lnTo>
                  <a:pt x="3" y="34"/>
                </a:lnTo>
                <a:lnTo>
                  <a:pt x="8" y="49"/>
                </a:lnTo>
                <a:lnTo>
                  <a:pt x="13" y="62"/>
                </a:lnTo>
                <a:lnTo>
                  <a:pt x="19" y="73"/>
                </a:lnTo>
                <a:lnTo>
                  <a:pt x="27" y="81"/>
                </a:lnTo>
                <a:lnTo>
                  <a:pt x="37" y="86"/>
                </a:lnTo>
                <a:lnTo>
                  <a:pt x="47" y="88"/>
                </a:lnTo>
                <a:lnTo>
                  <a:pt x="47" y="8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7" name="Freeform 111"/>
          <p:cNvSpPr>
            <a:spLocks/>
          </p:cNvSpPr>
          <p:nvPr/>
        </p:nvSpPr>
        <p:spPr bwMode="auto">
          <a:xfrm>
            <a:off x="4557716" y="4549380"/>
            <a:ext cx="73025" cy="105965"/>
          </a:xfrm>
          <a:custGeom>
            <a:avLst/>
            <a:gdLst>
              <a:gd name="T0" fmla="*/ 2147483647 w 46"/>
              <a:gd name="T1" fmla="*/ 0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0 w 46"/>
              <a:gd name="T17" fmla="*/ 2147483647 h 89"/>
              <a:gd name="T18" fmla="*/ 0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2147483647 w 46"/>
              <a:gd name="T35" fmla="*/ 0 h 89"/>
              <a:gd name="T36" fmla="*/ 2147483647 w 46"/>
              <a:gd name="T37" fmla="*/ 0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89"/>
              <a:gd name="T59" fmla="*/ 46 w 46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89">
                <a:moveTo>
                  <a:pt x="37" y="0"/>
                </a:moveTo>
                <a:lnTo>
                  <a:pt x="37" y="18"/>
                </a:lnTo>
                <a:lnTo>
                  <a:pt x="34" y="33"/>
                </a:lnTo>
                <a:lnTo>
                  <a:pt x="31" y="46"/>
                </a:lnTo>
                <a:lnTo>
                  <a:pt x="26" y="59"/>
                </a:lnTo>
                <a:lnTo>
                  <a:pt x="19" y="67"/>
                </a:lnTo>
                <a:lnTo>
                  <a:pt x="13" y="75"/>
                </a:lnTo>
                <a:lnTo>
                  <a:pt x="6" y="78"/>
                </a:lnTo>
                <a:lnTo>
                  <a:pt x="0" y="80"/>
                </a:lnTo>
                <a:lnTo>
                  <a:pt x="0" y="88"/>
                </a:lnTo>
                <a:lnTo>
                  <a:pt x="10" y="86"/>
                </a:lnTo>
                <a:lnTo>
                  <a:pt x="18" y="81"/>
                </a:lnTo>
                <a:lnTo>
                  <a:pt x="26" y="73"/>
                </a:lnTo>
                <a:lnTo>
                  <a:pt x="32" y="62"/>
                </a:lnTo>
                <a:lnTo>
                  <a:pt x="39" y="49"/>
                </a:lnTo>
                <a:lnTo>
                  <a:pt x="42" y="34"/>
                </a:lnTo>
                <a:lnTo>
                  <a:pt x="45" y="18"/>
                </a:lnTo>
                <a:lnTo>
                  <a:pt x="45" y="0"/>
                </a:lnTo>
                <a:lnTo>
                  <a:pt x="3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8" name="Freeform 112"/>
          <p:cNvSpPr>
            <a:spLocks/>
          </p:cNvSpPr>
          <p:nvPr/>
        </p:nvSpPr>
        <p:spPr bwMode="auto">
          <a:xfrm>
            <a:off x="4557716" y="4444604"/>
            <a:ext cx="73025" cy="105965"/>
          </a:xfrm>
          <a:custGeom>
            <a:avLst/>
            <a:gdLst>
              <a:gd name="T0" fmla="*/ 0 w 46"/>
              <a:gd name="T1" fmla="*/ 2147483647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2147483647 w 46"/>
              <a:gd name="T17" fmla="*/ 2147483647 h 89"/>
              <a:gd name="T18" fmla="*/ 2147483647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0 w 46"/>
              <a:gd name="T35" fmla="*/ 0 h 89"/>
              <a:gd name="T36" fmla="*/ 0 w 46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89"/>
              <a:gd name="T59" fmla="*/ 46 w 46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89">
                <a:moveTo>
                  <a:pt x="0" y="8"/>
                </a:moveTo>
                <a:lnTo>
                  <a:pt x="6" y="10"/>
                </a:lnTo>
                <a:lnTo>
                  <a:pt x="13" y="15"/>
                </a:lnTo>
                <a:lnTo>
                  <a:pt x="19" y="21"/>
                </a:lnTo>
                <a:lnTo>
                  <a:pt x="26" y="31"/>
                </a:lnTo>
                <a:lnTo>
                  <a:pt x="31" y="43"/>
                </a:lnTo>
                <a:lnTo>
                  <a:pt x="34" y="57"/>
                </a:lnTo>
                <a:lnTo>
                  <a:pt x="37" y="72"/>
                </a:lnTo>
                <a:lnTo>
                  <a:pt x="37" y="88"/>
                </a:lnTo>
                <a:lnTo>
                  <a:pt x="45" y="88"/>
                </a:lnTo>
                <a:lnTo>
                  <a:pt x="45" y="72"/>
                </a:lnTo>
                <a:lnTo>
                  <a:pt x="42" y="56"/>
                </a:lnTo>
                <a:lnTo>
                  <a:pt x="39" y="41"/>
                </a:lnTo>
                <a:lnTo>
                  <a:pt x="32" y="28"/>
                </a:lnTo>
                <a:lnTo>
                  <a:pt x="26" y="17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49" name="Freeform 113"/>
          <p:cNvSpPr>
            <a:spLocks/>
          </p:cNvSpPr>
          <p:nvPr/>
        </p:nvSpPr>
        <p:spPr bwMode="auto">
          <a:xfrm>
            <a:off x="3471863" y="4125518"/>
            <a:ext cx="1649412" cy="561975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9"/>
              <a:gd name="T58" fmla="*/ 0 h 472"/>
              <a:gd name="T59" fmla="*/ 1039 w 1039"/>
              <a:gd name="T60" fmla="*/ 472 h 4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50" name="Freeform 114"/>
          <p:cNvSpPr>
            <a:spLocks/>
          </p:cNvSpPr>
          <p:nvPr/>
        </p:nvSpPr>
        <p:spPr bwMode="auto">
          <a:xfrm>
            <a:off x="3429002" y="4171951"/>
            <a:ext cx="1649413" cy="561975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9"/>
              <a:gd name="T58" fmla="*/ 0 h 472"/>
              <a:gd name="T59" fmla="*/ 1039 w 1039"/>
              <a:gd name="T60" fmla="*/ 472 h 4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51" name="Freeform 115"/>
          <p:cNvSpPr>
            <a:spLocks/>
          </p:cNvSpPr>
          <p:nvPr/>
        </p:nvSpPr>
        <p:spPr bwMode="auto">
          <a:xfrm>
            <a:off x="3471864" y="4650582"/>
            <a:ext cx="593725" cy="101204"/>
          </a:xfrm>
          <a:custGeom>
            <a:avLst/>
            <a:gdLst>
              <a:gd name="T0" fmla="*/ 0 w 374"/>
              <a:gd name="T1" fmla="*/ 0 h 85"/>
              <a:gd name="T2" fmla="*/ 2147483647 w 374"/>
              <a:gd name="T3" fmla="*/ 2147483647 h 85"/>
              <a:gd name="T4" fmla="*/ 2147483647 w 374"/>
              <a:gd name="T5" fmla="*/ 2147483647 h 85"/>
              <a:gd name="T6" fmla="*/ 2147483647 w 374"/>
              <a:gd name="T7" fmla="*/ 2147483647 h 85"/>
              <a:gd name="T8" fmla="*/ 0 w 374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"/>
              <a:gd name="T16" fmla="*/ 0 h 85"/>
              <a:gd name="T17" fmla="*/ 374 w 374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" h="85">
                <a:moveTo>
                  <a:pt x="0" y="0"/>
                </a:moveTo>
                <a:lnTo>
                  <a:pt x="1" y="47"/>
                </a:lnTo>
                <a:lnTo>
                  <a:pt x="373" y="84"/>
                </a:lnTo>
                <a:lnTo>
                  <a:pt x="373" y="32"/>
                </a:lnTo>
                <a:lnTo>
                  <a:pt x="0" y="0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52" name="Freeform 116"/>
          <p:cNvSpPr>
            <a:spLocks/>
          </p:cNvSpPr>
          <p:nvPr/>
        </p:nvSpPr>
        <p:spPr bwMode="auto">
          <a:xfrm>
            <a:off x="3959227" y="4199335"/>
            <a:ext cx="1166813" cy="419100"/>
          </a:xfrm>
          <a:custGeom>
            <a:avLst/>
            <a:gdLst>
              <a:gd name="T0" fmla="*/ 0 w 735"/>
              <a:gd name="T1" fmla="*/ 2147483647 h 352"/>
              <a:gd name="T2" fmla="*/ 2147483647 w 735"/>
              <a:gd name="T3" fmla="*/ 2147483647 h 352"/>
              <a:gd name="T4" fmla="*/ 2147483647 w 735"/>
              <a:gd name="T5" fmla="*/ 2147483647 h 352"/>
              <a:gd name="T6" fmla="*/ 2147483647 w 735"/>
              <a:gd name="T7" fmla="*/ 2147483647 h 352"/>
              <a:gd name="T8" fmla="*/ 2147483647 w 735"/>
              <a:gd name="T9" fmla="*/ 2147483647 h 352"/>
              <a:gd name="T10" fmla="*/ 2147483647 w 735"/>
              <a:gd name="T11" fmla="*/ 2147483647 h 352"/>
              <a:gd name="T12" fmla="*/ 2147483647 w 735"/>
              <a:gd name="T13" fmla="*/ 2147483647 h 352"/>
              <a:gd name="T14" fmla="*/ 2147483647 w 735"/>
              <a:gd name="T15" fmla="*/ 2147483647 h 352"/>
              <a:gd name="T16" fmla="*/ 2147483647 w 735"/>
              <a:gd name="T17" fmla="*/ 2147483647 h 352"/>
              <a:gd name="T18" fmla="*/ 2147483647 w 735"/>
              <a:gd name="T19" fmla="*/ 2147483647 h 352"/>
              <a:gd name="T20" fmla="*/ 2147483647 w 735"/>
              <a:gd name="T21" fmla="*/ 0 h 352"/>
              <a:gd name="T22" fmla="*/ 0 w 735"/>
              <a:gd name="T23" fmla="*/ 2147483647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5"/>
              <a:gd name="T37" fmla="*/ 0 h 352"/>
              <a:gd name="T38" fmla="*/ 735 w 735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5" h="352">
                <a:moveTo>
                  <a:pt x="0" y="307"/>
                </a:moveTo>
                <a:lnTo>
                  <a:pt x="29" y="351"/>
                </a:lnTo>
                <a:lnTo>
                  <a:pt x="729" y="68"/>
                </a:lnTo>
                <a:lnTo>
                  <a:pt x="731" y="60"/>
                </a:lnTo>
                <a:lnTo>
                  <a:pt x="733" y="52"/>
                </a:lnTo>
                <a:lnTo>
                  <a:pt x="734" y="44"/>
                </a:lnTo>
                <a:lnTo>
                  <a:pt x="734" y="34"/>
                </a:lnTo>
                <a:lnTo>
                  <a:pt x="734" y="26"/>
                </a:lnTo>
                <a:lnTo>
                  <a:pt x="734" y="18"/>
                </a:lnTo>
                <a:lnTo>
                  <a:pt x="734" y="10"/>
                </a:lnTo>
                <a:lnTo>
                  <a:pt x="734" y="0"/>
                </a:lnTo>
                <a:lnTo>
                  <a:pt x="0" y="307"/>
                </a:lnTo>
              </a:path>
            </a:pathLst>
          </a:custGeom>
          <a:solidFill>
            <a:srgbClr val="99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053" name="Rectangle 117"/>
          <p:cNvSpPr>
            <a:spLocks noChangeArrowheads="1"/>
          </p:cNvSpPr>
          <p:nvPr/>
        </p:nvSpPr>
        <p:spPr bwMode="auto">
          <a:xfrm>
            <a:off x="1773283" y="2619111"/>
            <a:ext cx="2523287" cy="831641"/>
          </a:xfrm>
          <a:prstGeom prst="rect">
            <a:avLst/>
          </a:prstGeom>
          <a:noFill/>
          <a:ln w="9525">
            <a:solidFill>
              <a:srgbClr val="FAFD00"/>
            </a:solidFill>
            <a:miter lim="800000"/>
            <a:headEnd/>
            <a:tailEnd/>
          </a:ln>
        </p:spPr>
        <p:txBody>
          <a:bodyPr wrap="square" lIns="92075" tIns="46039" rIns="92075" bIns="46039">
            <a:spAutoFit/>
          </a:bodyPr>
          <a:lstStyle/>
          <a:p>
            <a:pPr algn="ctr" defTabSz="1219170"/>
            <a:r>
              <a:rPr lang="en-GB" sz="2400" kern="0" dirty="0">
                <a:solidFill>
                  <a:schemeClr val="accent4">
                    <a:lumMod val="10000"/>
                  </a:schemeClr>
                </a:solidFill>
              </a:rPr>
              <a:t>Some holes due</a:t>
            </a:r>
          </a:p>
          <a:p>
            <a:pPr algn="ctr" defTabSz="1219170"/>
            <a:r>
              <a:rPr lang="en-GB" sz="2400" kern="0" dirty="0">
                <a:solidFill>
                  <a:schemeClr val="accent4">
                    <a:lumMod val="10000"/>
                  </a:schemeClr>
                </a:solidFill>
              </a:rPr>
              <a:t>to active failures</a:t>
            </a:r>
          </a:p>
        </p:txBody>
      </p:sp>
      <p:sp>
        <p:nvSpPr>
          <p:cNvPr id="40054" name="Rectangle 118"/>
          <p:cNvSpPr>
            <a:spLocks noChangeArrowheads="1"/>
          </p:cNvSpPr>
          <p:nvPr/>
        </p:nvSpPr>
        <p:spPr bwMode="auto">
          <a:xfrm>
            <a:off x="7192517" y="4374358"/>
            <a:ext cx="2718693" cy="831641"/>
          </a:xfrm>
          <a:prstGeom prst="rect">
            <a:avLst/>
          </a:prstGeom>
          <a:noFill/>
          <a:ln w="9525">
            <a:solidFill>
              <a:srgbClr val="FAFD00"/>
            </a:solidFill>
            <a:miter lim="800000"/>
            <a:headEnd/>
            <a:tailEnd/>
          </a:ln>
        </p:spPr>
        <p:txBody>
          <a:bodyPr wrap="none" lIns="92075" tIns="46039" rIns="92075" bIns="46039">
            <a:spAutoFit/>
          </a:bodyPr>
          <a:lstStyle/>
          <a:p>
            <a:pPr algn="ctr" defTabSz="1219170"/>
            <a:r>
              <a:rPr lang="en-GB" sz="2400" kern="0" dirty="0">
                <a:solidFill>
                  <a:schemeClr val="accent4">
                    <a:lumMod val="10000"/>
                  </a:schemeClr>
                </a:solidFill>
              </a:rPr>
              <a:t>Other holes due to</a:t>
            </a:r>
          </a:p>
          <a:p>
            <a:pPr algn="ctr" defTabSz="1219170"/>
            <a:r>
              <a:rPr lang="en-GB" sz="2400" kern="0" dirty="0">
                <a:solidFill>
                  <a:schemeClr val="accent4">
                    <a:lumMod val="10000"/>
                  </a:schemeClr>
                </a:solidFill>
              </a:rPr>
              <a:t>latent conditions</a:t>
            </a:r>
          </a:p>
        </p:txBody>
      </p:sp>
      <p:sp>
        <p:nvSpPr>
          <p:cNvPr id="40055" name="Rectangle 119"/>
          <p:cNvSpPr>
            <a:spLocks noChangeArrowheads="1"/>
          </p:cNvSpPr>
          <p:nvPr/>
        </p:nvSpPr>
        <p:spPr bwMode="auto">
          <a:xfrm>
            <a:off x="9070977" y="2802732"/>
            <a:ext cx="1526059" cy="523864"/>
          </a:xfrm>
          <a:prstGeom prst="rect">
            <a:avLst/>
          </a:prstGeom>
          <a:noFill/>
          <a:ln w="9525">
            <a:solidFill>
              <a:srgbClr val="FAFD00"/>
            </a:solidFill>
            <a:miter lim="800000"/>
            <a:headEnd/>
            <a:tailEnd/>
          </a:ln>
        </p:spPr>
        <p:txBody>
          <a:bodyPr wrap="none" lIns="92075" tIns="46039" rIns="92075" bIns="46039">
            <a:spAutoFit/>
          </a:bodyPr>
          <a:lstStyle/>
          <a:p>
            <a:pPr defTabSz="1219170"/>
            <a:r>
              <a:rPr lang="en-GB" sz="2800" kern="0" dirty="0">
                <a:solidFill>
                  <a:schemeClr val="accent4">
                    <a:lumMod val="10000"/>
                  </a:schemeClr>
                </a:solidFill>
              </a:rPr>
              <a:t>Hazards</a:t>
            </a:r>
          </a:p>
        </p:txBody>
      </p:sp>
      <p:sp>
        <p:nvSpPr>
          <p:cNvPr id="40056" name="Rectangle 120"/>
          <p:cNvSpPr>
            <a:spLocks noChangeArrowheads="1"/>
          </p:cNvSpPr>
          <p:nvPr/>
        </p:nvSpPr>
        <p:spPr bwMode="auto">
          <a:xfrm>
            <a:off x="1905000" y="4629152"/>
            <a:ext cx="1447800" cy="523864"/>
          </a:xfrm>
          <a:prstGeom prst="rect">
            <a:avLst/>
          </a:prstGeom>
          <a:noFill/>
          <a:ln w="9525">
            <a:solidFill>
              <a:srgbClr val="FAFD00"/>
            </a:solidFill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/>
          <a:p>
            <a:pPr defTabSz="1219170"/>
            <a:r>
              <a:rPr lang="en-GB" sz="2800" kern="0" dirty="0">
                <a:solidFill>
                  <a:schemeClr val="accent4">
                    <a:lumMod val="10000"/>
                  </a:schemeClr>
                </a:solidFill>
              </a:rPr>
              <a:t>Losses</a:t>
            </a:r>
          </a:p>
        </p:txBody>
      </p:sp>
      <p:sp>
        <p:nvSpPr>
          <p:cNvPr id="40058" name="Text Box 122"/>
          <p:cNvSpPr txBox="1">
            <a:spLocks noChangeArrowheads="1"/>
          </p:cNvSpPr>
          <p:nvPr/>
        </p:nvSpPr>
        <p:spPr bwMode="auto">
          <a:xfrm>
            <a:off x="1676401" y="5657852"/>
            <a:ext cx="182614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1219170"/>
            <a:r>
              <a:rPr lang="en-US" sz="1400" kern="0">
                <a:solidFill>
                  <a:sysClr val="windowText" lastClr="000000"/>
                </a:solidFill>
              </a:rPr>
              <a:t>James Reason 1997</a:t>
            </a:r>
          </a:p>
        </p:txBody>
      </p:sp>
    </p:spTree>
    <p:extLst>
      <p:ext uri="{BB962C8B-B14F-4D97-AF65-F5344CB8AC3E}">
        <p14:creationId xmlns:p14="http://schemas.microsoft.com/office/powerpoint/2010/main" val="11454502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679699"/>
            <a:ext cx="7772400" cy="8572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dirty="0"/>
              <a:t>Managing human behavior is </a:t>
            </a:r>
            <a:br>
              <a:rPr lang="en-US" sz="6000" dirty="0"/>
            </a:br>
            <a:r>
              <a:rPr lang="en-US" sz="6000" dirty="0"/>
              <a:t>a bit harder.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70724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569914"/>
            <a:ext cx="8077200" cy="917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Because – to error is human</a:t>
            </a:r>
          </a:p>
        </p:txBody>
      </p:sp>
      <p:pic>
        <p:nvPicPr>
          <p:cNvPr id="47107" name="Picture 3" descr="gash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22861"/>
            <a:ext cx="7467600" cy="386476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5454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223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444751" y="1230314"/>
            <a:ext cx="6997700" cy="3705225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324567" y="1986756"/>
            <a:ext cx="3238067" cy="2859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1" rIns="90488" bIns="44451">
            <a:spAutoFit/>
          </a:bodyPr>
          <a:lstStyle/>
          <a:p>
            <a:pPr algn="ctr" defTabSz="1219170"/>
            <a:r>
              <a:rPr lang="en-US" sz="6000" kern="0" dirty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Paris</a:t>
            </a:r>
          </a:p>
          <a:p>
            <a:pPr algn="ctr" defTabSz="1219170"/>
            <a:r>
              <a:rPr lang="en-US" sz="6000" kern="0" dirty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in the</a:t>
            </a:r>
          </a:p>
          <a:p>
            <a:pPr algn="ctr" defTabSz="1219170"/>
            <a:r>
              <a:rPr lang="en-US" sz="6000" kern="0" dirty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the spring</a:t>
            </a:r>
          </a:p>
        </p:txBody>
      </p:sp>
    </p:spTree>
    <p:extLst>
      <p:ext uri="{BB962C8B-B14F-4D97-AF65-F5344CB8AC3E}">
        <p14:creationId xmlns:p14="http://schemas.microsoft.com/office/powerpoint/2010/main" val="38364983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0168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2" y="2498058"/>
            <a:ext cx="3970087" cy="1861887"/>
          </a:xfrm>
        </p:spPr>
        <p:txBody>
          <a:bodyPr anchor="ctr">
            <a:normAutofit/>
          </a:bodyPr>
          <a:lstStyle/>
          <a:p>
            <a:r>
              <a:rPr lang="en-US" dirty="0"/>
              <a:t>Goal for today</a:t>
            </a:r>
          </a:p>
        </p:txBody>
      </p:sp>
      <p:pic>
        <p:nvPicPr>
          <p:cNvPr id="6" name="Graphic 5" descr="Teamwork">
            <a:extLst>
              <a:ext uri="{FF2B5EF4-FFF2-40B4-BE49-F238E27FC236}">
                <a16:creationId xmlns:a16="http://schemas.microsoft.com/office/drawing/2014/main" id="{A265C90D-7050-4409-B5A8-50FFF0272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2651" y="291465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947" y="493711"/>
            <a:ext cx="7335839" cy="574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Nominal Human Error Rates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1845733" y="1205180"/>
            <a:ext cx="8060267" cy="4159777"/>
            <a:chOff x="432" y="1046"/>
            <a:chExt cx="4896" cy="3002"/>
          </a:xfrm>
        </p:grpSpPr>
        <p:sp>
          <p:nvSpPr>
            <p:cNvPr id="49157" name="Rectangle 4"/>
            <p:cNvSpPr>
              <a:spLocks noChangeArrowheads="1"/>
            </p:cNvSpPr>
            <p:nvPr/>
          </p:nvSpPr>
          <p:spPr bwMode="auto">
            <a:xfrm>
              <a:off x="3408" y="3607"/>
              <a:ext cx="192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0.25</a:t>
              </a:r>
            </a:p>
          </p:txBody>
        </p:sp>
        <p:sp>
          <p:nvSpPr>
            <p:cNvPr id="49158" name="Rectangle 5"/>
            <p:cNvSpPr>
              <a:spLocks noChangeArrowheads="1"/>
            </p:cNvSpPr>
            <p:nvPr/>
          </p:nvSpPr>
          <p:spPr bwMode="auto">
            <a:xfrm>
              <a:off x="432" y="3607"/>
              <a:ext cx="297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General error in high stress when dangerous activities occurring rapidly</a:t>
              </a:r>
            </a:p>
          </p:txBody>
        </p:sp>
        <p:sp>
          <p:nvSpPr>
            <p:cNvPr id="49159" name="Rectangle 6"/>
            <p:cNvSpPr>
              <a:spLocks noChangeArrowheads="1"/>
            </p:cNvSpPr>
            <p:nvPr/>
          </p:nvSpPr>
          <p:spPr bwMode="auto">
            <a:xfrm>
              <a:off x="3408" y="3166"/>
              <a:ext cx="192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0.1</a:t>
              </a:r>
            </a:p>
          </p:txBody>
        </p:sp>
        <p:sp>
          <p:nvSpPr>
            <p:cNvPr id="49160" name="Rectangle 7"/>
            <p:cNvSpPr>
              <a:spLocks noChangeArrowheads="1"/>
            </p:cNvSpPr>
            <p:nvPr/>
          </p:nvSpPr>
          <p:spPr bwMode="auto">
            <a:xfrm>
              <a:off x="432" y="3166"/>
              <a:ext cx="297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Personnel on different shifts fail to check hardware unless required by checklist</a:t>
              </a:r>
            </a:p>
          </p:txBody>
        </p:sp>
        <p:sp>
          <p:nvSpPr>
            <p:cNvPr id="49161" name="Rectangle 8"/>
            <p:cNvSpPr>
              <a:spLocks noChangeArrowheads="1"/>
            </p:cNvSpPr>
            <p:nvPr/>
          </p:nvSpPr>
          <p:spPr bwMode="auto">
            <a:xfrm>
              <a:off x="3408" y="2842"/>
              <a:ext cx="192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0.1</a:t>
              </a:r>
            </a:p>
          </p:txBody>
        </p:sp>
        <p:sp>
          <p:nvSpPr>
            <p:cNvPr id="49162" name="Rectangle 9"/>
            <p:cNvSpPr>
              <a:spLocks noChangeArrowheads="1"/>
            </p:cNvSpPr>
            <p:nvPr/>
          </p:nvSpPr>
          <p:spPr bwMode="auto">
            <a:xfrm>
              <a:off x="432" y="2842"/>
              <a:ext cx="297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867" kern="0" dirty="0">
                  <a:solidFill>
                    <a:sysClr val="windowText" lastClr="000000"/>
                  </a:solidFill>
                </a:rPr>
                <a:t>Monitor or inspector fails to detect error</a:t>
              </a:r>
            </a:p>
          </p:txBody>
        </p:sp>
        <p:sp>
          <p:nvSpPr>
            <p:cNvPr id="49163" name="Rectangle 10"/>
            <p:cNvSpPr>
              <a:spLocks noChangeArrowheads="1"/>
            </p:cNvSpPr>
            <p:nvPr/>
          </p:nvSpPr>
          <p:spPr bwMode="auto">
            <a:xfrm>
              <a:off x="3408" y="2518"/>
              <a:ext cx="192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0.03</a:t>
              </a:r>
            </a:p>
          </p:txBody>
        </p:sp>
        <p:sp>
          <p:nvSpPr>
            <p:cNvPr id="49164" name="Rectangle 11"/>
            <p:cNvSpPr>
              <a:spLocks noChangeArrowheads="1"/>
            </p:cNvSpPr>
            <p:nvPr/>
          </p:nvSpPr>
          <p:spPr bwMode="auto">
            <a:xfrm>
              <a:off x="432" y="2518"/>
              <a:ext cx="297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867" kern="0" dirty="0">
                  <a:solidFill>
                    <a:sysClr val="windowText" lastClr="000000"/>
                  </a:solidFill>
                </a:rPr>
                <a:t>Simple math error with self-checking</a:t>
              </a:r>
            </a:p>
          </p:txBody>
        </p:sp>
        <p:sp>
          <p:nvSpPr>
            <p:cNvPr id="49165" name="Rectangle 12"/>
            <p:cNvSpPr>
              <a:spLocks noChangeArrowheads="1"/>
            </p:cNvSpPr>
            <p:nvPr/>
          </p:nvSpPr>
          <p:spPr bwMode="auto">
            <a:xfrm>
              <a:off x="3408" y="2077"/>
              <a:ext cx="192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0.003</a:t>
              </a:r>
            </a:p>
          </p:txBody>
        </p:sp>
        <p:sp>
          <p:nvSpPr>
            <p:cNvPr id="49166" name="Rectangle 13"/>
            <p:cNvSpPr>
              <a:spLocks noChangeArrowheads="1"/>
            </p:cNvSpPr>
            <p:nvPr/>
          </p:nvSpPr>
          <p:spPr bwMode="auto">
            <a:xfrm>
              <a:off x="432" y="2077"/>
              <a:ext cx="297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Error of omission when items imbedded in a procedure</a:t>
              </a:r>
            </a:p>
          </p:txBody>
        </p:sp>
        <p:sp>
          <p:nvSpPr>
            <p:cNvPr id="49167" name="Rectangle 14"/>
            <p:cNvSpPr>
              <a:spLocks noChangeArrowheads="1"/>
            </p:cNvSpPr>
            <p:nvPr/>
          </p:nvSpPr>
          <p:spPr bwMode="auto">
            <a:xfrm>
              <a:off x="3408" y="1753"/>
              <a:ext cx="192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0.01</a:t>
              </a:r>
            </a:p>
          </p:txBody>
        </p:sp>
        <p:sp>
          <p:nvSpPr>
            <p:cNvPr id="49168" name="Rectangle 15"/>
            <p:cNvSpPr>
              <a:spLocks noChangeArrowheads="1"/>
            </p:cNvSpPr>
            <p:nvPr/>
          </p:nvSpPr>
          <p:spPr bwMode="auto">
            <a:xfrm>
              <a:off x="432" y="1753"/>
              <a:ext cx="297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Error of omission without reminders</a:t>
              </a:r>
            </a:p>
          </p:txBody>
        </p:sp>
        <p:sp>
          <p:nvSpPr>
            <p:cNvPr id="49169" name="Rectangle 16"/>
            <p:cNvSpPr>
              <a:spLocks noChangeArrowheads="1"/>
            </p:cNvSpPr>
            <p:nvPr/>
          </p:nvSpPr>
          <p:spPr bwMode="auto">
            <a:xfrm>
              <a:off x="3408" y="1429"/>
              <a:ext cx="192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kern="0">
                  <a:solidFill>
                    <a:sysClr val="windowText" lastClr="000000"/>
                  </a:solidFill>
                </a:rPr>
                <a:t>0.003</a:t>
              </a:r>
            </a:p>
          </p:txBody>
        </p:sp>
        <p:sp>
          <p:nvSpPr>
            <p:cNvPr id="49170" name="Rectangle 17"/>
            <p:cNvSpPr>
              <a:spLocks noChangeArrowheads="1"/>
            </p:cNvSpPr>
            <p:nvPr/>
          </p:nvSpPr>
          <p:spPr bwMode="auto">
            <a:xfrm>
              <a:off x="432" y="1429"/>
              <a:ext cx="297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1867" kern="0" dirty="0">
                  <a:solidFill>
                    <a:sysClr val="windowText" lastClr="000000"/>
                  </a:solidFill>
                </a:rPr>
                <a:t>Error of commission (misreading a label)</a:t>
              </a:r>
            </a:p>
          </p:txBody>
        </p:sp>
        <p:sp>
          <p:nvSpPr>
            <p:cNvPr id="49171" name="Rectangle 18"/>
            <p:cNvSpPr>
              <a:spLocks noChangeArrowheads="1"/>
            </p:cNvSpPr>
            <p:nvPr/>
          </p:nvSpPr>
          <p:spPr bwMode="auto">
            <a:xfrm>
              <a:off x="3408" y="1105"/>
              <a:ext cx="192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20000"/>
                </a:spcBef>
              </a:pPr>
              <a:r>
                <a:rPr lang="en-US" sz="2000" b="1" kern="0">
                  <a:solidFill>
                    <a:sysClr val="windowText" lastClr="000000"/>
                  </a:solidFill>
                </a:rPr>
                <a:t>Probability</a:t>
              </a:r>
            </a:p>
          </p:txBody>
        </p:sp>
        <p:sp>
          <p:nvSpPr>
            <p:cNvPr id="49172" name="Rectangle 19"/>
            <p:cNvSpPr>
              <a:spLocks noChangeArrowheads="1"/>
            </p:cNvSpPr>
            <p:nvPr/>
          </p:nvSpPr>
          <p:spPr bwMode="auto">
            <a:xfrm>
              <a:off x="432" y="1105"/>
              <a:ext cx="297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spcBef>
                  <a:spcPct val="20000"/>
                </a:spcBef>
              </a:pPr>
              <a:r>
                <a:rPr lang="en-US" sz="2000" b="1" kern="0">
                  <a:solidFill>
                    <a:sysClr val="windowText" lastClr="000000"/>
                  </a:solidFill>
                </a:rPr>
                <a:t>Activity</a:t>
              </a:r>
            </a:p>
          </p:txBody>
        </p:sp>
        <p:sp>
          <p:nvSpPr>
            <p:cNvPr id="49173" name="Line 20"/>
            <p:cNvSpPr>
              <a:spLocks noChangeShapeType="1"/>
            </p:cNvSpPr>
            <p:nvPr/>
          </p:nvSpPr>
          <p:spPr bwMode="auto">
            <a:xfrm>
              <a:off x="432" y="1105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4" name="Line 21"/>
            <p:cNvSpPr>
              <a:spLocks noChangeShapeType="1"/>
            </p:cNvSpPr>
            <p:nvPr/>
          </p:nvSpPr>
          <p:spPr bwMode="auto">
            <a:xfrm>
              <a:off x="432" y="1429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5" name="Line 22"/>
            <p:cNvSpPr>
              <a:spLocks noChangeShapeType="1"/>
            </p:cNvSpPr>
            <p:nvPr/>
          </p:nvSpPr>
          <p:spPr bwMode="auto">
            <a:xfrm>
              <a:off x="432" y="1753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6" name="Line 23"/>
            <p:cNvSpPr>
              <a:spLocks noChangeShapeType="1"/>
            </p:cNvSpPr>
            <p:nvPr/>
          </p:nvSpPr>
          <p:spPr bwMode="auto">
            <a:xfrm>
              <a:off x="432" y="2077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>
              <a:off x="432" y="2518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8" name="Line 25"/>
            <p:cNvSpPr>
              <a:spLocks noChangeShapeType="1"/>
            </p:cNvSpPr>
            <p:nvPr/>
          </p:nvSpPr>
          <p:spPr bwMode="auto">
            <a:xfrm>
              <a:off x="432" y="2842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79" name="Line 26"/>
            <p:cNvSpPr>
              <a:spLocks noChangeShapeType="1"/>
            </p:cNvSpPr>
            <p:nvPr/>
          </p:nvSpPr>
          <p:spPr bwMode="auto">
            <a:xfrm>
              <a:off x="432" y="3166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80" name="Line 27"/>
            <p:cNvSpPr>
              <a:spLocks noChangeShapeType="1"/>
            </p:cNvSpPr>
            <p:nvPr/>
          </p:nvSpPr>
          <p:spPr bwMode="auto">
            <a:xfrm>
              <a:off x="432" y="3607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81" name="Line 28"/>
            <p:cNvSpPr>
              <a:spLocks noChangeShapeType="1"/>
            </p:cNvSpPr>
            <p:nvPr/>
          </p:nvSpPr>
          <p:spPr bwMode="auto">
            <a:xfrm>
              <a:off x="432" y="4048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82" name="Line 29"/>
            <p:cNvSpPr>
              <a:spLocks noChangeShapeType="1"/>
            </p:cNvSpPr>
            <p:nvPr/>
          </p:nvSpPr>
          <p:spPr bwMode="auto">
            <a:xfrm>
              <a:off x="432" y="1046"/>
              <a:ext cx="0" cy="29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83" name="Line 30"/>
            <p:cNvSpPr>
              <a:spLocks noChangeShapeType="1"/>
            </p:cNvSpPr>
            <p:nvPr/>
          </p:nvSpPr>
          <p:spPr bwMode="auto">
            <a:xfrm>
              <a:off x="3408" y="1105"/>
              <a:ext cx="0" cy="29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84" name="Line 31"/>
            <p:cNvSpPr>
              <a:spLocks noChangeShapeType="1"/>
            </p:cNvSpPr>
            <p:nvPr/>
          </p:nvSpPr>
          <p:spPr bwMode="auto">
            <a:xfrm>
              <a:off x="5328" y="1105"/>
              <a:ext cx="0" cy="29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9156" name="Text Box 32"/>
          <p:cNvSpPr txBox="1">
            <a:spLocks noChangeArrowheads="1"/>
          </p:cNvSpPr>
          <p:nvPr/>
        </p:nvSpPr>
        <p:spPr bwMode="auto">
          <a:xfrm>
            <a:off x="3962400" y="5703095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2000" ker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Salvendy G. Handbook of human factors &amp; ergonomics 1997.</a:t>
            </a:r>
          </a:p>
        </p:txBody>
      </p:sp>
    </p:spTree>
    <p:extLst>
      <p:ext uri="{BB962C8B-B14F-4D97-AF65-F5344CB8AC3E}">
        <p14:creationId xmlns:p14="http://schemas.microsoft.com/office/powerpoint/2010/main" val="32318961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1771650"/>
            <a:ext cx="6553200" cy="302895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err="1"/>
              <a:t>Aoccdrnig</a:t>
            </a:r>
            <a:r>
              <a:rPr lang="en-US" sz="2800" dirty="0"/>
              <a:t> to </a:t>
            </a:r>
            <a:r>
              <a:rPr lang="en-US" sz="2800" dirty="0" err="1"/>
              <a:t>rscheearch</a:t>
            </a:r>
            <a:r>
              <a:rPr lang="en-US" sz="2800" dirty="0"/>
              <a:t> at </a:t>
            </a:r>
            <a:br>
              <a:rPr lang="en-US" sz="2800" dirty="0"/>
            </a:br>
            <a:r>
              <a:rPr lang="en-US" sz="2800" dirty="0" err="1"/>
              <a:t>Cmabrigde</a:t>
            </a:r>
            <a:r>
              <a:rPr lang="en-US" sz="2800" dirty="0"/>
              <a:t> </a:t>
            </a:r>
            <a:r>
              <a:rPr lang="en-US" sz="2800" dirty="0" err="1"/>
              <a:t>Uinervtisy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it </a:t>
            </a:r>
            <a:r>
              <a:rPr lang="en-US" sz="2800" dirty="0" err="1"/>
              <a:t>deosn't</a:t>
            </a:r>
            <a:r>
              <a:rPr lang="en-US" sz="2800" dirty="0"/>
              <a:t> </a:t>
            </a:r>
            <a:r>
              <a:rPr lang="en-US" sz="2800" dirty="0" err="1"/>
              <a:t>mttaer</a:t>
            </a:r>
            <a:r>
              <a:rPr lang="en-US" sz="2800" dirty="0"/>
              <a:t> </a:t>
            </a:r>
            <a:r>
              <a:rPr lang="en-US" sz="2800" dirty="0" err="1"/>
              <a:t>inwaht</a:t>
            </a:r>
            <a:r>
              <a:rPr lang="en-US" sz="2800" dirty="0"/>
              <a:t> </a:t>
            </a:r>
            <a:r>
              <a:rPr lang="en-US" sz="2800" dirty="0" err="1"/>
              <a:t>oredr</a:t>
            </a:r>
            <a:r>
              <a:rPr lang="en-US" sz="2800" dirty="0"/>
              <a:t> the </a:t>
            </a:r>
            <a:r>
              <a:rPr lang="en-US" sz="2800" dirty="0" err="1"/>
              <a:t>ltteers</a:t>
            </a:r>
            <a:r>
              <a:rPr lang="en-US" sz="2800" dirty="0"/>
              <a:t> in a </a:t>
            </a:r>
            <a:r>
              <a:rPr lang="en-US" sz="2800" dirty="0" err="1"/>
              <a:t>wrod</a:t>
            </a:r>
            <a:r>
              <a:rPr lang="en-US" sz="2800" dirty="0"/>
              <a:t> are, the </a:t>
            </a:r>
            <a:r>
              <a:rPr lang="en-US" sz="2800" dirty="0" err="1"/>
              <a:t>olny</a:t>
            </a:r>
            <a:r>
              <a:rPr lang="en-US" sz="2800" dirty="0"/>
              <a:t> </a:t>
            </a:r>
            <a:r>
              <a:rPr lang="en-US" sz="2800" dirty="0" err="1"/>
              <a:t>iprmoetnt</a:t>
            </a:r>
            <a:r>
              <a:rPr lang="en-US" sz="2800" dirty="0"/>
              <a:t> </a:t>
            </a:r>
            <a:r>
              <a:rPr lang="en-US" sz="2800" dirty="0" err="1"/>
              <a:t>tihng</a:t>
            </a:r>
            <a:r>
              <a:rPr lang="en-US" sz="2800" dirty="0"/>
              <a:t> is that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/>
              <a:t>the </a:t>
            </a:r>
            <a:r>
              <a:rPr lang="en-US" sz="2800" dirty="0" err="1"/>
              <a:t>frist</a:t>
            </a:r>
            <a:r>
              <a:rPr lang="en-US" sz="2800" dirty="0"/>
              <a:t> and </a:t>
            </a:r>
            <a:r>
              <a:rPr lang="en-US" sz="2800" dirty="0" err="1"/>
              <a:t>lsat</a:t>
            </a:r>
            <a:r>
              <a:rPr lang="en-US" sz="2800" dirty="0"/>
              <a:t> </a:t>
            </a:r>
            <a:r>
              <a:rPr lang="en-US" sz="2800" dirty="0" err="1"/>
              <a:t>ltteer</a:t>
            </a:r>
            <a:r>
              <a:rPr lang="en-US" sz="2800" dirty="0"/>
              <a:t> be at the </a:t>
            </a:r>
            <a:r>
              <a:rPr lang="en-US" sz="2800" dirty="0" err="1"/>
              <a:t>rghit</a:t>
            </a:r>
            <a:r>
              <a:rPr lang="en-US" sz="2800" dirty="0"/>
              <a:t> </a:t>
            </a:r>
            <a:r>
              <a:rPr lang="en-US" sz="2800" dirty="0" err="1"/>
              <a:t>pclae</a:t>
            </a:r>
            <a:r>
              <a:rPr lang="en-US" sz="2800" dirty="0"/>
              <a:t>. The </a:t>
            </a:r>
            <a:r>
              <a:rPr lang="en-US" sz="2800" dirty="0" err="1"/>
              <a:t>rset</a:t>
            </a:r>
            <a:r>
              <a:rPr lang="en-US" sz="2800" dirty="0"/>
              <a:t> can be a total</a:t>
            </a:r>
            <a:br>
              <a:rPr lang="en-US" sz="2800" dirty="0">
                <a:cs typeface="Times New Roman" pitchFamily="18" charset="0"/>
              </a:rPr>
            </a:br>
            <a:r>
              <a:rPr lang="en-US" sz="2800" dirty="0" err="1"/>
              <a:t>mses</a:t>
            </a:r>
            <a:r>
              <a:rPr lang="en-US" sz="2800" dirty="0"/>
              <a:t> and you can </a:t>
            </a:r>
            <a:r>
              <a:rPr lang="en-US" sz="2800" dirty="0" err="1"/>
              <a:t>sitll</a:t>
            </a:r>
            <a:r>
              <a:rPr lang="en-US" sz="2800" dirty="0"/>
              <a:t> </a:t>
            </a:r>
            <a:r>
              <a:rPr lang="en-US" sz="2800" dirty="0" err="1"/>
              <a:t>raed</a:t>
            </a:r>
            <a:r>
              <a:rPr lang="en-US" sz="2800" dirty="0"/>
              <a:t> it </a:t>
            </a:r>
            <a:br>
              <a:rPr lang="en-US" sz="2800" dirty="0"/>
            </a:br>
            <a:r>
              <a:rPr lang="en-US" sz="2800" dirty="0" err="1"/>
              <a:t>wouthit</a:t>
            </a:r>
            <a:r>
              <a:rPr lang="en-US" sz="2800" dirty="0"/>
              <a:t> </a:t>
            </a:r>
            <a:r>
              <a:rPr lang="en-US" sz="2800" dirty="0" err="1"/>
              <a:t>porbelm</a:t>
            </a:r>
            <a:r>
              <a:rPr lang="en-US" sz="2800" dirty="0"/>
              <a:t>. </a:t>
            </a:r>
            <a:r>
              <a:rPr lang="en-US" sz="2800" dirty="0" err="1"/>
              <a:t>Tihs</a:t>
            </a:r>
            <a:r>
              <a:rPr lang="en-US" sz="2800" dirty="0"/>
              <a:t> is </a:t>
            </a:r>
            <a:r>
              <a:rPr lang="en-US" sz="2800" dirty="0" err="1"/>
              <a:t>bcuseae</a:t>
            </a:r>
            <a:r>
              <a:rPr lang="en-US" sz="2800" dirty="0"/>
              <a:t> the </a:t>
            </a:r>
            <a:r>
              <a:rPr lang="en-US" sz="2800" dirty="0" err="1"/>
              <a:t>huamn</a:t>
            </a:r>
            <a:r>
              <a:rPr lang="en-US" sz="2800" dirty="0"/>
              <a:t> </a:t>
            </a:r>
            <a:r>
              <a:rPr lang="en-US" sz="2800" dirty="0" err="1"/>
              <a:t>mnid</a:t>
            </a:r>
            <a:r>
              <a:rPr lang="en-US" sz="2800" dirty="0"/>
              <a:t> </a:t>
            </a:r>
            <a:r>
              <a:rPr lang="en-US" sz="2800" dirty="0" err="1"/>
              <a:t>deos</a:t>
            </a:r>
            <a:r>
              <a:rPr lang="en-US" sz="2800" dirty="0"/>
              <a:t> not </a:t>
            </a:r>
            <a:r>
              <a:rPr lang="en-US" sz="2800" dirty="0" err="1"/>
              <a:t>raed</a:t>
            </a:r>
            <a:r>
              <a:rPr lang="en-US" sz="2800" dirty="0"/>
              <a:t> </a:t>
            </a:r>
            <a:r>
              <a:rPr lang="en-US" sz="2800" dirty="0" err="1"/>
              <a:t>ervey</a:t>
            </a:r>
            <a:r>
              <a:rPr lang="en-US" sz="2800" dirty="0"/>
              <a:t> </a:t>
            </a:r>
            <a:r>
              <a:rPr lang="en-US" sz="2800" dirty="0" err="1"/>
              <a:t>lteter</a:t>
            </a:r>
            <a:r>
              <a:rPr lang="en-US" sz="2800" dirty="0"/>
              <a:t> by </a:t>
            </a:r>
            <a:r>
              <a:rPr lang="en-US" sz="2800" dirty="0" err="1"/>
              <a:t>istlef</a:t>
            </a:r>
            <a:r>
              <a:rPr lang="en-US" sz="2800" dirty="0"/>
              <a:t>, but the </a:t>
            </a:r>
            <a:r>
              <a:rPr lang="en-US" sz="2800" dirty="0" err="1"/>
              <a:t>wrod</a:t>
            </a:r>
            <a:r>
              <a:rPr lang="en-US" sz="2800" dirty="0"/>
              <a:t> as </a:t>
            </a:r>
            <a:r>
              <a:rPr lang="en-US" sz="2800" dirty="0" err="1"/>
              <a:t>awlohe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96870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36800" y="2743200"/>
            <a:ext cx="7620000" cy="83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The human brain cannot have multiple simultaneous foci of interest.  This lack of cognitive resource is the single limiting factor of human activity.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76813" y="4318000"/>
            <a:ext cx="5691187" cy="9652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Francois </a:t>
            </a:r>
            <a:r>
              <a:rPr lang="en-US" dirty="0" err="1"/>
              <a:t>Clergue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704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200149"/>
            <a:ext cx="8229600" cy="8572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Lessons from Human Factors Research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9067" y="2498726"/>
            <a:ext cx="7484533" cy="2957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Errors are common</a:t>
            </a:r>
          </a:p>
          <a:p>
            <a:pPr eaLnBrk="1" hangingPunct="1">
              <a:defRPr/>
            </a:pPr>
            <a:r>
              <a:rPr lang="en-US" dirty="0"/>
              <a:t>The causes of errors are known</a:t>
            </a:r>
          </a:p>
          <a:p>
            <a:pPr eaLnBrk="1" hangingPunct="1">
              <a:defRPr/>
            </a:pPr>
            <a:r>
              <a:rPr lang="en-US" dirty="0"/>
              <a:t>Errors are byproducts of useful cognitive functions</a:t>
            </a:r>
          </a:p>
        </p:txBody>
      </p:sp>
    </p:spTree>
    <p:extLst>
      <p:ext uri="{BB962C8B-B14F-4D97-AF65-F5344CB8AC3E}">
        <p14:creationId xmlns:p14="http://schemas.microsoft.com/office/powerpoint/2010/main" val="26650315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41600" y="2857500"/>
            <a:ext cx="7035800" cy="857251"/>
          </a:xfrm>
        </p:spPr>
        <p:txBody>
          <a:bodyPr vert="horz" lIns="90488" tIns="44451" rIns="90488" bIns="44451" rtlCol="0" anchor="ctr"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“We can’t change the human condition, but we can change the conditions under which humans work”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905251"/>
            <a:ext cx="7620000" cy="1028700"/>
          </a:xfrm>
        </p:spPr>
        <p:txBody>
          <a:bodyPr vert="horz" lIns="90488" tIns="44451" rIns="90488" bIns="44451" rtlCol="0"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James Reason</a:t>
            </a:r>
          </a:p>
        </p:txBody>
      </p:sp>
    </p:spTree>
    <p:extLst>
      <p:ext uri="{BB962C8B-B14F-4D97-AF65-F5344CB8AC3E}">
        <p14:creationId xmlns:p14="http://schemas.microsoft.com/office/powerpoint/2010/main" val="17762098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8564" y="1143002"/>
            <a:ext cx="6929437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We know….to error is Human</a:t>
            </a:r>
          </a:p>
        </p:txBody>
      </p:sp>
      <p:pic>
        <p:nvPicPr>
          <p:cNvPr id="57347" name="Picture 3" descr="gash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22861"/>
            <a:ext cx="7467600" cy="386476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980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57402" y="1143000"/>
            <a:ext cx="7847013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4000" kern="0">
                <a:solidFill>
                  <a:schemeClr val="tx2"/>
                </a:solidFill>
              </a:rPr>
              <a:t>But….To Drift is also Human</a:t>
            </a:r>
          </a:p>
        </p:txBody>
      </p:sp>
      <p:pic>
        <p:nvPicPr>
          <p:cNvPr id="583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1" y="2228851"/>
            <a:ext cx="6286500" cy="32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2" y="5486401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Brittany Spears</a:t>
            </a:r>
          </a:p>
        </p:txBody>
      </p:sp>
    </p:spTree>
    <p:extLst>
      <p:ext uri="{BB962C8B-B14F-4D97-AF65-F5344CB8AC3E}">
        <p14:creationId xmlns:p14="http://schemas.microsoft.com/office/powerpoint/2010/main" val="2665991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176339"/>
            <a:ext cx="8553451" cy="447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Why do we drift?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4549" y="2060576"/>
            <a:ext cx="8553451" cy="291147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accomplish more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Because we do not see the risk </a:t>
            </a:r>
          </a:p>
        </p:txBody>
      </p:sp>
    </p:spTree>
    <p:extLst>
      <p:ext uri="{BB962C8B-B14F-4D97-AF65-F5344CB8AC3E}">
        <p14:creationId xmlns:p14="http://schemas.microsoft.com/office/powerpoint/2010/main" val="1641190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19275" y="948796"/>
            <a:ext cx="8553451" cy="447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Consequences of behavior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32001" y="2038350"/>
            <a:ext cx="4038600" cy="3398839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/>
              <a:t>GO THE SPEED LIMIT</a:t>
            </a:r>
          </a:p>
          <a:p>
            <a:pPr>
              <a:buFontTx/>
              <a:buNone/>
              <a:defRPr/>
            </a:pPr>
            <a:r>
              <a:rPr lang="en-US" sz="2800" dirty="0"/>
              <a:t>Desired behavior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Satisfaction of being a law abiding citizen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Reduce chance of accident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34125" y="2038349"/>
            <a:ext cx="4038600" cy="3398839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SPEED </a:t>
            </a:r>
          </a:p>
          <a:p>
            <a:pPr>
              <a:buFontTx/>
              <a:buNone/>
              <a:defRPr/>
            </a:pPr>
            <a:r>
              <a:rPr lang="en-US" sz="2400" dirty="0"/>
              <a:t>Undesired behavior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Save time now</a:t>
            </a:r>
          </a:p>
        </p:txBody>
      </p:sp>
    </p:spTree>
    <p:extLst>
      <p:ext uri="{BB962C8B-B14F-4D97-AF65-F5344CB8AC3E}">
        <p14:creationId xmlns:p14="http://schemas.microsoft.com/office/powerpoint/2010/main" val="12230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build="p" animBg="1"/>
      <p:bldP spid="315398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43200"/>
            <a:ext cx="7772400" cy="13025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However….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Humans </a:t>
            </a:r>
            <a:r>
              <a:rPr lang="en-US" sz="4800" b="1" u="sng" dirty="0"/>
              <a:t>are</a:t>
            </a:r>
            <a:r>
              <a:rPr lang="en-US" sz="4800" dirty="0"/>
              <a:t> accountable for their behavioral choices</a:t>
            </a:r>
          </a:p>
        </p:txBody>
      </p:sp>
    </p:spTree>
    <p:extLst>
      <p:ext uri="{BB962C8B-B14F-4D97-AF65-F5344CB8AC3E}">
        <p14:creationId xmlns:p14="http://schemas.microsoft.com/office/powerpoint/2010/main" val="100878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  <a:cs typeface="Arial" charset="0"/>
              </a:rPr>
              <a:t>At the conclusion of this session, attendees will be able to: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Examine the philosophy and key elements of a Just Culture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Describe how a Just Culture can impact quality and safety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Differentiate between human error, at-risk behavior, and reckless behavior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Identify appropriate organizational response to human error, at-risk behavior, and reckless behavior</a:t>
            </a:r>
          </a:p>
        </p:txBody>
      </p:sp>
    </p:spTree>
    <p:extLst>
      <p:ext uri="{BB962C8B-B14F-4D97-AF65-F5344CB8AC3E}">
        <p14:creationId xmlns:p14="http://schemas.microsoft.com/office/powerpoint/2010/main" val="2719347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097867" y="1746248"/>
            <a:ext cx="7772400" cy="8572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/>
              <a:t>Just Culture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3433234"/>
            <a:ext cx="7620000" cy="10287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dirty="0"/>
              <a:t>David Marx, JD</a:t>
            </a:r>
          </a:p>
          <a:p>
            <a:pPr marL="0" indent="0" algn="ctr">
              <a:buNone/>
              <a:defRPr/>
            </a:pPr>
            <a:r>
              <a:rPr lang="en-US" dirty="0"/>
              <a:t>https://www.outcome-eng.com/</a:t>
            </a:r>
          </a:p>
        </p:txBody>
      </p:sp>
    </p:spTree>
    <p:extLst>
      <p:ext uri="{BB962C8B-B14F-4D97-AF65-F5344CB8AC3E}">
        <p14:creationId xmlns:p14="http://schemas.microsoft.com/office/powerpoint/2010/main" val="88277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4" y="623360"/>
            <a:ext cx="8229600" cy="731837"/>
          </a:xfrm>
        </p:spPr>
        <p:txBody>
          <a:bodyPr vert="horz" lIns="91176" tIns="45588" rIns="91176" bIns="45588" rtlCol="0" anchor="ctr">
            <a:normAutofit/>
          </a:bodyPr>
          <a:lstStyle/>
          <a:p>
            <a:pPr algn="l" eaLnBrk="1" hangingPunct="1">
              <a:defRPr/>
            </a:pPr>
            <a:r>
              <a:rPr lang="en-US" sz="3700" dirty="0">
                <a:solidFill>
                  <a:srgbClr val="D7931C"/>
                </a:solidFill>
              </a:rPr>
              <a:t>Just Culture is about: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0286" y="2057401"/>
            <a:ext cx="4033839" cy="3398839"/>
          </a:xfrm>
        </p:spPr>
        <p:txBody>
          <a:bodyPr vert="horz" lIns="91176" tIns="45588" rIns="91176" bIns="45588" rtlCol="0">
            <a:normAutofit lnSpcReduction="10000"/>
          </a:bodyPr>
          <a:lstStyle/>
          <a:p>
            <a:pPr eaLnBrk="1" hangingPunct="1">
              <a:defRPr/>
            </a:pPr>
            <a:r>
              <a:rPr lang="en-US" sz="2700" dirty="0"/>
              <a:t>Creating an open, fair, and just culture</a:t>
            </a:r>
          </a:p>
          <a:p>
            <a:pPr eaLnBrk="1" hangingPunct="1">
              <a:defRPr/>
            </a:pPr>
            <a:r>
              <a:rPr lang="en-US" sz="2700" dirty="0"/>
              <a:t>Creating a learning culture</a:t>
            </a:r>
            <a:endParaRPr lang="en-US" sz="2700" b="1" dirty="0"/>
          </a:p>
          <a:p>
            <a:pPr eaLnBrk="1" hangingPunct="1">
              <a:defRPr/>
            </a:pPr>
            <a:r>
              <a:rPr lang="en-US" sz="2700" dirty="0"/>
              <a:t>Designing safe </a:t>
            </a:r>
            <a:r>
              <a:rPr lang="en-US" sz="2700" b="1" u="sng" dirty="0"/>
              <a:t>systems</a:t>
            </a:r>
          </a:p>
          <a:p>
            <a:pPr eaLnBrk="1" hangingPunct="1">
              <a:defRPr/>
            </a:pPr>
            <a:r>
              <a:rPr lang="en-US" sz="2700" dirty="0"/>
              <a:t>Managing </a:t>
            </a:r>
            <a:r>
              <a:rPr lang="en-US" sz="2700" b="1" u="sng" dirty="0"/>
              <a:t>behavioral choices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172201" y="1428751"/>
            <a:ext cx="3890963" cy="4061223"/>
            <a:chOff x="3448" y="899"/>
            <a:chExt cx="2697" cy="3865"/>
          </a:xfrm>
        </p:grpSpPr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3727" y="2871"/>
              <a:ext cx="2200" cy="1070"/>
              <a:chOff x="3727" y="2871"/>
              <a:chExt cx="2200" cy="1070"/>
            </a:xfrm>
          </p:grpSpPr>
          <p:sp>
            <p:nvSpPr>
              <p:cNvPr id="63518" name="AutoShape 6"/>
              <p:cNvSpPr>
                <a:spLocks noChangeArrowheads="1"/>
              </p:cNvSpPr>
              <p:nvPr/>
            </p:nvSpPr>
            <p:spPr bwMode="auto">
              <a:xfrm>
                <a:off x="3727" y="2874"/>
                <a:ext cx="1560" cy="1063"/>
              </a:xfrm>
              <a:prstGeom prst="parallelogram">
                <a:avLst>
                  <a:gd name="adj" fmla="val 36661"/>
                </a:avLst>
              </a:prstGeom>
              <a:solidFill>
                <a:srgbClr val="6A7D8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19" name="AutoShape 7"/>
              <p:cNvSpPr>
                <a:spLocks noChangeArrowheads="1"/>
              </p:cNvSpPr>
              <p:nvPr/>
            </p:nvSpPr>
            <p:spPr bwMode="auto">
              <a:xfrm flipH="1">
                <a:off x="4360" y="2874"/>
                <a:ext cx="1560" cy="1064"/>
              </a:xfrm>
              <a:prstGeom prst="parallelogram">
                <a:avLst>
                  <a:gd name="adj" fmla="val 36627"/>
                </a:avLst>
              </a:prstGeom>
              <a:solidFill>
                <a:srgbClr val="6A7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176" tIns="45588" rIns="91176" bIns="45588" anchor="ctr"/>
              <a:lstStyle/>
              <a:p>
                <a:pPr algn="ctr" defTabSz="1219170"/>
                <a:r>
                  <a:rPr lang="en-US" sz="1000" ker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3520" name="Line 8"/>
              <p:cNvSpPr>
                <a:spLocks noChangeShapeType="1"/>
              </p:cNvSpPr>
              <p:nvPr/>
            </p:nvSpPr>
            <p:spPr bwMode="auto">
              <a:xfrm>
                <a:off x="4842" y="2874"/>
                <a:ext cx="0" cy="10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21" name="Line 9"/>
              <p:cNvSpPr>
                <a:spLocks noChangeShapeType="1"/>
              </p:cNvSpPr>
              <p:nvPr/>
            </p:nvSpPr>
            <p:spPr bwMode="auto">
              <a:xfrm>
                <a:off x="4336" y="287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22" name="Line 10"/>
              <p:cNvSpPr>
                <a:spLocks noChangeShapeType="1"/>
              </p:cNvSpPr>
              <p:nvPr/>
            </p:nvSpPr>
            <p:spPr bwMode="auto">
              <a:xfrm>
                <a:off x="4727" y="3937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23" name="Line 11"/>
              <p:cNvSpPr>
                <a:spLocks noChangeShapeType="1"/>
              </p:cNvSpPr>
              <p:nvPr/>
            </p:nvSpPr>
            <p:spPr bwMode="auto">
              <a:xfrm>
                <a:off x="5531" y="2871"/>
                <a:ext cx="393" cy="10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494" name="AutoShape 12"/>
            <p:cNvSpPr>
              <a:spLocks noChangeArrowheads="1"/>
            </p:cNvSpPr>
            <p:nvPr/>
          </p:nvSpPr>
          <p:spPr bwMode="auto">
            <a:xfrm>
              <a:off x="4165" y="899"/>
              <a:ext cx="1331" cy="1789"/>
            </a:xfrm>
            <a:prstGeom prst="triangle">
              <a:avLst>
                <a:gd name="adj" fmla="val 49981"/>
              </a:avLst>
            </a:prstGeom>
            <a:solidFill>
              <a:srgbClr val="6A7D8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95" name="Rectangle 13"/>
            <p:cNvSpPr>
              <a:spLocks noChangeArrowheads="1"/>
            </p:cNvSpPr>
            <p:nvPr/>
          </p:nvSpPr>
          <p:spPr bwMode="auto">
            <a:xfrm>
              <a:off x="4587" y="1608"/>
              <a:ext cx="51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/>
            <a:lstStyle/>
            <a:p>
              <a:pPr algn="ctr" defTabSz="1219170"/>
              <a:r>
                <a:rPr lang="en-US" sz="1100" b="1" kern="0">
                  <a:solidFill>
                    <a:srgbClr val="FFFFFF"/>
                  </a:solidFill>
                </a:rPr>
                <a:t>Adverse</a:t>
              </a:r>
            </a:p>
            <a:p>
              <a:pPr algn="ctr" defTabSz="1219170"/>
              <a:r>
                <a:rPr lang="en-US" sz="1100" b="1" kern="0">
                  <a:solidFill>
                    <a:srgbClr val="FFFFFF"/>
                  </a:solidFill>
                </a:rPr>
                <a:t>Events</a:t>
              </a:r>
            </a:p>
          </p:txBody>
        </p:sp>
        <p:sp>
          <p:nvSpPr>
            <p:cNvPr id="63496" name="Rectangle 14"/>
            <p:cNvSpPr>
              <a:spLocks noChangeArrowheads="1"/>
            </p:cNvSpPr>
            <p:nvPr/>
          </p:nvSpPr>
          <p:spPr bwMode="auto">
            <a:xfrm>
              <a:off x="4567" y="2266"/>
              <a:ext cx="55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/>
            <a:lstStyle/>
            <a:p>
              <a:pPr algn="ctr" defTabSz="1219170"/>
              <a:r>
                <a:rPr lang="en-US" sz="1200" b="1" kern="0">
                  <a:solidFill>
                    <a:srgbClr val="FFFFFF"/>
                  </a:solidFill>
                </a:rPr>
                <a:t>Human</a:t>
              </a:r>
            </a:p>
            <a:p>
              <a:pPr algn="ctr" defTabSz="1219170"/>
              <a:r>
                <a:rPr lang="en-US" sz="1200" b="1" kern="0">
                  <a:solidFill>
                    <a:srgbClr val="FFFFFF"/>
                  </a:solidFill>
                </a:rPr>
                <a:t>Errors</a:t>
              </a:r>
            </a:p>
          </p:txBody>
        </p:sp>
        <p:sp>
          <p:nvSpPr>
            <p:cNvPr id="63497" name="Line 15"/>
            <p:cNvSpPr>
              <a:spLocks noChangeShapeType="1"/>
            </p:cNvSpPr>
            <p:nvPr/>
          </p:nvSpPr>
          <p:spPr bwMode="auto">
            <a:xfrm>
              <a:off x="3490" y="2773"/>
              <a:ext cx="2615" cy="0"/>
            </a:xfrm>
            <a:prstGeom prst="line">
              <a:avLst/>
            </a:prstGeom>
            <a:noFill/>
            <a:ln w="25400">
              <a:solidFill>
                <a:srgbClr val="D7931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98" name="AutoShape 16"/>
            <p:cNvSpPr>
              <a:spLocks noChangeArrowheads="1"/>
            </p:cNvSpPr>
            <p:nvPr/>
          </p:nvSpPr>
          <p:spPr bwMode="auto">
            <a:xfrm>
              <a:off x="5689" y="2172"/>
              <a:ext cx="92" cy="531"/>
            </a:xfrm>
            <a:prstGeom prst="upArrow">
              <a:avLst>
                <a:gd name="adj1" fmla="val 50000"/>
                <a:gd name="adj2" fmla="val 144187"/>
              </a:avLst>
            </a:prstGeom>
            <a:solidFill>
              <a:srgbClr val="9E9C08"/>
            </a:solidFill>
            <a:ln w="12700">
              <a:solidFill>
                <a:srgbClr val="9E9C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99" name="Rectangle 17"/>
            <p:cNvSpPr>
              <a:spLocks noChangeArrowheads="1"/>
            </p:cNvSpPr>
            <p:nvPr/>
          </p:nvSpPr>
          <p:spPr bwMode="auto">
            <a:xfrm>
              <a:off x="4855" y="3221"/>
              <a:ext cx="888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/>
            <a:lstStyle/>
            <a:p>
              <a:pPr algn="ctr" defTabSz="1219170"/>
              <a:r>
                <a:rPr lang="en-US" sz="1200" b="1" kern="0">
                  <a:solidFill>
                    <a:srgbClr val="FFFFFF"/>
                  </a:solidFill>
                </a:rPr>
                <a:t>Managerial</a:t>
              </a:r>
              <a:br>
                <a:rPr lang="en-US" sz="1200" b="1" kern="0">
                  <a:solidFill>
                    <a:srgbClr val="FFFFFF"/>
                  </a:solidFill>
                </a:rPr>
              </a:br>
              <a:r>
                <a:rPr lang="en-US" sz="1200" b="1" kern="0">
                  <a:solidFill>
                    <a:srgbClr val="FFFFFF"/>
                  </a:solidFill>
                </a:rPr>
                <a:t>and Staff</a:t>
              </a:r>
              <a:br>
                <a:rPr lang="en-US" sz="1200" b="1" kern="0">
                  <a:solidFill>
                    <a:srgbClr val="FFFFFF"/>
                  </a:solidFill>
                </a:rPr>
              </a:br>
              <a:r>
                <a:rPr lang="en-US" sz="1200" b="1" kern="0">
                  <a:solidFill>
                    <a:srgbClr val="FFFFFF"/>
                  </a:solidFill>
                </a:rPr>
                <a:t>Behaviors</a:t>
              </a:r>
            </a:p>
          </p:txBody>
        </p:sp>
        <p:sp>
          <p:nvSpPr>
            <p:cNvPr id="63500" name="Rectangle 18"/>
            <p:cNvSpPr>
              <a:spLocks noChangeArrowheads="1"/>
            </p:cNvSpPr>
            <p:nvPr/>
          </p:nvSpPr>
          <p:spPr bwMode="auto">
            <a:xfrm>
              <a:off x="3895" y="3213"/>
              <a:ext cx="931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/>
            <a:lstStyle/>
            <a:p>
              <a:pPr algn="ctr" defTabSz="1219170"/>
              <a:r>
                <a:rPr lang="en-US" sz="1200" b="1" kern="0">
                  <a:solidFill>
                    <a:srgbClr val="FFFFFF"/>
                  </a:solidFill>
                </a:rPr>
                <a:t>System</a:t>
              </a:r>
              <a:br>
                <a:rPr lang="en-US" sz="1200" b="1" kern="0">
                  <a:solidFill>
                    <a:srgbClr val="FFFFFF"/>
                  </a:solidFill>
                </a:rPr>
              </a:br>
              <a:r>
                <a:rPr lang="en-US" sz="1200" b="1" kern="0">
                  <a:solidFill>
                    <a:srgbClr val="FFFFFF"/>
                  </a:solidFill>
                </a:rPr>
                <a:t>Design</a:t>
              </a:r>
            </a:p>
          </p:txBody>
        </p:sp>
        <p:sp>
          <p:nvSpPr>
            <p:cNvPr id="63501" name="AutoShape 19"/>
            <p:cNvSpPr>
              <a:spLocks noChangeArrowheads="1"/>
            </p:cNvSpPr>
            <p:nvPr/>
          </p:nvSpPr>
          <p:spPr bwMode="auto">
            <a:xfrm>
              <a:off x="3661" y="2825"/>
              <a:ext cx="92" cy="532"/>
            </a:xfrm>
            <a:prstGeom prst="upArrow">
              <a:avLst>
                <a:gd name="adj1" fmla="val 50000"/>
                <a:gd name="adj2" fmla="val 144458"/>
              </a:avLst>
            </a:prstGeom>
            <a:solidFill>
              <a:srgbClr val="9E9C08"/>
            </a:solidFill>
            <a:ln w="12700">
              <a:solidFill>
                <a:srgbClr val="9E9C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2" name="Line 20"/>
            <p:cNvSpPr>
              <a:spLocks noChangeShapeType="1"/>
            </p:cNvSpPr>
            <p:nvPr/>
          </p:nvSpPr>
          <p:spPr bwMode="auto">
            <a:xfrm flipV="1">
              <a:off x="4345" y="4561"/>
              <a:ext cx="0" cy="203"/>
            </a:xfrm>
            <a:prstGeom prst="line">
              <a:avLst/>
            </a:prstGeom>
            <a:noFill/>
            <a:ln w="12700">
              <a:solidFill>
                <a:srgbClr val="9E9C08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3" name="Line 21"/>
            <p:cNvSpPr>
              <a:spLocks noChangeShapeType="1"/>
            </p:cNvSpPr>
            <p:nvPr/>
          </p:nvSpPr>
          <p:spPr bwMode="auto">
            <a:xfrm flipV="1">
              <a:off x="4841" y="4561"/>
              <a:ext cx="0" cy="203"/>
            </a:xfrm>
            <a:prstGeom prst="line">
              <a:avLst/>
            </a:prstGeom>
            <a:noFill/>
            <a:ln w="12700">
              <a:solidFill>
                <a:srgbClr val="9E9C08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4" name="Line 22"/>
            <p:cNvSpPr>
              <a:spLocks noChangeShapeType="1"/>
            </p:cNvSpPr>
            <p:nvPr/>
          </p:nvSpPr>
          <p:spPr bwMode="auto">
            <a:xfrm flipV="1">
              <a:off x="5337" y="4561"/>
              <a:ext cx="0" cy="203"/>
            </a:xfrm>
            <a:prstGeom prst="line">
              <a:avLst/>
            </a:prstGeom>
            <a:noFill/>
            <a:ln w="12700">
              <a:solidFill>
                <a:srgbClr val="9E9C08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3505" name="Picture 2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5" y="2991"/>
              <a:ext cx="368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506" name="Group 24"/>
            <p:cNvGrpSpPr>
              <a:grpSpLocks/>
            </p:cNvGrpSpPr>
            <p:nvPr/>
          </p:nvGrpSpPr>
          <p:grpSpPr bwMode="auto">
            <a:xfrm>
              <a:off x="3448" y="4038"/>
              <a:ext cx="2697" cy="507"/>
              <a:chOff x="3448" y="4038"/>
              <a:chExt cx="2697" cy="507"/>
            </a:xfrm>
          </p:grpSpPr>
          <p:sp>
            <p:nvSpPr>
              <p:cNvPr id="63513" name="AutoShape 25"/>
              <p:cNvSpPr>
                <a:spLocks noChangeArrowheads="1"/>
              </p:cNvSpPr>
              <p:nvPr/>
            </p:nvSpPr>
            <p:spPr bwMode="auto">
              <a:xfrm>
                <a:off x="3448" y="4038"/>
                <a:ext cx="876" cy="506"/>
              </a:xfrm>
              <a:prstGeom prst="parallelogram">
                <a:avLst>
                  <a:gd name="adj" fmla="val 43249"/>
                </a:avLst>
              </a:prstGeom>
              <a:solidFill>
                <a:srgbClr val="6A7D8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14" name="AutoShape 26"/>
              <p:cNvSpPr>
                <a:spLocks noChangeArrowheads="1"/>
              </p:cNvSpPr>
              <p:nvPr/>
            </p:nvSpPr>
            <p:spPr bwMode="auto">
              <a:xfrm flipH="1">
                <a:off x="5357" y="4038"/>
                <a:ext cx="788" cy="506"/>
              </a:xfrm>
              <a:prstGeom prst="parallelogram">
                <a:avLst>
                  <a:gd name="adj" fmla="val 38904"/>
                </a:avLst>
              </a:prstGeom>
              <a:solidFill>
                <a:srgbClr val="6A7D8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4029" y="4038"/>
                <a:ext cx="1654" cy="506"/>
              </a:xfrm>
              <a:prstGeom prst="rect">
                <a:avLst/>
              </a:prstGeom>
              <a:solidFill>
                <a:srgbClr val="6A7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7040" tIns="37040" rIns="37040" bIns="37040" anchor="ctr" anchorCtr="1"/>
              <a:lstStyle/>
              <a:p>
                <a:pPr algn="ctr" defTabSz="1219170"/>
                <a:r>
                  <a:rPr lang="en-US" sz="1400" kern="0">
                    <a:solidFill>
                      <a:srgbClr val="FFFFFF"/>
                    </a:solidFill>
                  </a:rPr>
                  <a:t>Learning Culture / Just Culture</a:t>
                </a:r>
              </a:p>
            </p:txBody>
          </p:sp>
          <p:sp>
            <p:nvSpPr>
              <p:cNvPr id="63516" name="Line 28"/>
              <p:cNvSpPr>
                <a:spLocks noChangeShapeType="1"/>
              </p:cNvSpPr>
              <p:nvPr/>
            </p:nvSpPr>
            <p:spPr bwMode="auto">
              <a:xfrm>
                <a:off x="3991" y="4038"/>
                <a:ext cx="17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517" name="Line 29"/>
              <p:cNvSpPr>
                <a:spLocks noChangeShapeType="1"/>
              </p:cNvSpPr>
              <p:nvPr/>
            </p:nvSpPr>
            <p:spPr bwMode="auto">
              <a:xfrm>
                <a:off x="4004" y="4545"/>
                <a:ext cx="18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507" name="Freeform 30"/>
            <p:cNvSpPr>
              <a:spLocks/>
            </p:cNvSpPr>
            <p:nvPr/>
          </p:nvSpPr>
          <p:spPr bwMode="auto">
            <a:xfrm>
              <a:off x="5103" y="1760"/>
              <a:ext cx="771" cy="2533"/>
            </a:xfrm>
            <a:custGeom>
              <a:avLst/>
              <a:gdLst>
                <a:gd name="T0" fmla="*/ 0 w 771"/>
                <a:gd name="T1" fmla="*/ 0 h 2533"/>
                <a:gd name="T2" fmla="*/ 770 w 771"/>
                <a:gd name="T3" fmla="*/ 0 h 2533"/>
                <a:gd name="T4" fmla="*/ 770 w 771"/>
                <a:gd name="T5" fmla="*/ 2532 h 2533"/>
                <a:gd name="T6" fmla="*/ 580 w 771"/>
                <a:gd name="T7" fmla="*/ 2532 h 25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2533"/>
                <a:gd name="T14" fmla="*/ 771 w 771"/>
                <a:gd name="T15" fmla="*/ 2533 h 25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2533">
                  <a:moveTo>
                    <a:pt x="0" y="0"/>
                  </a:moveTo>
                  <a:lnTo>
                    <a:pt x="770" y="0"/>
                  </a:lnTo>
                  <a:lnTo>
                    <a:pt x="770" y="2532"/>
                  </a:lnTo>
                  <a:lnTo>
                    <a:pt x="580" y="25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8" name="Freeform 31"/>
            <p:cNvSpPr>
              <a:spLocks/>
            </p:cNvSpPr>
            <p:nvPr/>
          </p:nvSpPr>
          <p:spPr bwMode="auto">
            <a:xfrm>
              <a:off x="3839" y="2422"/>
              <a:ext cx="729" cy="1871"/>
            </a:xfrm>
            <a:custGeom>
              <a:avLst/>
              <a:gdLst>
                <a:gd name="T0" fmla="*/ 728 w 729"/>
                <a:gd name="T1" fmla="*/ 0 h 1871"/>
                <a:gd name="T2" fmla="*/ 0 w 729"/>
                <a:gd name="T3" fmla="*/ 0 h 1871"/>
                <a:gd name="T4" fmla="*/ 0 w 729"/>
                <a:gd name="T5" fmla="*/ 1870 h 1871"/>
                <a:gd name="T6" fmla="*/ 190 w 729"/>
                <a:gd name="T7" fmla="*/ 1870 h 1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9"/>
                <a:gd name="T13" fmla="*/ 0 h 1871"/>
                <a:gd name="T14" fmla="*/ 729 w 729"/>
                <a:gd name="T15" fmla="*/ 1871 h 1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9" h="1871">
                  <a:moveTo>
                    <a:pt x="728" y="0"/>
                  </a:moveTo>
                  <a:lnTo>
                    <a:pt x="0" y="0"/>
                  </a:lnTo>
                  <a:lnTo>
                    <a:pt x="0" y="1870"/>
                  </a:lnTo>
                  <a:lnTo>
                    <a:pt x="190" y="187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9" name="Line 32"/>
            <p:cNvSpPr>
              <a:spLocks noChangeShapeType="1"/>
            </p:cNvSpPr>
            <p:nvPr/>
          </p:nvSpPr>
          <p:spPr bwMode="auto">
            <a:xfrm flipH="1" flipV="1">
              <a:off x="4230" y="3831"/>
              <a:ext cx="4" cy="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10" name="Line 33"/>
            <p:cNvSpPr>
              <a:spLocks noChangeShapeType="1"/>
            </p:cNvSpPr>
            <p:nvPr/>
          </p:nvSpPr>
          <p:spPr bwMode="auto">
            <a:xfrm flipV="1">
              <a:off x="4335" y="3822"/>
              <a:ext cx="0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11" name="Line 34"/>
            <p:cNvSpPr>
              <a:spLocks noChangeShapeType="1"/>
            </p:cNvSpPr>
            <p:nvPr/>
          </p:nvSpPr>
          <p:spPr bwMode="auto">
            <a:xfrm flipV="1">
              <a:off x="5259" y="3864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12" name="Line 35"/>
            <p:cNvSpPr>
              <a:spLocks noChangeShapeType="1"/>
            </p:cNvSpPr>
            <p:nvPr/>
          </p:nvSpPr>
          <p:spPr bwMode="auto">
            <a:xfrm flipV="1">
              <a:off x="5363" y="3833"/>
              <a:ext cx="0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23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1700" y="704849"/>
            <a:ext cx="7848600" cy="908051"/>
          </a:xfrm>
        </p:spPr>
        <p:txBody>
          <a:bodyPr vert="horz" lIns="91176" tIns="45588" rIns="91176" bIns="45588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9E9C08"/>
                </a:solidFill>
              </a:rPr>
              <a:t>A Model that Focuses on Three Duties balanced against Organizational and Individual Values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62668" y="2406651"/>
            <a:ext cx="4035425" cy="3049588"/>
          </a:xfrm>
        </p:spPr>
        <p:txBody>
          <a:bodyPr vert="horz" lIns="91176" tIns="45588" rIns="91176" bIns="45588" rtlCol="0">
            <a:normAutofit lnSpcReduction="10000"/>
          </a:bodyPr>
          <a:lstStyle/>
          <a:p>
            <a:pPr eaLnBrk="1" hangingPunct="1">
              <a:defRPr/>
            </a:pPr>
            <a:r>
              <a:rPr lang="en-US" sz="2700" dirty="0"/>
              <a:t>The Three Duties</a:t>
            </a:r>
          </a:p>
          <a:p>
            <a:pPr lvl="1" eaLnBrk="1" hangingPunct="1">
              <a:defRPr/>
            </a:pPr>
            <a:r>
              <a:rPr lang="en-US" sz="2200" dirty="0"/>
              <a:t>The duty to avoid causing unjustified risk or harm</a:t>
            </a:r>
          </a:p>
          <a:p>
            <a:pPr lvl="1" eaLnBrk="1" hangingPunct="1">
              <a:defRPr/>
            </a:pPr>
            <a:r>
              <a:rPr lang="en-US" sz="2200" dirty="0"/>
              <a:t>The duty to produce an outcome</a:t>
            </a:r>
          </a:p>
          <a:p>
            <a:pPr lvl="1" eaLnBrk="1" hangingPunct="1">
              <a:defRPr/>
            </a:pPr>
            <a:r>
              <a:rPr lang="en-US" sz="2200" dirty="0"/>
              <a:t>The duty to follow a procedural rule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32577" y="2406651"/>
            <a:ext cx="4035425" cy="3049588"/>
          </a:xfrm>
        </p:spPr>
        <p:txBody>
          <a:bodyPr vert="horz" lIns="91176" tIns="45588" rIns="91176" bIns="45588"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Organizational and Individual Values</a:t>
            </a:r>
          </a:p>
          <a:p>
            <a:pPr lvl="1" eaLnBrk="1" hangingPunct="1">
              <a:defRPr/>
            </a:pPr>
            <a:r>
              <a:rPr lang="en-US" sz="2200" dirty="0"/>
              <a:t>Excellence</a:t>
            </a:r>
          </a:p>
          <a:p>
            <a:pPr lvl="1" eaLnBrk="1" hangingPunct="1">
              <a:defRPr/>
            </a:pPr>
            <a:r>
              <a:rPr lang="en-US" sz="2200" dirty="0"/>
              <a:t>Integrity</a:t>
            </a:r>
          </a:p>
          <a:p>
            <a:pPr lvl="1" eaLnBrk="1" hangingPunct="1">
              <a:defRPr/>
            </a:pPr>
            <a:r>
              <a:rPr lang="en-US" sz="2200" dirty="0"/>
              <a:t>Service</a:t>
            </a:r>
          </a:p>
          <a:p>
            <a:pPr lvl="1" eaLnBrk="1" hangingPunct="1">
              <a:defRPr/>
            </a:pPr>
            <a:r>
              <a:rPr lang="en-US" sz="2200" dirty="0"/>
              <a:t>Teamwork</a:t>
            </a:r>
          </a:p>
          <a:p>
            <a:pPr lvl="1" eaLnBrk="1" hangingPunct="1">
              <a:defRPr/>
            </a:pPr>
            <a:r>
              <a:rPr lang="en-US" sz="2200" dirty="0"/>
              <a:t>Safety</a:t>
            </a:r>
          </a:p>
          <a:p>
            <a:pPr lvl="1" eaLnBrk="1" hangingPunct="1">
              <a:defRPr/>
            </a:pPr>
            <a:r>
              <a:rPr lang="en-US" sz="2200" dirty="0"/>
              <a:t>Stewardship</a:t>
            </a:r>
          </a:p>
          <a:p>
            <a:pPr eaLnBrk="1" hangingPunct="1">
              <a:buFontTx/>
              <a:buChar char="–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90444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091267" y="539952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defTabSz="1219170"/>
            <a:r>
              <a:rPr lang="en-US" sz="3600" kern="0" dirty="0">
                <a:solidFill>
                  <a:sysClr val="windowText" lastClr="000000"/>
                </a:solidFill>
              </a:rPr>
              <a:t>Two Specific Classes of Duty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30402" y="2228850"/>
            <a:ext cx="3844925" cy="299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Meet me at 7:00 pm at Sally’s Bar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104466" y="2092919"/>
            <a:ext cx="3844925" cy="2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Leave your apartment at 6:45 pm.  Go south on Oak Street, turn right on Washington.  Do not cross the river.  It will be on your left.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819400" y="3371851"/>
            <a:ext cx="2667000" cy="1200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</a:rPr>
              <a:t>The Duty to Produce an Outcome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959600" y="4343400"/>
            <a:ext cx="2667000" cy="1200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</a:rPr>
              <a:t>The Duty to Follow a Procedural Rule</a:t>
            </a:r>
          </a:p>
        </p:txBody>
      </p:sp>
    </p:spTree>
    <p:extLst>
      <p:ext uri="{BB962C8B-B14F-4D97-AF65-F5344CB8AC3E}">
        <p14:creationId xmlns:p14="http://schemas.microsoft.com/office/powerpoint/2010/main" val="81550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21264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0301" y="2432051"/>
            <a:ext cx="2688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My Husband</a:t>
            </a:r>
          </a:p>
          <a:p>
            <a:pPr defTabSz="1219170"/>
            <a:endParaRPr lang="en-US" sz="2400" kern="0" dirty="0">
              <a:solidFill>
                <a:sysClr val="windowText" lastClr="000000"/>
              </a:solidFill>
            </a:endParaRPr>
          </a:p>
          <a:p>
            <a:pPr marL="285744" indent="-285744" defTabSz="1219170">
              <a:buFont typeface="Arial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Father of many</a:t>
            </a:r>
          </a:p>
          <a:p>
            <a:pPr marL="285744" indent="-285744" defTabSz="1219170">
              <a:buFont typeface="Arial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Dentist</a:t>
            </a:r>
          </a:p>
          <a:p>
            <a:pPr marL="285744" indent="-285744" defTabSz="1219170">
              <a:buFont typeface="Arial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Nice guy</a:t>
            </a:r>
          </a:p>
        </p:txBody>
      </p:sp>
    </p:spTree>
    <p:extLst>
      <p:ext uri="{BB962C8B-B14F-4D97-AF65-F5344CB8AC3E}">
        <p14:creationId xmlns:p14="http://schemas.microsoft.com/office/powerpoint/2010/main" val="4132244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57251"/>
            <a:ext cx="926592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991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833781"/>
            <a:ext cx="8229600" cy="628651"/>
          </a:xfrm>
        </p:spPr>
        <p:txBody>
          <a:bodyPr>
            <a:normAutofit fontScale="90000"/>
          </a:bodyPr>
          <a:lstStyle/>
          <a:p>
            <a:pPr defTabSz="1019149">
              <a:defRPr/>
            </a:pPr>
            <a:r>
              <a:rPr lang="en-US" sz="4000" b="1" dirty="0"/>
              <a:t>Managing Behavioral Choices:</a:t>
            </a:r>
            <a:br>
              <a:rPr lang="en-US" sz="4000" b="1" dirty="0"/>
            </a:br>
            <a:r>
              <a:rPr lang="en-US" sz="3600" b="1" dirty="0"/>
              <a:t>Everyone Takes Risks, Every Day</a:t>
            </a: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5334000" y="2691157"/>
            <a:ext cx="1371600" cy="3086100"/>
          </a:xfrm>
          <a:prstGeom prst="triangle">
            <a:avLst>
              <a:gd name="adj" fmla="val 50000"/>
            </a:avLst>
          </a:prstGeom>
          <a:solidFill>
            <a:srgbClr val="89578A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267200" y="3691468"/>
            <a:ext cx="3657600" cy="1714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114800" y="2729691"/>
            <a:ext cx="1066800" cy="4616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  <a:cs typeface="Arial" charset="0"/>
              </a:rPr>
              <a:t>RISK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705600" y="2695069"/>
            <a:ext cx="1447800" cy="8309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  <a:cs typeface="Arial" charset="0"/>
              </a:rPr>
              <a:t>SOCIAL UTILITY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 flipH="1">
            <a:off x="5791200" y="3543301"/>
            <a:ext cx="76200" cy="5715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5791200" y="3028950"/>
            <a:ext cx="0" cy="5143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046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4549" y="722843"/>
            <a:ext cx="8553451" cy="447675"/>
          </a:xfrm>
        </p:spPr>
        <p:txBody>
          <a:bodyPr vert="horz" lIns="91176" tIns="45588" rIns="91176" bIns="45588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sz="3700" dirty="0">
                <a:solidFill>
                  <a:srgbClr val="9E9C08"/>
                </a:solidFill>
              </a:rPr>
              <a:t>The Behaviors We Can Expect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6475" y="2065868"/>
            <a:ext cx="7639051" cy="3665539"/>
          </a:xfrm>
        </p:spPr>
        <p:txBody>
          <a:bodyPr vert="horz" lIns="91176" tIns="45588" rIns="91176" bIns="45588" rtlCol="0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Human error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/>
              <a:t>- inadvertent action; inadvertently doing other that what should have been done; slip, lapse, mistake.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At-risk behavior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/>
              <a:t>- behavior that increases risk where risk is not recognized, or is mistakenly believed to be justified.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Reckless behavior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/>
              <a:t>- behavioral choice to consciously disregard a substantial and unjustifiable risk.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78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3733" y="1143000"/>
            <a:ext cx="7162800" cy="857251"/>
          </a:xfrm>
        </p:spPr>
        <p:txBody>
          <a:bodyPr vert="horz" lIns="91176" tIns="45588" rIns="91176" bIns="45588" rtlCol="0" anchor="ctr">
            <a:normAutofit/>
          </a:bodyPr>
          <a:lstStyle/>
          <a:p>
            <a:pPr eaLnBrk="1" hangingPunct="1">
              <a:defRPr/>
            </a:pPr>
            <a:r>
              <a:rPr lang="en-US" sz="4100" dirty="0">
                <a:solidFill>
                  <a:srgbClr val="9E9C08"/>
                </a:solidFill>
              </a:rPr>
              <a:t>Examples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1837" y="2000251"/>
            <a:ext cx="7396163" cy="2770188"/>
          </a:xfrm>
        </p:spPr>
        <p:txBody>
          <a:bodyPr vert="horz" lIns="91176" tIns="45588" rIns="91176" bIns="45588" rtlCol="0">
            <a:normAutofit/>
          </a:bodyPr>
          <a:lstStyle/>
          <a:p>
            <a:pPr marL="0" indent="0" algn="just">
              <a:lnSpc>
                <a:spcPct val="90000"/>
              </a:lnSpc>
              <a:buNone/>
              <a:tabLst>
                <a:tab pos="384165" algn="l"/>
              </a:tabLst>
              <a:defRPr/>
            </a:pPr>
            <a:endParaRPr lang="en-US" sz="2400" dirty="0"/>
          </a:p>
          <a:p>
            <a:pPr marL="0" indent="0" algn="just">
              <a:lnSpc>
                <a:spcPct val="90000"/>
              </a:lnSpc>
              <a:buNone/>
              <a:tabLst>
                <a:tab pos="384165" algn="l"/>
              </a:tabLst>
              <a:defRPr/>
            </a:pPr>
            <a:endParaRPr lang="en-US" sz="2400" dirty="0"/>
          </a:p>
          <a:p>
            <a:pPr marL="0" indent="0" algn="just">
              <a:lnSpc>
                <a:spcPct val="90000"/>
              </a:lnSpc>
              <a:buNone/>
              <a:tabLst>
                <a:tab pos="384165" algn="l"/>
              </a:tabLst>
              <a:defRPr/>
            </a:pPr>
            <a:endParaRPr lang="en-US" dirty="0"/>
          </a:p>
          <a:p>
            <a:pPr marL="0" indent="0" algn="just">
              <a:lnSpc>
                <a:spcPct val="90000"/>
              </a:lnSpc>
              <a:buNone/>
              <a:tabLst>
                <a:tab pos="384165" algn="l"/>
              </a:tabLst>
              <a:defRPr/>
            </a:pPr>
            <a:r>
              <a:rPr lang="en-US" dirty="0"/>
              <a:t>Failure to check the name band</a:t>
            </a:r>
          </a:p>
          <a:p>
            <a:pPr marL="0" indent="0" algn="just">
              <a:lnSpc>
                <a:spcPct val="90000"/>
              </a:lnSpc>
              <a:buNone/>
              <a:tabLst>
                <a:tab pos="384165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9275" y="999373"/>
            <a:ext cx="8553451" cy="447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/>
              <a:t>Accountability for our Behavioral Choices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772401" y="2184400"/>
            <a:ext cx="2333625" cy="2653904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796213" y="2215755"/>
            <a:ext cx="2333625" cy="531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Reckless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Behavior</a:t>
            </a:r>
            <a:endParaRPr lang="en-US" sz="1400" kern="0" dirty="0">
              <a:solidFill>
                <a:srgbClr val="FFFFFF"/>
              </a:solidFill>
              <a:cs typeface="Arial" charset="0"/>
            </a:endParaRP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796213" y="2784874"/>
            <a:ext cx="2333625" cy="258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Intentional Risk-Taking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796213" y="3452218"/>
            <a:ext cx="2333625" cy="1244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Manage through:</a:t>
            </a:r>
          </a:p>
          <a:p>
            <a:pPr defTabSz="1219170">
              <a:buSzPts val="1400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Remedial action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Disciplinary action</a:t>
            </a: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822031" y="2209405"/>
            <a:ext cx="2319339" cy="2628900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endParaRPr lang="en-US" sz="1200" ker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814889" y="2190751"/>
            <a:ext cx="2333625" cy="52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At-Risk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Behavior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4855370" y="2765825"/>
            <a:ext cx="2333625" cy="26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Unintentional Risk-Taking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171702" y="2159199"/>
            <a:ext cx="2333625" cy="2653904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95514" y="2209404"/>
            <a:ext cx="2333625" cy="52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Human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Error</a:t>
            </a:r>
            <a:endParaRPr lang="en-US" sz="1400" kern="0" dirty="0">
              <a:solidFill>
                <a:srgbClr val="FFFFFF"/>
              </a:solidFill>
              <a:cs typeface="Arial" charset="0"/>
            </a:endParaRP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47889" y="2735662"/>
            <a:ext cx="2333625" cy="451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Product of our current </a:t>
            </a:r>
          </a:p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system design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95514" y="3265886"/>
            <a:ext cx="2333625" cy="1616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Manage through changes in:</a:t>
            </a:r>
          </a:p>
          <a:p>
            <a:pPr defTabSz="1219170"/>
            <a:endParaRPr lang="en-US" sz="1200" kern="0" dirty="0">
              <a:solidFill>
                <a:srgbClr val="FFFFFF"/>
              </a:solidFill>
              <a:cs typeface="Arial" charset="0"/>
            </a:endParaRP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System Design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Processes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Procedures</a:t>
            </a:r>
            <a:endParaRPr lang="en-US" sz="12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Environmental factors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7454900" y="2209404"/>
            <a:ext cx="0" cy="311000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95513" y="4977907"/>
            <a:ext cx="2286000" cy="461622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>
                <a:solidFill>
                  <a:schemeClr val="bg1"/>
                </a:solidFill>
                <a:cs typeface="Arial" charset="0"/>
              </a:rPr>
              <a:t>Console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4855369" y="4950126"/>
            <a:ext cx="2286000" cy="46162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 dirty="0">
                <a:solidFill>
                  <a:srgbClr val="008000"/>
                </a:solidFill>
                <a:cs typeface="Arial" charset="0"/>
              </a:rPr>
              <a:t>Coach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7796212" y="4950126"/>
            <a:ext cx="2286000" cy="46162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>
                <a:solidFill>
                  <a:schemeClr val="bg1"/>
                </a:solidFill>
                <a:cs typeface="Arial" charset="0"/>
              </a:rPr>
              <a:t>Punish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855369" y="3242073"/>
            <a:ext cx="2057400" cy="1664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Manage through:</a:t>
            </a:r>
          </a:p>
          <a:p>
            <a:pPr defTabSz="1219170"/>
            <a:endParaRPr lang="en-US" sz="1200" kern="0" dirty="0">
              <a:solidFill>
                <a:srgbClr val="FFFFFF"/>
              </a:solidFill>
              <a:cs typeface="Arial" charset="0"/>
            </a:endParaRP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Removing incentives for at-risk behaviors</a:t>
            </a: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Creating incentives for healthy behaviors</a:t>
            </a: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Increasing perception of risk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082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200151"/>
          <a:ext cx="8077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3" imgW="4533840" imgH="3390840" progId="PowerPoint.Slide.8">
                  <p:embed/>
                </p:oleObj>
              </mc:Choice>
              <mc:Fallback>
                <p:oleObj name="Slide" r:id="rId3" imgW="4533840" imgH="3390840" progId="PowerPoint.Slide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00151"/>
                        <a:ext cx="8077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951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171700" y="1060449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400" kern="0" dirty="0">
                <a:solidFill>
                  <a:sysClr val="windowText" lastClr="000000"/>
                </a:solidFill>
              </a:rPr>
              <a:t>Managing Human Error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33600" y="2184401"/>
            <a:ext cx="762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Two questions: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Did the employee make the correct behavioral choices in their task?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Is the employee effectively managing his/her own performance shaping factors?</a:t>
            </a:r>
          </a:p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If yes, the only answer is to console the employee – the error happened </a:t>
            </a:r>
            <a:r>
              <a:rPr lang="en-US" sz="2400" u="sng" kern="0" dirty="0">
                <a:solidFill>
                  <a:sysClr val="windowText" lastClr="000000"/>
                </a:solidFill>
              </a:rPr>
              <a:t>to</a:t>
            </a:r>
            <a:r>
              <a:rPr lang="en-US" sz="2400" kern="0" dirty="0">
                <a:solidFill>
                  <a:sysClr val="windowText" lastClr="000000"/>
                </a:solidFill>
              </a:rPr>
              <a:t> him / her</a:t>
            </a:r>
          </a:p>
        </p:txBody>
      </p:sp>
    </p:spTree>
    <p:extLst>
      <p:ext uri="{BB962C8B-B14F-4D97-AF65-F5344CB8AC3E}">
        <p14:creationId xmlns:p14="http://schemas.microsoft.com/office/powerpoint/2010/main" val="391951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0" y="1371600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400" kern="0">
                <a:solidFill>
                  <a:sysClr val="windowText" lastClr="000000"/>
                </a:solidFill>
              </a:rPr>
              <a:t>Managing Multiple Human Errors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286000" y="2476502"/>
            <a:ext cx="7620000" cy="23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20000"/>
              </a:spcBef>
            </a:pPr>
            <a:r>
              <a:rPr lang="en-US" sz="2400" kern="0" dirty="0">
                <a:solidFill>
                  <a:sysClr val="windowText" lastClr="000000"/>
                </a:solidFill>
              </a:rPr>
              <a:t>What is the source of a pattern of human errors?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The system?  If yes, address the system.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If no, can the repetitive errors be addressed through non-disciplinary means?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If no, how will disciplinary sanction reduce the rate of human error?</a:t>
            </a:r>
          </a:p>
        </p:txBody>
      </p:sp>
    </p:spTree>
    <p:extLst>
      <p:ext uri="{BB962C8B-B14F-4D97-AF65-F5344CB8AC3E}">
        <p14:creationId xmlns:p14="http://schemas.microsoft.com/office/powerpoint/2010/main" val="3616883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362200" y="1428749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400" kern="0">
                <a:solidFill>
                  <a:sysClr val="windowText" lastClr="000000"/>
                </a:solidFill>
              </a:rPr>
              <a:t>Managing At-Risk Behaviors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057400" y="2552702"/>
            <a:ext cx="7848600" cy="23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A behavioral choice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Driven by perception of consequences</a:t>
            </a:r>
          </a:p>
          <a:p>
            <a:pPr marL="1141385" lvl="2" indent="-227008" defTabSz="1219170">
              <a:spcBef>
                <a:spcPct val="20000"/>
              </a:spcBef>
              <a:buFontTx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Immediate and certain consequences are strong</a:t>
            </a:r>
          </a:p>
          <a:p>
            <a:pPr marL="1141385" lvl="2" indent="-227008" defTabSz="1219170">
              <a:spcBef>
                <a:spcPct val="20000"/>
              </a:spcBef>
              <a:buFontTx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Delayed and uncertain consequences are weak</a:t>
            </a:r>
          </a:p>
          <a:p>
            <a:pPr marL="1141385" lvl="2" indent="-227008" defTabSz="1219170">
              <a:spcBef>
                <a:spcPct val="20000"/>
              </a:spcBef>
              <a:buFontTx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Rules are generally weak</a:t>
            </a:r>
          </a:p>
        </p:txBody>
      </p:sp>
    </p:spTree>
    <p:extLst>
      <p:ext uri="{BB962C8B-B14F-4D97-AF65-F5344CB8AC3E}">
        <p14:creationId xmlns:p14="http://schemas.microsoft.com/office/powerpoint/2010/main" val="1658906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133600" y="1428749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400" kern="0">
                <a:solidFill>
                  <a:sysClr val="windowText" lastClr="000000"/>
                </a:solidFill>
              </a:rPr>
              <a:t>Managing At-Risk Behaviors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286000" y="2647952"/>
            <a:ext cx="78486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5000"/>
              </a:spcBef>
              <a:buFontTx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A behavioral choice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Managed by adding forcing functions (barriers to prevent non-compliance)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Managed by changing perceptions of risk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Managed by changing consequences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ysClr val="windowText" lastClr="000000"/>
                </a:solidFill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2800056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4549" y="998011"/>
            <a:ext cx="8553451" cy="447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Why not punish “at-risk” behavior?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1600" y="2200277"/>
            <a:ext cx="7349067" cy="2568575"/>
          </a:xfrm>
        </p:spPr>
        <p:txBody>
          <a:bodyPr>
            <a:normAutofit fontScale="77500" lnSpcReduction="20000"/>
          </a:bodyPr>
          <a:lstStyle/>
          <a:p>
            <a:pPr marL="609585" indent="-609585">
              <a:buNone/>
              <a:defRPr/>
            </a:pPr>
            <a:r>
              <a:rPr lang="en-US" sz="2800" dirty="0"/>
              <a:t>Because….</a:t>
            </a:r>
          </a:p>
          <a:p>
            <a:pPr marL="609585" indent="-609585">
              <a:buNone/>
              <a:defRPr/>
            </a:pPr>
            <a:endParaRPr lang="en-US" sz="2800" dirty="0"/>
          </a:p>
          <a:p>
            <a:pPr marL="609585" indent="-609585">
              <a:buFontTx/>
              <a:buAutoNum type="arabicPeriod"/>
              <a:defRPr/>
            </a:pPr>
            <a:r>
              <a:rPr lang="en-US" sz="2800" dirty="0"/>
              <a:t>Somewhere along the line your organization has likely tacitly approved certain at-risk behaviors. </a:t>
            </a:r>
          </a:p>
          <a:p>
            <a:pPr marL="609585" indent="-609585">
              <a:buNone/>
              <a:defRPr/>
            </a:pPr>
            <a:endParaRPr lang="en-US" sz="2800" dirty="0"/>
          </a:p>
          <a:p>
            <a:pPr marL="609585" indent="-609585">
              <a:buNone/>
              <a:defRPr/>
            </a:pPr>
            <a:r>
              <a:rPr lang="en-US" sz="2800" dirty="0"/>
              <a:t>2.	If you punish at-risk behavior people will likely not be honest about the at-risk behavior next time		</a:t>
            </a:r>
          </a:p>
        </p:txBody>
      </p:sp>
    </p:spTree>
    <p:extLst>
      <p:ext uri="{BB962C8B-B14F-4D97-AF65-F5344CB8AC3E}">
        <p14:creationId xmlns:p14="http://schemas.microsoft.com/office/powerpoint/2010/main" val="3200215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200276"/>
            <a:ext cx="8553451" cy="291147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dirty="0"/>
              <a:t>Often you did not fully recognize the at-risk behavior until an event occurs. </a:t>
            </a:r>
          </a:p>
        </p:txBody>
      </p:sp>
    </p:spTree>
    <p:extLst>
      <p:ext uri="{BB962C8B-B14F-4D97-AF65-F5344CB8AC3E}">
        <p14:creationId xmlns:p14="http://schemas.microsoft.com/office/powerpoint/2010/main" val="1539591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324100" y="819772"/>
            <a:ext cx="7848600" cy="6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000" kern="0" dirty="0">
                <a:solidFill>
                  <a:sysClr val="windowText" lastClr="000000"/>
                </a:solidFill>
              </a:rPr>
              <a:t>Who judges risk and behaviors? 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981200" y="4935142"/>
            <a:ext cx="845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</a:rPr>
              <a:t>Risk = Severity of  Possible Outcome x Likelihood</a:t>
            </a:r>
          </a:p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600" kern="0" dirty="0">
                <a:solidFill>
                  <a:sysClr val="windowText" lastClr="000000"/>
                </a:solidFill>
              </a:rPr>
              <a:t>Safety ~  Reasonableness of Risk</a:t>
            </a:r>
          </a:p>
        </p:txBody>
      </p:sp>
      <p:pic>
        <p:nvPicPr>
          <p:cNvPr id="1331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2082244"/>
            <a:ext cx="3695700" cy="21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2106058"/>
            <a:ext cx="3695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2" y="3886201"/>
            <a:ext cx="2289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Brittany Spears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0" y="3886201"/>
            <a:ext cx="561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4014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286000" y="984249"/>
            <a:ext cx="7848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 anchor="ctr"/>
          <a:lstStyle/>
          <a:p>
            <a:pPr algn="ctr" defTabSz="1219170"/>
            <a:r>
              <a:rPr lang="en-US" sz="3400" kern="0" dirty="0">
                <a:solidFill>
                  <a:sysClr val="windowText" lastClr="000000"/>
                </a:solidFill>
              </a:rPr>
              <a:t>Managing Reckless Behavior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514600" y="2686051"/>
            <a:ext cx="723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marL="342891" indent="-342891" defTabSz="1219170">
              <a:spcBef>
                <a:spcPct val="20000"/>
              </a:spcBef>
              <a:buFontTx/>
              <a:buChar char="•"/>
            </a:pPr>
            <a:r>
              <a:rPr lang="en-US" sz="2600" kern="0">
                <a:solidFill>
                  <a:sysClr val="windowText" lastClr="000000"/>
                </a:solidFill>
              </a:rPr>
              <a:t>Reckless Behavior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>
                <a:solidFill>
                  <a:sysClr val="windowText" lastClr="000000"/>
                </a:solidFill>
              </a:rPr>
              <a:t>Conscious disregard of substantial </a:t>
            </a:r>
            <a:br>
              <a:rPr lang="en-US" sz="2400" kern="0">
                <a:solidFill>
                  <a:sysClr val="windowText" lastClr="000000"/>
                </a:solidFill>
              </a:rPr>
            </a:br>
            <a:r>
              <a:rPr lang="en-US" sz="2400" kern="0">
                <a:solidFill>
                  <a:sysClr val="windowText" lastClr="000000"/>
                </a:solidFill>
              </a:rPr>
              <a:t>and unjustifiable risk</a:t>
            </a:r>
          </a:p>
          <a:p>
            <a:pPr marL="342891" indent="-342891" defTabSz="1219170">
              <a:spcBef>
                <a:spcPct val="50000"/>
              </a:spcBef>
              <a:buFontTx/>
              <a:buChar char="•"/>
            </a:pPr>
            <a:r>
              <a:rPr lang="en-US" sz="2600" kern="0">
                <a:solidFill>
                  <a:sysClr val="windowText" lastClr="000000"/>
                </a:solidFill>
              </a:rPr>
              <a:t>Manage through:</a:t>
            </a:r>
          </a:p>
          <a:p>
            <a:pPr marL="741344" lvl="1" indent="-284156" defTabSz="1219170">
              <a:spcBef>
                <a:spcPct val="20000"/>
              </a:spcBef>
              <a:buFontTx/>
              <a:buChar char="–"/>
            </a:pPr>
            <a:r>
              <a:rPr lang="en-US" sz="2400" kern="0">
                <a:solidFill>
                  <a:sysClr val="windowText" lastClr="000000"/>
                </a:solidFill>
              </a:rPr>
              <a:t>Disciplinary action</a:t>
            </a:r>
          </a:p>
        </p:txBody>
      </p:sp>
    </p:spTree>
    <p:extLst>
      <p:ext uri="{BB962C8B-B14F-4D97-AF65-F5344CB8AC3E}">
        <p14:creationId xmlns:p14="http://schemas.microsoft.com/office/powerpoint/2010/main" val="13938797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400176"/>
            <a:ext cx="8553451" cy="447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/>
              <a:t>Managing Behavioral Choices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772401" y="2184203"/>
            <a:ext cx="2333625" cy="2653904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772401" y="2198093"/>
            <a:ext cx="2333625" cy="531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Reckless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Behavior</a:t>
            </a:r>
            <a:endParaRPr lang="en-US" sz="1400" kern="0" dirty="0">
              <a:solidFill>
                <a:srgbClr val="FFFFFF"/>
              </a:solidFill>
              <a:cs typeface="Arial" charset="0"/>
            </a:endParaRP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848601" y="2957314"/>
            <a:ext cx="2333625" cy="258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Intentional Risk-Taking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848602" y="3364707"/>
            <a:ext cx="2333625" cy="1244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Manage through:</a:t>
            </a:r>
          </a:p>
          <a:p>
            <a:pPr defTabSz="1219170">
              <a:buSzPts val="1400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Remedial action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Disciplinary action</a:t>
            </a: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953000" y="2184203"/>
            <a:ext cx="2319339" cy="2628900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endParaRPr lang="en-US" sz="1200" ker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962526" y="2190552"/>
            <a:ext cx="2333625" cy="52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At-Risk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Behavior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4962526" y="2865041"/>
            <a:ext cx="2333625" cy="26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Unintentional Risk-Taking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09802" y="2159199"/>
            <a:ext cx="2333625" cy="2653904"/>
          </a:xfrm>
          <a:prstGeom prst="rect">
            <a:avLst/>
          </a:prstGeom>
          <a:gradFill rotWithShape="1">
            <a:gsLst>
              <a:gs pos="0">
                <a:srgbClr val="304048"/>
              </a:gs>
              <a:gs pos="100000">
                <a:srgbClr val="688A9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314576" y="2190552"/>
            <a:ext cx="2333625" cy="52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Human</a:t>
            </a:r>
          </a:p>
          <a:p>
            <a:pPr algn="ctr" defTabSz="1219170"/>
            <a:r>
              <a:rPr lang="en-US" sz="1400" b="1" kern="0" dirty="0">
                <a:solidFill>
                  <a:srgbClr val="FFFFFF"/>
                </a:solidFill>
                <a:cs typeface="Arial" charset="0"/>
              </a:rPr>
              <a:t>Error</a:t>
            </a:r>
            <a:endParaRPr lang="en-US" sz="1400" kern="0" dirty="0">
              <a:solidFill>
                <a:srgbClr val="FFFFFF"/>
              </a:solidFill>
              <a:cs typeface="Arial" charset="0"/>
            </a:endParaRPr>
          </a:p>
          <a:p>
            <a:pPr defTabSz="1219170"/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314577" y="2897983"/>
            <a:ext cx="2333625" cy="451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Product of our current </a:t>
            </a:r>
          </a:p>
          <a:p>
            <a:pPr algn="ctr" defTabSz="1219170"/>
            <a:r>
              <a:rPr lang="en-US" sz="1200" i="1" kern="0" dirty="0">
                <a:solidFill>
                  <a:srgbClr val="FFFFFF"/>
                </a:solidFill>
                <a:cs typeface="Arial" charset="0"/>
              </a:rPr>
              <a:t>system design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438402" y="3486151"/>
            <a:ext cx="2333625" cy="1616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Manage through changes in:</a:t>
            </a:r>
          </a:p>
          <a:p>
            <a:pPr defTabSz="1219170"/>
            <a:endParaRPr lang="en-US" sz="1200" kern="0" dirty="0">
              <a:solidFill>
                <a:srgbClr val="FFFFFF"/>
              </a:solidFill>
              <a:cs typeface="Arial" charset="0"/>
            </a:endParaRP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System Design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Processes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Procedures</a:t>
            </a:r>
          </a:p>
          <a:p>
            <a:pPr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Environmental factors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7543800" y="2184203"/>
            <a:ext cx="0" cy="314394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362200" y="4958857"/>
            <a:ext cx="2286000" cy="461622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>
                <a:solidFill>
                  <a:schemeClr val="bg1"/>
                </a:solidFill>
                <a:cs typeface="Arial" charset="0"/>
              </a:rPr>
              <a:t>Console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4962525" y="4977906"/>
            <a:ext cx="2286000" cy="46162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>
                <a:solidFill>
                  <a:srgbClr val="008000"/>
                </a:solidFill>
                <a:cs typeface="Arial" charset="0"/>
              </a:rPr>
              <a:t>Coach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7796212" y="4958858"/>
            <a:ext cx="2286000" cy="46162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7" tIns="45699" rIns="91397" bIns="45699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2400" b="1" kern="0">
                <a:solidFill>
                  <a:schemeClr val="bg1"/>
                </a:solidFill>
                <a:cs typeface="Arial" charset="0"/>
              </a:rPr>
              <a:t>Punish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962525" y="3255170"/>
            <a:ext cx="2057400" cy="144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7" tIns="45693" rIns="91387" bIns="45693"/>
          <a:lstStyle/>
          <a:p>
            <a:pPr defTabSz="1219170"/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  Manage through:</a:t>
            </a:r>
          </a:p>
          <a:p>
            <a:pPr defTabSz="1219170"/>
            <a:endParaRPr lang="en-US" sz="1200" kern="0" dirty="0">
              <a:solidFill>
                <a:srgbClr val="FFFFFF"/>
              </a:solidFill>
              <a:cs typeface="Arial" charset="0"/>
            </a:endParaRP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Removing incentives for at-risk behaviors</a:t>
            </a: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Creating incentives for healthy behaviors</a:t>
            </a:r>
          </a:p>
          <a:p>
            <a:pPr marL="236533" lvl="1" indent="-122236" defTabSz="1219170">
              <a:buSzPts val="1400"/>
              <a:buFont typeface="Arial" charset="0"/>
              <a:buChar char="•"/>
            </a:pPr>
            <a:r>
              <a:rPr lang="en-US" sz="1200" kern="0" dirty="0">
                <a:solidFill>
                  <a:srgbClr val="FFFFFF"/>
                </a:solidFill>
                <a:cs typeface="Arial" charset="0"/>
              </a:rPr>
              <a:t> Increasing perception of risk</a:t>
            </a:r>
            <a:endParaRPr lang="en-US" sz="3600" kern="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8580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5076" y="1400176"/>
            <a:ext cx="8553451" cy="447675"/>
          </a:xfrm>
        </p:spPr>
        <p:txBody>
          <a:bodyPr vert="horz" lIns="91176" tIns="45588" rIns="91176" bIns="45588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Doves and Hawks</a:t>
            </a:r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2" y="2971800"/>
            <a:ext cx="3224213" cy="16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2" y="2971801"/>
            <a:ext cx="2308225" cy="17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6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24200" y="2571749"/>
            <a:ext cx="6172200" cy="8572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800" dirty="0"/>
            </a:br>
            <a:r>
              <a:rPr lang="en-US" sz="4800" dirty="0"/>
              <a:t>We’ve all been there……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83680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Alison Page</a:t>
            </a:r>
          </a:p>
          <a:p>
            <a:r>
              <a:rPr lang="en-US" dirty="0"/>
              <a:t>715-684-1100</a:t>
            </a:r>
          </a:p>
          <a:p>
            <a:r>
              <a:rPr lang="en-US" dirty="0"/>
              <a:t>alison.page@wwhealth.org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9352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2514600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Medication error</a:t>
            </a:r>
          </a:p>
        </p:txBody>
      </p:sp>
    </p:spTree>
    <p:extLst>
      <p:ext uri="{BB962C8B-B14F-4D97-AF65-F5344CB8AC3E}">
        <p14:creationId xmlns:p14="http://schemas.microsoft.com/office/powerpoint/2010/main" val="311371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327275"/>
            <a:ext cx="7772400" cy="1101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/>
              <a:t>Failure to check patient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87649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62188" y="1312333"/>
            <a:ext cx="7667625" cy="388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Why did these accidents happen?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what can we do to prevent them from happening again?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do we judge the </a:t>
            </a:r>
            <a:br>
              <a:rPr lang="en-US" sz="4000" dirty="0"/>
            </a:br>
            <a:r>
              <a:rPr lang="en-US" sz="4000" dirty="0"/>
              <a:t>clinicians involved?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977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ysClr val="window" lastClr="FFFFFF"/>
      </a:lt1>
      <a:dk2>
        <a:srgbClr val="0079C1"/>
      </a:dk2>
      <a:lt2>
        <a:srgbClr val="BDCC00"/>
      </a:lt2>
      <a:accent1>
        <a:srgbClr val="0079C3"/>
      </a:accent1>
      <a:accent2>
        <a:srgbClr val="F8981D"/>
      </a:accent2>
      <a:accent3>
        <a:srgbClr val="B4CFEB"/>
      </a:accent3>
      <a:accent4>
        <a:srgbClr val="FED100"/>
      </a:accent4>
      <a:accent5>
        <a:srgbClr val="A0CFEB"/>
      </a:accent5>
      <a:accent6>
        <a:srgbClr val="BDCC2A"/>
      </a:accent6>
      <a:hlink>
        <a:srgbClr val="0079C1"/>
      </a:hlink>
      <a:folHlink>
        <a:srgbClr val="FF7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1158</Words>
  <Application>Microsoft Office PowerPoint</Application>
  <PresentationFormat>Widescreen</PresentationFormat>
  <Paragraphs>286</Paragraphs>
  <Slides>60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Gotham Book</vt:lpstr>
      <vt:lpstr>Gotham Medium</vt:lpstr>
      <vt:lpstr>Times New Roman</vt:lpstr>
      <vt:lpstr>Wingdings</vt:lpstr>
      <vt:lpstr>ヒラギノ角ゴ Pro W3</vt:lpstr>
      <vt:lpstr>Office Theme</vt:lpstr>
      <vt:lpstr>4_Office Theme</vt:lpstr>
      <vt:lpstr>Slide</vt:lpstr>
      <vt:lpstr>Photo Editor Photo</vt:lpstr>
      <vt:lpstr>HP Deskscan</vt:lpstr>
      <vt:lpstr>PowerPoint Presentation</vt:lpstr>
      <vt:lpstr>“Just Culture”:  A Key to Quality and Safety</vt:lpstr>
      <vt:lpstr>Goal for today</vt:lpstr>
      <vt:lpstr>Learning objectives</vt:lpstr>
      <vt:lpstr>PowerPoint Presentation</vt:lpstr>
      <vt:lpstr> We’ve all been there……  </vt:lpstr>
      <vt:lpstr>Medication error</vt:lpstr>
      <vt:lpstr>Failure to check patient identification</vt:lpstr>
      <vt:lpstr>Why did these accidents happen?  How what can we do to prevent them from happening again?   How do we judge the  clinicians involved? </vt:lpstr>
      <vt:lpstr>Just Culture –It is about</vt:lpstr>
      <vt:lpstr>The Problem Statement</vt:lpstr>
      <vt:lpstr>We can do two things:  1.  Design systems to accommodate human beings  2.  Manage human behavior within the systems </vt:lpstr>
      <vt:lpstr>Managing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Epinephrine Ephedrine</vt:lpstr>
      <vt:lpstr>Dopamine Dobutamine</vt:lpstr>
      <vt:lpstr>EPInephrine   EPHEDrine DOPamine   DoBUTamine</vt:lpstr>
      <vt:lpstr>The framework we start with: Reason’s ‘Swiss cheese’ model – our defences, barriers and safeguards are imperfect. </vt:lpstr>
      <vt:lpstr>Managing human behavior is  a bit harder.  Why?</vt:lpstr>
      <vt:lpstr>Because – to error is human</vt:lpstr>
      <vt:lpstr>PowerPoint Presentation</vt:lpstr>
      <vt:lpstr>PowerPoint Presentation</vt:lpstr>
      <vt:lpstr>PowerPoint Presentation</vt:lpstr>
      <vt:lpstr>Nominal Human Error Rates</vt:lpstr>
      <vt:lpstr>Aoccdrnig to rscheearch at  Cmabrigde Uinervtisy,  it deosn't mttaer inwaht oredr the ltteers in a wrod are, the olny iprmoetnt tihng is that the frist and lsat ltteer be at the rghit pclae. The rset can be a total mses and you can sitll raed it  wouthit porbelm. Tihs is bcuseae the huamn mnid deos not raed ervey lteter by istlef, but the wrod as awlohe. </vt:lpstr>
      <vt:lpstr>The human brain cannot have multiple simultaneous foci of interest.  This lack of cognitive resource is the single limiting factor of human activity.</vt:lpstr>
      <vt:lpstr>Lessons from Human Factors Research</vt:lpstr>
      <vt:lpstr>“We can’t change the human condition, but we can change the conditions under which humans work”</vt:lpstr>
      <vt:lpstr>We know….to error is Human</vt:lpstr>
      <vt:lpstr>PowerPoint Presentation</vt:lpstr>
      <vt:lpstr>Why do we drift?</vt:lpstr>
      <vt:lpstr>Consequences of behavior</vt:lpstr>
      <vt:lpstr>However….  Humans are accountable for their behavioral choices</vt:lpstr>
      <vt:lpstr>Just Culture</vt:lpstr>
      <vt:lpstr>Just Culture is about:</vt:lpstr>
      <vt:lpstr>A Model that Focuses on Three Duties balanced against Organizational and Individual Values</vt:lpstr>
      <vt:lpstr>PowerPoint Presentation</vt:lpstr>
      <vt:lpstr>PowerPoint Presentation</vt:lpstr>
      <vt:lpstr>PowerPoint Presentation</vt:lpstr>
      <vt:lpstr>Managing Behavioral Choices: Everyone Takes Risks, Every Day</vt:lpstr>
      <vt:lpstr>The Behaviors We Can Expect</vt:lpstr>
      <vt:lpstr>Examples</vt:lpstr>
      <vt:lpstr>Accountability for our Behavioral Choices</vt:lpstr>
      <vt:lpstr>PowerPoint Presentation</vt:lpstr>
      <vt:lpstr>PowerPoint Presentation</vt:lpstr>
      <vt:lpstr>PowerPoint Presentation</vt:lpstr>
      <vt:lpstr>PowerPoint Presentation</vt:lpstr>
      <vt:lpstr>Why not punish “at-risk” behavior?</vt:lpstr>
      <vt:lpstr>PowerPoint Presentation</vt:lpstr>
      <vt:lpstr>PowerPoint Presentation</vt:lpstr>
      <vt:lpstr>PowerPoint Presentation</vt:lpstr>
      <vt:lpstr>Managing Behavioral Choices</vt:lpstr>
      <vt:lpstr>Doves and Hawks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Boyne</dc:creator>
  <cp:lastModifiedBy>Jodi Boyne</cp:lastModifiedBy>
  <cp:revision>62</cp:revision>
  <dcterms:created xsi:type="dcterms:W3CDTF">2019-03-20T17:38:27Z</dcterms:created>
  <dcterms:modified xsi:type="dcterms:W3CDTF">2019-06-05T20:22:11Z</dcterms:modified>
</cp:coreProperties>
</file>