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8"/>
  </p:notesMasterIdLst>
  <p:handoutMasterIdLst>
    <p:handoutMasterId r:id="rId9"/>
  </p:handoutMasterIdLst>
  <p:sldIdLst>
    <p:sldId id="886" r:id="rId2"/>
    <p:sldId id="887" r:id="rId3"/>
    <p:sldId id="890" r:id="rId4"/>
    <p:sldId id="891" r:id="rId5"/>
    <p:sldId id="892" r:id="rId6"/>
    <p:sldId id="889" r:id="rId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600"/>
    <a:srgbClr val="E86D1F"/>
    <a:srgbClr val="000000"/>
    <a:srgbClr val="007DB1"/>
    <a:srgbClr val="ED7D31"/>
    <a:srgbClr val="00FFCC"/>
    <a:srgbClr val="B4CC95"/>
    <a:srgbClr val="58595B"/>
    <a:srgbClr val="38939B"/>
    <a:srgbClr val="540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9" autoAdjust="0"/>
    <p:restoredTop sz="93620" autoAdjust="0"/>
  </p:normalViewPr>
  <p:slideViewPr>
    <p:cSldViewPr snapToGrid="0">
      <p:cViewPr varScale="1">
        <p:scale>
          <a:sx n="103" d="100"/>
          <a:sy n="103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28"/>
    </p:cViewPr>
  </p:sorterViewPr>
  <p:notesViewPr>
    <p:cSldViewPr snapToGrid="0">
      <p:cViewPr varScale="1">
        <p:scale>
          <a:sx n="83" d="100"/>
          <a:sy n="83" d="100"/>
        </p:scale>
        <p:origin x="19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mccafs01.bfd.local\lam\Internal\Public%20Affairs\Coronavirus%20Disease%202019\Test_Positivity_Rates_1_20_202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mccafs01.bfd.local\lam\Internal\Public%20Affairs\Coronavirus%20Disease%202019\Test_Positivity_Rates042721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cms_ltc!$C$1322:$C$1408</cx:f>
        <cx:lvl ptCount="87">
          <cx:pt idx="0">5-10%</cx:pt>
          <cx:pt idx="1">5-10%</cx:pt>
          <cx:pt idx="2">5-10%</cx:pt>
          <cx:pt idx="3">5-10%</cx:pt>
          <cx:pt idx="4">&lt;5%</cx:pt>
          <cx:pt idx="5">&lt;5%</cx:pt>
          <cx:pt idx="6">5-10%</cx:pt>
          <cx:pt idx="7">&lt;5%</cx:pt>
          <cx:pt idx="8">&lt;5%</cx:pt>
          <cx:pt idx="9">&lt;5%</cx:pt>
          <cx:pt idx="10">5-10%</cx:pt>
          <cx:pt idx="11">&lt;5%</cx:pt>
          <cx:pt idx="12">5-10%</cx:pt>
          <cx:pt idx="13">&lt;5%</cx:pt>
          <cx:pt idx="14">5-10%</cx:pt>
          <cx:pt idx="15">&lt;5%</cx:pt>
          <cx:pt idx="16">5-10%</cx:pt>
          <cx:pt idx="17">5-10%</cx:pt>
          <cx:pt idx="18">5-10%</cx:pt>
          <cx:pt idx="19">5-10%</cx:pt>
          <cx:pt idx="20">&lt;5%</cx:pt>
          <cx:pt idx="21">5-10%</cx:pt>
          <cx:pt idx="22">&lt;5%</cx:pt>
          <cx:pt idx="23">&gt;10%</cx:pt>
          <cx:pt idx="24">5-10%</cx:pt>
          <cx:pt idx="25">&lt;5%</cx:pt>
          <cx:pt idx="26">&lt;5%</cx:pt>
          <cx:pt idx="27">&gt;10%</cx:pt>
          <cx:pt idx="28">5-10%</cx:pt>
          <cx:pt idx="29">&lt;5%</cx:pt>
          <cx:pt idx="30">&lt;5%</cx:pt>
          <cx:pt idx="31">5-10%</cx:pt>
          <cx:pt idx="32">5-10%</cx:pt>
          <cx:pt idx="33">&lt;5%</cx:pt>
          <cx:pt idx="34">&lt;5%</cx:pt>
          <cx:pt idx="35">5-10%</cx:pt>
          <cx:pt idx="36">&lt;5%</cx:pt>
          <cx:pt idx="37">5-10%</cx:pt>
          <cx:pt idx="38">&gt;10%</cx:pt>
          <cx:pt idx="39">5-10%</cx:pt>
          <cx:pt idx="40">5-10%</cx:pt>
          <cx:pt idx="41">&lt;5%</cx:pt>
          <cx:pt idx="42">5-10%</cx:pt>
          <cx:pt idx="43">&lt;5%</cx:pt>
          <cx:pt idx="44">5-10%</cx:pt>
          <cx:pt idx="45">5-10%</cx:pt>
          <cx:pt idx="46">5-10%</cx:pt>
          <cx:pt idx="47">&lt;5%</cx:pt>
          <cx:pt idx="48">&lt;5%</cx:pt>
          <cx:pt idx="49">5-10%</cx:pt>
          <cx:pt idx="50">5-10%</cx:pt>
          <cx:pt idx="51">&lt;5%</cx:pt>
          <cx:pt idx="52">&gt;10%</cx:pt>
          <cx:pt idx="53">&lt;5%</cx:pt>
          <cx:pt idx="54">5-10%</cx:pt>
          <cx:pt idx="55">5-10%</cx:pt>
          <cx:pt idx="56">5-10%</cx:pt>
          <cx:pt idx="57">5-10%</cx:pt>
          <cx:pt idx="58">&gt;10%</cx:pt>
          <cx:pt idx="59">&lt;5%</cx:pt>
          <cx:pt idx="60">&lt;5%</cx:pt>
          <cx:pt idx="61">&lt;5%</cx:pt>
          <cx:pt idx="62">&lt;5%</cx:pt>
          <cx:pt idx="63">5-10%</cx:pt>
          <cx:pt idx="64">&lt;5%</cx:pt>
          <cx:pt idx="65">&lt;5%</cx:pt>
          <cx:pt idx="66">5-10%</cx:pt>
          <cx:pt idx="67">&lt;5%</cx:pt>
          <cx:pt idx="68">5-10%</cx:pt>
          <cx:pt idx="69">5-10%</cx:pt>
          <cx:pt idx="70">5-10%</cx:pt>
          <cx:pt idx="71">&lt;5%</cx:pt>
          <cx:pt idx="72">&lt;5%</cx:pt>
          <cx:pt idx="73">5-10%</cx:pt>
          <cx:pt idx="74">&lt;5%</cx:pt>
          <cx:pt idx="75">&lt;5%</cx:pt>
          <cx:pt idx="76">&lt;5%</cx:pt>
          <cx:pt idx="77">&lt;5%</cx:pt>
          <cx:pt idx="78">5-10%</cx:pt>
          <cx:pt idx="79">5-10%</cx:pt>
          <cx:pt idx="80">5-10%</cx:pt>
          <cx:pt idx="81">5-10%</cx:pt>
          <cx:pt idx="82">5-10%</cx:pt>
          <cx:pt idx="83">&lt;5%</cx:pt>
          <cx:pt idx="84">5-10%</cx:pt>
          <cx:pt idx="85">5-10%</cx:pt>
          <cx:pt idx="86">&lt;5%</cx:pt>
        </cx:lvl>
      </cx:strDim>
      <cx:strDim type="cat">
        <cx:f>cms_ltc!$A$1322:$B$1408</cx:f>
        <cx:lvl ptCount="87">
          <cx:pt idx="0">Aitkin </cx:pt>
          <cx:pt idx="1">Anoka </cx:pt>
          <cx:pt idx="2">Becker </cx:pt>
          <cx:pt idx="3">Beltrami </cx:pt>
          <cx:pt idx="4">Benton </cx:pt>
          <cx:pt idx="5">Big Stone </cx:pt>
          <cx:pt idx="6">Blue Earth </cx:pt>
          <cx:pt idx="7">Brown </cx:pt>
          <cx:pt idx="8">Carlton </cx:pt>
          <cx:pt idx="9">Carver </cx:pt>
          <cx:pt idx="10">Cass </cx:pt>
          <cx:pt idx="11">Chippewa </cx:pt>
          <cx:pt idx="12">Chisago </cx:pt>
          <cx:pt idx="13">Clay </cx:pt>
          <cx:pt idx="14">Clearwater </cx:pt>
          <cx:pt idx="15">Cook </cx:pt>
          <cx:pt idx="16">Cottonwood </cx:pt>
          <cx:pt idx="17">Crow Wing </cx:pt>
          <cx:pt idx="18">Dakota </cx:pt>
          <cx:pt idx="19">Dodge </cx:pt>
          <cx:pt idx="20">Douglas </cx:pt>
          <cx:pt idx="21">Faribault </cx:pt>
          <cx:pt idx="22">Fillmore </cx:pt>
          <cx:pt idx="23">Freeborn </cx:pt>
          <cx:pt idx="24">Goodhue </cx:pt>
          <cx:pt idx="25">Grant </cx:pt>
          <cx:pt idx="26">Hennepin </cx:pt>
          <cx:pt idx="27">Houston </cx:pt>
          <cx:pt idx="28">Hubbard </cx:pt>
          <cx:pt idx="29">Isanti </cx:pt>
          <cx:pt idx="30">Itasca </cx:pt>
          <cx:pt idx="31">Jackson </cx:pt>
          <cx:pt idx="32">Kanabec </cx:pt>
          <cx:pt idx="33">Kandiyohi </cx:pt>
          <cx:pt idx="34">Kittson </cx:pt>
          <cx:pt idx="35">Koochiching </cx:pt>
          <cx:pt idx="36">Lac qui Parle </cx:pt>
          <cx:pt idx="37">Lake </cx:pt>
          <cx:pt idx="38">Lake of the Woods </cx:pt>
          <cx:pt idx="39">Le Sueur </cx:pt>
          <cx:pt idx="40">Lincoln </cx:pt>
          <cx:pt idx="41">Lyon </cx:pt>
          <cx:pt idx="42">Mahnomen </cx:pt>
          <cx:pt idx="43">Marshall </cx:pt>
          <cx:pt idx="44">Martin </cx:pt>
          <cx:pt idx="45">McLeod </cx:pt>
          <cx:pt idx="46">Meeker </cx:pt>
          <cx:pt idx="47">Mille Lacs </cx:pt>
          <cx:pt idx="48">Morrison </cx:pt>
          <cx:pt idx="49">Mower </cx:pt>
          <cx:pt idx="50">Murray </cx:pt>
          <cx:pt idx="51">Nicollet </cx:pt>
          <cx:pt idx="52">Nobles </cx:pt>
          <cx:pt idx="53">Norman </cx:pt>
          <cx:pt idx="54">Olmsted </cx:pt>
          <cx:pt idx="55">Otter Tail </cx:pt>
          <cx:pt idx="56">Pennington </cx:pt>
          <cx:pt idx="57">Pine </cx:pt>
          <cx:pt idx="58">Pipestone </cx:pt>
          <cx:pt idx="59">Polk </cx:pt>
          <cx:pt idx="60">Pope </cx:pt>
          <cx:pt idx="61">Ramsey </cx:pt>
          <cx:pt idx="62">Red Lake </cx:pt>
          <cx:pt idx="63">Redwood </cx:pt>
          <cx:pt idx="64">Renville </cx:pt>
          <cx:pt idx="65">Rice </cx:pt>
          <cx:pt idx="66">Rock </cx:pt>
          <cx:pt idx="67">Roseau </cx:pt>
          <cx:pt idx="68">Scott </cx:pt>
          <cx:pt idx="69">Sherburne </cx:pt>
          <cx:pt idx="70">Sibley </cx:pt>
          <cx:pt idx="71">St. Louis </cx:pt>
          <cx:pt idx="72">Stearns </cx:pt>
          <cx:pt idx="73">Steele </cx:pt>
          <cx:pt idx="74">Stevens </cx:pt>
          <cx:pt idx="75">Swift </cx:pt>
          <cx:pt idx="76">Todd </cx:pt>
          <cx:pt idx="77">Traverse </cx:pt>
          <cx:pt idx="78">Wabasha </cx:pt>
          <cx:pt idx="79">Wadena </cx:pt>
          <cx:pt idx="80">Waseca </cx:pt>
          <cx:pt idx="81">Washington </cx:pt>
          <cx:pt idx="82">Watonwan </cx:pt>
          <cx:pt idx="83">Wilkin </cx:pt>
          <cx:pt idx="84">Winona </cx:pt>
          <cx:pt idx="85">Wright </cx:pt>
          <cx:pt idx="86">Yellow Medicine </cx:pt>
        </cx:lvl>
        <cx:lvl ptCount="87">
          <cx:pt idx="0">Minnesota</cx:pt>
          <cx:pt idx="1">Minnesota</cx:pt>
          <cx:pt idx="2">Minnesota</cx:pt>
          <cx:pt idx="3">Minnesota</cx:pt>
          <cx:pt idx="4">Minnesota</cx:pt>
          <cx:pt idx="5">Minnesota</cx:pt>
          <cx:pt idx="6">Minnesota</cx:pt>
          <cx:pt idx="7">Minnesota</cx:pt>
          <cx:pt idx="8">Minnesota</cx:pt>
          <cx:pt idx="9">Minnesota</cx:pt>
          <cx:pt idx="10">Minnesota</cx:pt>
          <cx:pt idx="11">Minnesota</cx:pt>
          <cx:pt idx="12">Minnesota</cx:pt>
          <cx:pt idx="13">Minnesota</cx:pt>
          <cx:pt idx="14">Minnesota</cx:pt>
          <cx:pt idx="15">Minnesota</cx:pt>
          <cx:pt idx="16">Minnesota</cx:pt>
          <cx:pt idx="17">Minnesota</cx:pt>
          <cx:pt idx="18">Minnesota</cx:pt>
          <cx:pt idx="19">Minnesota</cx:pt>
          <cx:pt idx="20">Minnesota</cx:pt>
          <cx:pt idx="21">Minnesota</cx:pt>
          <cx:pt idx="22">Minnesota</cx:pt>
          <cx:pt idx="23">Minnesota</cx:pt>
          <cx:pt idx="24">Minnesota</cx:pt>
          <cx:pt idx="25">Minnesota</cx:pt>
          <cx:pt idx="26">Minnesota</cx:pt>
          <cx:pt idx="27">Minnesota</cx:pt>
          <cx:pt idx="28">Minnesota</cx:pt>
          <cx:pt idx="29">Minnesota</cx:pt>
          <cx:pt idx="30">Minnesota</cx:pt>
          <cx:pt idx="31">Minnesota</cx:pt>
          <cx:pt idx="32">Minnesota</cx:pt>
          <cx:pt idx="33">Minnesota</cx:pt>
          <cx:pt idx="34">Minnesota</cx:pt>
          <cx:pt idx="35">Minnesota</cx:pt>
          <cx:pt idx="36">Minnesota</cx:pt>
          <cx:pt idx="37">Minnesota</cx:pt>
          <cx:pt idx="38">Minnesota</cx:pt>
          <cx:pt idx="39">Minnesota</cx:pt>
          <cx:pt idx="40">Minnesota</cx:pt>
          <cx:pt idx="41">Minnesota</cx:pt>
          <cx:pt idx="42">Minnesota</cx:pt>
          <cx:pt idx="43">Minnesota</cx:pt>
          <cx:pt idx="44">Minnesota</cx:pt>
          <cx:pt idx="45">Minnesota</cx:pt>
          <cx:pt idx="46">Minnesota</cx:pt>
          <cx:pt idx="47">Minnesota</cx:pt>
          <cx:pt idx="48">Minnesota</cx:pt>
          <cx:pt idx="49">Minnesota</cx:pt>
          <cx:pt idx="50">Minnesota</cx:pt>
          <cx:pt idx="51">Minnesota</cx:pt>
          <cx:pt idx="52">Minnesota</cx:pt>
          <cx:pt idx="53">Minnesota</cx:pt>
          <cx:pt idx="54">Minnesota</cx:pt>
          <cx:pt idx="55">Minnesota</cx:pt>
          <cx:pt idx="56">Minnesota</cx:pt>
          <cx:pt idx="57">Minnesota</cx:pt>
          <cx:pt idx="58">Minnesota</cx:pt>
          <cx:pt idx="59">Minnesota</cx:pt>
          <cx:pt idx="60">Minnesota</cx:pt>
          <cx:pt idx="61">Minnesota</cx:pt>
          <cx:pt idx="62">Minnesota</cx:pt>
          <cx:pt idx="63">Minnesota</cx:pt>
          <cx:pt idx="64">Minnesota</cx:pt>
          <cx:pt idx="65">Minnesota</cx:pt>
          <cx:pt idx="66">Minnesota</cx:pt>
          <cx:pt idx="67">Minnesota</cx:pt>
          <cx:pt idx="68">Minnesota</cx:pt>
          <cx:pt idx="69">Minnesota</cx:pt>
          <cx:pt idx="70">Minnesota</cx:pt>
          <cx:pt idx="71">Minnesota</cx:pt>
          <cx:pt idx="72">Minnesota</cx:pt>
          <cx:pt idx="73">Minnesota</cx:pt>
          <cx:pt idx="74">Minnesota</cx:pt>
          <cx:pt idx="75">Minnesota</cx:pt>
          <cx:pt idx="76">Minnesota</cx:pt>
          <cx:pt idx="77">Minnesota</cx:pt>
          <cx:pt idx="78">Minnesota</cx:pt>
          <cx:pt idx="79">Minnesota</cx:pt>
          <cx:pt idx="80">Minnesota</cx:pt>
          <cx:pt idx="81">Minnesota</cx:pt>
          <cx:pt idx="82">Minnesota</cx:pt>
          <cx:pt idx="83">Minnesota</cx:pt>
          <cx:pt idx="84">Minnesota</cx:pt>
          <cx:pt idx="85">Minnesota</cx:pt>
          <cx:pt idx="86">Minnesota</cx:pt>
        </cx:lvl>
      </cx:strDim>
    </cx:data>
  </cx:chartData>
  <cx:chart>
    <cx:title pos="t" align="ctr" overlay="0">
      <cx:tx>
        <cx:txData>
          <cx:v>Test Positivity Rates- CMS Data Two Weeks Ended 1/20/21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r>
            <a:rPr lang="en-US" sz="16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Test Positivity Rates- CMS Data Two Weeks Ended 1/20/21</a:t>
          </a:r>
        </a:p>
      </cx:txPr>
    </cx:title>
    <cx:plotArea>
      <cx:plotAreaRegion>
        <cx:series layoutId="regionMap" uniqueId="{F901257F-73E5-419D-B8BB-7C1D8630182A}">
          <cx:dataId val="0"/>
          <cx:layoutPr>
            <cx:geography cultureLanguage="en-US" cultureRegion="US" attribution="Powered by Bing">
              <cx:geoCache provider="{E9337A44-BEBE-4D9F-B70C-5C5E7DAFC167}">
                <cx:binary>5H1Zc9vGtvVfcfn5AwN0NxqNU8en6gAcNNuW7DjJC4qWaMzzjF9/F0hRJkA5l6Z5Hz4m5USxwN3c
5Ordvef978fmX4/Bapm9acIgyv/12Lx76xRF8q/ffssfnVW4zCeh+5jFefytmDzG4W/xt2/u4+q3
p2xZu5H9G5EV9tujs8yKVfP2P//GavYqvokfl4UbRx/LVdber/IyKPK/efbqozfLp9CNpm5eZO5j
obx7e+tG0SqPi+Xb4SPy7u1/o9hfvnn7ZhUVbtF+apPVu7cDcvL2zW/jd9nj6E0ApovyCcRMnSi6
phOdCkIJI4r+9k0QR/bzY0mnEyo0RdeZrAhVZRzPN29+twxBv2HIjMuoaLdPXmVrzdTy6Slb5Tk+
1vrnmHzwSfA93P3oC9i+32P/vv0XbwODd28/R26xenrzUCyLVf72jZvH6xdmrRn3n/Xzw/rL+W0I
3X/+PfoFvq7Rb3bQHX+3/9ujIYL/C7hu4bvRSdHlE5VSqqqaQoQuc6LuoaspikJkLgNaoeHxANwN
Q9tve/PoZ9Ad0h8C75DivPA1srg+LbxsQhWiq5rGKdeUNX4D4WUTpnKu6IQTrqtUoUN8NwwdDe+Q
/AB0hwTnBe77olhlbz4t3eDEAkw0QRXOdE3IRKNsJMB8ImuMMIVToQiq6ni+K8E7XB0N8ytrHID1
K1TnBfh1HD86Lv5E9kkRFxMuyzoTOLc1JpM9xOmEKapQNMJ75BUhhojvsnU05K8tcgDmr5GdGejL
6MltY8c9KeTQwQjUS44bWoMeJpSRkKsTmVGBxxsVbA/yF6aOB3xviUPg3iM6L7CN1aOPM30rX68q
Pj+pbfOJgCZGACdTNXl9IQ8ubHUiqBCUc67rkO2xQvbM0dEwj+gPwHhEcW4AB0W2DE8rzNqE4Wxm
gj9r1WODik2EpkMpU3HMq2LvxjZWzzz9AsijFQ6CeURzXkBfL6Pl19XjSUUZoqpB8xaKLnq7uT+U
B6JMJ0QnskoJIVxdW167itmWo6NRHi9wAMhjkvPC2MDXG5/WvFInHIKs4NqV8T8yh/k0gliXdaFz
oa4lmY5UsWeOjoZ4RH8AwiOKMwPYteHaiaPVicWYygwSLIgOoNU9jPmEMaZzXdE0wjgU8606sPF/
GS9MHQ/z3hKHIL1HdF5g38LPemJfGJ1wlShUVja+kD1fGJwlwFfmz+f5WPd65uhomEf0B2A8ojgv
gL8sIcr18rQHNp0APCjW/amtw++5r3txAleorGsKhxI2NqReeDoa5L0VDoB5j+a8gDaCcvVmBnF2
Tnpus4kCJVqBmq0IwuEOGd3NbAL1WhXsGemxNO9wdTTYr6xxANyvUJ0X4OYyC06tifFeE+M4vwlZ
S+5YsMmEQc3msiAbVzie72rbW5aOhnq8wAE4j0nODuTqxL4RNtGEThHOIELIG8N4pG1zaOKMabC7
dA021R7GPUe/AvEu/WEI71KcG8CI026/4VO4vrQJ9GuNC6ZTyDFl40gGm6gCwg0NW9fk3je2ffON
om0uwc8vgLtDfRC0O68/L2Dn2Wr1Nc5OrXjheBYwkYTYxKFGtzGyCDgc2HB+yoqCSOXIUn7h6WiA
91Y4AOQ9mvMC+kvm2k5xUhlGoEKjsg78BCPafjSSwifGCfRuxJyVjcNk9xp+5uhokEf0B0A8ojgv
gE3HTZJVfdp8IDbRVUSiBJWfPZcjSVYnGgRYhvGE01yF+3N0TG95Ohrkl0+1XeEAmPdozgvoRRw/
ObCitl/1Ka5jXLeIMnGdcYYMIErG7muCzCFGVBVnNmP7qSNblrYgbcT8VcZez/waL3AAymOS8wIZ
ezhf2vFJQVYnVCeM4bBWEYyAF3MkzAThSA4HN1IJNt7P7Q571rmeWToa5O1n2i5wAMhjkjMDOVi2
J0UYAWWkDCAKsZHSPacmn2gchzRDghiBo3ucvmn2/GzR+WkZHlAfgu3uu50XsB/iwD8psNoE+pUG
PQs+awhwH1saWMPwiMhcwIxSFLjA9uISa36OBnZAfQCwg9efF7DT+Mk+9c2LGAP+wd27jhzvH8qa
qiJnF+DqMIfHUcUNQ0dDOyQ/ANshwXmBa/b1ADWyxU+b5aNNekclAIYHeq0kj2S3v5a5jiyR/byA
HY6OhviVNQ7A+RWqMwM7jk9+RKsykYkCv6Wqytr4iJYnCEEhNCFzlWE3jJ0eZs/P8SDvUh8C7+7r
zw3Yoo8lwkg66Q0MZwaAg2qlKutM2/E5DWeIwnSFojTmdXhfuPoFkPfWOAjqPaozAxyFFG++nDrx
mk+oyjRk8igvxTADjYtNelmHIq3zdTHNqJjCfGHqeLj3ljgE7T2i8wJ7uvRRCndSyUakCeFCXYZ+
9WrsGGaxihROVWwS8Pc0sA1HR8P8/Im29AdgPKI4M4Dj0g6Wpw02ITlTwLUFJzRHTAIOzX0NTNNU
guxMXRU6gopDx8f0maUtRD9tGY8XOATj0XueF8jzZeZ+XaI89qSCjJQuioD/JhZB+xyP0YmtyH1t
1Ku59N85Ohrl/SUOwHmf6MyQdoMgjLPT2swAGnlbqFRlhD9HHQZIk4mMjC+mUSSBIEtgnBsw3/J0
PNTjFQ5BekxzXkDfr55OrnMjKsEUuCoRRWQqIsXjrK5e54ZWjvSBtbTvBhe37BwN8XiBAxAek5wX
wItsGZ32vFYnug6vFopenr2WowMbz+GuhrWFxL3e9zW6ljcMHQ3wkPwAeIcE5wXuxQpNJpITp1gj
eKxpTKhwbL1ayIiaGM5Q3Qa7We9LW0f4vvB0NMR7KxyA8h7NmQEdl/mp0zF7vQsySlSl7yqwF3RS
JvCLqIg8ytq6+GlkKV88c3Q8yqMFDgF5RHJmGJdfvy6z07q/+ERHsu0mj2cPYVQkc+VFjPfu4otn
fo5HeLTAIQiPSM4L4Zvl45u0dN98QHL1aVVrQNn7OCnlSPnpM3tGdzJHgyCOJ0ggYGI/gtwz9vGF
saMBf32ZA2B/nfC8wL/MoYidtkpZnaiIPyE8oaKskWl87CDBTQ3LWegawpAyQhujNK9njo6Ge0R/
AM4jijMDuFjmj6f1cWoTgvYCOu5n3md39a1/BhYzRYwSGbu4oTWVouptdEdfbjg6HuAh/SEADynO
C+DbpRPF4eq0Sdcauj8hs0uomsoQhVLHEMOaQmkykupxuJNNs4ldg/mFp6NB3lvhAJj3aM4L6Kvl
o5+fuAwd2jaRBev79OnPN/BAlGF1CcEpcnaVdaAZN/guzluWjoZ5vMABKI9Jzgvka7coTg2yQL6X
ytDwCSUwvM+4HZ3XUMcRz0C/Ab6uXB3XM25ZOhrk8QIHgDwmOS+Qb5b+aRVtbSIT9BeAsrVJ+xnI
sAIHd+/ilr9f17syvGbmaGwH1AcAO3j9GaIaf3tTOKs3X5AxctqwI4QYIQpk9cFDraMQfZwRxPre
bohiwDsiv6J0rb/3AXO/BvmrSx2K/6vEZ7YZVm8eylV52uQ/9OREOhiijmRTpTo+yOkEJVTotUvQ
V3fdlHN4W99seToe+vEKhyA+pjkvoG8fb1Ynzg5DDkmf34n8awLVTNO10X2N/gTI/VRgeOnoRrHO
39490J85OhrkEf0BEI8ozgvgGzd6jIPTmlfrfjCEQVJVNAxZ15sPrmw+IX3AGar5sx98JMjPLB0N
8fYzbRc4AOMxyZmB3J7YsALCDD1/+gKZTS++kQyj1lEgAxSNd3Fr95GOEcI9P1t0NsL9EwVwN7vU
h2C7+/rzAhaNjnJnGZy2c7Lo/daq6JuCwDpGC/sRuH1lFNxjm0DzXgTjhaWj8d1b4QCM92jODOfV
6tQNVfvWuRxJQUjK1fqC9Fe6ShAha8jC3++merth53iEh/SH4DukODN0ke60eoN4zGltKhzCmDuh
oisu6ixeiU/BO4aMA+QdIFsImZ7j1K/b71wdD/T+GoeAvU91ZoDHWYYZG6fVul5JARpoXTCv+op1
QM3ktQ09vJNvtzwdD/Z4hUOgHtOcG9D1iSvk+nxOoMcQYOybLu5VtxIkEqEFPiaWaLCw0ElkjHLP
0C9AvEt+EL67BGcGbpllJy5KRxtGHdih4Q+iy/1UipHq1R/ptDea90fO3G64OR7aIf0h2A4pzgvc
OxdmcbA6bRYnjuDeeYX8H6IygXkFI3gBP5K/0GPz9RYxLzwdDfLeCgfAvEdzZkDHX4PVaRUvnNHQ
mfXeW7ntfDy4iZFCgrJXpGrjFO993SPr+G7D0fEgD+kPgXhIcW4AZ+GJu+UiRaRPsiY60kD6AWBj
FyaGhynwY/flFH0C4K778i5ec/ML4A7oDwJ3QHFe4L4PwryfXLf9kl91I/3kqBE0wO17IKMjn7qd
EzQQX7RMhVEFFwiFh6tPD9m++ab3z5aloyEeL3AAxmOS8wL5AzLuUbN86lxs+Ll+kKSLzE2BjBD9
OQt7LMM7/BwN8itrHIDzK1RnBrV78ikFKFTGKYwhnRuLaaRywV5CfwmKoDPGhu3Xs37o+Tke5F3q
Q+Ddff25AZus+mqK02aG9L3KMSmGyerGUTlWqNGZQNZUqNN4Ue8BG5XNfHC3TP0CxOMlDsJ5THRm
YMfJaXHGPBk0jOlHcuJnn/8xkuK+LxAwJlqfP7Bfxfqh5+d4iHepD0F39/XnBez9MsxXp+3DhxxM
lKTCpYGM+r4bzNjlQScQW2QK7Ij4rj79zNHR4I7oD4B3RHFmAEOXXidTbXXaUyjUGnpKKLhfX/Kp
R9KLfAANxcvbdkDjDE3UCm94Oh7k8QqHwDymOTego2odZjkl0EjtQboHChiRGvD6FBkM/VKR5we0
nwcVDGR59czTLwA9WuEgoEc0Zwa0+3jauxjdnNAvAm4rholQ/c+RNPelyrvDJkb1Mfc9P8cDvEt9
CLi7rz8zYOPH03blg9sS5TAYlb1xSu6VruKYRvQQXq3N+OS9Y7rn53hgd6kPAXb39ecGbL5alid1
aYlJ3w4X468xCmh98o5kFnEllE6gUhWVya94pO/jNUe/AO6A/iB4BxTnBfDDY1ycOrCkoRIZndnY
dvjxwGO5KVlEBQy8HP2U7NGRvOHnaHSH5AeAOyQ4M2ydVfa1zE7s54B9KyNLC131MMRpk6ozBrh/
qGEA9mvjQx5emDoe5L0lDgF6j+jMwHYROzy1OYwW1pjitAn/v9aZDXnTHJOelGdZ3urvm+DDw4aj
42Ee0h+C8ZDizAAuJm9u4tI9bXwYCbQ4hZ9FdU/NIhj3he7XuK/RMXV/4tPDC0vHg7y3xCE47xGd
G9ToaB6dFmgE+vt8DkVQ5HX0EeOR2tWXusBe1uTvg/t27eGHYsPSLwA9XOAgmIckZwfy6sRdYBCC
EBiai+pj2MOYtYlo8OhqRhkMg48TE1VfaVsPjHuOfgXiXfrDEN6lODuAq9Xppbi3ejXUQyBhft/h
gcRbJFqi3gkXN6zncW82ILxm6VcgHixwGMYDkjMDuXa/ndZ+gn6tqKhVEjJCTJvxewMhRvwJUSUZ
TZH7isSx5+Nhzc/x+A7ID0F3QHBe2H6Kn06bzdOnxTMiAzxNfm5YPYCW9cMKkFO77Y4Kd+buHbzm
52hoB9QHIDt4/ZkBmy0x8zc/rS8a3cplyCP6e7w+EYijn6KAy0NdJ1PvCe6nLU/HAzxe4RCQxzTn
BfSX5dclihJP6r/sWwMwpEwjrRaTFVG0NFKy0MUa2TsQ8vWwPoy5HgrxlqWjYR4vcADKY5JzA/lp
FZ0WY8hqP4qeqRDWXlfez/FAf2uoWYg9bavKdw/qL8s1R78A8YD+IIQHFOcGcL46cWM9WEro1ITy
B2S+C1QmjrOm4aVGZIkjSLHxcY681F+Wa45+AeAB/UEADyjODmDn/yCpFk1RVaRNo0YJM55eMZb6
wanQo9H44UUdG0pxvuXqV4Aer3EY2GOqMwPcDfwTdy1HRJhjUhsmqL4M8hro1qiDQB0Mhsi8Wgrx
ZcPQ8TgP6Q/BeEhxbvhG8YmvZJzY0J9RII7WeX0L4/GJjd5rVP9xV3oMGus5+gWAB/QHATygOC+A
/1wFAca33a6e3MdTp8nDCkZpOIJOcHORvrnWSMGGJxszddFGc+vHHCrYY9aOhvxHCx2A/Y9I/z/Y
BH/P4uCzK+/e3t5tv/xXkjPf/mSxEzLk+5EDKEldNzvei0YhRNG3R0W2Xu9D2atVvHUxDCPHmLm/
Y+n1OfY7pINPuPmAf/+VoHnCeotlrRk/rd69/fyw/ty/PTb/slfxTfy4LNw4+s+/R7/I937zsVxl
7f0qx3ytv3sGws3S02WxnKGleNHuUP790x+QPnuZXoVwoxFdPr17ixHWCkb5/La7yMA/tfMt7lGt
lnnx7q0k9Ak6AsD5gTAERZiiz56vUYyBR3rf7Fognx4ObtzjaLL59k0UZ4Xz7i3Te5ubQpf73pIx
j8v1Iwq3io7q9E0WZ+9W2fKHedatHUcv38jz399EZfghdqMif/cWb/P2TbJ5Xf8RYc2hPwk857Dt
wR/6uMp4/ri8h3aKlyv/jzq+HhYskq8jWYqdtDQTrcrodcwqRmdtLgrrmicFXVmN03nTRGiBoEZm
lY72KfVIaH/TFFqrT7LDY+kzs3gqfq+TrMi/2S0L4mWn0Up6qjxhZYbX5dlVR7u8M5qkcn0jRaWf
khpxo0neNE54kD9kqtaSqazm+e8uiSp/5uWJU140aZH6F46dKfFcF0FlPapO2dhmwIlNrhOnCt77
kqDJ1KolR5tXsVSEBpPLxrkpdT2Nr9PIdRVDFk6bvLfL1KILHkDsFqSsrNbAJ7HdqVwG0V/oyyRJ
RqHZPp9mgcpjE/2adGakkc1ceRFIhbIibePnZp5LbWM2jh0mhpM2BTcri5W5yd0y5zdtUPqV876M
GGmkWV0Eep7j3bxWzi8dW41CI/QC1VWWYVUUzqWj+JlnyHkga0Za+753WTthnS0sh92zmkeGR7s0
NuJYUwqTtiSR5lls+V9JXpfUkJgeOLeFXYVuaASaRbILmbEgXISd0zQGGurr1p9RmOfuXLbyLjFy
lYbUbF2lvdLrhnrTSg9V2cBcwlb/UHaOVn+mtUjpQ9NxxXn0WMwebb0OHuWu6fJF7qe5P/WyLHHn
BdrgYCmVFn9xxy+tGdVr6y7Ui9gkxKKfIkV1TFdRI3uWelrnmmUkx8LE25IrnxH2MeIBbQ1FTuPU
TJQ48s08tbTPpZZY9TyqkqL5qJckUExH8jxvSkgrK1dZho9qGyX1/XKq5IQlM9YVPPnQNbnqzlze
ksjI0jzh05aSMjWs3IvbuVM6Xd4arlRFH/QglcQ3Vatpbkh6V/uJ0RS+HhlhrIeNobmZZodG5dqu
dB3anLbTkHDZNlmSdCKZRrzSCrPU81ozKuTYi4Un6lQ1kiCQ1Jkl56F9ZydlSy48Nw/JHFd/Lt8l
SaU8eCwh3qL21Tq9DYrctm+lxm603yNV0slFm6Jx9pWFE4Uys7R52fkzV06ASm2Ufl7f8bpsZqRN
vRknlXvld7b0R8LC9qHSKL1XstyeSZarmrnP6g+y1to3kADPTApVfa8kcujgcwbuU8CI/0nK8npR
R8RZqKR2v6YVtxeNRNTrUBbJRZwza6aLMFqQpClmmoSvuRM8ToxOjrKZExT0mmVKeuvaqWx2UUTf
S34nTXVXaj4FGSeL2hXxdail2k3jyP5Ct+pwakMPurJSFl5mql0/8NS2plmhtmboKd6FXVJyKVu2
+rvcppZjOLqr3uUdXbGwbpdlHmR3TKrYx7isrY911REzUpToYxJVNr6P3DFrp8o/itguv1aBklyW
sksfHF/OXcMvNedWBA1eGKR8kTe18kcY5e4FTT3/krcQlaB0/DnV3fjCF16YG6GIrIvctf0LSc/a
WSZx+8aOLVcYaax49wFOyPdZ50V/RQ3zZmmp2x84z7RFmXnWDAncxdyNXDHr2ia7yDOSX7AyiT7q
FKeLqxXZLcVWXFRS3s1Z56sfKmZJS+K2DZaKk98rNyk+iNIr51kktfNA86r3nWcHl9yTA5wNvDBV
1WUfZLUgjqE6LLzzhRRNHc+Tv4WyFz1kZZjfKY1wdAPppzI3SjkklyzvpC9y0uW3RaUFuVm3La8M
2fGTDw4NtI96ZYXztm3sKaGhNrWpXs3CKtFnXkxYZ0gVzWdUrgqDeBDzUima+46n5ZxbVDF5bbWy
UbRJe2HZRJgkqPWFHwo6E7kqGUqYUs9wS00za7WLHkuFeNghMo5buXQeqjjjd1mj5ndx6sQzC/hc
EDdRL63Qby5JUkhz5nvSPHEovUpdpbnwg1qdipA0t5JHAtxWbbQQhV2CVtemkaVqj1nNpJnfpe6N
TL12HmaJNNMITRa1iPmUunpqou1tdieygkzrNnE+W3nQ3jqlaGdICfPmadc0i8KTvJkeh/RKFWGB
4yhgptZIyjQM3GbBXKbdBmErfhd56S0a4anXhdOkt4VfyQvS1c1HK5SzO3wHGo7kyPMWPiYVLlBb
5069ROEXdduRmW4JsmizVDdi0iVzOfTcaZQxZy7ZSnSZkridKtwq7rQ2KQ01aMsrxw8twwnUel7g
3Jw1tkanclwpFx2vrNtSsat5i0E5Ji4EsWgg0XNmd9YiTZLYtJjs3xZtRp4Cu87uVC+XoQCotRGJ
OFwI2XHNxPfYVAq73BSibi4l32Uzrys9s/RoOqNaCcTbtrp0pFq9iMIymqPYV7mRkGd3GZae/kXT
Qv7ZzwR5L1laOcWFqS1q3QvmYVGwK0vy/SnEG4do0VqzoMBtkahOO09hDX1zmGxfK67sz6VOyu6F
aLkhq6Uy8+qcTZVKSad22NGp3wnbDFvOjTDUvauy67KpV5X1eyEFyUwqw+pOwcmx6CzPnwUat8yu
qeyFx2gwi1wtmoVyV85VyfFsI6Zuc+HatDKhJHlXVZ7kt4keuNNQoeXUcd1g2ugWndK4w3Yoq8w3
uqDuru2YB/2FK89STW+mIa/iGXT/7rL0amvGO6UxtSLwppruZbMG2f5myKJ27oVZPm0iHXvYzbJ5
4XmRyaPaNxNPLhdOHfYXSB1ft7jvpootq2aTKNiloWdPg8aipu91umvUauHNvErGHZrJwY3bluW9
JHmSqYZddNEpMb8sWreYS2oD2NPOMu0Mx0xOdelC03N1pupWM3MjXi46n1e6wVo/X8ZZkk49uWKL
KG4oM4KmrDVTShPnY8WD5DIQwrEMS+TZl6SMuzmtu+SOBV4dzH1EHLSpZ9c1med+nlu3jcsKZSq7
dlDOHQVu6otGaeruRuBLCswm7XjxqWFd4syhX2bFlGVJfYtLPYhNqjhQ4jhrg9YIU1K6cw+WVUqM
KKta1UqMzC6lVr4pUTnz1e4qRrpoumu2DHTnxzhpM9d2io0q/fLX/yxWcZ/qma9tm++/Hv4VRM+m
T2+wDP6yZ71sVfdXTZsfPPyx8QJj5bsdguaw6MrP/9aA6bu5vk7zbL7ofbscSgX8DzBUegN1a7xw
lIZCb+QYWP08TG9ru6BdPJWRcocpTH20sO+StrVdeoMWnR0EfNDP+QDbzzj4/mFGvmK7EGR3DUwX
ZBQIDJbof6A0WWiwn3ZNl1B1vFCNiXcjKUq88Ksi/4Rp1ZG/yHxdKDOft0y8h2Rphg7RxBnpKPp9
6eFcarLY4YnZ6pCcy5x57GMooCeZaVDDhKiiLrnN5FYpFmFJO3dRa7x0Da92hG96lpJIrvlP2Fv9
dvixcWxgK762u3qq7e5CV3nYToPxINv9haiz2o85x9wQpZ+EjajzdoMh8QCRSBUdQpDg2bdP/b7B
1kmf2Fpweq/HkSg/ZRxjoZ0NhgZROkqu4IAFJ2hhgY5Dww3W2Mx2iJ65N3VZUvWuVtywnbWdWl3K
NNZl3Oz9PoOcxJ8ty7fyhW5HcnrlV0wqvwlCiLh21Iov5DILb0MYToZQ4zsaZZ89Sj+wStEN0VSB
GSSET1kBwzrJsjuS6N2c0zg3dCfIZpGepIbsMfvKgWn7WcBOvNILcuNm3ftQbxOjEvanQKILW2d/
Op7SGczjT5Jj/RWTWvtYNurXQmjWzFWTOxF3kZGqFp8Si1/5oaLPLMuzpo2W8WsSeh/hLqCf8jRU
P8EWUR6YGrmXCXGK+PofsOGJ/LeHKWKkz0GsvSN1Tbnd9ASjFFDEifMUmambLpHbTY96e/iBUb+L
qTmkP3F3N31fn/+9Fh/y8P1UhZ8IIT2ctaRvGaz/zKYX/aYeOoRE37CWUQxW7JPuEHfYPVVp2TrE
qX12nYeUmHIZJhd+TOk0jn3vlkVSMHXytJ67eRLP5cpfeZawZr6b8g+tnUE5z1l81zpRCUtDu6OB
JF8UjeU8+pJ+A4s3WCSZW83aoGJGYtt/Bl0dzi3Hkjc+H6uy7EVHtOB9CB/QVZgpjeFhdxqWrwSX
ily7H9u2y3PDCtNuKlEpnFpNWn8MswLeSg2WPOva32O4jIxStW6IE7Bbt5DLGWm8pxg9EOYU3ixD
LlRtHqZuciXb0XueyIpZ2XCySKl0C22CznnUUqNppY+6XCoXte0XeEXTSPSvqPWo/VB3PP9Tsqns
X8GKa4ILtaXtn01QwzmUEWHYUUfmQS5nH1qpzO8w8Q70aYY7iEJlJZHimXFjfdV1C+aTUO7zVKUf
k0ZEsCqqcsGUFDZjCWueh5V6BSWHz6u8LJdZWAdGCH/QVEvzcgakinnGKucfoetQ+C5/fB+Zyww5
cHuiCTfq7n2E2cBIglDgKHluSLQVTYTjFJzYAAphGLhfcVds76N+fjQmmW3movTX23fBxOAkHRUl
Aj/Wg8F/Qt1ZqzNDwWRoeYc/SLeDYsdwAuwKZqw1qpayXFzjtnzSAn3KMzk20lRfxJ2vXZVt8XvH
PTrTWF4adZLLhhs4ZgbbzKjC6oa7DTN922qmMaHtH5EVNmYRlOGcO5E37TxyKRVOa8BOWbWNg+sq
v0ODxVuvTR9JZt/4tmLPsyyr5r7FFCOPysBo7W7h6XlqtErsmNDik2ko653Zxc2c115j2LnTGXZZ
XkbM5bO4FfMy9xK8bSuZmdzAuRPVcBVYoWpaRZaYXJJlI3ZUxShs/48g6ZKPbsdls5FjzVDs+hNR
0vzSD2ndzOTU1TTf0CXFamduXhbWvGCBJd9qlUjqWehxUxc1U2eJnVXpDKUiRMAg1TrfIL7rXOVl
ZvG5XJT2rcbi1GB68ll2g6//gIsOBRV/J0n/dQskM+xLUk+1veRwkyFoibIMFLVv7qQXy4H24U6I
i4At1nfT3dHsMGwMtw7iEdAJMWh913RAWzhM/ARNX0ytIBP8Zy65vixg55Jba3bQ6RA8QSUY/sj9
852oh41QCK2Twr3xyiTQ72jHS/UyZY2tLmoWX4ukc75ZrI7ZFzVSomkLW1Z8ZhIPjVhDxGEKraoV
s1yR+GNkWZ3+lyWrwftEE553ITErrN9brMrrPzRfiX2DxlpezhOlC/yrKC/zC9FmweeCd9J1XAvX
+RCVlY3bh+V1/N7RdW9mOSIwlNzTZ2GgQaRzhXufNB7cVYrmR3cBjG3Di6o7aI9PcLPaEEUdUujX
XWXoml3lM821rdDwipx9qxiuw3/Ctu51nR9fEJtC+/1t3VNttzUyrGBuwvTAOdzrZzA5txcEUiix
5dFbtg/U9rfA9nrQ+z5psHJAxvueh5CS7QUhENnvZ2BuY4D8ZzZ1n6Q53NS9MKElKsxu2EUw/oeb
GvaLr+cQn5sgL9TSNrC3bX6fu5ItTMQd/O4qZ35hGbHUkmbG61pQHNpWRowKvsY/pbD9rLk6v3eZ
8KYwr7pp7HPZMzreydM4itg8khIdrlu7ubYDr7yNPVeb0lC60j3ZMiRCU6OMgi9NQO+7LFQWrkPy
+1hOPiutIxuqJyUGseX+tpgFMcUGVm6DrPvcRfo1IU5qQOuZpl53pyIcCEXni8jq2IQMJ9Msi6pr
P+pu6layLWJwh1ArMRUPilliZkEj7jN4puZ+WNkPPkfk6Jq1XFlkXhyU15UdavNGFX562eplLBmZ
HyAMIbl2ZqikIMosRNTZS41GR7ngBfy6FKE22jrqFz+OePOPEB5C/k54/hvF/nJfdnqirezgSsD2
R38afev8eZEdZJ+iRxWKNbdde7eyo05gIfVWD0VP/b4793fZgSii6AuTcGAorYXuZ2SH9WHu78pV
fyHgusF/dIijqiANdig7mY0yBhba4jpNOk0zkg6x31nuK2ph5pwU+a0mGi36JvGuzg3CImdqSVrJ
b+u4EoinFrHSBjPCfSU3Y14n1oK0ejGjRelOA0QaFlrpqAsrLvMZL3QGY9zuTEo8RPT02jOYW/BL
vWyK934hxw+VVSmIMUASqCfILRWOb0auKqaak2kGpkPlU0+kspF5ch8h6cRdF7javM6i1sgkN7gr
w65BeCuyp/+EY59i1/z42DfRDySOEGl52t++PeV2+yJLC0kX2G4oGu5rw6G2bI9+7FL4RjEy73mW
y04iR+/xBJkOXyxKnaDTfN/A0IOQTg99B6r8Wt35mQ2s9Gb59w2swjHTzxdBZ3MMUEe71V6r2tVo
Ao/HqZTn9k1ZMt6YVVVZwVxKigIB7UjVpoQHemBCw2HyPE9lW/8QKJKcmJ0WpfYnePC9dsZjX1fv
bT+qy98zNfL9L0KtqG0iESNS5qEr59HVP2FD9SUuP95Qz/2g93fTujJmkxako2gGCgTOnc0kkf7R
djeRCY5IlEQiebevmeuV4O1xuN5N6F2gERltsPFwsJsonsCphOjaui36T9iaZHgc9rsJ74HMILwJ
Uoa0vs/Y7m5K1CyIu0Zqr5U4jZRHK5GpGYfEmjp6YQWB2bVFdM/VKlLnHJk8lUEslzUXSdVF91Dh
s2JJgywpZzYNGvfWgRJUPkaOE2tffNknqpF3UdfNc7lJTMGaYJYoNf1H3LK9RvnjrbUdQ7+/t3q6
7UnVO8FltPTUkI6C8svdkwpRGw6FSUGGRd89rm9GtN1bGipAkEmuracm9GllL1qqBtOrr8CF82Pd
lPuntNTRQdXveOxPFBLhLEW9EXLYh1vL19JazrnW3SR1GdG/NBLfeEWHjKAqSvLMKEKndv5AP3LS
maEIolUTItVkCj2sVRPTa+LAmlXE8x+JpWe+6bdyVP+huhVi6iX2nD5TylBlt/+EY4rgePjxXjJW
QZEtQ3d/L/V0272EYZO4WNBQEjrRs0W+Paf6umwoZQJVQ9u+R9u91Ns1/ZRC5DKv+/hDC9yaPBrM
JBgpmxaVP5u9CMZ2Lj3spd4b0Pd/gL9Ohn7YH2M7ZnxeW1HiBmV148qKm96VbV7ceFIh/Gv8S0pD
xPDmweRWxNS27byeVUqp6hcs+h/yrmy5TiVb/kr/AB3FDK+w2bPmWS8Vsi1DFRRQFGN9/c2Sva9k
+/hE+PFeR/TLaQfSlrRYQ67MXJ0GbjzG1f2g3WXbOxhRCOn6MznV8QXt+86/UfmwDGeAphUGjTie
BoBjIu/EcM7jzjtarQB/orbzKMwBshH72DGsZnZ01KDa1d6QeOjE5FU4VtZzOTF7OBtBleuDZAyn
F+0zXSVVROiZHc7Rqiz0vHW7MqwSy/LTcIiHWz7o5TiSzrmwtRAXRR2KZ9vT8ryiNsG+PBdOogFk
84OqAqBo3CfVqpytLjyWb21qy+k4Pfg9q4LUsmZRPv8Nb4UZm3//Vny7N/zrO2Geen8nMM8jeeFC
I1gab1ua0zvhIYnC6g82YZHxI/m4wDEoMdoyyGi/vUofajc25hjOXdwWC96I4O6fdIL/ULtdHFBw
sZbHfUHDL//xpQB5jIE1FFsHjxXL8lxJX226lug4LTWPHq3I6elFzrt4SiowEXNwUQgt1zUA0+gN
OlX9HM3PTtjL4R5Xdhy1huZs0FnTuuden1teyu3e628KGc6bVpd/R1w5/1q5k9fPOCL6a1yZp05x
haugAUS45gzV6SbkKa6AfmIliA7/f4UCp1RrirO55IwHT8X+lGphdWX+zZw7+nYJ+I/CygwQ7wPG
W9021yqR0PFJzHmlH8NqcpYSJvDWdBx9GiKTascqjtxjUZyQqpr9S2Wp4tDNZiXuDE74OmOh/XXp
VDPextRDYguafk/dxRfbfIoA3QsqrGmTs7cMWwlbA2tybO2VW0fUUf95qcuhSHrtWiRbotKtQOBc
2u3UyWpes8bTeTZQYonEtniVg+4d+NOjFTakk39FL2k2SL/PdN8uXf0akeap94hEh2bkBmBUfD8H
/x6RQDtN7XVDA8x8RPHNYBtjSwVCKfrGNz3TKSTfxAtg7bjht8fCPwlJ+0fAEz0u7HAR9GgnA5OR
fTMTfyj/pZwbu3UazLyG9jV2QzkcOs/qPwNAjMRaNOD5P9KoDCIIDjoNbnTo54VMoVjIhxUhSyWS
SIO4+aJtops1knrx4qqFvVZwmQRZ9m+ol+a3+vsowuHc/1wN7D+XL131+mswmYffgwmYNDKbuSjw
/R7IezAhzgCRn9QuQK5P+c2HzBXYHChjJ57ZKZYAyOAPb/wm/mDSRRr9Ia/5Bs9HUsU2CPa80OgY
e4uPQeQOVgtZSN4eKQgLI1acdbvp7LIRW5Q6prFanGQPVrqCoKAunTKVY3Ge16xIIiQjMOm3labr
0lnO5jBq0r4ZeFJVjKfzQJ6m2KXp0FsPQ1DcW+XUbwhIo2Smd0sXrqOlCLNg7nZ20z65eQP82Tuy
sVWp9JHW/NqTSUn5a9R7oH1bWeMI6Asavuqb/qzo5VoF3iOVwVa43ZP047NeRVtbeefKC/Z+ba1H
V6cWc6/gvHRoWblb3PbB5f1TH1fbXqjnZfYOHMunXbsAyF+8p0EPN8Xi7HwNIj21rYx6+C5zeS3q
OOup/6W0pxXA2m3H84vSq89D0n1S4Lb7g1euxqLV7rFhJQGgZBUpNERXoxvtfBnspVOf4YVeVWPJ
UwUB+6Gb2MGDECURlddn3ImyIbJookT0yQ7BKg1BB3a0zHIaaXCAw1VMJp1o0I9FjJ1FzNSYNFRW
qV3Yn8BZPVBd5+lQYkscN/xSON6QEc/iSRfO2BnHR7vuz1p72fSulyctmbbgYtjbroqXTREMWR3Z
l40UNXrlYsnisL9UPByTxYL6hyr7QTmyTxbW7LGaMI3/vT+GZ3S2z61cpk7vbnPabDUv7sY+OvTT
lARlvYqo2hNB1pVGe6VbZ6dABkvAIU6Lhu7rll9zK1qpkhyDMErrIb6x3OlsYQ5IxUrn6dg6+3y2
LquY3EvmH8Oq3PE6vwsbfa0ETSvtXc6MZzk+UNZ6sk7GMnielTgstHxutL+qKOjcqivXjV1A+TGq
HenZlDps3vW9E62VpvuKFymRugC1xDmXkFGVTrXW2k67SN5OQ55Fs9pCb3WjCg5aga7JPrQCSswH
JuQp0Ny2H4REnG6lBZpwXbS8qv+K9On9axFe4wyEaLp/yJzmuVPmtP8LdR7SI7C400X4U+bEPTxQ
S2DaAmD6+yX5U+Y0ZRhDRejgHyLXIfiCp9Rp3D6AIBLbPT31Jyn0lzJs5u/QNd8nxmzzM2MMggVm
TUxMB7coprBMWT9BwyeDwupVoqN6BuysyzUlQVWvecwqKMVYDlYjKIn1BW+GBVxc9g1YhI7FaRIq
WeDtGtV0JKvBJqnXf0MldvCL/30lTlj+nxtsMv4hlsyDp1jCJIExE5NraMLlDec7xVLwX1w9Rjg5
cHrC0HiKI8CJaOUMAxYtHS4zfthfY2KBVxC+EkgbEKti2/cncWRwpp9GDFyYQqUHnRuaaAT1j6U4
9lsNdRDroFcLBRZpZRCvuNvNw7ZUZQQxFo2gbSqLrtlbjVvF105n+SNA5mkKwSqyp3C8sDtIH9LK
0SX0nM14ocZgvHdlBEJiVftxUo5OkMrIs7YiVG7mjUyXKQSCflbwMkiKYfJR/iVDMWrvIzJ5SUgm
siasLG9dX9tnEBwWh1nk9Zx80yOwGfoDXjuLyMYllLdoGMi+M4lysNlNiMy5DPHKd+r70RNpr9Va
Bs2qQqbVJuUWAUhayMFDnrNES5smNlJzFIkpnZCsa5O1O6TvApvCZFqC1YzEPiHBw774uTEZ3xLI
/TFvoLK0bt2Op6VbPrk6vnPLZQPU6CyIm8exba670N0vpqos3C8TikIjUHCAE6dRvxwZChGvi2u4
9e0LFCjIsbpkDMgOsAFqF4pYnLOzLi5XfjQmHaOHBcWuaeXWRvHrfJmKHgABiiI+z73joVPS7b4z
VVP47sNs6mi50DGJUFqpqbG1qbYCZTcOx4yoOVwrn467BqVZmRrdU70hKNoznfd21RyjLrxu6igB
yXlYj7B+vRDdchubst+0OU3/hiRh6CW/TxIrCCCqF/Vro24eO6UIvNUuOMBgYH07RoLCcUoR5laF
UV3AleB0MOyUJkxiCdFGf99zfuRumcvpkZkRIdPAnTgsQf8gTRiE5McsAb1AhDQRmLuD2I8hVX1s
2J149od+Ctpji81U1NaFAxa9tURQljnh7dCWeXkmWckSKAl9J3W11UD2uIRgnhSQ3QX7PAhyr4WO
1yHT2UTVaCeDY4MvSZxgClJPOiIFwsaqQzwrArrgAHXhQUQBbfdc9ZKto2EM/wpKPOzE/i3cIJd9
/U/2Ak+DXyPOPHmKOOhAUEVQZNzvE93/BhxkIGbZidrinewTTgGHW0hYIGEjBTSBoDECIPXe32C1
btQhmA8N/fDP6pL7I/RltqFwb8AHAJ8RvEWAvj9GXKTCwq7dOTjYg9fEAQQWbj0mQdSBWuuWMrLX
2HKC0N7LwssfLRnWZaIGfL11UUtdn/XD0K7QqLFEzd6TU3gTVLDzKg6GLevbiyACWau2gTd0fvOV
lTFLmd+9LmVxwUdww9HuR7kCVapVGUPtTLyhKVPE/KMi7HPQ+DfSy0VaxeW9rZchG5ZaZblNyVb7
C6SlwaMoeg/BHzf4uN3r1JM1x2iQLXmgU9a2xynA8An24WW39NcSUvyEjp5KVAwhIROfeKtpQqgF
3qK34o19DauGdaDx80ilII4hBzKwJYFueUO4PBaD0ilGObGWQgroSesgqQqrvh0cfOUJ8s2kVxQz
i+dvOIErQqxu46ZCtfUPMIv9zGtQh4vSXk+8P1SRyhbCeogxXdApaZOEOr+aau81zLEtIa5Keyt/
aFt3SMJ2psnoWp9pA23hBKkNcc+DNj7L2/gYLSGqfR2nXt0PCaxVNr0FDwsvXkVznqd1Xt57jTq2
fFnNy7IbCgheZ2tX59acTIS+lAW74F2L5tRqADkS8rmaywIQej2lQMjSQOmzmfdrLL94whV+BMEB
J0ztbuq9u5GD9m/jg0O/WfuzzgYrjutUxdBta6/IQCuiY5W0MyCvdR9zP9y1RHaXOu74p7+hrkX/
mmiucZHq1xRjnjmlGGy+wY1Bt/oOoZ+KGpibvuFOGC3OR+LmG47pg5MGAtp3wOo9wWCAQiMEwg3k
AobW8wcVzUat/VDRDI6JFINtEkwikGqct774A45ZRwJGDnkDdfobDDlh6VjXyWTrUPVJTIXT76tB
LSohcVl7zzZftFg7Xg+N90hGF8Js0fH+rxi3TTfw+/YnrXBgYXrp/2kTY548BYvZxMQwXgPn72eJ
lpmGnNN1+o9jUmS0W8Z+EbTEN+3hezkyOxo0R6EDjZZhB//Rfs80Uh+i5W3pbfZEUWCYXqhKpj/6
EC2tjOcqiMh8ZIEj24MTjPm8gTTQgVlJCYx1P0IpsQJoBKF6SYhSqUOqeD7abk8kFsQOSXIBYtfe
Xfi4muferlK4OshzZjbMjtk1T2brXJr9c03b8XbBKrpNplg0W8D9PCuYRc/I2wrbDWH840OzYald
HkxRfw9A3k5QL8v64Gm3PxOVL+Jr0ZaZg8bqFVKZmqWajKN4AiHINbYTS5fDdgt/1u+66stve6mf
1Nk//ef/RbE2+Au/D97j639uhteh+zXPBXjuFLqAdhAT6NHJ29FtEz2nPAcJE1is6JrByvh+AfS9
l/KB2qJR8iJsdYDhvAfvG+cMPt5Igtj14pX4k1T3Jpl93yJ+a6XA/8AiwIbCChn3x+C1tZo0B6f6
QMHnkNj3jQEUf73sewk7DHsazmzlDo1ItVPUN0PPn8vF/dr4LQOzdQR3fdAveVFeFHP9uW7bS1nC
L0h2w7wa3XEdlCpPSlHvnK4qM1jz2Ak4eONOleHVCKJUyquKJOChp2qB9Q/VTpKH9CZ3whvLbh5a
Nt5SuPG4Tl8kw0guStHsR9qsLQHW75SHGZWz4slIWYepgAWJW4QqLfLqmkTTF57bbsa7JoPlU5Eu
suqSReudU6m7fJi+YKzJBtKNMBuie1VUO4e7JHGpQnNgHYYqFslM7dQr6hXz5ZNbshuae9WOVMGY
yUig14S8kC/tg60A6TrKm9N6ifGDcfBJ5noPHJgnMNqKVrQM8kRBepiUlbbSwXdZFjAB24Vlvghn
108myy03viigjizDROfRmHKHPTW9n9RhyZOCyGE1yGYlVFekQOhV0ga87o5EWF64pm897t/wznr/
Csptupe6//WFNQ+dXti34Rhub9D1vVE6AYqdXlhj8RqAcHy6fYK+4fTCmmkbqRKwLwif3/ycT72J
+YLmrDc6E5Qi8y7/SW/y4+xj1v4wcbBtrIANAwFd0o8v7MyDPgxa3R/xDe0n34NicEv80c+3IEm1
L2EzLeLYlIsA7NtRcPYGX/sIZDNVlzOd7GcyFZaDHlq30NSOjI0YYOqqWtKlJsWqlG0sD5hbYKMC
fzAGK5O/Iawc5O3fl4Kka6Z/EuDhoVNYYXAGGxjWHcD4ze2jH0Acm5jLWATd8Js58HtYge6HdSj+
2kB3vpvOnsIKdQAtDL6m7UBt/qczdYiI/9DFmEIAuRQ4qCDTg1ZqmxL2sYvhTs0dZ4qsQx5yePfE
WribyJX5wFJBSSWeJLUiqDwxGzUChNG0Y/ougBwasiZ2zkO0P93orhf4YI0dCTMIsHuM5MWXZpnW
DSROCWua8zAYH72gb5JhwGp2CS7LfNpPvcwg63seR+dQC49srAnQKjquQzHqjcX1FlOXm/iL3o+k
lluk5qtOYuHbl8Nu1OLVs6KLYYxg+VQOSSzpltm1k9oLi1JVhN7eli5c5BwbYyIstZBQ8dHs0X6N
OIgsVK1zoy+CR06VOJba9P50S5sFQ2M9Yt/a9VlF+wEYbbwjTFjJRCPAqG578NvinjZAuqHMTz1/
3g9KriVIkPheTkbc/GKopnylvfipsOzLZoS8KXTojmtyBLj6tHjFFpzZAihs9aUXFspTCzZE6LQ7
NUdAypcLay73eTN/7uHUhKZu7kCcsNZ2oZ8gKHNXda45POhAFmvsdSvDZ7uVR7cp7+xQFqtO2alV
1pcAAL+q0rLwG8Hwu/SPotRHFeYuCI8sq2HFlpAl7xNZYZp2LdmlWL1XSQA2eFJJl6wUSBzrxlVb
JsIHtgTwWvRHD7OOpdPAL556Ke+WwfJWIFDCejAWwKlLdm1JFP5+xLZzxGO6lgmZ7e3gO7e0tw9w
xPCxzBWfZ99dDU0RG30+S2ix7CZOruvFaVNIOd00V1GZWKWdyGHJsaOyztwWfy+qrKsxJHECL6Kr
sqObvB+3VcRvtBc+xbObUXvYhLo/Z5a6shdwM8OAYxHBHotYCL0Ou4VOmwY0zAz2CnWYwHhj0ndu
CBnyqg2cFtZVXZfE35QY1myR3d+QCL1/TYRbKKaw8/qHCvshFdq4nY2Y+05TNhP+qcBisQqrIljM
uOa69huT81RgzfAP0znIPAP0qtBvvnfE37enSIZvNyL/jIDy0ziHRAjQExJQmChBFI150yTKD+Nc
7ksYiUW1PAx9VB8jv4xSH+yJc3eGLN+CfmiFOu8kTkX1ed5XsP8KuU5ovLC9TeGcGDndlFnMgkOc
bqOUBxFwut5kq8rHYkdb+QbjpL4TehAQi7X13Zx3Olu4hH/mFBfkWkL1g4Cflg2cJSHhrLhzxRcf
9q/YxcW7sswjbKWqYo6x52K5PTw3WCKV6x5L3G4VS+K2VTJza6yu/oaIjf4Vgrh+rUcs/V9/DVnz
3Hv1xpVZkGBAFjYs4o8xC7EZtvkg+JqV/g9CYxCiEExvSPXbUyj578XbA1IFshz2tEap9ke+SAj/
X4q3i3cG9D/XLGuh5fgxZn2nYlMdgWJcDG23XmZqHFZa78Lp58LddKRBmGIQqXgKdiqcYolV+t0N
dnqqWk3AtqHkKPCFmUw9Suf2ZZqNSWatnAU1qaJVwoi+xSwnkIzdu4l1B9u3rIQwNm0GUpCVX8bH
WEH3Xsv5CcPZLoe3BO/5uuqK+LKxxwyGvl95WJ9Tm8PvML9YxmLN7fBRELiGOu0n6CQBX4PV1E7e
ja/pna2WJptFd9fpPM7wfY8zocWV5FGb2EvwVFTDjBnI+7RYE4gyFfWyQguAxZ69jYa63as8frIp
J6toUECC1abs46uonY5a+dc0F1vNgm0UimkDctlFrDFjulbPE7PZbPMKnwYlbc3mwEp74X4RnD7I
VuKVC2AS6cHhdKlQ/uRcgxgW5YnTRrdhp5Aj7FJvc2K/lH1bJ4NVucnE4AMw97GdoJ+7CotmXLle
9+q2/KGmKnMsL0iWSWxllMOzE/ty7QxfFz9SqUUA5FeNMyZwUnv2NLJDMF+2NN8yt34MLDCwoqDd
ByXMqmK+7Ow6YrDT1S9wqHLg2uHv2pZvy8J/oYV73S8wHJRxnlT9sqYx2zIfC3VfD/tBothDqL23
AucwU5p0boe5IJzvGnBDksiWj0TWlwFZoqSr6NYuS3zTcMM7SpIYtBBu5WedxT9NrRelxMJqY4ax
YmLP0RWy2EsOh4+oIw/Ma57HCW6tNTo7Maxaq7sQFpAA6JkxnzQr1xnXHhYHiRuB1kUae0vbeKst
9RBU46qcqEi6It/lcjizpLuFXl0nUvBd00Z9Ylj2egr32OGfD+NymPp6H83iBY3ZRWVH+YooqVKC
ZkBSeVWFbFflebOCteyNpcbtZImbHjS4JOzFDSy1rx3TaARLcc4oS+Fn/dA2YaYL9jU2jcnclH3C
iukQLv62DfkeFtgM0mO0MnCxQMRPr0KP2LBImJPmkEvBys4bJyw89PZvSMwO0tTvZyr4A1X/2EqY
x0552fkv5qZ3WPhjXoa8HZnwxLX6ITGDiI8jecDPUOSRgc1sd0rM2D1glML/fAzXMJv7o02lWaF+
GKowrMOMEd0MNpQGxwMd68e8TOgcdVZvxYe8rudhBdnmJbpt6JYohwus74EckBR9z9KYYdHtNIjQ
UOXSgnd2+FRAuqQujZTZvoHF9XDserfYlwPsqA95wfwCjiSIQ1hxOXOU9bpzaOrnrEUWgy9KlXO/
uJmIZjVPJvgEge2hvNbmCO5GWH9FZxCgifx9AJ69dDjdV1W/dgbmuVMEYv+AbhXxhP22MQ75MNdj
zWD4WZ6Lc5s/iTshyMOqHNJLs4f4Jgk9RWAEDhdmcDQaeBR+PH9Eyf+5NUAIQh6PjhaLECzNnG//
/qGd7Zamr+OoCAAUwue3I7PTytR3eHtLHVbtFrF4wTWuzA1J3wHK9Oecq51aoJ8ToKbt2zfXDSym
o/rSnIKAKUfPO9vOooq6wG2BeDhgCxJ45agDTh7cN/DvWFdu8QXWWfthgp1zEWOWGr3mlnbDvds0
E+YtdS0XekVmAWQTsAJ4rTBwfjMPb5z2c2B3dFWjNCdxX96xWi4JCcUWOiqQxvi07Wodbn0yzpjn
wbJtCUwUeTjtIlT8uSJX2IlsuoZtFwynK2tS+6UfzlXZ37Qj7Nrw/+K6QbPAuY6ih7HlkkqkiWym
4gIuRDfj5N2VQTOk+dLeerP/meO1dbv23uLkxmrCIAvd8srrrCyP4xtbllOK7Y0Pu3V1aVX91VC5
KSmtJR1c60Z4ZZDOQdwlOSu3hJGHPG8vXZID0G5g1OKj6/CHzk+trrqMYgWAHIyGNGwJUoGlLoU9
75cJlhS8ktdw7yawdYlf4ehSrHTenGPxT9JhFjgB4YDSAKJzV9sw2lLBxmn8O49z8DVBveMuShVp
GyehbMT0vjSJHVlZXYdjajnjEQLGzWIPNGEiQq+m6rOxbnZj0Bcplv/japmGJ0sFz37IiizvYtg8
z3olFnmMgrFO2oIdWSSvW2/UMMFm4ybP5QFmYhulp2tdWUGi3Gb/ZsJOxvzM4+XGcUeg2SXBeR/0
mqIcLxflPvPBuudiuChU3mRx2b5K5h4UXUJ0b8UDVJ8i9bpCwEx6Wssevy4vZDTDmm/voBFFgQ13
gS6ONuaqBIzEjcCxCkmFvbeb+LEGNYBp+7gE1EpjIfc+uINrOdQPGOau6qYQ8EDkl7k/xbt5dEjK
e3sjw+nQ5aHcaC8vkwHXFjTLb9F0abRkcgM8315hm/yprqtHQMd5YqkqXodDv7KC+gzG168YJ+8d
spjAwF+N2V0CIqGA6bbj1s2q49DGALbKwd+QRh1QQB06lK7ArkD6D6THyQu2UAfejzpgzl/RObhA
3n+fuNMXpX5N2uaZU9IGvwkMaRyBwFrZ0GvRAJwgCO+/MEKzYQSC9RME+2bzdoIgIJUGKQDQAOBY
eAgaZcopaWMzYKgMEFgDQDXYwZ9g/MiQv/QNwHzhLghdNqRbWCf82DdYvocOf3Tq48jIXVg5G88C
OID5ap1DyzHGdBMvPczCe6blhgchXSnXtuhDFefq1uNdkTmjhJt468B2DO6a2EAn9RjmSdjgVNBe
x2Vh39dLwYNLXM9AAOuOQ0dS6ia4GIwNmqvAk1mspu22Q8ApySYuxvVoq0yO7WaODavK3yxL9Mnl
ZbdigDETj+b71imfckd/Vrb80jnFvhJqk3tW4orobuY47+IM11UkrgQRJYwIS4Oe+OdN5zw3Vn7F
KQwHyiKmK9ZAKOMAJ/Yt56KY4mcmBRDdvI2AmJJHrxuSQE7ng+3tMbLd9qJBuvRBRgIC+TxFw00M
E17pz198d67g/omLE20HM1LBLujQPoNknPa1+gw1/UU0wZ6/HzuMZvU58/Ivo8KNEhLcTqq6guZj
G0Dp08vmlavpMFX+OQ28VVH355CbnGtBd66QB8Lkjd2C8+FIf+tLb7uwAKqf4Rbt13Hw/bPJGtaO
P53lMlZJE+97Xa2WeL4ahhIYpIOTFlYKg7wVtbtz0i6PXTQ8Nbq7W9o5dcf+Wtc8W/zuNmxUkVgE
e8c2vmyXxriBYRdoj/pGcHXhu5ok0JnDac6nj8SyzzwWX6DsbJah2QXFlIGrufFnK09EwK5AL8uc
ZUwD4ANhJXZj5a1GoFiQ1bAzVcwHnGO47Ry9BiM9myKywQZsrYl7M3Ve1jle5hfthsB8viro1dyF
5w2Ws9XEsgLl1R3wq2D1TnV8VXTVPR2WJJfB7YAflQ38DAouFGNbQPoSbmpzKMet16Fl7f122Dti
umymFp7/QXzfSjutYKpKB9wfYShV5Ui8VT3pTRwNq5DkGQIfVxnaz1FOLts+BOtM6a/DIqZVyOd9
P4XPuq3P2wmk6Lxtzwa01kmjJQzFI/+CVRHyMpVPrO8v4gL81RAvTgInz20pw/KxLHLnUcc4NmAE
EEeXTThtUQVSZHhtkM2B67tqQwC6gFQNp30hPIye8QJY24aJLRwHvUS0DlSROfbBAr/vqV76pJyq
IXGb/MBqCwyNGXRDN2oQ+tXGtUu86TW98+Ai2lw0HJ3qJgi5b2eWDWogmPRkQKGji1wXmLjHDcFR
Dxj+YmQdl6q+wR0CB0d58hHrjgL0pXBvif6GMKu6gKVv3z6CI38RCfw6Fz7hU9T0Viz4u/uyv3C8
5nH2xOepLV5wTeALgPISIMM8wJzO2TVud4Ea1a2KYAJe6eBwEu7d9CkYmPm+s+mt3/c3cqBQ0zWz
hekGg03juX0aw8UUr0fOs57nXzgUTEcl4k8ua6erlooHEpafGO9mQKRq70jyUBRjt2HgakGKpfAW
lHkBFmP+yCPkhYLJKK38YT6U8XIfec2cgNQ1prK3jJTLu+YMd6RQMR+HUrLUhZQhY02wwcWjIZkL
Yad+q5aUt1aTxEt+jqxz23l1dA753a6Yp6te8Ts+O5+BIF3VQvQJ5NQ7fM5LiwQapMaox6Efmq+4
8uo1xDNzpv12WQ1e8XcsTM3VxN+X6MNL/fLp9fOvVdo89l6lIWnGcWRU1RgsTQP5n6q0MaiLQGGH
qwK0Lj8N9zbW7SjQsLX5qUpjEw9CMyr+N7MdoAV/sIn/B947GggH3PcQFLIYLio/FumYqpBBREEP
rAhhDKc+1QD4Mlf7HfJaUM6Lzvy5mjdcTk6QwCHSmTcQZOKUkfdmbzp6PY/Pi1xqCENnQFRJZXN5
zgO4IYJiC0xWY34Cr0TkSzaVENPjRg6IXynPXdEeCkCeFX7D+CP8P6dpuc6/hVpasLZ9nV5+jTXz
3CnWIGsGc+O960MYnmINTFXXtGEf7mecOkLwEqGfwHRvNvsG/n/vCNFHYrY39oVQaP1ZpJld/kcc
CUABFNHQ+xMXLannuIZH+3EnBTbgOPfErY7YUHyK3QpboS6IBc2mfCYtjLadBjNISwBHRzPfFmMo
ygsJKtV5VFbNIx27o9dRD5TwSFXAz9UE6ApWXw2KRYp7Z1ha2fW+bL2s5uWhwyLkUBpdcGnpVQuh
sF/xDSj12KaPWxci4tioiWujKx7eJMaeURtHkdpCaPqJQ4YsIUfOO3/LIU9WkCk7kmYdZMvwiFrH
kDF7Rs8cM3vXQ+DsQOgcQ0jFjPJ5hgRaQQoNrvs2XMYnpuoHKJh3aogOurCvcHvnishoXzMbbIAy
s0V/X7ndUwzZdQf5ddW0a9zoPKsU7jQZfbZlxVkIwXYUWmfoZFftRNpExqxOCqPstoV7dExJheTb
h/Q7NBpwie2Fhigc5mgZNSpxnCm6F0HxOBr9eGXNT20jcHHJaMsnozLnkJu3gQXHa7H1G8iLa5DO
vam8CHp7zqwyh5pZwLdbwaDbznfzMlnwTF2gAitxaMwB467UAU7xoFx3Tby2IRBIaxU/eTK4cOsQ
dAoxg44WdzJVSsVpiE4mcRm7EWUMzjssjwYB4648qs7QP3yNccAJkDN5Vlk/VMeAUuwChHfZEPaV
huJa9O3n3o+LtKQ9btJ0WTTYsNF0O+gFovngWPXnmUTjKmimO+bBDdyKF7Iluu5TqyGXgeT+Wk+Q
csN1XK4Jb27MCn2FEZYn/0PemezGjaXd9lUKd84C+2ZwJ2S0CoVay5Y9IWRbYt83h+TT33XCqZSU
thPQHf0/jKpCAZkIqzF5ztfsvXbfp8TwJfMqEnVGXpLSrRhyHLNEv1I6ZBxuWGzrOf6mUAMFVl/d
ZYp2HU3ztimlOaC8LWPivyKB+81z6ht7bEA3xfHdn3DSSYTw7y/V86T8VuW/WL7Ljz0fdJxmYAQZ
jUtq4VsdktTdm9AAwcGymXwDo5MZQmiM8HnR4XLOcTw+t75Sj4rnlPv2hxz1XWJqjc771cT8RH9w
VfTc7PLZZQIye3vSLRq7dW9IivO6Y0hdnuJ+8llriM7MyWE5tjIRSNGhGfvkdIWf1CoG2M1Mm3y3
MyNpKggiFXEYgsSpgGu2qa6ikQSkbZEBCt9mtZG0Z92IQ/qPuDrlDONfHqiH7PE/1dN/+vjxP58A
snY/36HyD3h+tBCroYKXoMOTPeO11NkiWZkC52+7B8/P8x36L9G6Lpo5mFmkCyFRlnuU99Rr7Orf
PFtSqI9hkCUM/1O5T232+69vUUFYX+Gkin4eZ8kMPS6tXW6hwrFEv9CIWkq2VYzIfOQe7u7IBDHT
fc5MQQcn1486tlsrX41dZG56jEjnap/FImgy95uSKfkGZlfh66r2OcvTap01pr7tRrU+FGbeXIW1
PR2zDntj1i3aJ1z7+oVSpfpFaRhJIDLVu2hTRBuxgYMyi+NtYQpvJyptWk2qh683WecRPcssN6S2
br8NLlUKp03AzMdRtjXJEd50KaRYYl6LLWIdpkCzZ+0aBASHlD0B8oAm+cjUcWn9XLWLbd+aBEAu
vFM+0UYJb0oI4b6apq9TqVLKwuOoFXRZja9oOc4oMl43VqPiQ1YE+/N6Z8xiGyfxxmTeWQnRt9dS
i+1+K0vSLfYTA+kOLd1yPhbhcCA4jEG1BImHWfopd7NVDVe5bryVJpHjrDPuctU8RGZzMLjtXDC4
Bk7RnC+EA6e1uFWXK0Ye0e0skeYCtnnhJp9CHdg5ej4W11Z0KCUIXclAojs5PR1hgjjXE4a8q8SM
sxVVinOzjOrdUmfqZ/WEXNcVfg2M7D1nWs9mZSV3kF4AtScnaPtCWKsekLkaLG0IZ5CBl3men+iD
77+Xjsm3FpbCU/82x+5HHf93yt3/qFg7aXr5/TlCCd49RNXPp4f82PPpAWaXCpxGj3Tuf6D8jf/K
q4DXFtUYsuaXs+PU0Enwn4kUFukLHeLztURBT8/IsJbqG/cFO9539HrOW4GNXOQ6OpY0IB1cchLA
+/bocEWWmypt2yEaamO95Na0Ho1KuQ6pZIKlUUgdy0WzywjnZMLDtCMd9EbSa8Cs6U620exRWwmz
q0laKi6NQgDwr60EcF9sHeLQ9Haa1S0PKaAYP3NcdSUMHaoRiZZHb4rHQ9s5SsDGelwPY3UVhqH2
sVCKEWa+Q6GvEpa9mGq5V1QCmTsx1kHWd8ZVN5DD3XSNuzUm9RgTubuamND5SeftR4+fgSbA3tn4
HgItRMeCgjT3rWIwNuAJLVD8pYmMQplZ/yTno2Kc5ZFWb3sV5WjHBRuQB9D4jgPlvJzmOtP9wtTn
yyG1+mKbq4aJMwOHqrbPZs1b/ITVFNG+qePg3cAyZflD63nxl4rQ6vGU6PT+V+l/X0CkNDv//k1a
PWRV//CLF+nVNSzzzKTzDavCW6Wa8V+Q/gxG4LLCaDuZip4vYWCYkvePH4k8gLf2BW51zJZgNO3/
D505V/bb+k76KbF80hfzTeCm+MeLFM4m6eoNPd4QLnG9r+0C8kUao7npVKaIRPEe0q581LO0Ra7Q
TIEa1jiTey0m6TUb2I/l0AGwK2zcKMJPlxE6r7pLtme7oBy7clrMbTdb0yYNnX0508CshSmcFCgV
mqkMpQ/Gh04F8WEi5TJNdraZxYK08UaDpCIrPHYyviuRQV4KcFkYThmXL3N+dDyhrQUFecPYqw3j
xuwzd51b1bDVarMM+sYyrgtruSE6uOKqCL8aMlYsMQgY08r5aTG1aqUXpntdyByySrEIP2vJJptl
SlmmETDTwfZeEQOernN+iWiyXOspT9xdN7fXvV7Aqgq1u3am+w3LLr00icddD/lIbpQYwCJE7VUx
NnwnS7E8TEPaMSRgX6HGWo4uL1b8YmS/opuhvU7ydPoaTa76sesNFF2VcR5GiXvuNmOzGRbtK+eS
066qpOQtLfPSCdRxLrbN2CmPRdMaVzXxC3Fg2M2utw2u1LAoRLbXa8dXKiv9IywjMlvg929ykD/M
v3iP+czzhYilCMEGBTVJqhLD8GpJCRnIVDlAufGeEUDPb/LJ24oQBfYHSUqnXLTnK9EGawsW6NXR
8I4rkUv0zavMnShD2fA1ciujk2I69vZOFKGzIEnN9XNAoYfZMiknbV2w6WCYonoe4c69Zl63anzb
hXk2wnwM1YNr1LV7oYH+yQ5ZnxIQmLPDJM0wEsW0cZeh3tXlrIrDcoKNWkZRaIdq6CdiZcZwccer
XFFuW3O6TfX0SakYZiWMSxWjxvtAiejEAj1mrQdgJAn+FAj4lf57pLg3bt3aeBF1iNDKQ6SLKzNn
yZPaA0x9+zEypWY1PupKf1FWCYFqc36XDOEtiISDEC10QYM9fy9Wipuj3bDyaysdbABAKARP4dxz
rR5rd/7Sp+PFYunEUaefsQM+VLFZUlgbm9gR97goj0VBKrwZfRhGSgcv+7T0dhbEIr/Qc60NGjVb
RRaqQW10NqdIb6+rkDs2ZC6K5JgP8C7iCtOIXXSXYzFvzbS/cxEfBHHo+l223Hs6GkNd0c5Dd7yk
dLoYlfDe0qFTIzi6tpboStH1q8o1L0TiVn6xKNeuBaQmry7tLr6cl/AS98g9A8DvQ+VA0ehGRBel
eHSrDLSc8p1t10b1kgN7ZhYxpnsURSn8KMQqBPzzu5bnEBhwerAJuiPliK3PYiR+rbi7CudxO7E+
NBYAEgKNRpi6N5nlsI1JSfTVPSSqyVOuinl9CiKPvGVHK/FQ0ZulVUVi92wdKzXdIXoCGjFke1sk
w0qB+CjG9K7WFKwiQKgg+vWPYd9dkp99z/L8Ki/76wmcJAK5x7EkSn0yLvtp+ljN5lVj98hemwKO
h3ptmuNdUg33jaMmLJIM1nu4MudWl+y/rgmmJDnMXbrWFq4Sz5xXoxt/q1A0+6Iwz62wYKwJbiQW
4XlsEkiP2Q57N5HojQyaFNMTyqJjHyKC8hC5ntLRW5dEPSkFSTp93ST9fnQy1Xci5cG00i+dUuTB
XOge1tj2PpqSDw1/qfQ6PHgoovlNMxgdjC1m7m0tCjQ/xSYuzOtTvvo8GndmhehvUazdYpLAqZSf
4oRP5Oa1oql4UaOZbaGOTckabtOBIk4g4Kr06WtRe5uo58cW3ffO6D6APQh6I7d8jQeN5fh3ws+f
1IKfSh+uS+LN/C4PgzpPbhq0Akgca59Lflen49EqrbMKK44TGx9atT1OXXNUanuf1TMckHkfVtVm
jDvMC67GK2w+OUnLP0B4bijLl1K0UuqoLn7WUnrqvbvGlPtldL1jN+ILIlp9Z0fcW6X4JuQIMm4x
lI3ezp6q82Zks3xKio/U4ro0ig9F0t4taXjTp+rH2fW2iRPv60qAjvRutGS4VEYGm/rUHMhvIQSI
4hsSxIyoiKJgD7KsW4V2eu/wa/HjWuMJr77li37TeeEneGMXRlys/4hCFlHLv1x/xNP+4vrjM39d
f64nfRV0e6B+nklDzxsZjY2Mjuz3xK560xC6rHEw1FPlItRhVcIi5fn2c/hXJteUquOgpcN8l0RH
N36W6PDVTVNagelXkVm+vf3ioeHu6+kISRT06AuTeopWKCKjzvJ1r3R5WeLIYjuu5vqUj5wtXdd+
h2PLI+ankFOTQJsie28zo+S8WrhMz4Qdf3WtxgkGDEI1m5fIDpI0ngNr4WX3kK4rQv2u6EW4wwr0
uTK7iyTOnube69Ztb30tx9hcz4XD/Yj+PsncnROOu05KDzyjDdw5vR5L8TSMOPgyA8VPqfTnTRMO
W1R8UaDEi/AtY6SUbNTAQkMPx/tYFt5Gr7O7prU26bKcpcbie0vFxRHHF2VYtgFdH+Dx8Ktl60fe
gN3UuEgQK53e0I7OvVl5ZIx7Ccw3CdRyzFelEV44VXarJZlDDkS3S+uQkzNfpyj8hTDSoIQE5Eb1
Dh/lZqowmy74HJykuug8JQzSNCuQswqiSYvQu+ZXX/hdX7CqGsShEOl13Jkb24GWR5DpmSgjSLnj
o6s2yAMWDY5uWdZ+pS07Z2guk9Rc1r28Bdo4XsdFr0Pz1XbsbW40cz4blIoBXaV6myVT0k1txvOK
ukVQVpRIODoUUR1lOJ3vlJyZQ15tWk+JD+poL/vBjNzzdoFYRrtgErGnLcGMFAspREQM6xh6u7Co
xCZT+mjTj2l4jJYxPVuMzr4I46rcNKVbHrvUrvl1hfOeroNeiZ75DMjHdi4xnYYKkeWOPfhj2abn
8TI+2XNkfczClj/W1WPW0Q3lmCgeraW551KW32le+3XSTTcludLYR4klw2cR3YtKiX0Pj+U5QKQS
qB/idGKrRBDF8/d2GgvWaO5mqstioylRvDXcLvGFW6WH1JoVftlTX++hTAyPnRi4F1uBbmhqKcOc
2vA1tKZ+F0f21rDKm8xNzuuBiFt7xP4azfepvnxI7H6rDLQzA0MOv6m1vZ3ON2o0aNyKCdajcTt4
42pRnY9O2d6WQ7hzVOUO+c7ke0hBNsZATzcU5VNXU1j2i/7RiJB/xaPSBFUyfy+ayjlL83i4TRQo
YGnxzcGO5+NTuc0T/oYL5zhhGj7GS40cTFcneMYlElP+5bU6xOW6mNoyKIulLAKQlC6/JP4iWNB3
AR4Pa10qSI2XaSDPcMiOKp6aaOsk4nsonAFAmK0MzT42uk+tbkN6SUVTGA9tEg0s7kKHqLi0C29V
d2oRpzmKueTBn3CPSAXm7++RQ1V9ixP+W0Y/Xyfyo8/dFHYQllcmaSBMmH+s6p+vEyYcxCcQzfE8
enwZMLpENoBUxZsv+y1P5oe83CenrBvaLPLkZJLIewaM2omS+AJiOS0n+PP4Gi4hEdD6/9FNVcga
C2Fk4ryt3Ma5N7xmRF4PuLxK1lpHXxUCE6LWaZtiQmLMMtiuLevCQw6eBu7AImU9uTRIWLapRkvQ
al0xrklweoqwryJpinMnaLw8xe6lK/NG0Llca1EPe42x/kYmRnuXntDzcR8ZlFdrFwXUjbpMjrES
oZasLUfwUukioadijCLyXWT2JeJF1GK5FfmUbwj/y667EiVec6F34i5ttX5lG93A1ppiahm1a7cz
8w+M08fA1bOMEGllJH89b74QYGDueqMxtgZTi62leM0av4GxDSfGLqljfWl1JVwhbBPQUPR8RbPl
BKzVEe6DmdP1Ol1ZSWET05s0hAlY0Vln51OAqQ0snTN3q04x4utoUOI1Uk3rSwfF1a9cZ76Ne+2h
GcZjnNjteknaxY8dfifCTD3Gm0uyUkJCrwdjinamY4aw6UrV1yxXoFNrbaL8lnkHPcEBtq0MV6qa
bd2lObqWzYJ78sQuYZFzNqhCrLSsMz7XkWdBd7U/1a7m+PRCcFZD92gJ6zZScWeoVteuczWzVvPI
tKtuvXjDAqm5g9psrepapB8zpS33uYPDp5vDZONMjXVUzUFc9VmYBYrl1DKHsrupdWU61lY+rXU3
Hq5xzLk72p0IZQO5rAyptkA0R2ujzPBBEPlGodhFBA0+iLTmtg8FAmHO8cSf6LT7Y6fXd3gkY1B9
aq9f/gnHk9xy/v54CgCD/OfTLw8n+cGXwwn3EItO1QUQ/s8EI3YYTFgwrDFNAfvycjgxBSJY0CLZ
COyMZIq8HE7MjizmvOxiAYd4cnb0jlGP3Om+WsrL7QeOOChVnJCMe6ii39a6qMUzp6tjiq7OjZBC
LswJ/LLP09FPemMGBQUYL/eLxorXnUy/zq3ke0YcdiFzsXs9dMODV6FrdTuZmz2A5VzXWu2tQw+b
A/lIaQJ234xqX43UMtro6dCXj4Y2COvMPSnWnXr50GWiwVAKUDpiOCLl7YZUumfC6a+dqleme+GV
n5rGLrtdPJfTWqCTV/Lmezjba0LDIj+qPdd3ivqjpS0TtuC690uvf0CCd5NqTJ+7Pmy21lB2eyVy
bpqSTOTRNhsUzr25pSpk3pI329KxZzpXpcJt1wJKt0QWLHXDCFgdy7zflJO9LKs/4d2Ql9jv340t
ioJ4ePz52pYfe34zMHiisVQhqJnWD53n863NhW5qOoY76y+R3cuLgfZOwxCPtV6H0o+R4+XFkGoV
jBXOX8sM/tU7XgxXqlFeLm2py+MN49vjrSCakxXl2xdjmsiFmMeM8SeTnWKbJV6erITj8MAxAlRv
LH10BcP8MW8+do3qBjh+vK2+RPaubNz5ah4FRb8xRzsK2nSbtJ0SRE2Y+faQapieVeN81lP3bM5n
nRwP5l/DomprphXTvpasFd00hvU8lY+4+LNjnJv12g37eAcxTSEXZMyCyc0riDnzg6LVA5NKvMj9
GIW3LVVvMA7DncW/z20q5DbWsXa7F5YQj7OF6N8Y0W5FRqkAqEkkyQy7BqvxK3QWXxGo4R5fRsr3
PuvzHJtdNmNsbfOSdnXSo910WrsUpxVM2Iburj8tZ3qvZU+DxnWvpgyXciWtV5GJlLEdYs1nIkXf
LLc9mtz7YMyfAt1RiF1hKRQhTQPU0gcIL6Q736mHXU5agbIVtaXH2wTxdbeyEeLnl0tV1139R+wh
JNPv92/hqvoe/eod5EMv7yCKHgpnrNb/dEvJl5CtuAylUkFdvL6dTrowSmf28hKIJkFlz6WzZLnI
BIy/hjTvewml9uwfL6G8FqF5suRH1WL943YqWoOF3mKpB6VIDMyjIAibbUJFddtBVl7AChmZ5efz
Unl4CtKUcHv+nDHiGsua4qMaRn0XjF3cahtV79z1H3Fy87f1+2dmN3z9+tB+/8XJzceenxokg/BI
ADA5GtKtN+srZNMSmQJn7CTrko/Gy/qKQ52nBmM+OiacdC9PjSx3YKhxohuM3Wjh3nN0/5xtQZll
qlLSyBcBzcni7bUYLLfi0k5E1OHO0svydg7D6zh1uoNRLFiNXWMc1HWbJFZ3Fkl5cNVEmvAbURlf
o1ro0bUJVAbiyGTIOTdLKmNaD5LzqtBc2btswoC61XPRFzsTGcaZKxP3Bl2h7DYV8VRks1hghpRq
Xv8Zp5RUev7+ibtNvuaP888PnPzU8wMnofX46f+CQ5/Gws+1As8ilYD1ShPx/LzJUoGUnL/Re6+e
N8YC0nvCqWJ6RNri73hHqcDA4KdjipLEZGfKRIHxtZQ+vX7gQr3K3bbSlUPPgvwQ60ZBf282UeUE
1dw77jdwapeVrbKbrD4pmnNrRvEHLTYCkCeTPyr5RaFhZDIrckx4twIStK6tKBf7OFE12HCRtupj
9cyuKXSFZK/KGreVOFZqi6sEPmsMp9Uk7LYdZ81vFy3hUDSeKDKcNfaGb8ninFk0jSjFFb6nqXUB
yXiZP7X1w2xAtfbU+zjiUmU2CX4t6hgPWm0UuJnSYRzDYjrOw0iBnl7pKXVBnM3BqNkA5ubjEMNV
zxY8nxFDDFCCj1WbSCCFdZ060UGUfRogiVsDWFX8oRFbI3Gv0bEwBsyVzYA28dJoQuG30bQvYste
iWo6ZzLegcsPHxomdD7gPSfQtekcEsEnJcQbIccC1UQSpTHkD4mYP2ATa/yuNKMjdBzP3qCiic7C
SWZKFMqU1/jLIDIwezFnj0XWjNVbiEh5XCaquESmq5JAZzPbnvG7rjJLxSLRqBKupJ1AS+hALqcT
fKkF3HX7R1wk3Ma/f603jDe/Pgx5//ObLZvMlzcbjZ8GkJVXR3IqKbNf3mzJxSQYBdAKzfDrq+RU
ZUh7lgWWFRPOq1f7FHtJdAQCQdl32+9Dsv6saZK+Ib4JiHE0JD8ZwYops6de0w9tW/fzVqvart6U
VigabJZqxeI2L1L1GwTu2qjZ+ijNVRl3kCgI0lMUsv7Y9qyzvB/KjVe5GsbWUqzNynDYu8+LViKN
8vo/w/jv/OstcRza9leqGvmp52cJXJsEtUOzPkngcGb9/SxhjQAUjweCpu4fz9KpmIWrxn+Mk6Pr
pSyRjxniU8pPyfZ9p9Pr50sCqTsdKrZCHXjRaev4itbimaOJkiaOz9uskgMVDa7nMAqswr4x09de
1aPp5E2A70v6/zNjrj6ahrDbgGQEbdqoapWpa+QQU/GZnzOcL5bMFe0fMakz+WX/y1HUPj5+rdpf
uGfk556fHtnvMO3XTBln82Mf8HwSGeiXYUIwDDhN8OSD9VxknE4i9tIoiE1dkoBePz1InhlhaIYk
wMui5T1FBl/jH62QbNT4+gZzEWZ1fKHXNQZCPK/ozVI92J2mNNIdvxlLHbKZU451vXGKdGHg5pSF
sHdNTt4CFchMKQqfCk/D9Rw3I6bVoWhrNndOHW0Gp6BMtdWsoRD4E+4zaRr5/UMEMqpPfvEIyU89
P0LEJElBLcseqkHpwHo5gABGMs+lI6Ez+kc3fXqEaKTQwZ/mwDyTL900agcEdaSfaD+gqe95hOQj
8nakxWMMrAzYhCNFhPKEenUCuVVZY17MrAM4+7FkMRA23X2YdI4H5jAuWuLwTKvNhJ8WHQrTHDto
92UAcJQRn1sXtfAra5zS8I94WkxKhd8/LbvHsnysf/W8yM89Py+YHxywtycPw8no/nLgENKFNf75
OaK+eT5wTm5mMPX4JX4cLC9PCw0Pc1FsfpwTP9wU73laTpHebx8XHj5JqsGtx+pChpW/flyshsh4
nhPnAKLI2Q616IO818sViodsk846EQvEuu1C1yZLqrFvAWq4Powv7WMSzdNXxJSIkQvW7W2dK37v
Lhsd18SHWaqXayLoH9olA72ooLmc1PIBK1O6CaP5ENbFPk6bYzhkYeCFw8dYmZZb22mgvWRNhrGi
yjHUA2P8YoRINVZmPjn4l2tShtlcXLDInwF31A5ZEot7wavqrl03d/bZBG1MqGazNt04C8zU1Y+M
L8Vll1TePu/V6tZy++U8NSLnmJqZgSOWRsvpPXOtQEfGShtb29pUwo3WCOhkEYDRxXM/Y04+K/I+
8YtMX5eRd71Y1We032x2RXMFGutDVqubpJgu69T4AkDlQxTX5yRCL0E4uw9laF5pYfNhnIp7qzLn
IFTyxzFWF/qQbssC9TDE025a6HDyBcKnSNI7Sp1He9LOofk8qVp0g4AdJXgkiaW4jeO6/K4ISRXu
b0nZ/pKPzccYAfzMwtWPlOjQp5DUvSFfVQ40dPxqxoa5CAaQQUAopVLfVKEWb9Oxp/VLe2vVCOfQ
lPm8Zn5jbV3F+T4Ld/7U4I4+080e0SGssLLNDLQZLvLN3jICq6xRFArvILrqEjRhijdbT9AqDR+L
SXxP9OarCV69GE3AHmlNltpuUrMYJLg11rG9trziIa7HfqW18SMgxh0T5GhlTiBjZpU5NXfvdmyU
3ndNmxn24GFLs7RAo3FuFtU6s/m5yHHKqdidFL/ZwhQ7ctLzkY3c2gyNzZ9w61n/OkLed4RqJJxY
EgA477//3/8DecOwNfmpl1NMZT1C7JIUjXuurKlezjH+KRehgSuEIbPc1rycY/KMkoW6qmEOe+vv
MiWNmanOs1n5HeeY1AW+uvXkhpNvi3xNtjhS5yEbhtfHWOzNS1ZOmkvCZBhuwf17Ezv5GromDzAO
JoXvbT6W0t60lMZ4ls3tnD+GTCDYUBadOA6GtV/icY9GYIv1mF1jnyb11gktPbzrGlucwduroH7D
TVbPpzlzgNGKtvb+iHvS4vf9+3ty3z903x5+8XzxqVfPFwtv1gC6irn3zT3JHA9WDE0+/dtf28Dn
58uB0I10k+Q44y8M999VlSPDmRhRM9XSJFb+XdM/Yp1+esCkgsgksklyOOHSvH3AepT0DHzVHKqm
0l32LIrT3ah3TbYuR9X1kYrG+nru3Lq6VbI+aPHdlMZUX1vVNOB8qCsuDjebLWeTxEZK7GmOwm42
gxqxSLrJelfbVyMKlHRAGmS1dAB1Vi6+MbXTOrEtqI3FSRY0/9AIeSfBUHgSD+UdDy8oe0BOJ3HR
YI4G88He0ZW1U8ctY0oj5fu/V9xk+Ej2ucYBqQuxb2ce4HWyWJR+ZeqaZ1SVyab2igvCE3dJDC+f
ID3hZ6Y4ohca/C4K08DGsgt8jGikHGEq/SoOA4nJGiUwyyXASQK92y/LuJjd1oh1AFupYrfFWpfc
rVYSuGbJ4kollSuVfK7Q0TYawqTAlewueLqXoCU/2wW0xURTz/JKxDsd9IbPzYdBGQbYOOYXjAu/
2BIOJilhyyyeKskNI5X2ivbnWwZQTFHjtWWPqwLQWCqJYzHoMU8yyOolWlXcMEkefSolpUwDV6aZ
HbeJcpZJjJls2MGazbXrw5VsfDvPj2ERBqjeP4T25Dvtch+iZW3RO6WJuYsApk0CWqcEqJXehdcO
90pZX5sA1saFXGy+H2/SbnOqJNJUjuzB1qOYNw6Atk6bD0kbHXuzOnPtx7Ix1wKQm7GUe8CtpH6g
ewX0NthQSyX5rTeGLT/5egIJ57Yas1bvEoolyM/4s5q5Z6OrHRtCwSgxoIFBljMI/fQbCZtTKuUq
hD43IgfxUS5+mOHSLfN4M8GpQ4hx18Ct6wz13oNjxxJoBWMsYKGzG1THHxxFkNB1UGoYeIaE4eVi
0wPHm4HkWa1yMasDFUZ16A1rxwO6q0MmywtoPR3E3gxqr2+9C1rVixBRWgR1iWjvA4iHxxnRSKfU
TjCS5h27xqWT5utyXlada8+BO5orzoFLhB3fILEHHgRAAxIgqdUdYd3GLXJyoj4lLTBJP4zQA+ve
+GJLnOAgwYJZGh+qabxMxHBhtIPPCvJelSjCWYv1YG7bz3HVXUfCZlo98OU0ka7GEK2ewp9QKeFV
Dd8wj8yLyFDMIJfoQ8vJrg19uBGSiQgbUbpELK/BxAHhueu/M9/5VsFSNAdlH0u4oi4xixO8RVtv
NhGWn5ZCLDX6ddvUxNMajMI3dYhyeIXKOM/OUmSzA/lrwOd8vfUGcW+rS+ad/RHVzL/28Acof131
iybeetXE2//lqkHrx7SXs/zksnsuZ/AZEM6HJovhspwIvmrLvP/SqFP7ynJHYp+pQp6beAmEBqDC
Jl2lUKIWetcc6OS9e2nLqGcYNHETMi8ggkKus99eN4NNo1R4anQsoiH2PiGOVt0PqjbWxS4iW44V
kpsP4V6SeTdVpDVNYBP+qK5zuw7FoUevEnZAVcyCFyNs+5EqP+k7/T6yo9vQqRAm4n6qaE2GAu9B
1he1D+UfleHcpGvCUxMcqsCGq1Z8rjXotrXhsECKpmw9wf2r1dj1NZLugiYNr4bZqskGIJ2PTKfP
bdwb/pJqk4+YkhdK8a76eSIisyxL4gInFOZ1uF1c77KIFmKcnGk3pP2XVoQWJjXrfDCtyS/BYfsz
SL/UbW9zE2EJwvp9pnmHOjFDP06TC1VRPwBd633wkXtNq3ec9sKv5wk3Lcd6MOXaWemSRTBYH7QB
UTiZfOts0TZFBzuSHLWnUlM+GzPGK0UhTyAfr6MQJrAxI8lXYFP6TtY0wK+jMzXDGQcxdOfl4cbR
GhZS6ULD0vRXyIY4R6fyIKa28avODNd9ZuScGiXKMhNpLMyJ9TiER4ygIwbhkYiqxdn2+IM3DRVF
oI/pSoMXuSLJ6KozOE/MVmuORYvXbVaBY8qQmMWGHjlk61Rzi5Ub2WdqnaMgTkmrsU1k7VnxrV2s
KADmNQaLQZpFUTvXrdftIofbrckrQqvqBwqmvbOU8zYlPdQzqovW5TtwmuSCiJqzJMdWnSOXAyWw
L7pSAbaREh3R2GfYHTeOGTX8BVYHlypjPanFpdtBS07K6dCJEUw1+R/gn6DcW3OwLManjubUt0zz
ShRqYIT6OhRMn/h5Noxnz+pmvtGH6ZH9qb0LreoLPtKLsTcQK8VOQwKEclU5zi7O0/NSm4b1IgzY
WpMkUhuPcW0/AaAcusPY17P6R4zHpW7m9zX42cO37NenIh97LsJP80tEQEy4T7EKnDrPpyJrF/6q
YC6zUv8x5/67yfsx2qTJo9Z2UBPR/z2fiqdkJ9R1jEt/TM7fdSq+rcGlWs9GMsiIlaA7/k/mSLxu
8ibyN6dmSZRD7pVJdTnbo3dWGnqoRkHRAz9tpxkn7niaZaLnIEYsRQvC0tmCdR84RdmR9eaJSWQf
BI8djF0ti+cHlal6vhkiu/4znqN/FUSfg5T6RSf3Sgut/pehJg0bSEX00G+uVg0FEJId/uocKR+T
uMXnTg7jn1zZYZhHP/Q2Hoy0DySfiC8sEqRP2It3TArYNv/UyfFlbHnDMsK3cOe/fYq8KnQ7Czbf
YRjshmif3MnVp0UzuuyAc2cUxBSR7JWtaxtpI0VdNBhPpS6M4sIehpkgQktMVXvB8Dy8Bcw7wyEW
QhxitQrzz3njVdT1ZjauEqP7NMbxgBct1gsw/W3/XTtZigyyYo95VN06fVrv+trAgQ2rIqhRSB9j
r0932Ks/Ls3yVTiJdp2bOGCRhay1ERnFNDHdx3JFVkjh0ptB6q0xE3fKoa5184Z5m31W1XD/iQpp
N/VUe5/Lnos2aprPOBmfjFzpV/NCWq0RlcSMlfESWEronQ1zYqw1d1JviXKygxIyziZLnZvarq/H
QlU3pGi4hypVkGl0md1/mnXgzZMXtoEpcviEVWbfL3PWXmAMmwD5Zv1WLYW1UatmuLBokG+MafKO
xPEQpagyJ+7MILL/H3lnshy3km3ZX0mrObLQN2VVb4DoGUEy2DcTGElR6B19+/W1EFKIpKQre3xv
UlaapKWuBIlkONyPn7P32ulrIAGu9odwNvhytdBjHUueKexZpqbrDPAALB0FvjJX1TJNfR7R904b
qrPAkAdyLkFs9cZz17VcpgeV4kBPz4bUeM4d7VZNUdsE5GK5Q9UsEPpyo0Xltayb6tXzrXhm2uMG
qGRxKnCrDa2JdtVZZ4ZZEKwa3FSjc1/E7czxo12SD76bK02+TJOkdwO1W1ZducnMaOWojEvq0HJe
fBIlyr2K54SbXdBo2QouC779NMkMwAPC124C3Nv6ApEw9rCw9pS9E7+mdlaPF9zL4maJIH8ekKiR
BlZlLv0hk/uLwEPe8nc0mug7/vMhB5X4Szhkwe96mTz4dswR56IjI5jK/PcCAsYuBj0Oqvdvx9+7
0p/zj+HcO4zs2yHHqYlyhMkxxmVGy5/zavxEJZ4OOTg+UD6mon/C8f00v4P9rup54MQ7UShNS6aX
EQnvtENXsgwNL/bXmjZqJSMEmwiSts1uk0D1x3XVYUImw/ByiPLiPrLUBFy9E4R7Qxm0Cq8y+AaO
RtsgZAu9LAFnIf5XP/SaG7ktI/lxUGhfrDOp1JrZ33DJnMhG/7zSTl9f49fy14NweuptmU3FEp8j
i01VkDG9VVMM8Uwa4wZaFLSy023xx0EIaRGsEoUW439anu8di4eFZjFc/s6//pyAljrvXcv8sNAM
lC8UVbYmT5FZH89BOR0z7O1huAMg4pG8HsWXKg7XciZFFiqCUVXVaglMDP5epajxxuplybon4lwj
EMW6qksbUkMbml50ohg185xI7y3/dtQSM72zCkXqF6VR3JLjUTyARKq1h7CRI39dadNx+VcssT9W
WqdTquW/dk8v1W+W2bt6Cy0cPrEfU+T3+xmVucIi4vp4tLj+WGYEnuhTG3va0r6JsX8U7SRiAVgw
6Tscmhyf7JxPRfmHTgZScIemMoIWaEMEXX9cZqCctVLuDYp2gTUMXg8D5xXuFN/VGbUI2tBshRtJ
k6wB60t+nqfSUF7qosADcCCpp+SNCJyhURSuEOFGVyRIEu7kWX5bLawu7DMc3iablyukQJNPkeVi
wBk9TzqPIOeQpugIKaXkaQx/46VOrC2hMTgyEBNHsIQNRJ9/xWrkk/vDhpeVZfjbC+Qk2TxueQcJ
N7H2KPKn8v79WpzsBCwArogsO+xW77Y8mnEoEDj5JvkemyHH7vECCSCSwB52Qw7lT4epodP+ZTHC
L2AuBIZGQxzzsxEyyVPLKR05BZYW5dm8r0S+yjopRCisBnpwrYEoXvZd257VfUfKiUZtDZBqFzXD
tR6kRH0pyVNU9el5aLTmKu5L3d5WYgjbrzae4uKkSWwCwWq/d7JZX0VJvGQw6Yt5fFiJvtIoS75h
Juai1+GxaWY4BWB7cQrTvC8rYsfRMGTd+eDIFKc+9kR48PmMHsmwYQDlLIo4O22i9kpUmTxz8npb
egjFRGkg6w7jZ759enr2qMxIuVEW5K/n81oAbPQN5Stpov1c68rbXqL7Zxn9jebUF6LISRtqyHjJ
CcGIK+IwuIT5VN1EZAD8gRYixfsa+7fVY7hUydOIydVoyNcI++4iJm+DZ+yzhHadRxIHym8yN3PC
OZw6UGbxFNhRePpqpGm2SMOUWoRUD6k1B1eJ1ctyCvyQE6OFYUFdDaz2Nh+TfhtOASHxFBVCTMed
PoWHAJ7sZxEKvl04RYtoZIzY0KDNAZOZQvqIM8R3GdOafTUIATuvT5ZY4XF+d3K/L0gzDxZlowXK
qaMFts5USmlR53fdFWSSIdpWhH5e/A07gfVHtQATtt9VPtNDx21A/TdkOwe4zgGs8KHyOQgwJ8cn
s97vnudjC+DQR5qK8slIPYmb3raBg94bje4UxDkp6/T/Zh8JoRN1GQpQlHx8pR+PJCMt9Dofo3Fr
qkOqvdpEAhjEMRADEGuSMcvGrBfLZqB1i9hHZo1QRIn4q6P3ycKSGUueeHnc0Pgl1YejRmo9v38y
DwpNHSTOX3FRsyg3//k0OQsB3Sev9a+VzfTccRlpQE1RWh6H+1MpfGxHUkAT7spBgquA0d8kRzku
o8n2w3mBWOWbVvfdaYIKfBL9wiE+EKT4Cz/RSeLc+HCaTBU0l0X+GYp0dC/ITz6uo5LIbjnLGmvb
TCnMQrPvJW2cd22qrOtBVIueQMZ5n9Ob10netjLjSpakZ6eX7v2xAhlom6abGrlG4rSyVxT9uSnk
CzWr90XfvEaxQ16HkX3NODbdkGLJHVL51EyTjZz286a3Orfu9Qe1xGAQ5eAZ1VQD9lZk88Rum3lq
gTIOMhTnWZ0twsG3IA4Gp74Pic/XfYIlQPctms4JF3KgS7PYhwag+ijPqr63sSIR7ck4UpxEhrjn
inPbOHQllEp6JmnjDADctm/iy6JgoqEkZruQfD3ZwFq9CrP6ofPEfPBQcFXqVdkMS8coV7pX3TiA
hmZtGJ+3ctm6nkwueDICHKxuRFCsMrIr4DrRu4rLbBHxtsmOljOKbQEUo5acw383XeA9kCqrMU2B
jyTElqj5Cb2qc6Npzx3IyqSU1SEZZbR6e+Ipn3zZXvQjQFVe7WAUJK+01l3qDOj2CrExPGNexYbC
dyPp86oobgwjeGhkaZyVRqsDIoC1FaTWndCqtV330jIutGks0+Ma7Jn0qFJRzkwpIZBz8OERtJFF
O85LAAzFp6PszK28u4bScq/gOqQW9R5G3XkJVV2ay2a376Vy15vOo2r6c6Dqc7Mbc7d2EjLtgvGh
y6WlrtUlcBYJzovoX7w+PqmG7tzLm9otRqwEVSqVLuvwi11Clez1YF321kM4ygCaxt3o1I+6Xs36
kgNUDRV/XowZAoiq89ymL5dZOZ7Yvg7ui974OLEfRh/p5JAUJ3ZQSMyYiNLs8mbm6GW9CAUA6wlH
aAzNda9H8yiTT0QqzuyKhPOo7U96AXEesQVppQFhKImqQFAr6JqWgcXQp6KvN/gR6OkCBloKryyN
g691auw7kIKyic6vrbv1UFWroBjPCvoTyx5qu8Y2DBinuiGAe6tW8BMJaZNXuWQAzgZ/1lu3quqR
G9+cpHZ6NySN7LbZcI/TDRyoNLh6xTzNDr5gFtyEcnRaJ+Wy8byQQVayCspWW4ZWv2PdnJnZtKQD
I19mnfxsddKNnRTzkhge0Ky3WlGpoHsA7tdeuQzl/jQiTJXWqQFTPrljfvziSIRYaMgh3abzLqpS
urNMj8JJj9cpi8kb4hcVDiMOPgx2tlBWstyd8TNeIGwlyq0VxMMMFmJUZ2fkDsob42zosjOAeuu0
RkfbojF3s1xDjyP5d9DGAKvy17VCf5XG8CIPDAA7g3PTyyH8Gqde9FG9TeRiEwbMKMkNeCEDgWTA
5FZxqmtM/Tu0CZvUzpO5E8ks8EAS15kliLSviGu1JC9d+k01Ml3UTuG8FjM9VGFo6g+tY143Wfha
qvG6Jat9poXVdekkOy8mjiZX5MIVSnuJfHXfmphwgzzfwcwb4RZM8peaJnBcvvoasLu/ou7iFPvD
mZmV6dNvZA0WTx1PzMkBheqfSxar4cC0+nFi4r6mN8kNTFYOvux39y9yUcH2M1GbKFrfIADH+9dE
I8a2Z9Oowmr3WQ/tIf3lQzOAttZkwtKxpky+3WnC986cEE9pHOiHjV3kDV67tyKAb74by8nQbfQD
Kpg2OqxRLRdsGXqvxuFDKjsxfDYENC+qEtojIEWfiMsC52hZRJexyoQgN+lrTmmkvB+gQ41qnVvd
3lFpOFDihbPCl05L3hL0T8xSiGFcx0wNIU3Vq0bqZkKPnsZcHWaSyB7G0dyFPRbyupsZXXiBymg7
1FrgKmN+Xo3ZuVNpYpbagiikEtqg7oR7cp9JiOONiXvtVgjztq0yfwd6g0m4H22zFkJB0NjDIsAC
HAS6vyjGvl9ZYzrTEu53/hgtnAAsVGucm2FAOHN2pRfgtYyO/TPtxLVVAjAfBmnuC6Y+thQS1zXF
VQHv8TNpo2SME2TRELwUqWsMaEA2Srme+cJ/ceTyzBzlPUj387AeC1hQBgVB2Cxjz9wOenfbav6+
ksZLqZBWSRQ+wKW+0jWdOEndP9OrlGFSMMqubLc33Fg3o1RvNJnYbRmwuWsN4VJqBamMsXQdCGU5
NJMaS+pvygDqiGlIFwzqmVS13FhN4eungSQbG2ZvEeal5DZW+exkBORcFy+zgs+nr9JHRYBut9U9
gpR7VYv2kYShgKTn2jV8TqMaIlEprGerIaebpGxQmHF+kenqiUi6y0K2Fpk65kt6lKciKPkqRv1G
ruRLZjLrJibj1k8vsl6uF6LTr9JqBLYYUrRxiwZB/+iM3dyess17j+xTwmYRvPs+uMZEXQ89RzoR
Z8Q1uF0WAuNUSGXgozVkaT/iaBgHfakPVboKM6RzmTO4TdKc9vG4Swu7mkFJWniwCQqtvKY8uBxJ
gcisMiPnjP2XzLJMYdXCCOU7VXrc23kJKdcfIdKnMJIHhB7DopKNuecVt7KNWCUf2nVbGPeK0S7/
im2UXeWft9Hzun4t/3X9FCa/uXzw5HErhXHBPQLJg4q0CUgKl8Tj5YPeKX1V8Fym8V1a/OPywaya
+baOy5RrwcdWFkgvmQdkPMY0/pllf+bycdA6fNhJybyioXZIwZ5iNH/aSQ18/OSMJOWu7mqlpUzT
lXER+VSyi0CrO3ew85rA9qjX4ltc/uFjAkqA+0DpjdhOfa1Yy0PSGvtYD23HJc3PC3bCkgII2YSP
Gd19aik9jhi70IJ1H+bOpZzrvnynEGyZnkSTw7kWLboua1R7e2MXlEBwDZ0O0CkXDWEmUOxMX89n
tRTG6vyvWJh/HCntcZMBmqt/J1203o2VaM9PCW80Wb/NGz8sTMxc3ErRV3CMTwOn46XYxoTGIU9I
iIXkkZS4t96K9W+8E1Oj5jhX+sy61H7psGLmh+UzxWrSrLGc6fffnfCyFOlVwmhh5ym+MitaxuZA
j8E0MG/UXaKlleYUz1sPnjXKryVVDDly7q4P6200eKo6ixM1A5tZGHd+G2N2jRh0mrPaaBr70ix0
24VbkUSnYRd0qyhq9HmkZwPnDURm+UzN/Q2wdkGeVZvDu5o21ZFg1hqBMHI4BH2LSFoqmRpd/xUL
8o8DqH0ofiP1sd6NnoC7QWtB+CqzG33T8xz3yCnyaZqXI9g6MqeOa5GYQiAvjD2Zlh+CfN/WIu1+
CN9Hjz7jg0/0Z6Z8jZ8mTxClwEowacVkxPT+p6XIbw0dxpBt2aStOU9KYN7DwE0plOR0EwnpXBEo
YHVFelXbrL+sR8e7JV9AX5naEMx7Vb6BRObv7My+0goHOb3h9fPYVB+UygtmQ6YXy67MyKHwjJfR
qdpdWUy4fdHb12EQ3tdDVZ97cXOtN4SKdwNtnFaLd2Fu8iLIgEELKUE95DnZqjU6wlqkwt6MTVCf
ZZqPlrL1iIFiKnHbSmY6y/RW3QYE8ixMkT2HOCAWvpNgIxT2g6cWuEsKSoa6ldVZGxXIYv2+WNZ2
+Ryp1K7+ZCTIkQssBggus9YZ822Cj/isZVwzt8KgcoWso8lBRheUVusWvFBu6ttcduXOcj09J76t
jDLipehUyH6ZnXeFFy2MIirFiQK+znnsjRADXp0R/Og4g0FALVKqUADjj81qTos9sO4jJeq9M3/U
+TCsvkwvCrTN40LWyz65NuIxi+b4RPP8y1/xfrK3/3Mlsw/zV/L/fvuS8uCxkJnuhBpGO3QIDNFQ
vLwvZKhRKEaQmkxRMz/T3yxtuqQxj/p2lhzvhIc+PS18uC2o9Sa95yfeUuXnJupk4OKfgTXGLZOo
t59kCEMm5VpBFNTON2Wpvxadkg3LPgCy5HpSFMf3oagEGmi7TIPyJHLQ790VOHMtl/YGTR3iaNUp
yp3x0uJvWDM2Xeh/XjOXr1+QFPxOwjk9d1wybMOUEZSVYO1/Cm5n87aRtYBu+hZBxlPHfZ1CwsTs
SW7Dt0VDX+K4ZCzCtB2ewmXOyGViJnxmyfyysRNEOuEXQHFNQs7pRHpfY6RxF9daFRg7u/cluFSi
a8wrKWUjX6l1Wl2OliZOEBAYD0keNcZJoI9OuEkcrAuEgPmks9DC8rouP0e+okSbsMg76URYwrqH
xlyDhoZivZVkOZDWf8WS+uM8cI8G89erlP1uHDgJSigxpww6kMYfSIL0lwhtp2mlaMxzJu3cj+U0
lawaRSmDnm8iqffLSWeCOE15WEqfqxJ+4+xE045SAOYKYmAEV9MG9a5i7Qerkhg9m7tMLmhaql4Y
FDPlW6epjaqJbIpnoSe0MYrnXaUPMjmLksBdEikeelLbzpxLAj7q084HF3hih62zoP/aBCeDNBJF
o6XGUC7CKG77KQa8Mk7SaW22EmFzbiJZzrjDRuaBliIDVdsWTRbdRySALOnBcmAeFqdWZI53NlRZ
eFLkZrsKDkXwIGwio3QRJ9ffaTBya9feuiqI3ug71Y00B+xsde/bijTPMoMYHovRUJlf+WVjbBIU
za4jDw+SIVZeHKduksRrsgtw8AzVM02j29DjPmdbZOM6g/caOEa/Iiuyocppz1pjnDrl3tI2gzt/
tGW30425zVVylsP0cptW7IIopQc3qtQcOR2Tlh/aNjOyetl1pWBakTlb3aibWZ715ywSz43irHFH
w25nUZnc5yUGTL00L2I97jZkE31pEq6WipUWy1GRq9mYmhuhKhRDkoIdyal6V8Zr4radA5lLxc+j
91BOGNW4Y9NMNUx3bQjlKWijFfA+2tshwRyWuu+9eqXapeSiX6tdzRHrLK+8uVTn9MzHYmXCKFgp
ofbcQ5pz8564dOopgVvQeky9ISdKvXiIpOQ6mjrdXKQhATs9kZra6Lgt5FtnDJfdOOzTwh9m+GdP
9VKMWHOsOcoJsbU8/3GUyjM5s+NZGRPl0RuJmBV6PIszpJ5BPdxC918PA2FKetbdipacPgumNkkk
+JZELl8kYWgtai0bXbkN7qI4kqEm+OdlK39pC2WVK/gN66z+YjY+6YyEmUpS2QH4KC5QfZ6qrb2o
hiBdUmWvCR7Yotyo3CpsVm3kn6ROd40pEq1V6MzNXL6MjOK+7IxtHVOSFirpwsTfzFuAHUZdLbDa
bzAwP+dGuxuUUV2lvnqRSQrdxzEqibNiEjK2xhNBHo/+qKku6+ze1lXg5HLKwI3xFCKNK3mkIOXT
c9O6eCgsJvR+cVOPgAjHTqZCaLyv2ug/WEK5hCNOioApP0vleOfl2iXqt6VeafO+JV25JMQtxc40
jzEBL4QyjjO5D5m0EM0saK+5lj7obmiA0uDGQ5SHBQGZJIYZYZQ3QVKvZQXJWuBJZL7hMHWDhtmV
nRbywrekLzJY0CAhw02MCYsnG69CB1qFWcDUaDp/bvm0T0tD2zCkue+8GHm8VlwSuUq2mm0Es0aq
95HoL5rWGt2iqLdOFJJ7Uukn5WDgVdVfhZe/llp+r0SJ3ez/ilOJCcY/Fzr7LP/N5XVSnb0VOZMu
EiDkZLL82OCj/qEcRQP+bebxvi6efotS+ptqd9K3HUucSSCuIGuBL8Z2gYT3v1figEmkXkdWoE81
0ySJe38oJR05EpWV5Dv0xUFEvhpe/bUpogiXeJRVxqUmqWjDU4XJXRLLjeUacjMo26HMFe5dWmOn
6jbs5MAjHSQPik3edbTby7DzLotUpJs46sxkpQ59Wv4VnmKbY/+fV9PlU1r9Dl87PXVcT+q/uRIp
bFFvXeG3ZgjYCMjH9MMwP+EpfqtyaDPTo1Do4CL3nzrGbysKubfN3YsDhBHcZxOwJ/Dyu27IJFah
/4dKBT2wNXWhWbrvV9Rg91kS8cUjrDO2dhQxR3YKTv+KmbbUFqsy4Ogso3CY6Xp8KysJG2qp3uRx
BieivIiJsdXlPl1kTWqfZqXjMdkyHNgQpN2WU+4t3lTOxULNr2MQAL3kGBuR17VMWEsQyIsw9vUH
TUo2oQCmuUAfiF25jpGOz5rKGx8NGnq0RKzRWMUT9anN1bhwLS/bRUSlGRMYqtbyYZH4XcSlr7l1
JnKUz8AllZWZn7eMBYctddyTpEaMroW8tsZuSemPujD+G9Y4zvQ/rfG7py+v4umXSv7w1HGNI7vi
PIK9+UbYPK5xFjIKb4ww+FdotrG8jvfCiftNX1rWZDhBH+mJKH/NqTUBkffAY/yUa16blvDHmQhY
0EnOzoZJm/vn3rNZwNMURK/ukjAvjJkjmtCV+/FLaHaIp3q7mOdaea6aVCYIckg/H2Ic2daXPg+e
Bj198ZLy3izqczFMZlLfvsZ7Jbta48s0svNBuknLdICIW16FHs6/k4oONSqgEI3IVlT8MUJSR7Mo
qXcbTz+Jp4lL6uPfIkRB0+4MDPpPfhaHxqmpeuWwGLxY8v+Glcmu+aeVSdOiQ7/0y9I8PPa2NLkR
TpYpbnL2t4bV29LEhUqLC5PWRGV8PxdBlc6f5or5PaSZvtnxQJ+QsegLOerpSx1GJp/pWRxSDN4W
52H/5RVgqfMVoD3V+Zfe779SXPlOTFodJ7o6KotGT8fxhuRiUvW4aMQLy2yFvAgCs0OcUCEi91qk
Bn361NfipLE67g/RGa3YEzEEuzy3a9fUyT3VgRn4pbYm1uuUdL5NAm3cJf92LkvVnZM768oe16VW
JTPDIq921BR262CJjEGJuLNIgMiVsDgHfDznOrLqOvLMs/KRNLM7f5A2g1c+Md+7oJNPdI+EUCeg
KTcnmuwpgYMlVwHWVKPY47wm86TdtIO0LvTGduM83yNKu89N0n6ysb3xU505YzqexWimiKOoyLes
l37hJ7Mk988Tjie3GQhtD7TLqlGfsjxaB363kop0rvTkD6nh5VD1T6qwQ9cYxo0V25obF9kJVJqR
m664d0Zphep774wjMkrnMs0QpflKOLhFjQROVpuvlsfdtbT95WCJte0RfM6GNsVBFy++V4EL6oxz
4jgVtycbxQXajsgjSwVgw/Taj4Z1bI/G0i6raK7l9jUuVdIHC3h8tY+N1tMFObocpTkxhiLy7ppU
+xL1pjQrERcu+VZD3ATpTpfqyPVGPmMke+cOFvWVHCLuMsyzNtUxrTtEx2CYsUguUovTfPDGee07
D04j8hP8K+S2pMNcJJ6+GKUOYUpjPYdJ06N1MR+odnN3kL3gIlOUXTiivndqI6KZH5nMycxykIvZ
CHKJL131iiKPuSwCleKYzpu5ygdJgphj+84jwQpKdHF4cf/nS/+//Nds/23BV4cX5SXLB6Kcgvqn
X/7H6jU7e0pfq/89PfXjT/3Hx1/y0Pe/dP5UP334xeKAqbtoXsvh8rUCPn58L6c/+Z/9ze+wu+sh
f/0//+PpSxqKeVjVZfhSTyXdTyA8m4LtD8Vh+PL6+2eOexOid044NFQ6HP6f52R05anKdFTJlPwf
hcxM1mi/0h0/OFWp6D7sTRascvRU30A0x5/Bh4/g7SP5l2jSfYalswLuN209H7cm/iH2JSClusN9
iDLh/daEOLdxUkXSt3Ih34eQo4Kr0Qlk/zqBtUKCdKVvMsXXg1WupVG9ovca0wlTCWc/CaB9Vhsj
ksN4jiMmIEdQKanFNPIK/TllqD5cGZXktMvMjvZaUv4Nxj914jr/83q6e6pef4PLOzz1tqIQnWOy
OAKpWRvH027yYNGiZzV9r8XeKrHpSGMWxFT0u/n5bUVNQx2m9azTgyX6M8tpapj+tJyMyd/BnUaV
Wbk/3TSiFtueJWX6tkwUz3wSEEWjNa9AKC89IyReWadK8+/TRCgRbtDQ4QzJBkup7/Jo9OnhxAVm
ZzU1FV47foz/v28+vK7/vFiuXrK6/s3uw0NvawUtBi5MFfPXT+GEOCyw0/ARqeDGP7bfuX2i32DD
wi3H8+/dOPrEuqKX/+0uS6n/mdVyKHw+LpfpimtyQ54cHb8omUJPJ5jZH+xt7hQlbUKroYHRWdkm
DUcG4dQMeTa4gWZ6D4Nme69xb6QrTwBwQY9Hmn2OZL4kghQYXztBi3GxiXk7gYwrKWrXpd3lqwAg
bBxiI1Cb+MyyAjFregVmcexdAId5JOOZKZHWAEniLon05iU2UHh3E3bWywZnNcrys+8lyow05mxe
gKah713Uc8huT3YWLzSFXVD41i2ZzdqEayJ+24L+l6raiQWxY1b12rzmK3E9QiRmFbnWM4QpXC60
htZuXkszNSKQsCutZaqH5kKqmw0TsMG1ughZVdgt1cBAA6g2+bwn6nUm0SByB61fVTntaJuz3i1K
mFEDgbPLIEl30CZeqDpOzVi9agpjncUq15Mmf/XoH/ITwO+nkQQdNWHPMCwf7itF7+dFBZSj7Opd
MQyIABofeQQIDZsMJBpJjor6v7x1xtpjz7dg/hHwYibO3JCGL5aQTmWpvShk5Ush2rsqwqHh+43n
lpaz6PTmLs2qvVw50XyMpMdQtZ6g7+BMIAnGa+EZV2TDQAHt3CYI0vOS3BhP5e9HoHahBu3KmaJl
dEss+ilsps2kE37WF92IqrdInNeWXdFtp5gao+pO/Eja+MjrlTp/DaPsspuSbeoWhAfHbUW9R+5N
KlFyOlMWTmJkNNO64b4nJkdxyqdgys3xFQHYszZZZ1OqDgrYr5mXnScBctCAcnT+N+xO0yX7D7tT
8Fo+N+XvJArTg287FPcjdD9TFIwOK50T43iaTZYtugeT5vBgJmRfO/YVGCtOOKB3bq4f9dHETyeu
gZsgLV7s8dZntqip2nt3oOEPZNLMBRE1KIsDaCCn9/v6SAqbOvZT4W11ySy8VUf1Tk8DbXNBh9W/
MDGQJ2mIZX0WqnmFeIZJm+G2anOXmR2ZkYnSMTTI9jKV1ab3OkHaeOMtCsfpz3Ufb3rp+OmOTWXn
pI0Nuc5gdib3EZnE1U2l1/eGLaDaeYzCzMrf0RnWZ17nY6JpNHlBzlO5ML3MXMZK/ow91iNVsj4x
ZciUSvYIrI1NVaZSy2Fy9hskxKHbSOa6FAXMhhrgQ5tUYpnwIs11ZkAbyy83PlqkxSijI2JyaM/E
EBmLCEnpqrD7GkybFC/xJpk4UBxtNUq285W4eX1qKbZPRBg3OLJC60LWVW9OoAmx9LinVxHNlkUw
luFaw0XJfYw46KwNsgWuMIntxQpgEo5KscYUUNzmuQz2j9Ea08DwKetiDf54oG893cw3idfhgZsG
dG1tf1Gsv6OJ7fyxiX1V/2uXNWH1a7UwPXd8FxVoW9hAEJf+onvmGoOxhDfgmz33/VjE/jdjCprU
8L2+96p/vIsmuSroTiFzH8NTPlMu/MbCT5fcoCcDHEWZhCYfX0bFrgZTGMj/syE2l7k5putYTZuF
XDv9vGoGq3CxMpkLOesZsWapep+P2gAbGYMDEcTmeGXlsXom8f+MNawpgMUuYM2hc1Zyk6gy2EKp
0R4lPeg2DLAL74ZZru092FGhnwnhFIrbgnnEbyBhVQjssj8JW11+FqGvLjtZpDjeNXiHwJFnQz1i
p6pg9IPfCfeDlLfbtlPClzjQrEe7TuR7BHv9LkXPMvfaPt1kzdjf0mxESJeGdj6ztFT+SpzqI5Oc
4tT0psOuzmiZxKNjELTmtS+NbhenWkNWmhahkypNeorQe9Wd0tWYJOI8qTCsEVk7D7hnFm7YZK2z
ket2fKjT0MzmvmHgtGvt/EUWRr5rxkDZarYwxEwfazPfj36bfiHmvYrd0BxUrHxFlZvzAf4tP2uj
EmfAdNt+jsERmKcWUnudDGPUXIpIsjch3pC93sv5s2FWBhETVTqc6705KPctydH1Y+ibmr8rbOjE
nT2WODfIvMcjGPmXekXMwzKqgWMT7Nk4a6diZvYUJb6V3XGQwAhJJ/p2Zvhau8pVzC14NrJI0c/U
pFLUpQ29194Gwxg42syM5EJF/GvDfjaSzrUsEV4jHbBOyEIY/wsX09PwpST07mv9sbXx/3Knw+Ei
+YfjvH59KsXvNhAeO24g+hQpSwseLc0vfVj+K3JhRGLK1Iml6ft2ltP/B3jLJIwZ2DQ9OLY6OMqp
4/CeMQw7sOE/c5SjKvrlLKdrQuOKzQhnBwkrH7cPL2rsgKMk3AlbGftVJ7XhQql9QKVOjGxjRLGB
OyJzR3s818zCoe5GYUE/jIq+KbdpY9YLqZBB1FqhtuwF8OZEROE8o4XbleOij8utEAX24bzp5HXE
DjNjv32B5Utlail7s9euYHzMQlNjZGXU4DmyE9T5N11KeAmU3SwvzpGqrMIecLql0tmtr1s8k0gC
TjxfrMNqWHmNkkCI08803JhKgem873ZjWc8cNX3Vi+Cyi5MLtbsu46uiky/MrjorSrFmiPdQDtG+
yqMH34uh69qP1LcERLXRU4Hkye2b8LRWR/QJUraT4uTZj6Ej2El3X6j2c09q9GqYyhM9MIq5YSbr
6lC6fCtiKGf6qbBxEkXMlKnYkal6GsXoZlzS7FkZ9nf5VBoZhgg3mSEpV2qYKFc+qJEbL00uBqs0
t+qQe3M/8YYlrWZnpY/JaY1Z2BgUb9FC+svVzroousOrvzIi80sYKSMFuf5gZMaqhADexMzGo3I8
92p158RldKLbtX4rdV69KZO6IAAzKRdFWKFuaYasVShP+N+cr1LI7UtvIXWascWo5KV0kr6uR1qq
xhgXxmVkNmO2jdtUGHOgS/DVzKw+XDylFxv62nSyur2llqeN6CrlAk9wdgZQy/FvAxZj7DpZPPwV
okKHt/+PO81rQnvn507s9NRxo5lQImiXaYH+IKUdbw3wQphzI+eDGDrZD97dGg49MPKwFX7vJ9Do
QdjMp8C4B6IHRq1PbTW/aYNNRjDiJyYCF+CjjztNkflj68mDurWdWDhfBFHBxaZsRaUsnf9L3pn1
ts1kafivBH2vgOIqXnQDo8WLLDtekjjJDaHYCkmJFHdS5K+fpygptmQm3fmoCwIZzKAxnaQkl6tO
neVdrGWlDVe9XFp+QZ+/F12ukBoSBQUyD9ajwpkXyhCZQ8fM7evnf0WhyZvw2/OSLxpfJv7Z/sCA
3aF6w2RNr71oxNuwPzBQ+oSscF8Qq3aI51dP028QP8BZcaOkN4sm/B8dF77XYZGJIiBdNtjbjAlM
tFQPj4vcV6Et8fjOUKUgEUTConLmm3VkXsDeE6gdAeCxZYHlcTV0EXB4QhjhaWXFIV0qU6RHw8RQ
i+SyV/BYWYHimffgNbXlzV9xfH47wnko3B9pQ7ThH70cHqBYYJUJJkSc2hbg5fCA/CJp2TPvDvIa
ZEOFQ22NU36V1OCkROsCUWPaG6Am/uToNOQ0fWYB8AGZclNpYax+0J+AAx3g9BEFs2hplNDaldhS
y6HlpTNjhWwFokbZFdoXU30FbpmSZYCCvSPkP1e1EiieY1ityatiMNaXNNqkogBpM9IhK8logiAw
ps9Ce0Cis1Ig7rlKvMku1ivdHMc93340Mym6g2haDQdukiPgFcvD0lUnAxh5cDSMcc8cVFdZGU70
0oKb7yE8ItnuuRHkpTdKBprnfUk3qyRGvWWlPvwVh5XL/+tY9zF4fm44q/yb/VkF1QDMAXZEDbd/
3U4DpaNpoNQUU0PyQRLP6T7O1VgcqDhNKbjo/79A2/4o0CkikL30+0U3DW91qKsgLHUTibCjQCfG
9mVq++EMmxw5f0oLYtrTOl+hdSdldjC1URNazzZF8aCna50ieoOFA1Jxq7A3o6tUoGeCnJtTC7ul
ueoPw9R80rxNb1Ri+VDlGA2htzJ200IfJXTWKVcN/2I5QKaub3206V+cL6sMhwTw1f3PoW/W0kp8
z83EFszpUOnZ1rhkImFcb/qo7w49O6G3ELord1imyBUgULDp98//ipPKG/qbkxrP80WcNOVx/Lv9
aRVvL+OknbRbDc95iax0XWk3QdUUbdzX7uDQ2qji6Azv7QheCkb+KwipQkO39hL7k9gq3F4OTyse
43SlB6jVEWIJsoextcT2y/bSMsfzJJLonFZWL5/GoZ70h2n92oLYgHmfVG4/vq7WkjM20x5OHNjL
xXdZJsy/NrRayPx7oHygl5S94UCp1KHsMsuSN/pzFKEvuUJqTquYdvT7+eDcjpYZA6H8LkdNXrcG
syV0CHJMxCHlu36iaMNeWRkTOZemGPrlk+UqEfo/7jPC5RU1Z7D8WPZt1Hk13RiHfcu81BUTNZPI
Ka74P/AwRfqgafl5go/5cInwIS1YKblyo3j1cVAVyTjzJARVAejnPrZlwg9UT5ypimJXMKpWgQwj
1IIYoBda9sHT+/LQSNPbNVwJd2hpthnP5NQOzu0NQo1/R7VD9v/re/I4/z5PnLfYS6jTL9cE8wSI
/wrwMA7+FimyvyYyBKs+sqa74f3PkC6k8DTwcBCbwP8CPn5pq1AGgR55TcL+g66ssPt7dUsEuI0q
C5S6cLlllizzrLyekJS6V6zNMt9cqaERXofMLjBsUWNv+cw4xLjwKkBg5aDcjBJmvJ/dAl/UKJCn
Sm70L9TVQIfdvHHP+lVPmaIb+I2z91D0rPISR6ypVFCg+yHWQH28m68UJgIQZSLpzKwwX9DQhRnR
tC5v7WWRn8eB7t14yJpe2lWZjjWHKYrs+c4Yax/tJkrc/lUUbugS9i2XO2bhm3C5zo3o0pdzL/qc
9lOjmAiTp/uNYZT6JHEczx27/FpQxAbcOmZ6US5Hq0qKES/wNu617MVhNoH0Fqdzy1f/hmQbhNPv
Tzuk5aJByqr+d/tXQRXQYOAKQJxqyDxL7o870AQqsp/049dzCHGsB3iFAF1Ay/5A52KLcMFwVMwN
BEj5T96FmoDxksXUcE4alaIc6KM1CUr08MQj5mYERGPjCjMy9cnc6LJ0ZljOUhuWKyt0cU8MrPXX
DW1/wAshgmve+caX18HIrv+q6lofHC3IV/hwY8St3f4FyQSU4t8eG9dbuW/1z+p/tT80pBKitsdx
SAj0HIn2UGsJMYoBvy7GxpR2L5kv6mYC/rTXsXgJk3WWIbJVBNUwRGb0+wdhEln9gzhJ7stcjQ8x
gKmDVqYxdXhqXC+XnCi3NzOT0YYziYyEUixfoa3sLxl5xjRAB7NE6UmbCV3qYhIHcvpNk1ZShUdb
GKqf5CitnvpLM4+GlVzIWjjqq4FcnPvO6osvKd982bkrfR30cFpMGYu5oyLMrrXEnMBmvo+z5LM9
iL7Yq3jm6tFntyrRUy7u8ad+jAbatIyLJ2ml35Kt+cOelV3ndL+HORQ0cp/LjTS40tT1dxqxX1I/
C4auVaYwIdPZesOwx1+fKeEqHcJO+pKty1vFpUedyAKvYWrj1POn2iD8BLj1zrTTmV/aV324mGYx
eDYMG2RL+bi284lSBT/CDYB7Xb0epPmltC7vUi2924TyVK0qLLRDDMLxmuvlKXJrcjXdhAHTsQKg
bh+HbSxEh8VKOi+15WMRYNTZtyUkfSXtplj3P+Xx6pO+6s2CwJr1+vFXM/Huix5+Okt8e4a41VyV
gXvX05lYqxLY3yQLhP6mNYTSeJ+q3odqEFC4Wt/8fPDNSwp/7K6zcaYaZzZnl0rX+95b+1deKt8k
qXy59r0rdG9u8yL5XJRI0G2USWFVziiKpc9VSMa0ji+ZZ59vEP4u3AHuM85YSYxHLYpmmuo8ZFAK
U3Sc5LA3R29k6GfezNMARaWJeV0uy08Mzc/6IaDwqjQpqw0UQNbRPQEVkfBystnCrCN/JKXqVzdy
SEBzd5aZ/WdSM9RI+/T+w9i48Vg36DH28Hr52IILrfSsSyYWZ4zbJpRe/Dstl0aS0T8HSfuQZtYz
SsefCqk/SxEEGUZQLSM8ZCdRoHzTVMaQjtG7six2NqOTj7ddijxmvHCj3nUS9tDAtMdrM7uL8vX0
h7fOqqHezzhpqTZfIVA7DPizMrc+oO2Ccyc2RaFuzWIFXs/KXd4py+VnJyrubKnCiX3t9oeIkPPL
koxZsAmjM9Ot5iF6o6S+8XK0rl2FSnDS5gY18cCTndF6Jc8VZidEZukHNNlwAj7l8wqUh+h3eGPM
n3tDE8s6WYbvXPau3Eqd6O7ye5hymDaIh0dJ6o2lJWSl2H7oM7cZ9iA4wZaNrhDB/ay5ypPvRP5Q
LS1A6u60UpzizARpAZYqv7TC3lebobFlKleKnNzjtfGQAEZj8jLPnOwjTIFZocu3thpdeoP17QoT
w0HE0dPEdfSu9TyDHqqAl0hsRaGqkG9CxZ4GsnPuKIPbEidD9EkTfPWYxhRLLK6taYZ2q1NFl3Ll
nxdQ3E3d+bQ2cJhJ9dW5Gmgf8C+dDAIwUaVQFcygdDF0XeSFx58I5wTraukP7hBuN0a8wNeRBtPA
M1RE7gbaraI514HpXhi6+mAa+TTQ+rdGT/0gYw3rF/nHnhHGfFIiXSaaioauLSHkN/gRy+m8gjyP
l3ASjdHJySfxcvkMWlGb2r6pTKTMv1Y22EPd/RUvJOXnb8oIdx00Mrj4V/sXss84FX2tn0StV2mV
/J6xB0kXfUyew9q4bf9CiqGJTMMIyCf0V0B4Ly+kSKsYtUjoYNdG23/UHNIOH0jSKjrpNOKBNYO4
4n2kTfC6kPA91Vya/Sy7Cis3z9YjYlxiXmqxol2nWQXpAyNrqDKIO8cb4eWpJ8bYIhu48uUymASh
GU88LRXDUioLTzAr7GJT3m8UvZzIZRle4jzCPQyTzXgQ5+UXWSrks9TQMIhOyvQit6X4ovLCzVUx
SKJJuVmrU0+x/bFTGR418lqfouGYTQFjRJeB7S8sN4Wk019P8XSzz0EqxB8qRcUNE47wmVvk8Znk
5xF6xgVALcqFqzQJs6G8kfs3vrSx79wVfJWerQ9YxamuSGqUi5W3ib3nQWbl1qc1kwJ/hECJr53J
Cexxc4ha5ce/4i78tqP/WFNPOPeHVA6G/y93AXdK8kBURraaeK8lHlUSSTAKiOW+kXiE6C0DlkYu
pF/PHcnh9q0n9T3uJtTAqi5yRTpQf5ItwgE+yBbrGoPCnW+AqB8Ffy1w9kqZpPICTzN7FdwnABUu
/CG7mmargkcqcNTRUo6++0H1bJbZZ9c2XKG8tRzaYfRBQkxVXYfa0F3iexmnG+scE7DlMEvyqxIG
1FSnGn5MFOs5DR3jEmsPdeTQ4lqGfX/i5qk9hADknOf0Os+WhbJCxdTWz+1wqZzxky9pGBm8groy
o2i/clG6xF3Eul7l0WdABt+iPH8weC7dcP3sVcbYx7V9aDuWN6z69j0MsB+F3LtyYg0Gsrv85OQA
I8oqiIZZWl74XnS11LBjSbVqbCnBItUHaOhawRfJij4iKHxrloO5uzKrUc8OZ8wePgZL5dvSWD5K
bvFtYwQPwcDlldekRdaLaeCSIXipO0x0ddr3veUo9PPvKgpno57AEUoCURgKbKEEyDCX9BJpNnjI
cY1AFFjEpRXxzKYbfTkmw6ETEZTXfhQuGX44ysit0YwrJDDw+vLOizWuEHAUrTF6mMYdDOVsWghM
5EqgIyWBk0wFYpK6UB8WAkUZCzzlSiArw6IMz5a5sxm5ktBMc5n+DoBiagKT6Qt0ZpVoKzoS6IMn
PfVz4rifi03uDuWguAR4ekGiM43jak0eu5wp9mCWO4U18gCFwqLWz5Q+6hd+jl5uJiAfSqR/A+X8
UbFK8ywEHBLJ0Y0dunf2+lJe3yToFp+XIEoCI5tJIExipDwtT77JwJuPHDAoJlgUrbKnmdDzBqOi
CKfLZTIswa6oSfBhCZZlA6YFgZ1PmowuDliXMpbyoQH6RQMFgzfHrUNqgQ+A/IRzQjLypADWdkiK
PMJH8gqCmTiOg3EpYDaBANzYMdAb+p7pRAeNE0YD3G40VJ0qa2me5b3NBxtT2KE7cOZLJY+HaN8A
7C4rszdc41mmVvJgHq7wu/+6qrLVZR/S4RyPniBXDZT0/cr3hn9FaOVZ/nWa8XXheUHx7nrx7D41
SUTSdX+JsdjZAdImo1BplRx2LZESIzbQpX/Bb7zkGyQi2CASmRXAE0K68SXGMr+iMyQm7rWp3h8U
5Ez+34RYOHkIn6N1xudApTvMN0Bo+Bkv92qWBoNMO9eclI5MYpMx58bUsJI7GZ2CiV5Zn/p9/QH0
96TnoM24kcPva8m6Q8LpS4muj2bbH3x9dbYy1jeWtvoR9vOJHzvmrWO4WCwYZ4CBLoNo89VKcFjQ
V+aMRoA0ZkKWn/cHhT8iPEydRPmEIRW6iAkRU9qU9kSxwluCE6I7lvTFKXqDceCYEYMu7wGF9Bs7
2Jx7vf6dngafck0rmbsOviu+e4fWFCm1K9/qqXPtKat0HBTF6hyjyHGWLlN8MDA+S8wYNw10wIdB
5kVnXomluAJ26swOpdt+tUY93CqBsKmQVaJN+alE/3ssRx79B+SMFCU+B+uXUPfId0kvlEa0/596
hn9fpN6PzFdvDQsdpozKMnfzD32FlEvP3B/OwLvOfTmY+VT9mdhM1XUfMJtHpTVJzFFpxtEIXaJ7
v9IvtD4C644aIQtIAJCjxw1w8VHuDM76LtT7EHyqcIa7IFAZo+VSvnU2+aeyLHo8Le5lb4MUd6It
N9BpaETwbhVResGr71STvAxSderrJZFzVJmYH0y1YJ0rH5yyh4R5lFcylBmnN8yMLGfckdLD+5Zq
Tt5LhhpeGTByl4Z0iaVKdmd7DuYauaZSoXYjfryi1r4hzG7pulBHBZ225ox+DP7ZX9rfzOaFfs3A
fZ21ETT6IKsOolH9pWr+7+/W8Oapm2bP0HtVYTAH0ALIl4glADL+9c4L1vbuj3umKG8EyZ/ZhYS6
hVAJ4gNfbdKvtuH3P+FbdvLbdX79E/BTHyWvAMn+wU6wzqutQMGDnBIMLljvraHem61ApQM4yw6/
S+Tt5lYcV8L/y6E43AoFR0I4kXs/jIZTIcRN0RGBL0slKmAUndwK4Tv1x/fjcCuQaOE80ErnmebJ
FdOOgwuivWcALigX26K8s1shVI9abgU/KnM8YsDu184FONgKRWheU4bTktuBurp5KLYxbKvL8DMA
/5egeXwoUO1UIAJxNLas8OOdMBikUVETTrakvU7uhBhWtzwTxnsx3Eb0aJuMvrkeNBJIYpnqgO4W
M/jtKeze+yHm8q23QiVhV/GK2f7eASgcXA9ms1Th9E50qYbmbD+xe1uhctZbbgXvB8K0iBwIdFwN
WzraCSAZlCp1G7OzEVNuvw9gCgV3F/lwWREv5fGRUN4D0mfwSn9YjORFm62bgeK46v3zlEJ7T6uO
cvLFLuvwduABA+qSkndHde7qVohcqOXt0N5D0GQKv22S1jHx4HoI6Qmk3xk3bCF8XU00Rcug9Vag
70MSuUceHGdXNEJUWAcgtAww5jUot5MXRHASWm4FlRaPA+w7Emo67HAmDi8I5EEJ93laf8K+rsM5
9/a4tkmvADghsU+quZVeES/EwQUR4D32CqeUrV9fZ5OKbRBrsxVQxIHtUI3JP20LD7YCP2mhqIvH
zHazuho29faPKb91cMZAMwmddWA8OhVwmOiqAXBCl7Pmynb0MRXGUK1jBfA/OrM05Jjg1vPog1NB
/sXroiJHUM+kBaKrk2FTaPq23AoDWCMaSXDTAD5smdMHW4Ei04Crw9MhsGUU8B3dCrV92BRZN3ZO
eDbsmeIHO9HHyxTiLTbxW3eIrkZN5RShwqSlSeMSja66GfE2VNDJk3hGOTtb3d1O3g+hA9DyfnAo
RAsCqPDOyuhoKyhBdKHxuiVq1jYjndwKvf1WYJtiwq0SryUYU+quo63AoZKSlBRL0L/qqrWTO6Fs
L26brILRI3GAmSMCm4IId7wTMk1PhCroY9Rs786+H1r7pxSpLLo2yOagowXHWMwRDqImTU1aFQKe
TDTp8ABEqBC2DBXCBxtjB2JBLbf/pusv7gfJF7YL+LSiZNLVXHPXUWpzQSi2AB0xERPSZhRkx61u
0m6NGIL8GQnnVra2m7GifbfCoIMLj0OMxrYi9UcXRMQS0I+dbvlr7bdh8B4ZHhUPLHJJKOVinHIQ
J/T30GdMGjeYSHS5PNfaxwm6mjDtyK+oxehsipnwwVbQ6lPxLAOfVzc1xeXp5uVo378S7n3Um9j6
QSUU8/GjrZDeMyaimYOwkiDpdncr2vevQDvzQ4oeLxoxDb1uTg0+K8yKVLQNO7wVwu2x5UNqYE/T
R5lL7tPv3r4OBxcELhZSmT93orMTEEEfbLkV4EugGtKuqUlnddfyYCtAE4uQCqRd3yu5dzNWbJOd
djkF10IWLlgI4zQ0eEm6mZWSVyCmKsw4uho29fanQliFaSKDgifKAAyf3MMXRBSttLXQ/d9RXDv6
gqjt6w8yTdIGQSARc5C3I0JZbBVQgwE4LVGWdvVUCOnflrECfMlAJFFUGPWv/bgUI9MUUogCkqoJ
J5ttJtPBAXr7F4QLALYECAm2Y7sG1UHYhJAEDEfFUFgQjGrKbifDpto+8aaBy8/I9fhJTj+MFSg8
ADRA4WlXtm43v3unQmv/glCDcCIIEzS6TXwsiAUHpwJxI0YfjM5q5azugm3U9om39l7U3kg1oVhQ
ixUebQV/TrOCRHTXzutqrBAizS3DJm3NLaeqoWEDWhVO8a7hv4MudO9qqO03oeaXkTMAPGysSWnj
CeIkVExq9O2YqJMBU9zplueBZ5RXQRaKOKYhQBNHVwM3TgpReK5UKIgOd/cZbR8wacowN//F7aBN
gdDp/kB0t98v/PJaHgnSCSHfKcBo5s7Q9+jhQJ0IoaudJ0R3O7vtj4SA0YBRFn4V1GBvO7sUrEJr
G7V+Da2c7iKO9Pb5NoAKrC4Q+5Yh1AodzqNAQZtCZJicnN1IuT6H3Xs+duOpNrU5Jg01k5iIuK2+
j7YC1WQMsalGa0+5zk5JQd+3jhVcEBXLT2BmW/dv3uaDWNEHZQDW4mfg7GpmpbV/SQ2EFJGzZSq4
1ag93gcyTMbmL8j3TmYUO8pWm9sBYJUut8Dc8Z8CxX90JMQIiHiJhzcE1A5XowJT2fIlBZqIoh2X
A6rc1nn88HaA3QViY/KwdBtZIpws228FQw9g/DsV5+OJGG6LqGHxfrBfqCl2Fnm146S0uSAGgFV6
EAyLNXxJ3w4HqUZBc4ND280Dutqj0NsXYmI4iJuRcBhA8KN2MjkIm7Rz0A7Z5l6dHXzsEuA2R6Kh
AXG0Dyj50KsRkNVdTO3k82G0DxSimcmPKDT+RDkqWtgHW0FBauDXiruqAfkWcZiO5plG+7aVmPxR
ZGH7tXMKO9oKRBUZEhFTFUzZlRrY281T0b764KVEVVJgD0FeiZ/1aCvEjAhp9U6DKYyTdPohUJvi
qdwzXA4uB/g0kAWg+4WBQYehqoP2cQIwBYJTg8FOD+VNnIALIU4KMeKnP003L0d7iA20WjHtQ+dl
K8B1XITp6HMRJUSu3dmurtDUbpliikcUp2yNXBqt7rpVeXA5oNTqIkjAmhLY/84ORwenKDxMmLSE
wxe9/4OtEA6UKsIVr/panbwcg/aXgxQS9AzZAmrqeMW8YcoJpNHuQHQ2wxycolEDQQ6ZPgIFlvJv
H1BGItRnzAvZrB1JqJsnon1aBYqIYTivI+brNaHjKJcQ05/XdKiu1l9CK71lyCTZpgaVje2A+K2g
DxkoRQcvRw3S6y6NdAeVbFOCDdBf5fwzAUUMWdyAo1NBhgmSF8Y5vcxOp1anmHqgvQmOGxbcTq/n
6PEQKh1gl5kJCkBvV+/HG0v1f6JDwHyH/wGFCl20Rs4cb4X4Q6o0AUTqLoYCY7S2oYJ3FMl9Yasn
yq8mmQ5mP6JUhWm9w3l38gF54+3956cCagvnfvcrf4OjkOGYQn4gmGwJ6dvJQvcGYW8siv98Iyg3
Rf/6xQbtKGaiUkACSjr+wjzu5pk4RZrJyBwcN90a+hQ06462QjDDANdQdfwcEHVzK9qnmpwKkTJg
+LVzqj/aCuo0YiWjZOFWtm36dnMr2qeazLpQv5aQGWActn0fDt4PZmVU5RIYVhLv7oJKzPbTUXBG
8Hxo6f4CuYx2C4ASsAMvz0s3D8Up0iuCAPNAOnkgUd9mmsB1gVrRx6jZtp1NujnWrZMKodgD5R53
NUBmDXxainNkjyEfQ5zagU66eCrgt7XeCpAU4NUZFtOp2DluHYQKtPEowhCE22WiHc26Iei03gqw
dqgl0rlFF7GutY4eEEE4J2aCM/rZ6OvmqThFwx/5TKREhQRYc9uGzhawEtLumkna0WSzNhfjd9Sm
QKcXodO4gm7+kxJ4cEHocjMaQcmj041uaqQT3A+8NvCKRJhiK5p4dD8gV9LtpEr7aZ8hir/OVSC1
vn3LQ0FPv5ZOBW23lfc62gpyUYZEAFn3iXe9+f/TVvwPf+mnxPfIcb3nWtzbXSS1OOxWs/q//oX9
lXi7wCvR6q1298Ff/ViGi+3iW21r8f//Z/6MadjYTdLYfUrl+hf+6k/3B6D+qN2/3/2Mbz/94MP2
P9j+v7xwF/E8fnLK+g/K3Te9mftohP+fmza5C1IY7WW4xUf/+1+H3/XVlfjt4utgNd+vc/n873+h
7QWgTmhvvvyg/3Dt4eJptYj3C71anCB+gsW9NJ777n6pV8tTep5g+TVWoPuFXi1OMdd+cdd+98Dy
i/1ar9YnlrVf38sW7ybzOHX2i736AFrc7T8gDoqmzeGtbL32aB57zVtPnXCK1fH93i/0si1CFO4E
iyfJfplXS5/inhJPwnBRNFxVIdfV/ps7bjK3g/1Kr778Ke7qyJuXDUuf4p6OvMU8LuZp4+/0FHd1
FASrhu9+ims6CjDIXBdB8NzwAae4piOu6btHd203rH+Kqzqer4K06Uie4qaOg2e7IUAKynfr4z4O
MtubN9xV0WRsvfrZPHa/zzMv3a/1cp2Etnf79V3P84O4aXNOcVvP4sXiexA3xHdBVWv97c85707W
9OVPcV3P4/m6ad9PcV8vFuv1Imwweu4LAmXrjbkIsqTx4RPSlO1Xz75/n8cNkUY9xWW9TNh2d/81
X867EIhr/dUv03ny1BBmhH1C68Wn86dV0pTpCdpf69Wv5uv598XTfqVXG3OKm8rqz24ZOE0bf4qr
euViEd+4N6e4qldB8OS4/G/T+yQ4Za13fzZ/eneXue9uSSkbAo6weD3BZ6yalj7FlZ3NV4t3wY93
qbN490jUbHivBKai/Y+wePeQLbKGrFiwVNov766fAq/hOREUyvarl00HVMhdt176eu6sA3/R9M1P
cXuv53HizD1v/01fgoPQWj3Bt4/TprdKP8XdvX6aLZrSViHf2f6bLxaNfQPBjmm/OMnT4h2RoeE2
CWWl9h8QxLHbGDUFq+UEyxdNtY6gibRfO4vjpkrNOMVFvXGJAt6iITkzTnFZb4Lv3qLhdyooAq03
5iaI/XlDHBCmnK0X/+D5Sbp43q/0EgYEeLb96im18buPc7chzghCTesPuCUr5glvzFyFukr7D2hy
ckW37CRL0/Plmze84MYpLutt4DU0DwRVo/2uBGHDtxZk49ZL38/9ZFHuF3o5jwJF337xxTPRtyln
EsKPp1i+uaEicO8nWH2di/djv9SrvTnFXb13n5qWPsUtvQ+emk7iKe7nfZAs5lnDlpzihj480SRr
WPsUt/PBWcTfs7jp9guga+vT8uDyJDXcIwEdbb94+m4WZG7DiyfgmCdYnr7qumn1U9zSh3SxaLpF
5ikuKYvni8avfoo7+lC4PxoOpHmKS/oxeH7e/+5eQovgcbX+fX6M58w9kobwIpBorZd/nH+fU8zs
V3r15U9xUR/nz4v128VruNQJvnqyaOgu1QCkUywu+htNyVEN6znBB7B20ZCboouy/220GA8/ul7T
7LkGn7T/7u46aPy1nuKePsau7by9qDVYpPU3/7rwPEYr14tn96kpO61xGP/lU5qAAj8hJW/hA3vH
7qZ/dgiPEH/jSYzF/vP/AAAA//8=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/>
          </a:endParaRPr>
        </a:p>
      </cx:txPr>
    </cx:legend>
  </cx:chart>
  <cx:fmtOvrs>
    <cx:fmtOvr idx="0">
      <cx:spPr>
        <a:solidFill>
          <a:srgbClr val="FFFF00"/>
        </a:solidFill>
      </cx:spPr>
    </cx:fmtOvr>
    <cx:fmtOvr idx="1">
      <cx:spPr>
        <a:solidFill>
          <a:srgbClr val="00B050"/>
        </a:solidFill>
      </cx:spPr>
    </cx:fmtOvr>
    <cx:fmtOvr idx="2">
      <cx:spPr>
        <a:solidFill>
          <a:srgbClr val="FF0000"/>
        </a:solidFill>
      </cx:spPr>
    </cx:fmtOvr>
  </cx:fmtOvrs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[Test_Positivity_Rates042721.xlsx]cms_ltc!$G$1307:$G$1393</cx:f>
        <cx:lvl ptCount="0"/>
      </cx:strDim>
      <cx:strDim type="cat">
        <cx:f>[Test_Positivity_Rates042721.xlsx]cms_ltc!$A$1307:$F$1393</cx:f>
        <cx:lvl ptCount="87">
          <cx:pt idx="0">Aitkin</cx:pt>
          <cx:pt idx="1">Anoka</cx:pt>
          <cx:pt idx="2">Becker</cx:pt>
          <cx:pt idx="3">Beltrami</cx:pt>
          <cx:pt idx="4">Benton</cx:pt>
          <cx:pt idx="5">Big Stone</cx:pt>
          <cx:pt idx="6">Blue Earth</cx:pt>
          <cx:pt idx="7">Brown</cx:pt>
          <cx:pt idx="8">Carlton</cx:pt>
          <cx:pt idx="9">Carver</cx:pt>
          <cx:pt idx="10">Cass</cx:pt>
          <cx:pt idx="11">Chippewa</cx:pt>
          <cx:pt idx="12">Chisago</cx:pt>
          <cx:pt idx="13">Clay</cx:pt>
          <cx:pt idx="14">Clearwater</cx:pt>
          <cx:pt idx="15">Cook</cx:pt>
          <cx:pt idx="16">Cottonwood</cx:pt>
          <cx:pt idx="17">Crow Wing</cx:pt>
          <cx:pt idx="18">Dakota</cx:pt>
          <cx:pt idx="19">Dodge</cx:pt>
          <cx:pt idx="20">Douglas</cx:pt>
          <cx:pt idx="21">Faribault</cx:pt>
          <cx:pt idx="22">Fillmore</cx:pt>
          <cx:pt idx="23">Freeborn</cx:pt>
          <cx:pt idx="24">Goodhue</cx:pt>
          <cx:pt idx="25">Grant</cx:pt>
          <cx:pt idx="26">Hennepin</cx:pt>
          <cx:pt idx="27">Houston</cx:pt>
          <cx:pt idx="28">Hubbard</cx:pt>
          <cx:pt idx="29">Isanti</cx:pt>
          <cx:pt idx="30">Itasca</cx:pt>
          <cx:pt idx="31">Jackson</cx:pt>
          <cx:pt idx="32">Kanabec</cx:pt>
          <cx:pt idx="33">Kandiyohi</cx:pt>
          <cx:pt idx="34">Kittson</cx:pt>
          <cx:pt idx="35">Koochiching</cx:pt>
          <cx:pt idx="36">Lac qui Parle</cx:pt>
          <cx:pt idx="37">Lake</cx:pt>
          <cx:pt idx="38">Lake of the Woods</cx:pt>
          <cx:pt idx="39">Le Sueur</cx:pt>
          <cx:pt idx="40">Lincoln</cx:pt>
          <cx:pt idx="41">Lyon</cx:pt>
          <cx:pt idx="42">Mahnomen</cx:pt>
          <cx:pt idx="43">Marshall</cx:pt>
          <cx:pt idx="44">Martin</cx:pt>
          <cx:pt idx="45">McLeod</cx:pt>
          <cx:pt idx="46">Meeker</cx:pt>
          <cx:pt idx="47">Mille Lacs</cx:pt>
          <cx:pt idx="48">Morrison</cx:pt>
          <cx:pt idx="49">Mower</cx:pt>
          <cx:pt idx="50">Murray</cx:pt>
          <cx:pt idx="51">Nicollet</cx:pt>
          <cx:pt idx="52">Nobles</cx:pt>
          <cx:pt idx="53">Norman</cx:pt>
          <cx:pt idx="54">Olmsted</cx:pt>
          <cx:pt idx="55">Otter Tail</cx:pt>
          <cx:pt idx="56">Pennington</cx:pt>
          <cx:pt idx="57">Pine</cx:pt>
          <cx:pt idx="58">Pipestone</cx:pt>
          <cx:pt idx="59">Polk</cx:pt>
          <cx:pt idx="60">Pope</cx:pt>
          <cx:pt idx="61">Ramsey</cx:pt>
          <cx:pt idx="62">Red Lake</cx:pt>
          <cx:pt idx="63">Redwood</cx:pt>
          <cx:pt idx="64">Renville</cx:pt>
          <cx:pt idx="65">Rice</cx:pt>
          <cx:pt idx="66">Rock</cx:pt>
          <cx:pt idx="67">Roseau</cx:pt>
          <cx:pt idx="68">Scott</cx:pt>
          <cx:pt idx="69">Sherburne</cx:pt>
          <cx:pt idx="70">Sibley</cx:pt>
          <cx:pt idx="71">St. Louis</cx:pt>
          <cx:pt idx="72">Stearns</cx:pt>
          <cx:pt idx="73">Steele</cx:pt>
          <cx:pt idx="74">Stevens</cx:pt>
          <cx:pt idx="75">Swift</cx:pt>
          <cx:pt idx="76">Todd</cx:pt>
          <cx:pt idx="77">Traverse</cx:pt>
          <cx:pt idx="78">Wabasha</cx:pt>
          <cx:pt idx="79">Wadena</cx:pt>
          <cx:pt idx="80">Waseca</cx:pt>
          <cx:pt idx="81">Washington</cx:pt>
          <cx:pt idx="82">Watonwan</cx:pt>
          <cx:pt idx="83">Wilkin</cx:pt>
          <cx:pt idx="84">Winona</cx:pt>
          <cx:pt idx="85">Wright</cx:pt>
          <cx:pt idx="86">Yellow Medicine</cx:pt>
        </cx:lvl>
        <cx:lvl ptCount="87">
          <cx:pt idx="0">Minnesota</cx:pt>
          <cx:pt idx="1">Minnesota</cx:pt>
          <cx:pt idx="2">Minnesota</cx:pt>
          <cx:pt idx="3">Minnesota</cx:pt>
          <cx:pt idx="4">Minnesota</cx:pt>
          <cx:pt idx="5">Minnesota</cx:pt>
          <cx:pt idx="6">Minnesota</cx:pt>
          <cx:pt idx="7">Minnesota</cx:pt>
          <cx:pt idx="8">Minnesota</cx:pt>
          <cx:pt idx="9">Minnesota</cx:pt>
          <cx:pt idx="10">Minnesota</cx:pt>
          <cx:pt idx="11">Minnesota</cx:pt>
          <cx:pt idx="12">Minnesota</cx:pt>
          <cx:pt idx="13">Minnesota</cx:pt>
          <cx:pt idx="14">Minnesota</cx:pt>
          <cx:pt idx="15">Minnesota</cx:pt>
          <cx:pt idx="16">Minnesota</cx:pt>
          <cx:pt idx="17">Minnesota</cx:pt>
          <cx:pt idx="18">Minnesota</cx:pt>
          <cx:pt idx="19">Minnesota</cx:pt>
          <cx:pt idx="20">Minnesota</cx:pt>
          <cx:pt idx="21">Minnesota</cx:pt>
          <cx:pt idx="22">Minnesota</cx:pt>
          <cx:pt idx="23">Minnesota</cx:pt>
          <cx:pt idx="24">Minnesota</cx:pt>
          <cx:pt idx="25">Minnesota</cx:pt>
          <cx:pt idx="26">Minnesota</cx:pt>
          <cx:pt idx="27">Minnesota</cx:pt>
          <cx:pt idx="28">Minnesota</cx:pt>
          <cx:pt idx="29">Minnesota</cx:pt>
          <cx:pt idx="30">Minnesota</cx:pt>
          <cx:pt idx="31">Minnesota</cx:pt>
          <cx:pt idx="32">Minnesota</cx:pt>
          <cx:pt idx="33">Minnesota</cx:pt>
          <cx:pt idx="34">Minnesota</cx:pt>
          <cx:pt idx="35">Minnesota</cx:pt>
          <cx:pt idx="36">Minnesota</cx:pt>
          <cx:pt idx="37">Minnesota</cx:pt>
          <cx:pt idx="38">Minnesota</cx:pt>
          <cx:pt idx="39">Minnesota</cx:pt>
          <cx:pt idx="40">Minnesota</cx:pt>
          <cx:pt idx="41">Minnesota</cx:pt>
          <cx:pt idx="42">Minnesota</cx:pt>
          <cx:pt idx="43">Minnesota</cx:pt>
          <cx:pt idx="44">Minnesota</cx:pt>
          <cx:pt idx="45">Minnesota</cx:pt>
          <cx:pt idx="46">Minnesota</cx:pt>
          <cx:pt idx="47">Minnesota</cx:pt>
          <cx:pt idx="48">Minnesota</cx:pt>
          <cx:pt idx="49">Minnesota</cx:pt>
          <cx:pt idx="50">Minnesota</cx:pt>
          <cx:pt idx="51">Minnesota</cx:pt>
          <cx:pt idx="52">Minnesota</cx:pt>
          <cx:pt idx="53">Minnesota</cx:pt>
          <cx:pt idx="54">Minnesota</cx:pt>
          <cx:pt idx="55">Minnesota</cx:pt>
          <cx:pt idx="56">Minnesota</cx:pt>
          <cx:pt idx="57">Minnesota</cx:pt>
          <cx:pt idx="58">Minnesota</cx:pt>
          <cx:pt idx="59">Minnesota</cx:pt>
          <cx:pt idx="60">Minnesota</cx:pt>
          <cx:pt idx="61">Minnesota</cx:pt>
          <cx:pt idx="62">Minnesota</cx:pt>
          <cx:pt idx="63">Minnesota</cx:pt>
          <cx:pt idx="64">Minnesota</cx:pt>
          <cx:pt idx="65">Minnesota</cx:pt>
          <cx:pt idx="66">Minnesota</cx:pt>
          <cx:pt idx="67">Minnesota</cx:pt>
          <cx:pt idx="68">Minnesota</cx:pt>
          <cx:pt idx="69">Minnesota</cx:pt>
          <cx:pt idx="70">Minnesota</cx:pt>
          <cx:pt idx="71">Minnesota</cx:pt>
          <cx:pt idx="72">Minnesota</cx:pt>
          <cx:pt idx="73">Minnesota</cx:pt>
          <cx:pt idx="74">Minnesota</cx:pt>
          <cx:pt idx="75">Minnesota</cx:pt>
          <cx:pt idx="76">Minnesota</cx:pt>
          <cx:pt idx="77">Minnesota</cx:pt>
          <cx:pt idx="78">Minnesota</cx:pt>
          <cx:pt idx="79">Minnesota</cx:pt>
          <cx:pt idx="80">Minnesota</cx:pt>
          <cx:pt idx="81">Minnesota</cx:pt>
          <cx:pt idx="82">Minnesota</cx:pt>
          <cx:pt idx="83">Minnesota</cx:pt>
          <cx:pt idx="84">Minnesota</cx:pt>
          <cx:pt idx="85">Minnesota</cx:pt>
          <cx:pt idx="86">Minnesota</cx:pt>
        </cx:lvl>
      </cx:strDim>
    </cx:data>
    <cx:data id="1">
      <cx:strDim type="colorStr">
        <cx:f>[Test_Positivity_Rates042721.xlsx]cms_ltc!$H$1307:$H$1393</cx:f>
        <cx:lvl ptCount="0"/>
      </cx:strDim>
      <cx:strDim type="cat">
        <cx:f>[Test_Positivity_Rates042721.xlsx]cms_ltc!$A$1307:$F$1393</cx:f>
        <cx:lvl ptCount="87">
          <cx:pt idx="0">Aitkin</cx:pt>
          <cx:pt idx="1">Anoka</cx:pt>
          <cx:pt idx="2">Becker</cx:pt>
          <cx:pt idx="3">Beltrami</cx:pt>
          <cx:pt idx="4">Benton</cx:pt>
          <cx:pt idx="5">Big Stone</cx:pt>
          <cx:pt idx="6">Blue Earth</cx:pt>
          <cx:pt idx="7">Brown</cx:pt>
          <cx:pt idx="8">Carlton</cx:pt>
          <cx:pt idx="9">Carver</cx:pt>
          <cx:pt idx="10">Cass</cx:pt>
          <cx:pt idx="11">Chippewa</cx:pt>
          <cx:pt idx="12">Chisago</cx:pt>
          <cx:pt idx="13">Clay</cx:pt>
          <cx:pt idx="14">Clearwater</cx:pt>
          <cx:pt idx="15">Cook</cx:pt>
          <cx:pt idx="16">Cottonwood</cx:pt>
          <cx:pt idx="17">Crow Wing</cx:pt>
          <cx:pt idx="18">Dakota</cx:pt>
          <cx:pt idx="19">Dodge</cx:pt>
          <cx:pt idx="20">Douglas</cx:pt>
          <cx:pt idx="21">Faribault</cx:pt>
          <cx:pt idx="22">Fillmore</cx:pt>
          <cx:pt idx="23">Freeborn</cx:pt>
          <cx:pt idx="24">Goodhue</cx:pt>
          <cx:pt idx="25">Grant</cx:pt>
          <cx:pt idx="26">Hennepin</cx:pt>
          <cx:pt idx="27">Houston</cx:pt>
          <cx:pt idx="28">Hubbard</cx:pt>
          <cx:pt idx="29">Isanti</cx:pt>
          <cx:pt idx="30">Itasca</cx:pt>
          <cx:pt idx="31">Jackson</cx:pt>
          <cx:pt idx="32">Kanabec</cx:pt>
          <cx:pt idx="33">Kandiyohi</cx:pt>
          <cx:pt idx="34">Kittson</cx:pt>
          <cx:pt idx="35">Koochiching</cx:pt>
          <cx:pt idx="36">Lac qui Parle</cx:pt>
          <cx:pt idx="37">Lake</cx:pt>
          <cx:pt idx="38">Lake of the Woods</cx:pt>
          <cx:pt idx="39">Le Sueur</cx:pt>
          <cx:pt idx="40">Lincoln</cx:pt>
          <cx:pt idx="41">Lyon</cx:pt>
          <cx:pt idx="42">Mahnomen</cx:pt>
          <cx:pt idx="43">Marshall</cx:pt>
          <cx:pt idx="44">Martin</cx:pt>
          <cx:pt idx="45">McLeod</cx:pt>
          <cx:pt idx="46">Meeker</cx:pt>
          <cx:pt idx="47">Mille Lacs</cx:pt>
          <cx:pt idx="48">Morrison</cx:pt>
          <cx:pt idx="49">Mower</cx:pt>
          <cx:pt idx="50">Murray</cx:pt>
          <cx:pt idx="51">Nicollet</cx:pt>
          <cx:pt idx="52">Nobles</cx:pt>
          <cx:pt idx="53">Norman</cx:pt>
          <cx:pt idx="54">Olmsted</cx:pt>
          <cx:pt idx="55">Otter Tail</cx:pt>
          <cx:pt idx="56">Pennington</cx:pt>
          <cx:pt idx="57">Pine</cx:pt>
          <cx:pt idx="58">Pipestone</cx:pt>
          <cx:pt idx="59">Polk</cx:pt>
          <cx:pt idx="60">Pope</cx:pt>
          <cx:pt idx="61">Ramsey</cx:pt>
          <cx:pt idx="62">Red Lake</cx:pt>
          <cx:pt idx="63">Redwood</cx:pt>
          <cx:pt idx="64">Renville</cx:pt>
          <cx:pt idx="65">Rice</cx:pt>
          <cx:pt idx="66">Rock</cx:pt>
          <cx:pt idx="67">Roseau</cx:pt>
          <cx:pt idx="68">Scott</cx:pt>
          <cx:pt idx="69">Sherburne</cx:pt>
          <cx:pt idx="70">Sibley</cx:pt>
          <cx:pt idx="71">St. Louis</cx:pt>
          <cx:pt idx="72">Stearns</cx:pt>
          <cx:pt idx="73">Steele</cx:pt>
          <cx:pt idx="74">Stevens</cx:pt>
          <cx:pt idx="75">Swift</cx:pt>
          <cx:pt idx="76">Todd</cx:pt>
          <cx:pt idx="77">Traverse</cx:pt>
          <cx:pt idx="78">Wabasha</cx:pt>
          <cx:pt idx="79">Wadena</cx:pt>
          <cx:pt idx="80">Waseca</cx:pt>
          <cx:pt idx="81">Washington</cx:pt>
          <cx:pt idx="82">Watonwan</cx:pt>
          <cx:pt idx="83">Wilkin</cx:pt>
          <cx:pt idx="84">Winona</cx:pt>
          <cx:pt idx="85">Wright</cx:pt>
          <cx:pt idx="86">Yellow Medicine</cx:pt>
        </cx:lvl>
        <cx:lvl ptCount="87">
          <cx:pt idx="0">Minnesota</cx:pt>
          <cx:pt idx="1">Minnesota</cx:pt>
          <cx:pt idx="2">Minnesota</cx:pt>
          <cx:pt idx="3">Minnesota</cx:pt>
          <cx:pt idx="4">Minnesota</cx:pt>
          <cx:pt idx="5">Minnesota</cx:pt>
          <cx:pt idx="6">Minnesota</cx:pt>
          <cx:pt idx="7">Minnesota</cx:pt>
          <cx:pt idx="8">Minnesota</cx:pt>
          <cx:pt idx="9">Minnesota</cx:pt>
          <cx:pt idx="10">Minnesota</cx:pt>
          <cx:pt idx="11">Minnesota</cx:pt>
          <cx:pt idx="12">Minnesota</cx:pt>
          <cx:pt idx="13">Minnesota</cx:pt>
          <cx:pt idx="14">Minnesota</cx:pt>
          <cx:pt idx="15">Minnesota</cx:pt>
          <cx:pt idx="16">Minnesota</cx:pt>
          <cx:pt idx="17">Minnesota</cx:pt>
          <cx:pt idx="18">Minnesota</cx:pt>
          <cx:pt idx="19">Minnesota</cx:pt>
          <cx:pt idx="20">Minnesota</cx:pt>
          <cx:pt idx="21">Minnesota</cx:pt>
          <cx:pt idx="22">Minnesota</cx:pt>
          <cx:pt idx="23">Minnesota</cx:pt>
          <cx:pt idx="24">Minnesota</cx:pt>
          <cx:pt idx="25">Minnesota</cx:pt>
          <cx:pt idx="26">Minnesota</cx:pt>
          <cx:pt idx="27">Minnesota</cx:pt>
          <cx:pt idx="28">Minnesota</cx:pt>
          <cx:pt idx="29">Minnesota</cx:pt>
          <cx:pt idx="30">Minnesota</cx:pt>
          <cx:pt idx="31">Minnesota</cx:pt>
          <cx:pt idx="32">Minnesota</cx:pt>
          <cx:pt idx="33">Minnesota</cx:pt>
          <cx:pt idx="34">Minnesota</cx:pt>
          <cx:pt idx="35">Minnesota</cx:pt>
          <cx:pt idx="36">Minnesota</cx:pt>
          <cx:pt idx="37">Minnesota</cx:pt>
          <cx:pt idx="38">Minnesota</cx:pt>
          <cx:pt idx="39">Minnesota</cx:pt>
          <cx:pt idx="40">Minnesota</cx:pt>
          <cx:pt idx="41">Minnesota</cx:pt>
          <cx:pt idx="42">Minnesota</cx:pt>
          <cx:pt idx="43">Minnesota</cx:pt>
          <cx:pt idx="44">Minnesota</cx:pt>
          <cx:pt idx="45">Minnesota</cx:pt>
          <cx:pt idx="46">Minnesota</cx:pt>
          <cx:pt idx="47">Minnesota</cx:pt>
          <cx:pt idx="48">Minnesota</cx:pt>
          <cx:pt idx="49">Minnesota</cx:pt>
          <cx:pt idx="50">Minnesota</cx:pt>
          <cx:pt idx="51">Minnesota</cx:pt>
          <cx:pt idx="52">Minnesota</cx:pt>
          <cx:pt idx="53">Minnesota</cx:pt>
          <cx:pt idx="54">Minnesota</cx:pt>
          <cx:pt idx="55">Minnesota</cx:pt>
          <cx:pt idx="56">Minnesota</cx:pt>
          <cx:pt idx="57">Minnesota</cx:pt>
          <cx:pt idx="58">Minnesota</cx:pt>
          <cx:pt idx="59">Minnesota</cx:pt>
          <cx:pt idx="60">Minnesota</cx:pt>
          <cx:pt idx="61">Minnesota</cx:pt>
          <cx:pt idx="62">Minnesota</cx:pt>
          <cx:pt idx="63">Minnesota</cx:pt>
          <cx:pt idx="64">Minnesota</cx:pt>
          <cx:pt idx="65">Minnesota</cx:pt>
          <cx:pt idx="66">Minnesota</cx:pt>
          <cx:pt idx="67">Minnesota</cx:pt>
          <cx:pt idx="68">Minnesota</cx:pt>
          <cx:pt idx="69">Minnesota</cx:pt>
          <cx:pt idx="70">Minnesota</cx:pt>
          <cx:pt idx="71">Minnesota</cx:pt>
          <cx:pt idx="72">Minnesota</cx:pt>
          <cx:pt idx="73">Minnesota</cx:pt>
          <cx:pt idx="74">Minnesota</cx:pt>
          <cx:pt idx="75">Minnesota</cx:pt>
          <cx:pt idx="76">Minnesota</cx:pt>
          <cx:pt idx="77">Minnesota</cx:pt>
          <cx:pt idx="78">Minnesota</cx:pt>
          <cx:pt idx="79">Minnesota</cx:pt>
          <cx:pt idx="80">Minnesota</cx:pt>
          <cx:pt idx="81">Minnesota</cx:pt>
          <cx:pt idx="82">Minnesota</cx:pt>
          <cx:pt idx="83">Minnesota</cx:pt>
          <cx:pt idx="84">Minnesota</cx:pt>
          <cx:pt idx="85">Minnesota</cx:pt>
          <cx:pt idx="86">Minnesota</cx:pt>
        </cx:lvl>
      </cx:strDim>
    </cx:data>
    <cx:data id="2">
      <cx:strDim type="colorStr">
        <cx:f>[Test_Positivity_Rates042721.xlsx]cms_ltc!$I$1307:$I$1393</cx:f>
        <cx:lvl ptCount="0"/>
      </cx:strDim>
      <cx:strDim type="cat">
        <cx:f>[Test_Positivity_Rates042721.xlsx]cms_ltc!$A$1307:$F$1393</cx:f>
        <cx:lvl ptCount="87">
          <cx:pt idx="0">Aitkin</cx:pt>
          <cx:pt idx="1">Anoka</cx:pt>
          <cx:pt idx="2">Becker</cx:pt>
          <cx:pt idx="3">Beltrami</cx:pt>
          <cx:pt idx="4">Benton</cx:pt>
          <cx:pt idx="5">Big Stone</cx:pt>
          <cx:pt idx="6">Blue Earth</cx:pt>
          <cx:pt idx="7">Brown</cx:pt>
          <cx:pt idx="8">Carlton</cx:pt>
          <cx:pt idx="9">Carver</cx:pt>
          <cx:pt idx="10">Cass</cx:pt>
          <cx:pt idx="11">Chippewa</cx:pt>
          <cx:pt idx="12">Chisago</cx:pt>
          <cx:pt idx="13">Clay</cx:pt>
          <cx:pt idx="14">Clearwater</cx:pt>
          <cx:pt idx="15">Cook</cx:pt>
          <cx:pt idx="16">Cottonwood</cx:pt>
          <cx:pt idx="17">Crow Wing</cx:pt>
          <cx:pt idx="18">Dakota</cx:pt>
          <cx:pt idx="19">Dodge</cx:pt>
          <cx:pt idx="20">Douglas</cx:pt>
          <cx:pt idx="21">Faribault</cx:pt>
          <cx:pt idx="22">Fillmore</cx:pt>
          <cx:pt idx="23">Freeborn</cx:pt>
          <cx:pt idx="24">Goodhue</cx:pt>
          <cx:pt idx="25">Grant</cx:pt>
          <cx:pt idx="26">Hennepin</cx:pt>
          <cx:pt idx="27">Houston</cx:pt>
          <cx:pt idx="28">Hubbard</cx:pt>
          <cx:pt idx="29">Isanti</cx:pt>
          <cx:pt idx="30">Itasca</cx:pt>
          <cx:pt idx="31">Jackson</cx:pt>
          <cx:pt idx="32">Kanabec</cx:pt>
          <cx:pt idx="33">Kandiyohi</cx:pt>
          <cx:pt idx="34">Kittson</cx:pt>
          <cx:pt idx="35">Koochiching</cx:pt>
          <cx:pt idx="36">Lac qui Parle</cx:pt>
          <cx:pt idx="37">Lake</cx:pt>
          <cx:pt idx="38">Lake of the Woods</cx:pt>
          <cx:pt idx="39">Le Sueur</cx:pt>
          <cx:pt idx="40">Lincoln</cx:pt>
          <cx:pt idx="41">Lyon</cx:pt>
          <cx:pt idx="42">Mahnomen</cx:pt>
          <cx:pt idx="43">Marshall</cx:pt>
          <cx:pt idx="44">Martin</cx:pt>
          <cx:pt idx="45">McLeod</cx:pt>
          <cx:pt idx="46">Meeker</cx:pt>
          <cx:pt idx="47">Mille Lacs</cx:pt>
          <cx:pt idx="48">Morrison</cx:pt>
          <cx:pt idx="49">Mower</cx:pt>
          <cx:pt idx="50">Murray</cx:pt>
          <cx:pt idx="51">Nicollet</cx:pt>
          <cx:pt idx="52">Nobles</cx:pt>
          <cx:pt idx="53">Norman</cx:pt>
          <cx:pt idx="54">Olmsted</cx:pt>
          <cx:pt idx="55">Otter Tail</cx:pt>
          <cx:pt idx="56">Pennington</cx:pt>
          <cx:pt idx="57">Pine</cx:pt>
          <cx:pt idx="58">Pipestone</cx:pt>
          <cx:pt idx="59">Polk</cx:pt>
          <cx:pt idx="60">Pope</cx:pt>
          <cx:pt idx="61">Ramsey</cx:pt>
          <cx:pt idx="62">Red Lake</cx:pt>
          <cx:pt idx="63">Redwood</cx:pt>
          <cx:pt idx="64">Renville</cx:pt>
          <cx:pt idx="65">Rice</cx:pt>
          <cx:pt idx="66">Rock</cx:pt>
          <cx:pt idx="67">Roseau</cx:pt>
          <cx:pt idx="68">Scott</cx:pt>
          <cx:pt idx="69">Sherburne</cx:pt>
          <cx:pt idx="70">Sibley</cx:pt>
          <cx:pt idx="71">St. Louis</cx:pt>
          <cx:pt idx="72">Stearns</cx:pt>
          <cx:pt idx="73">Steele</cx:pt>
          <cx:pt idx="74">Stevens</cx:pt>
          <cx:pt idx="75">Swift</cx:pt>
          <cx:pt idx="76">Todd</cx:pt>
          <cx:pt idx="77">Traverse</cx:pt>
          <cx:pt idx="78">Wabasha</cx:pt>
          <cx:pt idx="79">Wadena</cx:pt>
          <cx:pt idx="80">Waseca</cx:pt>
          <cx:pt idx="81">Washington</cx:pt>
          <cx:pt idx="82">Watonwan</cx:pt>
          <cx:pt idx="83">Wilkin</cx:pt>
          <cx:pt idx="84">Winona</cx:pt>
          <cx:pt idx="85">Wright</cx:pt>
          <cx:pt idx="86">Yellow Medicine</cx:pt>
        </cx:lvl>
        <cx:lvl ptCount="87">
          <cx:pt idx="0">Minnesota</cx:pt>
          <cx:pt idx="1">Minnesota</cx:pt>
          <cx:pt idx="2">Minnesota</cx:pt>
          <cx:pt idx="3">Minnesota</cx:pt>
          <cx:pt idx="4">Minnesota</cx:pt>
          <cx:pt idx="5">Minnesota</cx:pt>
          <cx:pt idx="6">Minnesota</cx:pt>
          <cx:pt idx="7">Minnesota</cx:pt>
          <cx:pt idx="8">Minnesota</cx:pt>
          <cx:pt idx="9">Minnesota</cx:pt>
          <cx:pt idx="10">Minnesota</cx:pt>
          <cx:pt idx="11">Minnesota</cx:pt>
          <cx:pt idx="12">Minnesota</cx:pt>
          <cx:pt idx="13">Minnesota</cx:pt>
          <cx:pt idx="14">Minnesota</cx:pt>
          <cx:pt idx="15">Minnesota</cx:pt>
          <cx:pt idx="16">Minnesota</cx:pt>
          <cx:pt idx="17">Minnesota</cx:pt>
          <cx:pt idx="18">Minnesota</cx:pt>
          <cx:pt idx="19">Minnesota</cx:pt>
          <cx:pt idx="20">Minnesota</cx:pt>
          <cx:pt idx="21">Minnesota</cx:pt>
          <cx:pt idx="22">Minnesota</cx:pt>
          <cx:pt idx="23">Minnesota</cx:pt>
          <cx:pt idx="24">Minnesota</cx:pt>
          <cx:pt idx="25">Minnesota</cx:pt>
          <cx:pt idx="26">Minnesota</cx:pt>
          <cx:pt idx="27">Minnesota</cx:pt>
          <cx:pt idx="28">Minnesota</cx:pt>
          <cx:pt idx="29">Minnesota</cx:pt>
          <cx:pt idx="30">Minnesota</cx:pt>
          <cx:pt idx="31">Minnesota</cx:pt>
          <cx:pt idx="32">Minnesota</cx:pt>
          <cx:pt idx="33">Minnesota</cx:pt>
          <cx:pt idx="34">Minnesota</cx:pt>
          <cx:pt idx="35">Minnesota</cx:pt>
          <cx:pt idx="36">Minnesota</cx:pt>
          <cx:pt idx="37">Minnesota</cx:pt>
          <cx:pt idx="38">Minnesota</cx:pt>
          <cx:pt idx="39">Minnesota</cx:pt>
          <cx:pt idx="40">Minnesota</cx:pt>
          <cx:pt idx="41">Minnesota</cx:pt>
          <cx:pt idx="42">Minnesota</cx:pt>
          <cx:pt idx="43">Minnesota</cx:pt>
          <cx:pt idx="44">Minnesota</cx:pt>
          <cx:pt idx="45">Minnesota</cx:pt>
          <cx:pt idx="46">Minnesota</cx:pt>
          <cx:pt idx="47">Minnesota</cx:pt>
          <cx:pt idx="48">Minnesota</cx:pt>
          <cx:pt idx="49">Minnesota</cx:pt>
          <cx:pt idx="50">Minnesota</cx:pt>
          <cx:pt idx="51">Minnesota</cx:pt>
          <cx:pt idx="52">Minnesota</cx:pt>
          <cx:pt idx="53">Minnesota</cx:pt>
          <cx:pt idx="54">Minnesota</cx:pt>
          <cx:pt idx="55">Minnesota</cx:pt>
          <cx:pt idx="56">Minnesota</cx:pt>
          <cx:pt idx="57">Minnesota</cx:pt>
          <cx:pt idx="58">Minnesota</cx:pt>
          <cx:pt idx="59">Minnesota</cx:pt>
          <cx:pt idx="60">Minnesota</cx:pt>
          <cx:pt idx="61">Minnesota</cx:pt>
          <cx:pt idx="62">Minnesota</cx:pt>
          <cx:pt idx="63">Minnesota</cx:pt>
          <cx:pt idx="64">Minnesota</cx:pt>
          <cx:pt idx="65">Minnesota</cx:pt>
          <cx:pt idx="66">Minnesota</cx:pt>
          <cx:pt idx="67">Minnesota</cx:pt>
          <cx:pt idx="68">Minnesota</cx:pt>
          <cx:pt idx="69">Minnesota</cx:pt>
          <cx:pt idx="70">Minnesota</cx:pt>
          <cx:pt idx="71">Minnesota</cx:pt>
          <cx:pt idx="72">Minnesota</cx:pt>
          <cx:pt idx="73">Minnesota</cx:pt>
          <cx:pt idx="74">Minnesota</cx:pt>
          <cx:pt idx="75">Minnesota</cx:pt>
          <cx:pt idx="76">Minnesota</cx:pt>
          <cx:pt idx="77">Minnesota</cx:pt>
          <cx:pt idx="78">Minnesota</cx:pt>
          <cx:pt idx="79">Minnesota</cx:pt>
          <cx:pt idx="80">Minnesota</cx:pt>
          <cx:pt idx="81">Minnesota</cx:pt>
          <cx:pt idx="82">Minnesota</cx:pt>
          <cx:pt idx="83">Minnesota</cx:pt>
          <cx:pt idx="84">Minnesota</cx:pt>
          <cx:pt idx="85">Minnesota</cx:pt>
          <cx:pt idx="86">Minnesota</cx:pt>
        </cx:lvl>
      </cx:strDim>
    </cx:data>
    <cx:data id="3">
      <cx:strDim type="colorStr">
        <cx:f>[Test_Positivity_Rates042721.xlsx]cms_ltc!$J$1307:$J$1393</cx:f>
        <cx:lvl ptCount="0"/>
      </cx:strDim>
      <cx:strDim type="cat">
        <cx:f>[Test_Positivity_Rates042721.xlsx]cms_ltc!$A$1307:$F$1393</cx:f>
        <cx:lvl ptCount="87">
          <cx:pt idx="0">Aitkin</cx:pt>
          <cx:pt idx="1">Anoka</cx:pt>
          <cx:pt idx="2">Becker</cx:pt>
          <cx:pt idx="3">Beltrami</cx:pt>
          <cx:pt idx="4">Benton</cx:pt>
          <cx:pt idx="5">Big Stone</cx:pt>
          <cx:pt idx="6">Blue Earth</cx:pt>
          <cx:pt idx="7">Brown</cx:pt>
          <cx:pt idx="8">Carlton</cx:pt>
          <cx:pt idx="9">Carver</cx:pt>
          <cx:pt idx="10">Cass</cx:pt>
          <cx:pt idx="11">Chippewa</cx:pt>
          <cx:pt idx="12">Chisago</cx:pt>
          <cx:pt idx="13">Clay</cx:pt>
          <cx:pt idx="14">Clearwater</cx:pt>
          <cx:pt idx="15">Cook</cx:pt>
          <cx:pt idx="16">Cottonwood</cx:pt>
          <cx:pt idx="17">Crow Wing</cx:pt>
          <cx:pt idx="18">Dakota</cx:pt>
          <cx:pt idx="19">Dodge</cx:pt>
          <cx:pt idx="20">Douglas</cx:pt>
          <cx:pt idx="21">Faribault</cx:pt>
          <cx:pt idx="22">Fillmore</cx:pt>
          <cx:pt idx="23">Freeborn</cx:pt>
          <cx:pt idx="24">Goodhue</cx:pt>
          <cx:pt idx="25">Grant</cx:pt>
          <cx:pt idx="26">Hennepin</cx:pt>
          <cx:pt idx="27">Houston</cx:pt>
          <cx:pt idx="28">Hubbard</cx:pt>
          <cx:pt idx="29">Isanti</cx:pt>
          <cx:pt idx="30">Itasca</cx:pt>
          <cx:pt idx="31">Jackson</cx:pt>
          <cx:pt idx="32">Kanabec</cx:pt>
          <cx:pt idx="33">Kandiyohi</cx:pt>
          <cx:pt idx="34">Kittson</cx:pt>
          <cx:pt idx="35">Koochiching</cx:pt>
          <cx:pt idx="36">Lac qui Parle</cx:pt>
          <cx:pt idx="37">Lake</cx:pt>
          <cx:pt idx="38">Lake of the Woods</cx:pt>
          <cx:pt idx="39">Le Sueur</cx:pt>
          <cx:pt idx="40">Lincoln</cx:pt>
          <cx:pt idx="41">Lyon</cx:pt>
          <cx:pt idx="42">Mahnomen</cx:pt>
          <cx:pt idx="43">Marshall</cx:pt>
          <cx:pt idx="44">Martin</cx:pt>
          <cx:pt idx="45">McLeod</cx:pt>
          <cx:pt idx="46">Meeker</cx:pt>
          <cx:pt idx="47">Mille Lacs</cx:pt>
          <cx:pt idx="48">Morrison</cx:pt>
          <cx:pt idx="49">Mower</cx:pt>
          <cx:pt idx="50">Murray</cx:pt>
          <cx:pt idx="51">Nicollet</cx:pt>
          <cx:pt idx="52">Nobles</cx:pt>
          <cx:pt idx="53">Norman</cx:pt>
          <cx:pt idx="54">Olmsted</cx:pt>
          <cx:pt idx="55">Otter Tail</cx:pt>
          <cx:pt idx="56">Pennington</cx:pt>
          <cx:pt idx="57">Pine</cx:pt>
          <cx:pt idx="58">Pipestone</cx:pt>
          <cx:pt idx="59">Polk</cx:pt>
          <cx:pt idx="60">Pope</cx:pt>
          <cx:pt idx="61">Ramsey</cx:pt>
          <cx:pt idx="62">Red Lake</cx:pt>
          <cx:pt idx="63">Redwood</cx:pt>
          <cx:pt idx="64">Renville</cx:pt>
          <cx:pt idx="65">Rice</cx:pt>
          <cx:pt idx="66">Rock</cx:pt>
          <cx:pt idx="67">Roseau</cx:pt>
          <cx:pt idx="68">Scott</cx:pt>
          <cx:pt idx="69">Sherburne</cx:pt>
          <cx:pt idx="70">Sibley</cx:pt>
          <cx:pt idx="71">St. Louis</cx:pt>
          <cx:pt idx="72">Stearns</cx:pt>
          <cx:pt idx="73">Steele</cx:pt>
          <cx:pt idx="74">Stevens</cx:pt>
          <cx:pt idx="75">Swift</cx:pt>
          <cx:pt idx="76">Todd</cx:pt>
          <cx:pt idx="77">Traverse</cx:pt>
          <cx:pt idx="78">Wabasha</cx:pt>
          <cx:pt idx="79">Wadena</cx:pt>
          <cx:pt idx="80">Waseca</cx:pt>
          <cx:pt idx="81">Washington</cx:pt>
          <cx:pt idx="82">Watonwan</cx:pt>
          <cx:pt idx="83">Wilkin</cx:pt>
          <cx:pt idx="84">Winona</cx:pt>
          <cx:pt idx="85">Wright</cx:pt>
          <cx:pt idx="86">Yellow Medicine</cx:pt>
        </cx:lvl>
        <cx:lvl ptCount="87">
          <cx:pt idx="0">Minnesota</cx:pt>
          <cx:pt idx="1">Minnesota</cx:pt>
          <cx:pt idx="2">Minnesota</cx:pt>
          <cx:pt idx="3">Minnesota</cx:pt>
          <cx:pt idx="4">Minnesota</cx:pt>
          <cx:pt idx="5">Minnesota</cx:pt>
          <cx:pt idx="6">Minnesota</cx:pt>
          <cx:pt idx="7">Minnesota</cx:pt>
          <cx:pt idx="8">Minnesota</cx:pt>
          <cx:pt idx="9">Minnesota</cx:pt>
          <cx:pt idx="10">Minnesota</cx:pt>
          <cx:pt idx="11">Minnesota</cx:pt>
          <cx:pt idx="12">Minnesota</cx:pt>
          <cx:pt idx="13">Minnesota</cx:pt>
          <cx:pt idx="14">Minnesota</cx:pt>
          <cx:pt idx="15">Minnesota</cx:pt>
          <cx:pt idx="16">Minnesota</cx:pt>
          <cx:pt idx="17">Minnesota</cx:pt>
          <cx:pt idx="18">Minnesota</cx:pt>
          <cx:pt idx="19">Minnesota</cx:pt>
          <cx:pt idx="20">Minnesota</cx:pt>
          <cx:pt idx="21">Minnesota</cx:pt>
          <cx:pt idx="22">Minnesota</cx:pt>
          <cx:pt idx="23">Minnesota</cx:pt>
          <cx:pt idx="24">Minnesota</cx:pt>
          <cx:pt idx="25">Minnesota</cx:pt>
          <cx:pt idx="26">Minnesota</cx:pt>
          <cx:pt idx="27">Minnesota</cx:pt>
          <cx:pt idx="28">Minnesota</cx:pt>
          <cx:pt idx="29">Minnesota</cx:pt>
          <cx:pt idx="30">Minnesota</cx:pt>
          <cx:pt idx="31">Minnesota</cx:pt>
          <cx:pt idx="32">Minnesota</cx:pt>
          <cx:pt idx="33">Minnesota</cx:pt>
          <cx:pt idx="34">Minnesota</cx:pt>
          <cx:pt idx="35">Minnesota</cx:pt>
          <cx:pt idx="36">Minnesota</cx:pt>
          <cx:pt idx="37">Minnesota</cx:pt>
          <cx:pt idx="38">Minnesota</cx:pt>
          <cx:pt idx="39">Minnesota</cx:pt>
          <cx:pt idx="40">Minnesota</cx:pt>
          <cx:pt idx="41">Minnesota</cx:pt>
          <cx:pt idx="42">Minnesota</cx:pt>
          <cx:pt idx="43">Minnesota</cx:pt>
          <cx:pt idx="44">Minnesota</cx:pt>
          <cx:pt idx="45">Minnesota</cx:pt>
          <cx:pt idx="46">Minnesota</cx:pt>
          <cx:pt idx="47">Minnesota</cx:pt>
          <cx:pt idx="48">Minnesota</cx:pt>
          <cx:pt idx="49">Minnesota</cx:pt>
          <cx:pt idx="50">Minnesota</cx:pt>
          <cx:pt idx="51">Minnesota</cx:pt>
          <cx:pt idx="52">Minnesota</cx:pt>
          <cx:pt idx="53">Minnesota</cx:pt>
          <cx:pt idx="54">Minnesota</cx:pt>
          <cx:pt idx="55">Minnesota</cx:pt>
          <cx:pt idx="56">Minnesota</cx:pt>
          <cx:pt idx="57">Minnesota</cx:pt>
          <cx:pt idx="58">Minnesota</cx:pt>
          <cx:pt idx="59">Minnesota</cx:pt>
          <cx:pt idx="60">Minnesota</cx:pt>
          <cx:pt idx="61">Minnesota</cx:pt>
          <cx:pt idx="62">Minnesota</cx:pt>
          <cx:pt idx="63">Minnesota</cx:pt>
          <cx:pt idx="64">Minnesota</cx:pt>
          <cx:pt idx="65">Minnesota</cx:pt>
          <cx:pt idx="66">Minnesota</cx:pt>
          <cx:pt idx="67">Minnesota</cx:pt>
          <cx:pt idx="68">Minnesota</cx:pt>
          <cx:pt idx="69">Minnesota</cx:pt>
          <cx:pt idx="70">Minnesota</cx:pt>
          <cx:pt idx="71">Minnesota</cx:pt>
          <cx:pt idx="72">Minnesota</cx:pt>
          <cx:pt idx="73">Minnesota</cx:pt>
          <cx:pt idx="74">Minnesota</cx:pt>
          <cx:pt idx="75">Minnesota</cx:pt>
          <cx:pt idx="76">Minnesota</cx:pt>
          <cx:pt idx="77">Minnesota</cx:pt>
          <cx:pt idx="78">Minnesota</cx:pt>
          <cx:pt idx="79">Minnesota</cx:pt>
          <cx:pt idx="80">Minnesota</cx:pt>
          <cx:pt idx="81">Minnesota</cx:pt>
          <cx:pt idx="82">Minnesota</cx:pt>
          <cx:pt idx="83">Minnesota</cx:pt>
          <cx:pt idx="84">Minnesota</cx:pt>
          <cx:pt idx="85">Minnesota</cx:pt>
          <cx:pt idx="86">Minnesota</cx:pt>
        </cx:lvl>
      </cx:strDim>
    </cx:data>
    <cx:data id="4">
      <cx:strDim type="colorStr">
        <cx:f>[Test_Positivity_Rates042721.xlsx]cms_ltc!$K$1307:$K$1393</cx:f>
        <cx:lvl ptCount="87">
          <cx:pt idx="0">&lt;5%</cx:pt>
          <cx:pt idx="1">5-10%</cx:pt>
          <cx:pt idx="2">5-10%</cx:pt>
          <cx:pt idx="3">&lt;5%</cx:pt>
          <cx:pt idx="4">5-10%</cx:pt>
          <cx:pt idx="5">5-10%</cx:pt>
          <cx:pt idx="6">5-10%</cx:pt>
          <cx:pt idx="7">&lt;5%</cx:pt>
          <cx:pt idx="8">&lt;5%</cx:pt>
          <cx:pt idx="9">5-10%</cx:pt>
          <cx:pt idx="10">5-10%</cx:pt>
          <cx:pt idx="11">5-10%</cx:pt>
          <cx:pt idx="12">5-10%</cx:pt>
          <cx:pt idx="13">&lt;5%</cx:pt>
          <cx:pt idx="14">5-10%</cx:pt>
          <cx:pt idx="15">&lt;5%</cx:pt>
          <cx:pt idx="16">5-10%</cx:pt>
          <cx:pt idx="17">5-10%</cx:pt>
          <cx:pt idx="18">5-10%</cx:pt>
          <cx:pt idx="19">5-10%</cx:pt>
          <cx:pt idx="20">5-10%</cx:pt>
          <cx:pt idx="21">5-10%</cx:pt>
          <cx:pt idx="22">&lt;5%</cx:pt>
          <cx:pt idx="23">5-10%</cx:pt>
          <cx:pt idx="24">5-10%</cx:pt>
          <cx:pt idx="25">&lt;5%</cx:pt>
          <cx:pt idx="26">5-10%</cx:pt>
          <cx:pt idx="27">5-10%</cx:pt>
          <cx:pt idx="28">&gt;10%</cx:pt>
          <cx:pt idx="29">5-10%</cx:pt>
          <cx:pt idx="30">&gt;10%</cx:pt>
          <cx:pt idx="31">5-10%</cx:pt>
          <cx:pt idx="32">&gt;10%</cx:pt>
          <cx:pt idx="33">5-10%</cx:pt>
          <cx:pt idx="34">&lt;5%</cx:pt>
          <cx:pt idx="35">5-10%</cx:pt>
          <cx:pt idx="36">&lt;5%</cx:pt>
          <cx:pt idx="37">&lt;5%</cx:pt>
          <cx:pt idx="38">&lt;5%</cx:pt>
          <cx:pt idx="39">5-10%</cx:pt>
          <cx:pt idx="40">&lt;5%</cx:pt>
          <cx:pt idx="41">&lt;5%</cx:pt>
          <cx:pt idx="42">5-10%</cx:pt>
          <cx:pt idx="43">5-10%</cx:pt>
          <cx:pt idx="44">&gt;10%</cx:pt>
          <cx:pt idx="45">&gt;10%</cx:pt>
          <cx:pt idx="46">5-10%</cx:pt>
          <cx:pt idx="47">5-10%</cx:pt>
          <cx:pt idx="48">5-10%</cx:pt>
          <cx:pt idx="49">&lt;5%</cx:pt>
          <cx:pt idx="50">5-10%</cx:pt>
          <cx:pt idx="51">5-10%</cx:pt>
          <cx:pt idx="52">&lt;5%</cx:pt>
          <cx:pt idx="53">&lt;5%</cx:pt>
          <cx:pt idx="54">&lt;5%</cx:pt>
          <cx:pt idx="55">5-10%</cx:pt>
          <cx:pt idx="56">&lt;5%</cx:pt>
          <cx:pt idx="57">5-10%</cx:pt>
          <cx:pt idx="58">&gt;10%</cx:pt>
          <cx:pt idx="59">5-10%</cx:pt>
          <cx:pt idx="60">5-10%</cx:pt>
          <cx:pt idx="61">5-10%</cx:pt>
          <cx:pt idx="62">&lt;5%</cx:pt>
          <cx:pt idx="63">&lt;5%</cx:pt>
          <cx:pt idx="64">&gt;10%</cx:pt>
          <cx:pt idx="65">&lt;5%</cx:pt>
          <cx:pt idx="66">&gt;10%</cx:pt>
          <cx:pt idx="67">5-10%</cx:pt>
          <cx:pt idx="68">5-10%</cx:pt>
          <cx:pt idx="69">5-10%</cx:pt>
          <cx:pt idx="70">&lt;5%</cx:pt>
          <cx:pt idx="71">&lt;5%</cx:pt>
          <cx:pt idx="72">5-10%</cx:pt>
          <cx:pt idx="73">5-10%</cx:pt>
          <cx:pt idx="74">&lt;5%</cx:pt>
          <cx:pt idx="75">5-10%</cx:pt>
          <cx:pt idx="76">&lt;5%</cx:pt>
          <cx:pt idx="77">&lt;5%</cx:pt>
          <cx:pt idx="78">&lt;5%</cx:pt>
          <cx:pt idx="79">5-10%</cx:pt>
          <cx:pt idx="80">&lt;5%</cx:pt>
          <cx:pt idx="81">5-10%</cx:pt>
          <cx:pt idx="82">5-10%</cx:pt>
          <cx:pt idx="83">5-10%</cx:pt>
          <cx:pt idx="84">&lt;5%</cx:pt>
          <cx:pt idx="85">5-10%</cx:pt>
          <cx:pt idx="86">&lt;5%</cx:pt>
        </cx:lvl>
      </cx:strDim>
      <cx:strDim type="cat">
        <cx:f>[Test_Positivity_Rates042721.xlsx]cms_ltc!$A$1307:$F$1393</cx:f>
        <cx:lvl ptCount="87">
          <cx:pt idx="0">Aitkin</cx:pt>
          <cx:pt idx="1">Anoka</cx:pt>
          <cx:pt idx="2">Becker</cx:pt>
          <cx:pt idx="3">Beltrami</cx:pt>
          <cx:pt idx="4">Benton</cx:pt>
          <cx:pt idx="5">Big Stone</cx:pt>
          <cx:pt idx="6">Blue Earth</cx:pt>
          <cx:pt idx="7">Brown</cx:pt>
          <cx:pt idx="8">Carlton</cx:pt>
          <cx:pt idx="9">Carver</cx:pt>
          <cx:pt idx="10">Cass</cx:pt>
          <cx:pt idx="11">Chippewa</cx:pt>
          <cx:pt idx="12">Chisago</cx:pt>
          <cx:pt idx="13">Clay</cx:pt>
          <cx:pt idx="14">Clearwater</cx:pt>
          <cx:pt idx="15">Cook</cx:pt>
          <cx:pt idx="16">Cottonwood</cx:pt>
          <cx:pt idx="17">Crow Wing</cx:pt>
          <cx:pt idx="18">Dakota</cx:pt>
          <cx:pt idx="19">Dodge</cx:pt>
          <cx:pt idx="20">Douglas</cx:pt>
          <cx:pt idx="21">Faribault</cx:pt>
          <cx:pt idx="22">Fillmore</cx:pt>
          <cx:pt idx="23">Freeborn</cx:pt>
          <cx:pt idx="24">Goodhue</cx:pt>
          <cx:pt idx="25">Grant</cx:pt>
          <cx:pt idx="26">Hennepin</cx:pt>
          <cx:pt idx="27">Houston</cx:pt>
          <cx:pt idx="28">Hubbard</cx:pt>
          <cx:pt idx="29">Isanti</cx:pt>
          <cx:pt idx="30">Itasca</cx:pt>
          <cx:pt idx="31">Jackson</cx:pt>
          <cx:pt idx="32">Kanabec</cx:pt>
          <cx:pt idx="33">Kandiyohi</cx:pt>
          <cx:pt idx="34">Kittson</cx:pt>
          <cx:pt idx="35">Koochiching</cx:pt>
          <cx:pt idx="36">Lac qui Parle</cx:pt>
          <cx:pt idx="37">Lake</cx:pt>
          <cx:pt idx="38">Lake of the Woods</cx:pt>
          <cx:pt idx="39">Le Sueur</cx:pt>
          <cx:pt idx="40">Lincoln</cx:pt>
          <cx:pt idx="41">Lyon</cx:pt>
          <cx:pt idx="42">Mahnomen</cx:pt>
          <cx:pt idx="43">Marshall</cx:pt>
          <cx:pt idx="44">Martin</cx:pt>
          <cx:pt idx="45">McLeod</cx:pt>
          <cx:pt idx="46">Meeker</cx:pt>
          <cx:pt idx="47">Mille Lacs</cx:pt>
          <cx:pt idx="48">Morrison</cx:pt>
          <cx:pt idx="49">Mower</cx:pt>
          <cx:pt idx="50">Murray</cx:pt>
          <cx:pt idx="51">Nicollet</cx:pt>
          <cx:pt idx="52">Nobles</cx:pt>
          <cx:pt idx="53">Norman</cx:pt>
          <cx:pt idx="54">Olmsted</cx:pt>
          <cx:pt idx="55">Otter Tail</cx:pt>
          <cx:pt idx="56">Pennington</cx:pt>
          <cx:pt idx="57">Pine</cx:pt>
          <cx:pt idx="58">Pipestone</cx:pt>
          <cx:pt idx="59">Polk</cx:pt>
          <cx:pt idx="60">Pope</cx:pt>
          <cx:pt idx="61">Ramsey</cx:pt>
          <cx:pt idx="62">Red Lake</cx:pt>
          <cx:pt idx="63">Redwood</cx:pt>
          <cx:pt idx="64">Renville</cx:pt>
          <cx:pt idx="65">Rice</cx:pt>
          <cx:pt idx="66">Rock</cx:pt>
          <cx:pt idx="67">Roseau</cx:pt>
          <cx:pt idx="68">Scott</cx:pt>
          <cx:pt idx="69">Sherburne</cx:pt>
          <cx:pt idx="70">Sibley</cx:pt>
          <cx:pt idx="71">St. Louis</cx:pt>
          <cx:pt idx="72">Stearns</cx:pt>
          <cx:pt idx="73">Steele</cx:pt>
          <cx:pt idx="74">Stevens</cx:pt>
          <cx:pt idx="75">Swift</cx:pt>
          <cx:pt idx="76">Todd</cx:pt>
          <cx:pt idx="77">Traverse</cx:pt>
          <cx:pt idx="78">Wabasha</cx:pt>
          <cx:pt idx="79">Wadena</cx:pt>
          <cx:pt idx="80">Waseca</cx:pt>
          <cx:pt idx="81">Washington</cx:pt>
          <cx:pt idx="82">Watonwan</cx:pt>
          <cx:pt idx="83">Wilkin</cx:pt>
          <cx:pt idx="84">Winona</cx:pt>
          <cx:pt idx="85">Wright</cx:pt>
          <cx:pt idx="86">Yellow Medicine</cx:pt>
        </cx:lvl>
        <cx:lvl ptCount="87">
          <cx:pt idx="0">Minnesota</cx:pt>
          <cx:pt idx="1">Minnesota</cx:pt>
          <cx:pt idx="2">Minnesota</cx:pt>
          <cx:pt idx="3">Minnesota</cx:pt>
          <cx:pt idx="4">Minnesota</cx:pt>
          <cx:pt idx="5">Minnesota</cx:pt>
          <cx:pt idx="6">Minnesota</cx:pt>
          <cx:pt idx="7">Minnesota</cx:pt>
          <cx:pt idx="8">Minnesota</cx:pt>
          <cx:pt idx="9">Minnesota</cx:pt>
          <cx:pt idx="10">Minnesota</cx:pt>
          <cx:pt idx="11">Minnesota</cx:pt>
          <cx:pt idx="12">Minnesota</cx:pt>
          <cx:pt idx="13">Minnesota</cx:pt>
          <cx:pt idx="14">Minnesota</cx:pt>
          <cx:pt idx="15">Minnesota</cx:pt>
          <cx:pt idx="16">Minnesota</cx:pt>
          <cx:pt idx="17">Minnesota</cx:pt>
          <cx:pt idx="18">Minnesota</cx:pt>
          <cx:pt idx="19">Minnesota</cx:pt>
          <cx:pt idx="20">Minnesota</cx:pt>
          <cx:pt idx="21">Minnesota</cx:pt>
          <cx:pt idx="22">Minnesota</cx:pt>
          <cx:pt idx="23">Minnesota</cx:pt>
          <cx:pt idx="24">Minnesota</cx:pt>
          <cx:pt idx="25">Minnesota</cx:pt>
          <cx:pt idx="26">Minnesota</cx:pt>
          <cx:pt idx="27">Minnesota</cx:pt>
          <cx:pt idx="28">Minnesota</cx:pt>
          <cx:pt idx="29">Minnesota</cx:pt>
          <cx:pt idx="30">Minnesota</cx:pt>
          <cx:pt idx="31">Minnesota</cx:pt>
          <cx:pt idx="32">Minnesota</cx:pt>
          <cx:pt idx="33">Minnesota</cx:pt>
          <cx:pt idx="34">Minnesota</cx:pt>
          <cx:pt idx="35">Minnesota</cx:pt>
          <cx:pt idx="36">Minnesota</cx:pt>
          <cx:pt idx="37">Minnesota</cx:pt>
          <cx:pt idx="38">Minnesota</cx:pt>
          <cx:pt idx="39">Minnesota</cx:pt>
          <cx:pt idx="40">Minnesota</cx:pt>
          <cx:pt idx="41">Minnesota</cx:pt>
          <cx:pt idx="42">Minnesota</cx:pt>
          <cx:pt idx="43">Minnesota</cx:pt>
          <cx:pt idx="44">Minnesota</cx:pt>
          <cx:pt idx="45">Minnesota</cx:pt>
          <cx:pt idx="46">Minnesota</cx:pt>
          <cx:pt idx="47">Minnesota</cx:pt>
          <cx:pt idx="48">Minnesota</cx:pt>
          <cx:pt idx="49">Minnesota</cx:pt>
          <cx:pt idx="50">Minnesota</cx:pt>
          <cx:pt idx="51">Minnesota</cx:pt>
          <cx:pt idx="52">Minnesota</cx:pt>
          <cx:pt idx="53">Minnesota</cx:pt>
          <cx:pt idx="54">Minnesota</cx:pt>
          <cx:pt idx="55">Minnesota</cx:pt>
          <cx:pt idx="56">Minnesota</cx:pt>
          <cx:pt idx="57">Minnesota</cx:pt>
          <cx:pt idx="58">Minnesota</cx:pt>
          <cx:pt idx="59">Minnesota</cx:pt>
          <cx:pt idx="60">Minnesota</cx:pt>
          <cx:pt idx="61">Minnesota</cx:pt>
          <cx:pt idx="62">Minnesota</cx:pt>
          <cx:pt idx="63">Minnesota</cx:pt>
          <cx:pt idx="64">Minnesota</cx:pt>
          <cx:pt idx="65">Minnesota</cx:pt>
          <cx:pt idx="66">Minnesota</cx:pt>
          <cx:pt idx="67">Minnesota</cx:pt>
          <cx:pt idx="68">Minnesota</cx:pt>
          <cx:pt idx="69">Minnesota</cx:pt>
          <cx:pt idx="70">Minnesota</cx:pt>
          <cx:pt idx="71">Minnesota</cx:pt>
          <cx:pt idx="72">Minnesota</cx:pt>
          <cx:pt idx="73">Minnesota</cx:pt>
          <cx:pt idx="74">Minnesota</cx:pt>
          <cx:pt idx="75">Minnesota</cx:pt>
          <cx:pt idx="76">Minnesota</cx:pt>
          <cx:pt idx="77">Minnesota</cx:pt>
          <cx:pt idx="78">Minnesota</cx:pt>
          <cx:pt idx="79">Minnesota</cx:pt>
          <cx:pt idx="80">Minnesota</cx:pt>
          <cx:pt idx="81">Minnesota</cx:pt>
          <cx:pt idx="82">Minnesota</cx:pt>
          <cx:pt idx="83">Minnesota</cx:pt>
          <cx:pt idx="84">Minnesota</cx:pt>
          <cx:pt idx="85">Minnesota</cx:pt>
          <cx:pt idx="86">Minnesota</cx:pt>
        </cx:lvl>
      </cx:str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1600" b="0" i="0" baseline="0">
                <a:effectLst/>
                <a:latin typeface="+mn-lt"/>
              </a:rPr>
              <a:t>Test Positivity Rates- CMS Data Two Weeks Ended 4/27/21</a:t>
            </a:r>
            <a:endParaRPr lang="en-US" sz="1600">
              <a:effectLst/>
              <a:latin typeface="+mn-lt"/>
            </a:endParaRPr>
          </a:p>
        </cx:rich>
      </cx:tx>
    </cx:title>
    <cx:plotArea>
      <cx:plotAreaRegion>
        <cx:series layoutId="regionMap" hidden="1" uniqueId="{5E8505FE-6106-4428-AE87-CE04EECB2D38}" formatIdx="0">
          <cx:dataId val="0"/>
          <cx:layoutPr>
            <cx:geography cultureLanguage="en-US" cultureRegion="US" attribution="Powered by Bing">
              <cx:geoCache provider="{E9337A44-BEBE-4D9F-B70C-5C5E7DAFC167}">
                <cx:binary>5H1pj9vGsvZfGfjzS6XZ7G6SBycHOKSW2RePl8RfCHlG5r7v/PX3oTQajyjZV5YFvLhKECCxpWoV
+XRX117/fmr+9RQs5tlZEwZR/q+n5s93TlEk//rjj/zJWYTzfBS6T1mcx9+K0VMc/hF/++Y+Lf54
zua1G9l/UCKzP56ceVYsmnf/+TdWsxfxdfw0L9w4eigXWft+kZdBkf/ks50fnc2fQzcau3mRuU+F
/Oe7GzeKFnlczN9tfkT/fGfGsf/ubBEVbtF+aJPFn+82iOm7sz+Gv7HFz1kAlovyGcRMHamcUEJl
VdM5J6r27iyII/vlY0knI0XhQlaJ4IzqQsPnqx+/nYeg79k5M+MyKtr1Bzu5WvI0f37OFnmOZ1r+
d0C98Rx4B7e7H/711576X+3fuY3X/+e7j5FbLJ7PHot5scjfnbl5vGQra824f9CPj8s388cmav/5
9+Av8K4Gf/MG2OGL/d8+2gTv57gaeKtx9NN3+IvI8pEQTJOJrBH8DxHKAFllpBNdA6SccI3rygDZ
FUOvb3sF+i9gO6DfA90BxWnhe15+/TrPno8JsBjplMqyLgNcygfo8hERspCZrhOqMEXF5ysIV+f2
hZ3D4R0usAe+Q5LTAticZ9UiW7/lnQflFw8wG0EmK1TnVNMITigbQKyMBA43Y6qmcl0VXKx//EU0
Lxk6HOHVA73S7wHwgOLE8M3i+uwz9ID1Wz4GxGKkcKZC/sqEMwEcBxCzUX81C0Xogmr6Uoa/PcXm
mqdXlH5ZTG8vsQ/QW797WljfL6IISB/5QtZGPxLWYiRrMmc6USnFOe6F+VuYv7NzOM471tgD6B1U
p4X053m+eIKa/ZNz88tSm6gq11SZqlCtcLoHR1oZQctmAnCrGpd5r5a9xXrF0OE4D+j3wHhAcVr4
/tctfPeoarUYcQUmEQfAvUTeUryUkSrLMiXiVaK/hXfFz+HwDuj3gHdAcVrwjuPSDuYw9453fvlI
03QmoFULleKEQqvaMIj5SMH5prxXzDQd6tf6x1da1wtHhyM8XGAPiIckp4Xx9dxfnMXfzgpncfY5
jp+PiraG00qZRhmnik75lvuDQccmOM66zImyrYBt8XY47j9eao8d8GPi09oL/41i/6i3NR/JuqpT
eD+oQhmV9cFpV0YKrnJdZ7C0cJkLfL4hznt+Dsd8+Tiv5HvgvElwWtgaiyf/uAa0GGm4pClhCuMq
UeShBwyiXtE0RQih61ReWl9vwV0x9ArPT66Y3d7NAf0e8A4oTg3foMjmobs+Qcewn9URUym8nOJF
3xoeXzbSVF1A2YYU752cg8vaWKxY+h2MByvshfKA5rRwvm6P68dmI8aYIEKFk2QJ4kBEc7jJOCMa
ohhE1rkirzfYSiHr2Tkc3w3qPbDd+P6J4Qo9bP1qj3N2CYX5y3rP5ZYVJY+EKqCaEUXICtV60f1W
NC/1HfPQsNMG9T6g9hro+tdOC1TDtREyi6OjIgsTifQ6tQa1maxcHBsmlOhPtA4TS1UpTvaWVF7z
9PrOf/3q3VpiD5hf38Xr754W1p/nALqeH9UbgiCiBrOJ9JFGHW6R7QtY0P4Y66oscBMPw8drll7f
+C8jvbXCHkBv0ZwWzqbj5nM7XkvMY8hqnGidMqYxyimspd4M2jjRFJq2wP0siLo68usffwlFrTg6
HOWXR3pdYA+QhyQnhvE8C44cnhB9voAQnCKo3J/VbYwZohOCaHBsK7ib8fnbKxnBv56jV4h++SQP
F9gH48FvnhjGfa5SjXSWo0aV1VGPMOAlnMvqtserP+pCh1W1HYcyXxn6DZS319gH6G2q08LaCMrF
2QSpZc76VB1DbLORDONXhnksaxRJXMgO2xDbbASLimvs5XIeJol8Z+pwvHessQfeO6hOC+/bOAuP
q4mpIxxqgstZgzaG2NMw7oi4lcxkZIxsn+sVM4djPKDfA98BxWlhO80Wi69xdmQ9G3ezBntJ0zRZ
29az4acWmtDh70S0QpWHevaapcMx3lphD5S3aE4L55u4Pu7VjIQuuKl1pulIECDLjMwNcU1H+EBT
EHRWGeuz/tZ3xUrLXvJzOMKb5HvAu0lwWtiacdEbywg3rt/xMe5jZaQhjRpZt1xGDsh2tAnRKGRs
ytgCZHey9Zqpw1H+/mCva+wB9Q6q08LbQEbbUQU2GymIGnN1ZSvtyuxjHLqZTgUVvdN64OBc8vOK
0C/bUpvkewC8SXBa2H7I5sjMzY/s4tQQVoSYhrTeFTeGi1NHcBEO7v6y3kq/XrN0OMJbK+wB8hbN
aeF87UZPcXDkU4yLmDKFUg4X5jLFeuNGFiPKVHwKpwjfFXtacXQ4yi+P9LrAHiAPSU4L48/zr/Pc
OWoKCCS1xjj815pKYQxvubDpiChI/UGVVO/53MoSeOHoFaJfltXDBfbAeEhyWhjPoHU55VHFNRvh
skWaBxMMyZkIKA4cIRRJnfBtcxhQjG3fxi8cHY7xcIE9MB6SnBbG5jw/ah6fOkKkEQnXTFfgwVb6
rMwNQY0NoMGtjVijrpI+F2it1r8EKMDO4ej2D/NKvQe0G98/LVzPUTmxSI6bcc1g9sLu5bh+VahU
GrDbwFYZIQUIWVzrYrdBks+apVeEfllCb62wB8ZbNKeFM6JrSbKoj3wR60i3htpMoFH18YcBzkj0
gWuL4A7GUUfgYniGX1g6HOf1Q72usAfOWzSnhfPVPHp229hx1/LyGG4QuDmgMgNqJHXtOtCoXWUK
vJkvObdDZ+YrT684/fKJ3l5iD6i3iU4L63H8bB9Z6yLIrNURTtxtJFP0HuAopdEUZAOt/J0rJFeX
8pKfwzHeJN8D302C/wPY/pzFjSfumw/c/uQM/2rbCBSuwlEJcb3UpuWt/D1EHiHIZZQtU1hOW7L6
TYOLH57dVYuNrZ4Rb0g3nnD1gD9/Jf/XmkKYwbz9CWi/3OwDCfEQuPA/r6ycLdTECEmX+BD5HRQp
fMNqh56dw8/jBvUO6Db+qu908vbXTgvX94vn+sihBRg4TAZsqkAtE0KAw1B/H1pA8GFXL4gXbg5H
drjABpK7O7kMSU4L3/HcXzbv+aFs++WTi14QyL7SCS7KnZkcSMDjsIJQd8yW/T4GzVxWDB2O8IB+
D4AHFKeFL0qmneP3B4Dai7JiRHZRQAxn1FYtYp9kiRZU8DSrZEfl6XemDsd5xxp7YL2D6rTwfiwW
i+DYqrEGlzNcUgzxfHglB7YufBoUDSFgBr3WR7xVjVcMHY7zgH4PjAcUp4XvdJ65X+do3XZMZQvZ
HAqiv4yq6ksDpg2vFTRkRJZgBO8qPXxl6HCIt5fYA+VtotMC+tFZZF/L7PjlLir+QdLGqqXH1llG
GgCDEYQ2Pn3WziDU/8rT4VhvL7EH1ttEp4X11A2CMM6OKrb7DC0IbbQMoOLFBblxqBErRB1MHxJG
tKlPtVwLlJVHY83S4UhvrbAH0Fs0p4XzLJtHRxXcfKTr8G6gWliWkTlNhoUQ+BxmMhK4kDnd+60G
8YYlP4cjvEm+B7ybBKeF7eX8yc+PW06MI4x0Dda3fdCRw7NV5oJok6YJpfdeLTueDspcXjg6HN/h
AnsgPCQ5LYwf3a/B4qhuLvhCuIIoL/mefLUhpdFVD/0CEAlG+t1L/GFDuV4ydDjCqwd6pd8D4AHF
aeF7F4Q5OvOub8JjBJBQt9JXmyIZHvYyalu20zkgmxFAghhHZtZWtP+Fo1eEfuKm2d3ZY7jAHhAP
SU4L4/O4zI9cjtibT0DxJa9uy1UtI8FS5ihKfemZOFCqXxg6HOLhAntAPCQ5LYhvnq4Xx82Gh0+z
r0KEw4viPlb1YcUSLGS4utAZEwWJKD0eNqheMXQ4wgP6PQAeUJwYvmWWHTfahN4AOpxbkMN8dRMP
7GLkcyDrDsBvJ1XeLJn5DWw36ffBdpPitLC9yGEiuce8gfmIo0QYkwEAbd/CZZir0/svmYxCJgT3
yXb8d8XQ4fgO6PfAd0BxWvjCOVstoqMmVAJgDR4MFfX+YlcwAkYwfFlIjYemTeHgHBjBLxwdjvBw
gT0gHpKcFsYXxTw/bqdiVAyj7khH9dFrj6UNMwmdiilEMxQsyOnt3pcrhg5HeEC/B8ADitPC9wbF
/8fNm4UGzamsEHlVYbalQqOxGrxXSNFaVjBtFTasGDoc3wH9HvgOKE4LX2QPzr8uno57CQM0FQk7
LwgOzWBcwjrSr16yaXv837o5Xhg6HODhAnsgPCQ5MYjdojiytxL9iVVYSP0QCHisUJoy0KExAwYu
TAzyEcv2WsMOHlcrjn4D48EC+2A8IDkxjOP4yXHx73EHgWh9n2mkyaK1/CqDZ4CzMmIypoRA514W
jm+lRH/n6jew3rHIPnjvIDstzG8QSVycXc+fjqxhI/u591MqmL3W1zVsQQ6vBwb7oOih70M/jCV+
Z+pwxHessQfgO6hOC28gfZaW7tk92osdNXyMDK+++YOiCNS47IAcc2AQUFRUXNvsJTb19sbu+XpY
83U46ruX2QP43YQnhv3i7LFclNlaVzpOuELBcEXk+tDVnK7hJY6RITCioaah1/yyGcT6x1dZA9cv
LP0G4sMV9gF7SHNaON/MnSgOF0ftFqCi5wd8JQhKcYYeLlvKGnwmGAmEOlRIgD4qhX3w9nivWToc
560V9sB5i+bUcM7QLyAI1q/6GOcZg7x0AfcYfGOIMi47YW44TvoyCrhVVtkhW70/YOUuOfodmAcr
7AXzgObEYF4sjjw8oi9ShOcTTQMEcvt2VpRTjajoqrg9OeJmyc1vALxJvw+8mxSnBe7fiyDA8MWb
xbP75B43dxMDIpbDumBarRoxDZRwuMEVaOcYAPOSib2WI6urecDZ4Yj/aKE9oP8R6WntgZs4y1C+
d9T7ekci34YcR2eYvl8IrC9GltOfNsFfs3Q46lsr7AH3Fs1p4XzroodTsDhqQidw7FVrFKuipkJD
B4nBIUegGpkkSAfb3VhgzdLhOG+tsAfOWzSnhfP7OF/My/WBOo5WhjZOCDpjShfM6+0+Tkg3gAcV
tjUahfTVVYP2ESuGDsd4QL8HwgOK08L3NkZW51H9ZQhnQdPSe1N5PTVkQ1rjqtY5RwEs+qfuwHfF
0OH4Duj3wHdAcVr43hXoS3/2Ye4e1bJCPz2UyaAoTlcxzwla90BSi1Hv/oYnRVl1QR5kHXxn6nCc
d6yxB9Y7qE4L7/sjK96YvQfbCs4SzN1cdjseII1ex5gWg8Z7FCGR7TGrPTuHY7xBvQe6G98/NVyT
RZ+6e1Q/dz9XAHFnRvjKPh4qXOgeQlQOdQtf6t3gg2N8777w9DsID5fYC+Yh0YlhHQf+MTUuFcFp
WMe92iW/JOhu3MiYKNMnfiLBd1VHNYQZ7PwGwm+p9wH37fdPDdfkqMeXI3EIqX19y8zV1OOBbO5H
xODoUrUPamxXOd7Hye/I5rfUe+H65tdOC9f38zA/dmUUHFkIKOtI3O07zG/HnCGMkY3/RnC/jVCs
GDr8zA7o90B3QHFi+C6ekVVw7KmaGBACnek1yDQ4u72GjUZB6wkDw4Qh9OVZsvQbGA9X2AflIc2p
4RxVfQrJMe9eFM+gHzkqoHDF7h68qCPmjDQCgN07QwZ37/vFiqXfwXmwwl44D2hODGf36cgYU/QS
gKsKPWJ2jWrrG99qcGkhC3TZnH4QT34Pdn4D37fU+2D79vsnhmv8dFS9uU/MxkwBFcZt74fcSsyG
jEbQAdUXq1y/LRkNdn4D17fU++D69vunhevjU1wURxbKSO9Cnza2buqzYQ+tCiqQq/tSdj44r0t2
Dgd2k3wPZDcJTgzaYnR2HZfuUT3QyOtA8Oili8/WqaVo6ISRmjCGl+NRhym6j2uOfgPhrSX2QXmL
6NSQxpTUo9e+9fFAzNlDXLDv8DLQofvCZOheKkEDgh26FerQeo5+B+fNBfZCeZPkxDCu3W9HFdTw
YMjoTEw0AifHqiXXhqSGBwR+DTRbXBaeDy/gx56d34B3g3wfcDcITgvaD/Hz8zGv4D6ng/U9p783
ydxAFgk/oq86XzfDhWv6rYejZ+dwZDeo9wB24/unhevn+fMiOup4CIxU6weQM46Zan1XzGHJORL2
lH5YFyym9ayut8iuGDoc2wH9HugOKE4MXzfwj1uuCqtHKAoUqO/DLzdOLgYYI/yPlvPLxnrDasbP
S35+A95N+n3g3aQ4NXij+LjHFzFBjERENRMqFfvilmG3Fxn9fjC86UdTfD67PUO/g+8G/V74blCc
GL6ZaztHVqlkpOZAaYZwXra8HSjNmH2LFFsMw8TQ0x1dUD8vGfoNfDfp98F3k+L/B75/PDX/shfx
dfw0L9w4eigXWft+kaMRcb5sPIbPxvNiPkHzlqLd+9MfkL7oOTtS7dYq0MXzn+8QyZXfdqfvf39D
Q3ozf2N1vb6hWszz4s93kqaP+krWvrxR75N5+kHVNbIM8JHeN53Q0HQA7i3Iet43w43irHD+fMf0
fhCjgo5umFKw9Iy9O8vjcvkRyl/RS4hjNHJvb/UlFeuHvI+D1o6j1/f18uezqAzvYzcq8j/f4Wfe
nSWr7/XMQj1AxSXSizDwEfyhtprg86f5e9T04uvy/1McXw8LFpGriEixk5ZmolaZchWziimTNtcK
60okhbKwGqfzxommBppiZFbpqB9Sj4b2N1VWav5MHBFLH5klUu1TnWRF/s1uWRDPO1WppOfK06zM
8Lo8u+yULu+MJqlc30hRUiKnRtyokjeOExHkjxlXWzomPM8/uTSq/ImXJ0553qRF6p87dibHU10L
KuuJO2Vjm4GgNr1KnCq48yVNScZWLTnqtIqlIjQYKRvnutT1NL5KI9eVDaI5bXJnl6mlzEQA99WM
lpXVGngS2x2TMoi+oM5FkoxCtX0xzgIuYhP1Lzoz0shmLpkFUiEvaNv4uZnnUtuYjWOHieGkTSHM
ymJlbgq3zMV1G5R+5dyVEaONNKmLQM9z/JrXkvzCsXkUGqEXcFeeh1VROBeO7GeeQfKAqEZa+753
UTthnc0sh71ntYgMT+nS2IhjVS5MpaWJNM1iy/9K87pUDInpgXNT2FXohkagWjQ7J4wF4SzsnKYx
0LtIt/6Owjx3p8TKu8TIuRIqZuvK7aVeN4o3rvSQE4MJtdXvy85R649KraXKY9MJ2XnyWMyebL0O
nkjXdPks99PcH3tZlrjTAoW9WIorxRfh+KU1UfTaug31IjYptZQPkcwd05V5ZE9ST+1cs4xIrJn4
WXrpI8HtIRKB0hoySePUTOQ48s08tdSPpZpY9TSqkqJ50EsayKYjeZ43prQl8mWW4VFto1R8vxzL
OWXJhHWFSO67JufuxBUtjYwszRMxbhVapoaVe3E7dUqny1vDlaroXg9SSfvG1VrJDUnvaj8xmsLX
IyOM9bAxVDdT7dCoXNuVrkJbKO04REm6bbIk6bRkHIlKLcxSz2vVqBBo1GaeVqfcSIJA4hOL5KF9
aydlS889Nw/pFDUXOblNkkp+9FhCvVnt8zq9gfyz7RupsRv1U8QlnZ63KbqyXlqQKAozS1uUnT9x
SQJUaqP08/pW1GUzoW3qTQSt3Eu/s6W/Eha2j5WqKO/lLLcnkuVyM/dZfU/U1r7GCfDMpOD8Tk5I
6OA5A/c5YNT/IGV5Pasj6sw4rd2vaSXsWSNRfhUSLTmPc2ZNdC2MZjRpiokq4TV3mogToyNRNnGC
QrlimZzeuHZKzC6KlDvJ76Sx7krNhyATdFa7WnwVqql63TjEn+lWHY5tFKBcWikLLzJu148ita1x
VvDWDD3ZO7dLhV4Qy+afSJtajuHoLr/NO2XBwrqdl3mQ3TKpYg9xWVsPddVRM5Ll6CGJKhvvI3fM
2qnyBy22y69VICcXJXGVR8cnuWv4percaEGDLwapmOVNLf8VRrl7rqSefyFaHJWgdPyporvxua95
YW6EWmSd567tn0t61k4ySdjXdmy5mpHGsvc+gIS8yzov+hI1zJukpW7fC5GpszLzrAniWcXUjVxt
0rVNdp5nND9nZRI96Aqki6sW2Y2CrTirpLybss7n9xWzpDl12wZLxcmnyk2Ke630ymkWSe00UL3q
rvPs4EJ4JIBsEIXJucvuCS+oY3CHhbe+JkVjx/PIt5B40WNWhvmt3GiObkDdJMIoSUgvWN5Jn0nS
5TdFpQa5WbetqAzi+Mm9owTqg15Z4bRtG3tMlVAd24peTcIq0SdeTFlnSJWSTxRSFQb1cMxLuWje
dyItp8JSZFPUVkuMok3ac8ummkmDWp/5oaZMtJxLhhymime4paqaNe+ip1KmHnYIgbglpfNYxZm4
zRqe38apE08s4HNO3YRfWKHfXNCkkKbM96Rp4ijKZerKzbkf1HyshbS5kTwa4LZqo5lW2CVodXUc
WVx9ymomTfwuda+J4rXTMEukiUqVZFZrsRgrrp6a0NiyWy0r6LhuE+ejlQftjVNq7QT9c71p2jXN
rPAkb6LHoXLJtbCAOAqYqTaSPA4Dt5kxl6k3Qdhqn7S89GaN5vGrwmnSm8KvyIx2dfNghSS7xTtQ
IZIjz5v5mIw0Q3qRO/YSWZzXbUcnuqXRWZuluhHTLpmS0HPHUcacqWTL0UVK43YsC6u4VdukNHjQ
lpeOH1qGE/B6WkBuThpbVcYkruTzTlTWTSnb1bRFnb2JC0GbNTjRU2Z31ixNkti0GPFvijajz4Fd
Z7fcywkUAF4bkRaHM404rpn4HhtLYZebmlY3F5LvsonXlZ5Zeko6UdQSiLdtdeFINT+PwjKaIotV
vpbQlPgiLD39s6qG4qOfafROstRyjAtTndW6F0zDomCXluT7YxxvCNGitSZBgdsi4U47TVGG9s1h
xL6SXeJPpU7K3mtaKwzCS3ni1Tkby5Wcju2wU8Z+p9lm2AphhKHuXZZdl429qqzvNClIJlIZVrcy
JMesszx/EqjCMrumsmceU4JJ5KrRJCRdOeWS49lGrLjNuWsrlQklybus8iS/SfTAHYeyUo4d1w3G
jW4pYyXusB3KKvONLqi7KzsWQX/hkkmq6s04FFU8gQnfXZRebU1EJzemWgTeWNW9bNIg6mmGLGqn
Xpjl4ybSsYfdLJsWnheZIqp9M/FIOXPqsL9A6viqxX03lm3CzSaRsUtDzx4HjaWYvtfprlHzwpt4
FcEdmpHg2m3L8r0keZLJwy467+RYXBStW0wl3gD2tLNMO4OYyRVdOlf1nE+4bjUTNxLlrPNFpRus
9fN5nCXp2CMVm0VxozAjaMpaNaU0cR4qESQXgaY5lmFpefY5KeNuqtRdcssCrw6mPlxY6tiz65pO
cz/PrZvGZYU8Jq4dlFNHRnn4eSM3dXet4SUFZpN2ovjQsC5xptAvs2LMsqS+waUexKYiO1DiBGuD
1ghTWrpTDz1xU2pEWdVyKzEyu5Racl0igeCr3VWMdtF4Oejvxe7Y0J2f4qRdWkQrVfr1j/+ZLeK+
2DH/d0/1/a83/wiil0V7g2HjD1vWy1p132na/ODDHxsvMFa+2yEy6vSELKDv//F2oU0DZqPRWm8Q
fKd6MWB0dAhnSExGZisSMFajaNcGDBzIUO6QXIOuS/00NTiQ1wYMTFzM9IF7AyMg4Mnqc26+GzAc
KdE6zOM+tA/751cMGBmlSgP7BXEJ9BFBMBJdztFtYNN+0eIoCSLi86ucNVU0lVorzf+y3FzVDR45
YWYZCFNmfm3gNvdyI1Aqln8phZ75U61NwqQ2Yl41nmX8E3ZL74n68W5Zz3He3mU93Xq/KKN++LgK
HRXjqXvX5Hq3oLUHGnOhMOllH70xdzn2WN9CAFUuK7P2+25BchfsMCT2LGtgftHclTkYG2wXbD6G
yxztKfpqZjDx1tzlaSjV2Cfqldta0NKSujCDgkbjUlH8qddSfVImlJxbiJxcKal49FNVw02cyJ9c
u22+SlogJm6YZEaWBDATtW5K4zT80JbYW0kod/Os811TkgIo2SSaJ63uTS27vbKS8MLx0hur9C1T
t8pPjtR0j0JNA8P2U9/05DhIjaCInS+KJUUQfkGjmrmT1OdKVAS3TRa1RmUn6hRXsXaLV6xNNC1Q
L/wmbY2asHTCNMc3mafRGyuz6rvcjfWLoCDxI9eK7tpTbPXGY75iSnHXjNVCZxMJrcwnWunwWcIk
ayqntT1J7LCedbr2dybYZRgUrhH6dBLZ+kPH47/boK4Nq07vod9+8BMydcPmLvGUL07cfrCd5LqF
ADetVptHFruXrfRD1YR/8Zi1piUFi8oh3djn+SwK0qvSac6bLsZTd7pt1K73kXG2EI18reT1NyLb
72tLBEZkN5HBOzF2kuhZquGUSIvHLIu+BFX6yeHWTWs1wrAl+6rwrHNXL4NxrLaeIcWeMtWUKpkV
ZV2aHVxx09iSnZlXFbZReQUfp7UKx0DQTtA6n880SX1ua639DG9Ae0lZcdUFVYQbxleMotNKwy1g
6PIo4YZc61d1Ht+pRewZqU5dU2vLT2FTP7s0/cpgWocVkwLTg/0XnTfEdzTf4FXiCFyz4dxJqmIs
Z84CA3bOiVTYY9akstkS8jWELJ1VqVQYGhOeoZX6UxRx2ZSD+iLtCL8UeC6D6EEyjVQPamvXtoat
etcVujdMmKVM/wFyjJKfuu0+b40sfL35lpRrSYaZzEgOVnFDYfpcbxy9lWUEYzP6kc5MrO6w15sP
sqzPanpNHEfGxPrmgyzDQFKVwG1H+2YZ+q/cfH0SzUCUaX2vNFyvBDmRcM1sijKlbB3q1D67ykOF
mqQMk3M/VpRxHPveDYukYOzkaT118ySekspfeJZmTXw3FfetncGKyll82zpRCZNQvVUCiZwXjeU8
+ZJ+DddEMEsyt5q0QcWMxLb/Dro6nFqORVbOOauy7FlH1eAuhLPuMszkxvAaNTMsXw4uZFK7D23b
5blhhWk3lhQpHFtNWj+EWdGasQqXC+vaTzF8e0bJrWvqBOzGLUg5oY33HCNhf6rA7WiQgqvTMHWT
S2JHdyIhslnZ8IZJqXQDtU+ZiqhVjKaVHnRSyue17Rf4RtNIypeohch7rDuR/y3ZCvEvYW43wTlv
lfbvJqjhxcuoZthRR6dBTrL7VirzW7QIBn0KrcFRYFvQSPbMuLG+6roFO1eT3+cpVx6SRotg/lXl
jMkpjHtcHu9FWPFLaKNiWuVlOc/COjBCOO7GapqXEyBVTDNWOf8IpVSBk/nHaoY5z6pFtq1k9FTr
o4n0QfQd6mcivJZErtWMfiAKRd6h/l3zXCulmGekYp7RqrFYr5p8P5jo3K4jZ+1l/Dr7lYO51CE2
XepQMKDMQM/AMYfw2DyYsdpwNWW5doXMyGc10MciI7GRpvos7nz1smyLT53wlInK8tKok5wYbuCY
GYxoowqra+E2zPRtqxnHVGn/iqywMYugDKfCibxx59ELqXBaAwblom2cm7DJb6Fd3Xht+kQz+9q3
ZXuaZVk19S0mG3lUBkZrdzNPz1OjlWPHhLmVjEOid2YXN1NRe41h505n2GV5ETFXTOJWm5a5l+Bn
W8nMSAMvXFTDp2OF3LSKLDGFRIgRO1w2Ctv/K0i65MHtBDEbEquGbNcfqJzmF36o1M2EpK6q+oYu
yVY7cfOysKYFCyxyo1ZaUk9CT5i6VjMO1SOr0gmy0agGz4Ha+Qb1XecyLzNLTElR2jcqg7rA9OQj
cYOv/4CLDvP3fnaS/usWbxITXi+5JdX3k9QXnmL0KrKwV3fSG4UdDYFwXDQYzf1oCuzj9UlSR7hz
MD6dslfLb32W0LgRLdJBs66F/JWz1PfOf3PJoX0Bol+9aYeTifJJQQbmnY2YlVInhXvtlUmg3yqd
KPlFyhqbz2oWX2lJ53yzWB2zzzySo3ELp4P2kUkiNGIVoaFx2fBWm+SyJJ4iy+r0LxbhwV2iap53
LjErrO8sVuX1X6ovx76hxGpeThO5C/zLKC/zc63Ngo+F6KSruNZc5z4qKxu3D8vr+M7RdW9iOVpg
yLmnT8JAxZHOZeF9UEVwW8mqH90G8IoYXlTdNlXwDH+4jaOo4xT6dVcZumpX+UR1bSs0vCJn3yqG
6/CfsK37doE/viAG7cO/7+uebGNfa5yj8meZt4qNs74h+ssD1ikmYnEVrQf7i2C9r/vNi26FOBJw
hKB74RvlDT1TFKRt6C/TLkG1dqvc/+9xV9rbmd/viOW+7nPz+iyQfkpmn1f71g7VrVx1G0m3rlwH
ypeXf40KXZ4oHc9oYAi/absJb4Jm5qU1FYZOVdrMnKRDXIItj0DFCk+/dey0k6ZVU0K0B7KX3noi
84NJS3hidmUdGxRRqHZS+4LXcHiXXWJ6thImV04YWMHTP2GrKT+VoOY8z3doIqD5vs/6wu++kBDG
wGr+2nqf9a4LVUYOHsWExZXnbL3PVGQFEFgXsASw2Tb2WV+ViNQf7Fu0BcBACvlX9hlk+NZGk7G/
4PBAngEGeQ79YxJniWVXNLquXPJRDeiMSYib5tSe2j75UOnWTG8L+IELt0tnnlCtca7IkvU50O38
A/MyZ0KrFI7ihEJQQR+vZNuIKtU21BhpHJed7jvyp6h1PHGPwCiCIV3m1WPmd7G4K3vBCWM+uWil
OMnOS+FZZFJ7YTWt5HySwjZvdPsvKeWzttW+Kp6fjV145gxm2ZcJ9f+2afeUy+lzRp1LjNab2Uwy
lFD72HiI3NPyfaCFDyEJfaguPvziKr+NM/olluwHz8ozw3d0a+zGnSnRIja4RO+cWv/ipiE1ZTvR
zvWM/MWy0hBpfVvK7FIqvA9FGNtjlVuxEWjkS62Vj7pmf0h588yVBs6aCMHEJIP5Erp3Vpl8qdzO
LKL8CQ6xO61G5KWoMkPo0a3L7OcqR/iZiA91Hjwg7eFceNKkSOOFl9dXdcBvLcHGTlTc8kq97ULr
QgnTK+Kmj3LiIbaW8nOesvPWFbc5Kz90bnRdcn5TS+WU8vrGTvXciPXLogvGrd48lKU/ixuKaKVk
4kodW3J2S5L2r0wr/4677GObNKZSFe+7yJu0PPugxrljSEReeIl+n7RwK3SC5YZcdY+hl99xpSNG
4vV3E7f+IpL8P+R92XLcuLLtr5wf4A4QBKfHSxarVJPmyXpBeJBJcABIguD09XdR7tqS7O2O0LOi
u8MRUrNULiUSmbmGPDIRXhBwICajtl42JK7pNu5opVHliat26oBJ97FXurFfVtu+ZKve5rjwhDjq
bNwDabtt6byGmWgyBGTjsGA9E+dmaFnSUpa4Wb0hwBXKjF+NrX+uuFqXg0gwWbpyDD4KIbe6zVdZ
W95zg6FH490a/FWFyY9GI2tOdhVT4W/kwoFw5Nq3rJ1bmx2thks11IBzvPC+xpylRBvGDaBlARAV
4BxbyWHehIFZ+SRNEPgA3OrvQUou687nUa/nn2aqhpWfj7tu8J/mWp7Xg9vEaV0fDe/nSM1Nt6kC
90KUQbaaefMFiwEuwiyjkY+Ds9T+Z5gkFo9FltLHOQSOpFVLDo4YgFqWXlMlODZ2iwlf6+gN4cQ8
jBZAlKpi034IJ2dlbLS9qFFYVNUUOEeK4VCFz3uQUxcVQ2lQvKR7IS07yjAPa51AIfTLjWMXOOmS
3zH0HepC5a3ONp6fu3Zi2amKiFHEbL2ZT806G2rWbwjwWowIsmvaT6W8AcREwbdIe/AjMgwA/J1V
dTdEWOUFhgBd/Tjy+iKo8HFO+YB3IfltNeH37jbdBWXqcWTV96HOvgIo+uG3UxEF3mjQg9CtctoL
4WTtKvMGDAApODGgMnSxAyh/19r81u26m8Zwfx2o0YqybvBixZwuDtH34HikedLl6Y88GPVBV+E3
R9TDVc2rB+IX30TejpiO6R1tyEOW9e1GAGk9eL7GKSjSLA6s9DEPkBcy0QRx6ZpxX4TTfcDUGAG+
6OOmwwQvU+w6F6AIkdl7NEUjYset50QobwMyi4nGrLJjt9YTZn2WisIpPUfWuW2ZDM5zabbZOFx1
Or/LR/rd5vmVrKou0pbe4n1eWsSbo94JOnA4eLrKNZPrtG7GZHbraWVYJj5FNRjgTvt7NbhIe/+8
opdnXq9oOFYyGM0z8sts+l0piP4CdR0BGxcCcVSJpysam3PhXO3B/uEXSoUK7tTiQPSE2xkDwH92
UNCPXNGY+r0tBV0w8PCDHKQ7H1pJlBG/MfBCtzVhZVtsTxryKJpcZTdzmJH0tmQ8SrtUs62yU5Zt
aqfKu03naCDmA+2HdpcBfNBbNyeiWLm9l7lpZLd1HzkZUPYV/ErYdONqK+zXKsgvnbLdf4aSz8Nv
+e/xdPKk/jOmludOMbU47EG27GEnxWkh2Kns8/+Dphnz33+E6ou1+SmmAsQUfuE+6J4veuY37QWM
tMGUDIGZ4lF02/5HYoq+0Dbf9RcQ5SGuXYQpqJ2/vv+G1tlOqpNhkHkHUoFugREOrZvYpXl9y6ko
t1M1Me8a6hETde1UP7hjmuutBrPuUDEW7mpnytyHKfUCebkwcvMm6vLWtpOg5I5Vx8tB8/AHOmG9
B/P0XtEOc1Qn+4HB2A6dB+CakNZRz9Qtb829o9SQZIO+biZ+RcYqjzIrGON24dG8cLgAsX337Jav
ZOBXUdgVd0IC2CJ+dTYKvEtQCs5aOftnLunHyM4AVNVEgrjpD9sgDTHRJVehm29aJc4mz81W1qB3
U2fOddHd1D2GsfgqSKYoJqaJWxGxmyluMF5MRl5dYMZw0w/srvCUidOpvmWj+z2vyaXT1vdWTm4s
5XuJ7xRXrLWSNAxv7KYY4sDtXbDe9KVVdlemdGJSWFNsHOumYoUXj0CZo1QUZyiaHtK0vnRImkVG
WbvQ7UDXMq0bW215GYTajkIVerFfExSflr6s7HE3DUMe5WVzDRIViSwaPo/4gFdzqs5BlSWxGSsw
cWkNLC/Yt9LGGE17G6rcO5bniZxnMDSdAjP0WtGIiz7W7qQiO7ASKf0eNXF/sFEATbbhkaiCPqFa
Hnuptr3XZbHMx341DeaLpb0n1xdZkrYh2DbjvKqm5hB4gMbqTBxE0FyjapjBRRL9Jk2bPUaFGz0P
13NpeZF21O6FC0f69MjyYkOdXq2qgsDdGry4qugvJ+085ca6zytzkelUJWFRPzfC2Ws++Zuiyx7C
wVQxa7MKnJ5h3XT4uJgveALp244agmqu91HCZAe7qmXklOGmAme44ZW9s1X4KOUQi9k+TB634rBq
dm5hsnVj5EPJ5yupsgoIR36ZukO4HXtK4ryzN40/7NvUbzYzS4vIgPQ6i/Q28Oo5MmmzKWe0OqA4
fJOyfFxooZGly3Dtm25lefII/tGzmoN7SqYlMPBbE6juhl5X4D5RR6pVm+dBZaIwnaloYgt1kBdb
pnCqqCgb94F0YB4Do6ZAdmZP0LNPkbjpvyXuw/Rqif06E/LwzLuk7WCauLBOlrHPKWXDSxONuOcF
y6aKdwMhBikO8LoQ21uXNn2huLytAjD+DGChS4IXW8aPDIR+57HgFQJsLlv+gNXYH8SEys3yylU0
P1i2rdCVdPpWmVQWm7bApZEU3sSCC9DEfGQKrwQ+ldnhtclBshtblSEXTyFoYFvNcnZVBSD9xk05
gA/fy7k+tmSy0aAYZxabwfeMiPIBkHScc7u2RPwZYmsJh78XBRF4Vf8rupanTtEFfgtmh+/2z53i
i/3HcSm2YID/Yi9TItz7p5JgMf/EMrsQ1CVM8UCAeQ0w1Bj4+hIVv/bdfWgS9DLoeVcRADbBgg4s
KqYwGqXhAie/qQjGlKUZDVtxGIxx3PPBFtWUTLPbb4mjQgKa6hJnOCfqjvOC602YStLsChAZzM8A
iFuwz1BjbohpK4BOs44CV507sr3LHeeS9XYYBZhyx2VNvRXroBKp2/ac1uG89hylozAr20SGdROR
nKW7DDqNuwCih13Y0YNo54sqnFAwYNhSWs4mDdmXLLfniOXeDyvjT4oO/hWm+d+6wOeJcOvzQM0o
AFzurSj3dkVlhwnnOV8Bhfb2tMqvUHk7t7qp3FsQ6+0b5kqxrQHEqk9RBTPUpX8P+DVMuirV/o/O
annuFPL2fyAbQsxDinra/XEKeQqJ8pLPThK4N53VCzfQ8VGW+nA4pgQveMqpGM2DngXFuvNLOPch
INZ+P/tEoU1RwPlYJuXj3EFg9RtDAkxqYQ2iGvZOlg1+EYtugLio8TKr09EcyDFm41ysOfFKuc5D
UULCItCARwgveZErMyGvirDjZRmDYE9VxBvhoR1bhjeosNQo158hdy4I+N9D6b39+evNvDx1CiT3
P1C6Lbo2ZLt/7FNPgYS72XWw75EiYoD9vkUhl0AKgbJDuYCQwaz8bSDh1XCj4tf/8tiH2qk/Awn+
U2jYQLZZVlNiqdX73Fk0o7JrqtJf/OK+NYXZt8zqvrsWqrh1pSAoe+RB4QVQtrUzRDi+m2ZNbDtD
alaETGUVBTMUAl9nm8xqDTvg7KujJ/FcmlZClfEZomiBLv4eRZFI/+/mrTnzayAtD54CCQAeaM8E
vp7LXbrQRd8UeYGD/bELSLN8+fUCxr2MEQ8IzOCGgLP6GkSwUQAUg1cC1A0tJv3YnIci5b3H/OBS
uJSLKPCwfwOp8X0UhRgcQvwiWsix/ErHqvBCdGjtaM4KXQTQGvEA0p0ia9XOUuhirmlruX2SOsPg
g4thD35/Ybdg9sclRXOHyW1/oXuvv3eaADSuUrphVPTUi5uAWWeVr52EAZ4oYujf3CTLCy/KzOBu
INgSiQnq+4AMLPLJQNYYIBW3jjvbR+jpsv1YpXKMftHtBea7gLDpVCX95De3Qg9k12Y5iYwtbvxR
n00mXLlU3vesirtZrxtPrcqBns/NDOKIB2rLzHcmTUU0Nzb42GLcBkE1oPHXW2lnWdSCjJ2ZcIiG
yVuNvHgadLXHipInxRqg7ZWdJmGOdsi2bp02jwun+OLM4Z1TTBvpV0cvVI99ra5b39lNek7jKXeL
iDvDsTLhjesHcdBNB2EFq1xm17BD2WWiBK3FYN7ukW0xg4EyV2QdpuLYhpikBX3UCr6f8uxO1c2Z
3TlnLcb9Veecs94/4v3cU1bEzVzvWtp0UeU6GNdDJFpMvI8Cv7vkVjYlsqlkXAX2Zej3CdGjv9Yu
77eKDGfaYSnoNPOGyO448nFnl+oQtP61kkGEssese0rdi6qdbsNZprGqUx5/hiSxpN6/J4l3WzmR
FF7E4q+JYnn4lCgWON9D0bp4/P7ju/564+AyQlWDwfCL9hoZ4TVZYIE8EgWcOf5pFE+VC7QQuB2W
zPKBLhDI7LscgfSAIttZKC/gw0MxvhAQ3lbpjrFqiJTT+sDByuzB45I1zmuhqrMutQSABz00HTSS
GvJWWVAEYZ+dp1JkEdQMZ9B1npUzXxd0Oo5+oOJOmTwqS5HHoyFfhtDhsemsB+Nl91YxdBsCCRMZ
+d3UAmSZMj/xxnZrq/qLA2hoDNlB9LWOG9eqoKZgTVTw/DnoGESIVqJoBbWryled6o5Z16y1xx55
451VTvulccNjp4MzWzOAl97OleApOEBihXMFI6p9LYrt5NQPTt596cLyrKv0E7jje2Am/bae/JUz
sS9mNjfZRLfuDFknt62EM/yUsbiuZJh03P1R2ICaHe+szdOLgslzn7TfNJSWrmHFqgdfwjkoAZib
B1YWQ9F+BbBl6zberqHySEKyKvsij7Vv2/t2EHsGWXRUlaxLchogQ1o80lXwzfahcfIhTqNzk6Q8
mKFI81chGeZohhiuClsahUL3keJNGduZ/Q0Kqj1fzq0pQIULVX5ZUWYSwqw8av0RxLjwYOPk1/aE
eT5SQY2cAMKpfdaW4bTJPJNI5A0oCyS0BEglIXKKzv0+mpY0w7X9oJfEMwm1A9EUCtj0HhjykY/2
uZU2MUXGSrk6m5HBekwHO7D2vUKuAq53BJmufEl5Nd3qJQlC0Qaci+9knV/nyJK6WHCyIJbInhay
6CQoJG5LYu1ruktH67IMyX0j3INfFttcpne+mq91xeNyZpejyJMUbyipl+TdF97TiGw+Iaur2V2V
HOJCjXyvlsQ/4gYgnRiA247brqPBWuOqKPMsJsvdUeESaSDqL2i5nmcb4+LmdjBpAsDvDOr/G73c
QmKWZOdbHifLGybkizfntv1QNYjTs8aCaE1mdV7KT1FjLTXH39Pnry1Mf+bNF//GX34WIfY2I0dh
LgGC6zJGQ839Jm+iVAfHhPzj5HrKmuGyAwMJFY+9OJ68KbGAiDgou/BCv1wwPiQGW3yvfquw0B8A
sltoX/CU9ZYh25sZB4YeRajBSzyUunNNGoE0mHrXIESkQQzlfTHvNCs6HilromPiDUPgAInmOL89
1LZfrGq680XoXQsW5Cts0JpXKNLIQoyYyUpJydbSqkOIl9Nxn5a5OaocmcCpMNHPCceM3mkiI8sH
DOqv57ayNyKj+lqR+s6eMhK5uVVHNCWgKqikVA7KKvtYtvPdLMM9pVkTgU6+avL5HH3FCgf7IWgH
FYMcWa9wE/T7Qs6HYbJSTiMvow6vYzsH472O23IMrltoM9dF1ac3hQfvhD2bPHvT5qo0+z6t/PXo
BkWznUIgEBFoYhDiWyJtIxfQjZ1Uv1CeMYTV4xmUzQ7MJl5AoEJJb/wUh8f519ojhoGuklBs//jz
AC1PngqPRTQJYADrVF2YtL1szD0dIHTBGEsDdAZo95shzAvkjOEhmhtIz9CrvHYpSxcMEBLfQcu7
6DA/VIHgnb05Qgsavax5xPIwikE43spvBUiZe6qxtEara5g3xn3f83Jt1V0HYwzp+ivqlWGJuUnK
yFo3JA0vS9sioBv6sklx0ep8SjxVhO41WCeDuW9dWRQPQMqcNIahi7TXlSBa7j5DMYuG8l+y8f+T
qvj6ZywtD51iyYHWIcRuXmS7JSsv9IVTLC0k12XM+7KUZBlTn5IxgsxGEwx82sPWEqx6fI0k5HZn
mbWgJP6VxT8SSWzhLbwfOKMBx0gnRH7HfPB35mGbUtdjVRrsm3r2/aieYaeT6MJ2u1h7tNNHPxh9
+dPy5kFHlEnAeJZvvOOg+gAWNZ2ypzKhXmGjVfaGmm/oFHaJ0xmxKn3qbPxFuMgXCaO3iBmFm86x
Q3OYpIQATpnovG1oxu6iWDSQPe9t2DYgtTqLQtJZtJJSuMHKz1o/YozpVR40JGpzsphOQGI5l8Jf
D4vssrVEeW6qeYRjiExXnyByKcHN+vc6AgK75+9/hu7LU6+hC0EdgzeWx16c39/UEYtQOMAXl0yE
ZmiZyJyCd0mDngPyNvuv7u7UgL2kQZQlSy2BeP9IF4YT9SZylxyIAgJ9Hjo9CAJxFt6XEXkPFrVv
KbZvS5t7XyU0ovkZ2BaCrLkrtBsxR7rpY1VCHoZWXoRAkNXk291Dnc8ph2ylCew1rTz7+RMEC6jM
/xYs75znX3v15aHXWFkm+LiPbDipvTgGvElzy5WHX9Gr0/hrrGBo7IPzRf9A1l64XQS57+Wa/WC0
vOi5XhPdy5X5sjMbLmoeRoVsqUrfVJ2Cs8LK0ynY12HTbsC3MWEdD77aVmJWThrNVa0mCAo9/mVy
Av5cjG614TJVfszKEj20N8CuhEqLx/0iQwcDUK76RZqurbw/a4Oh3mSQ+BainyJqinPfzyToH2AU
tAW/at3yqV2kwZljtvkMiSSGC98LFy47wyIk5moKNzO0xSmHiRZcxNSqwfwDJJqmW4Ft/TVQRYLm
E8O41L8vMCiFUxu0XK4v66uKOjt/HGWsR2fV4Z1A4CnrWC9KsHKGdM1xDIZ8sOWJaW6peMAgoVo0
ZFZntoA9p8gfoC+zxLCmmTvHNTX1alxUaCgaoEdzkFRr8KoDZdtRs6jWplKodVZWByuAOZDFjl5B
bzDAPFMFFVFt6mcemEt8AqACO7Ja50YAx+EgOmubjatGaxa3Q3doFj1dY+DXZSsSBYvWzrJDmhjV
3odzx0Gb8w9uC2UeKpqVa00/fGkdidVfNcT+0cj+QedVFaUp6DGtHyYDMw+V0pdEh4sKz3oS1P9a
ZJOORzUewAL2Vjodtxgo4wbKsuqiLa01p3h9JoIrmvUAVEFfZzCbGWWXxz14QPisr4aZO1FThs89
smLUQykauXrYpbm1TYsptrv6WeTqephMH3X9BA6+62uIZlsY3liqBK6qwFV34clVDNPj6KCjCduv
mRWCFW9jmph1HuIM/j1RNpOfYFVflNnswFaLis9wlaGk/tfslD2334DBIFH/Pk1cHnzNUEgDIcqp
xc71ZQr43wyFKwsSD/zjoex/r6IDwL8Y+AJgAOHjV1473WaLI4brI7FhBeyynuxD+NVCfn1zoS1q
IwerGhYMA8HBAGS9z1CWMF2RVpLvoYxr+Gbo8sgOAwHvAjGQ9Mqr2UVZCSabWNBaY8yklOtGPTUP
qLwWBy97iOdeXRKQU7cjH2Q8gJedNGE4XrAU2u42TKsDksohrEwQj6UbRIaM+VlO9Z1m3aO7gK0d
r4PIQ2tRNzijfEhpHBiHJGMbtInHlbcu7PpbHhIew31hB4PrDbXVU9vAxzAlILvWZ8YZt0M/ichY
mPrJpoBwzrRxX2qJoRZMmRjtg62fttvUWpTZBEOywLYwywImkORB3W2aYOzO+84q1kO9ENSs0NnM
8PH8mYNkG/Vh03/tCm529ST8K8IoxwyAZFHIsmqT68ZPsrmFYxyByQOhFr7bw6bMnSwL6cXPcmgB
7OasqdPmHgxFG8kf5PHZFV/VUDhwlMjYnjMPzkl8GFem1nyFAd0P228/R0eEDubvdWX0XHbt10r8
eRYXrO10FtnS4ECN5aDnQDe8ULZOTdGyywBND+6//xrvnqqFZRAFHgMqiRPW919SAsRaWFQDs4fF
yGiBFD9QW/5Jw1l0sShMFuU6QcL4je2tBy5rUZr+IIgtmnMz6e6QW11Q7PEfNctFGDKIT+1glaap
HpLeNm54xmQ7w0GhD8t7MzvTWUcxUyKk7Y7NIMML3nWte6NTM5kjNBoak6EQrEnIxKu0rcx5Hrbs
YMHuSC2z4sBPITcH17cVIOBscXfBHVQyEzF0Os2V35fWUzEI2xx7uHt2XtT7w1fE8Fwuoih+tP0x
WBXZPJ45KJTLyLKg+TGhuc3NPB160tILe66qiwzo3JPN5ua85KCaxmNa0WjuXD/f69KDnjx3Sbkq
Rqv1D8VLGwi9UT88uJ0owYa0xqp4+gwF9DJk/fupOH7NpKqe5Z+nYnnudCoWMhnBrst/JAsLBe10
KsCw8HADgcKDPzC6xVOnU+G/8HGgLgXx4SX03xwKXGv4F/wfAiYPRrEfOBX2+6kTLigfglusK8Bg
DFsNUMu/v6AKvxmI9vz5UA9GOk8+VYe8m2ET28saQr6uyobsMe0wpAWgWsrnsYL/6AqjyQlK13xU
JU96mhffKUdBGxcTkcOjK3oYLRqoHsLENpXLjp8illAb/EssfT88/68B5jJpP0USDDbAgQFNByyL
f7xvTpGEvgqWADa6qoAAv1wcc06RtHhvYJqIXfW/0jIS9qnWAccWk3nYt2Fgv7T7zkdC6SWBvu/G
nAAOBMBnsQkQph6/Ne/wThUwzQytPRPZND2BTK03bU3mMAbQHzxaAe34RZq3oBuUOavTZLQJL9YS
JIDgxZBCd2MwPlG/a8w9Ae9Rr33GzJyoGvA/UFgGs66OdTdZ44+bei4+RY6iizPD3+Pq10qKPzLU
y1OnuFqWXjAEDfZIwYmFLZPnU1xh29gylwaj65+B5mtcYbE2jNCROWC4T4J3ZELkNVi4Y++6T6GB
xvMfiStczr8X0aCA44f4QLcwggeN6H2OEmVPsqZPx0PI9JjB5FM38BEroOWDFWdz305+Gxy0Y5ER
SpdiSFpoYp5cUpA5Kbq6ZndAbOfvdh72TTTTgSJz2Qy0VogViseKOE8Vza6myssi3g1QrRoRD7U5
ujpMCMmA7uj7NGge06I9CK+5FzM0h+FwDbO1hyZwd1M7fCeFB5EJrSKL4+6GO1QEd8zHhkzbkQR7
l8lvk80fuwqmFNA0dhFMnQ9yNNeygmtrXXSR0u6jkdOlI+wyBscArSqMSbuywuy0voPR6FWYdodq
gilrO9yGQ/DDRy1R0+lBpj3sC9TPeiRx47Fj0IFYLKerzu2uRsDGbJ7hB1fD7a5sYSCMoqKg826s
1RPJBgdFOuziAkDCQwGBsZs/QEIEnc9id6oI2MrSvoPR6p1XWAelOEjy7ZdQl9eDRdACNCF0rHLY
T0pcWR6KdUZKJ9JGraEW5ZHb6Ws4zlzMgdr4ij9VffBUahhRC2mgsvShjxVyZYXlN0tWe9gBnuuO
bmVV7lMhL/tB3wNzO7ajkwx8zuKmJfdz3V1K2W5Rym9GShPYXMdZl60c7T+4TXNwWXYDIDAGZLSj
tfV1UtDtmvJQupgHdTo8Tvl0h35hbdf+Ts5TiHbJ76JONtdIrkfYxCcjg7xbFE0Vk459EU1WRDDN
P5jQ/pGOkOILGyL8GkLpEq+rLOB1pdWveOkdHItvoTRaA+NJ7KLAc25PYmTzTSXkTWf4DyaKuwH1
X+dWHijUwRoEMrhXK+cJawwg8/WtPef4ZE3Jp5UaO5Bg22cBzy1dW3D3g0A6NFdNL3c/S2lmOEsb
RFrnfi1Sq4Ak3VxNPb/wPKwRGGWJ+RY/tE6O37jIr5w8v89gBJYSmB1LCVP+QsLBXhP/oMa6WYdi
/lq3mb+qbVC9ZEp0wqYB/dcIqa4qKZRJBf3qOEMTwTnpZ5GTOkFrfl+gwY3nlperFD7NUcgpnJvH
jZysvZhZ4on8GwzQYzUG8PLXXbkiubsp2vTGLnwY6Bfo/bRo9qwQ965wvldZgwUCE48g+cXOgmxY
h2gyMUbqt7y2vgD9+sZDZ+8A3sUVcaMxh6Pz+NVk5jYsANJ69DJlDfxx5WVh3NugQeiB+QBF9dHr
4ciUOWgVdeqAJU/pee2kOwUP9swJoLzGKem4PuMuvNeHfAdt9c7IHn1ns6VztRlALA297A4iLvyP
XrFhyr1wwyYJFMZBE1u6Y2mvqA6eoXvDd1J4Z/N9XgVXVo9ZEG7iI2jzy6IAxmMWuJeOmx1VKM5g
E3QDrtpOufYlvN4vKBwHqqG/tfwaNRjs67faZeuiAYLtpsHPlnboCjBLKmvdrMxQ9glUTT+wEtLd
pVXoJPCkOzrwWZ6uPkPltXjA/P2GjJ6/F//L9Wx56nRDgo8KypoH1xAQ1xaA+O0NibbQOwEmb/E+
yFFdCicRPPi75hTX6vI9YH2U/OJPf6CGp7if3w+ZFqo12lrA2zAjxDXz/n4c6FQQl1rDoXe5j751
plZ2yDH8DCNSlqN7Cdl7tm/HRWZCDfWfR4hEfk6tVv1tyBnaSE91O+5MbnWWDgEswyoOt9ZNKl76
2RLuqqBiUHtmxRmtZNB9nyTIqvDmxJ2bTEHhlHD4BwtuaJtyXAvF5jQxnIC7Zlt5meJWgA3Oo+Ur
0jbRZ4jIZQ7494hcQV9WftV/FG1LIfU2JAHHgRPyD1US0Xoq2sCwRL3/3wnmW+L+wtKGLU7wD5fh
raoOT7mo8kDj8RCWix7qIzGJH/8+JiHHWupJD1UgOBfOb80ADUeYlAxefail/T2oJQw5gtGaArjQ
U//W1EVaHBtRiAhbB1waO7OlsCJh8pHhAC7k3i71vJTV2PlByXAcuO7tyFAbuAehHuwoWEOrGO2I
KPfhqHFjUoNNBPsq8Hi9y3XXiHVgev9zKI4oKuq/hxtWazz/XwJD8uzPiFuePCXBBR328dtcXBt+
n7TDiIlgvE2ZA9vF990negvw0mD65RMMOpCbTt3nC268iO/waosD3sdI/s77LLiAgSiR8AZwV8I6
Dx3y+ywYaD+zpTN6e9swSLqhX4OdSeQFLdAo5wUXLkcBT9WuydhifeTLApUqXm+dyWaWx84AIIN2
SkR6ZF9oxgZszBhXoWfORFdfeAFobdKGZKR11U9RhCIWbvs8FdlF3tvXGmTMINUgldU6ERAiRMyo
IkbMP2oivnvKvWkYCqUyLO7teTIJ/Il1ktqcnM3uhDUU3mOVdQzBj5LaKdrnoSPrHMTNBF4Acyzq
GqUNqMEwwLuE4891YxOs1ulhG6RDLB0Q1be8nnlEuAXrPLbKlX0Nrfrag8gZVZeG9pDsiRGAMcW0
IXlzyIyeYcWCdSNNhVK39qUXlZklbw3FKw9Y9YBymYNRytxNTrBBKdS3oSohXYA/N7O/59CpR1lh
r4e825eBhveZQLkqHTj6wcPJn9OrQbJnP8WYkjg67qz0oa4dA1+eEdY+jvWdK+whGKBkJM65V4fH
tA4PweRDOiHDmMkOvs9SbjrLv21YuArGNEVVWtwzpQ91Pq3GadqaDMsxRgv4qTXCi5sDFhQXeVtD
L2Yp3D6EfC/HIsO8AUp0zIRjT8/HMe/WmDpD4q/xV6hykL1hlDV07K7P4Txr442j+ZHuOCfGCkMg
sCGgwZllCfgyvEdZPUK1tO7C3PW3NWnayzls82+f4V5bLFT+nmgOz/93Y55N+2eaWZ57TTMQpIG7
FBBnkQe8RREwAAN1CTcKoIJlBxsmH69TLhe8KiQRlM0gPS0V2inPvDD4AiB6kBqhFsO3PnCxvah1
30+53AWUAIcLnIhlieD7NGPPephzMDP3HCBDg7Ko92DI3DVd12CtjD2Yo60do9AS0UzemC5/Kibn
p3JrATpTDwasmb+mWXGRjfK7rOvLpsDeraY146p3+rVX6DQqKrmlbVkkWHEFfwoW9Ftd+Fc95M1x
XpYkAps11hNWaPGZRqnPb1Lq31i2eqhFf8ux1cqhsLkwPbkoKrXr4edlVaB6Damf8GbUedRz0eLG
FB4Ma3wdZ2l5TYLhR57aTpK3KsHqtCyeGgwMpnne0lLfpWb4gSs/MaTtsbSL73RWbmnugIfANQ6O
tTdlWEUjt2OWyZVwmy9OIW54ysotKb0+af4/eWeyHLe1bulXOXHncAHYaG/UrQGQHTPZJSmKpCYI
iqLQ9z2evr6dNi1SshylWUUowmdg66REkRvYf7PWt5yc9zD05wTqidbSkumtMbEedPmLJbQzU7FH
wQ5cK2icVZBasPIgQwNlWBS/N0VMJ5kTXzJPV/YkTG9URLo18wh4dWqDr3IGP9Hjx7IzvcJOwZyo
NTOGGuRF20Q+3gJiAqykaOCyKEwegtP7/3d4ZmVp9vNn1s/IdB+fupd/eGrlJ1+fWtkhucSqoiwE
pXQqAb6Vo9SVJIVQHrw3ADo8zhKUg1KIjzE3/vbMyt6JShW8I/v702bkF55Z+cp4X4w6ku5D1Sul
tbxcZLH6RidU1e6UWY46Mb7T6+qgWwwTt9jgmdcNKXakPWzFEcIKS7hVqqpt6+tq5k7nmujUmjWZ
rnohkLlhL+ZkWE1Tx4yOOK76MpZ7NkYD+dWoNvpVKrdwRVANH2YWcpU3unm5wz6brKNYCS7U0yJP
2CQ2mjCcmV+GLPm7jxhcYcdpRVocjEV0F3lm5u5NXqVrnSr3xRFGEfuLOgz5YxSVQuaFzU14+Tsc
XudfK9ub8jn98bKRn3k9ttLjjEsdX+hpASLb99djS9S3KcUb8jC/betl2Yrtnrb9b//a601zMtFj
Y0TFbZ1W4L9y0/wYsMO2h3WOTYIhtS3n9v2pLZzc0oewJDrtZF0eWS8XhTdqi912jNlyvdtnfTu3
hFKkhfFJS+Yl36DfIIBsUAdBaljeJJ33OxwT/V/dN15Tjv+wxJUfej0ncEQsLAAsuASp76fE2Ndz
wpsP3gFyb06RFBW9W71hvWEDgvv5pE/i4L0eFYoSfrL8nhpyo1Nf9AsvOPbF795wsvmRAiMJrkVL
of6Askv0ItH10VEOJJIQyOYuudg6og5ZZeSBmuWPdQD2Cx9ctC5zFr5+Ey93FtEJOHXiy8Tm1dgM
YjODpRoa1UZWIzp6p+hLOY+bEteOF5flpW0ND4bFOLjvcTjO1nUajvuxq9dmoX0aBv1Q5Ia6VUY2
fLyND9GwbJVk2VEeC8+cl/2gFvWOOuHY1Pgmu7Q/G5b8xVCcq35wyPFLwTLVRMloBZzYmcl+G9nG
XqsF0aC6Rj1PTiK3O1+aNmgvTsLwKWg3obTMEHyWebrSbjtz/IDwkuqeyW1gNN06C7oeZ7J7psa5
4o2Bg3lYVAezij4GJf5uUjx8w5z2sJw3NTIR/ix9rYrwqs/GcLUY7mOkaNclhFDP1gMp9DzHUvw4
GxEcW5qLdM6+dLlCrVQxILb16qydHPzh85UypfuwnJ474vd44U8NkAJlo0XLIx4psSrCJSFYlBVo
qaE9tT9pVX0uyvROs+to1bSar6TFNZOar22qKHxH6FLm7iFnzN3aIdNfJ14X5Gt66hx2KBlpe4RS
Nz4OVlDW6lR5WS3UVQswYVOKdhfn9n08WwTomoPBO0JZfIBtj11d383oPVdITMiTdXPc2Wl8o9RU
od2AaXDgY0tRe+qk7XpT/xB02gEyjIknMn+eTBCpZeRuyPKIvSCaz8ZEvSlmvfLBvgs/bEngUVI0
pj0SythULkTFzytoleNgq65HwNwxbYJt2A27zEluF8N+dNn4BFq/tZfuMlbaozajXrGtBPt9/BC5
eb5s7GYORqi7eSp3foXtAaAZlzthE1mwqiwIeHneNJ77py1GmRT17Hd4EUqJ9M+LvW3zVHQ/Xpjy
Q68vwtOUkIhsMjaQbL0zvsg1Mp4C0sT+chZ8687k2JEyBQUWeQegsN+8COVvCCPU5sakDJSvz195
Eb4fAkk5C7Aw+caVbHeaNPnrbyq9KbE6G1Jcd84fqD2aBukdO9UczHCHTKt6sstxzs/LdM5B0jQB
mpbeXEy6FjleTNFXap/UMVJ0hglLRb7NEMcDk5wiy2Z/LuDdpTVS8wMDHFjZIBBj8h9/h2Pl8n3+
+bG6f/pM8NPTjwdLfuz1YGm481Bd06JL7cC7g6WjoCIhHZng+0oMvSHSKoSDXKNS4fvmVMnr1ZJx
M4wETtqqXzlVJmP2N/2DvF1hhwlNIGAkEs/6vhKbrQyp3zxMB6Oyq4sKfW2/XowmS74g2bUx/rMV
nh0yyVt8CB/jkTS2utT3YrC1nZE6Ep48xRttUcS+zDKOWHI7KsEMiljs1ZGjBz3RPNe6uDgIVKuf
FqUGirHYM+j0pOVKsefrMBkHIJsEXGTC7c7CZe5WZoTSV89yDFzVYl7Wbazh+ZqYSmhBnPR+kLTM
xga7Psv1Ias/dlrHfoiKWL2ZbHu21m0UEa8a82NZ1gvlBQz5eIbzsajNB0VnXnqhM9Ds1yBVmu4p
yI3foukw/rWa3GF8w4/642mXH/t22qUO9VUN+7btgOwF9xBeHXDvv0RerzOu08AcvzZuF6ZP+Lq/
lZN/4buoKKWz9RdhGN/1y5x3RvxYwwFtQK2joZfV5pu3aGjWROw6BUmBnVOcO2bq+CYkh0sx4f1Q
0OqseJnrng7F8zLs4M5PdrJ4gTvHe8DzwcrRm3GtxArZyUvl+InlMJXuZMmHPh02uBJu6deXu3zp
czx/VXE3hc2ynpOahIQRBPNNjY+VqmGct2SuY+3OEv2YzKbMIIwb9wzNgQPQJosmRBNJHGr9pxJM
QrrpoIg1K7dWRZV5U6IM2fF3eD/LlfHP38/kfpFv+Q8nVn7s9cTqpOuxzXsd77w9sphhLRJq/2LK
vaN4sui2JOiFl7dcUMuW6rUDor9mXMs/KM4gEdi/tP6Re6k3r2hptDDkQ8PaRw6AMa29P7JqMDmN
0inuISzQVfE+VK+pjFFhBwkx3KbBxhVDThf7bsz2UC8dcL9tWCtrY7EfI4TY7bX0gGu3VbX0500n
on3a165zCKPYjEgacgNOeKpPzrpbGj3wzTCuKLfJO8rCxIxuR5WYCIxfOKlcFC1GpSUeKZW58lsc
QOdfh4w3L8UA9vDlx3em/NzrCeS6B/qNM5Vh3l8zmW89OH5WHfGphBq+O4CY/nmbnRaDp0+9mTGe
ygewclI4IYuLX1Ip8v59dwJlkUB9gFEB3xCgMXSR70+gqWfxWDjIX6O+ajbzRJTEWsffo3dTJLaN
WvKeZLadJT66kBaKmJKazS08qjZbjawSUSVG/MYwiY0gmKqncZKc5qLVZzpLQoMIzVg+sB7IaanE
3Rg3B81U4GnH8bgFxayuzBQXEPkyXlFPj8z7z3BGbpIu2WRN5F6XGpzpMP6a2MVloCVE0YdX8xBt
Es1GAxkcR736jN+abSGIn2o0bs0luNPauVxPeXPXLKG75s89n9QgOtb4eTxtth6jrJ8YqxufZwWl
GNFGBmKpnN2coe2cvqj2LYRw0hfUldO3LN5aqNLu0anG86U1b4Iw3y2xtQM8Pm4hLV3hDox4pqRJ
CipXFWZ8NTSmm3iyFL/LxZc8Ce7rquadb5Vb1yiO1ZzRxGLbhJLkhJ5eOR/spuWS0tJlF6raEwLQ
As8SqsQxJvlrIuyJkBj1aEflsBJG8yKq5L4I2rWuGJY3j/mudsKNFcB6W/T+62w6LYZJ9qZZqQ8A
qItPxsL1ZE3XpPvsYlE8WAo4IvDUeysFveom85lWOLEXK8sTvFWdnD7zrKqSXRqZT0EkbrqZLPja
DckcnjcB4q/YBAZnLv2+r2nZIYjsFUs/TAHuR9HQfdjTXQkdE6Vm/aDWxbWlzo7XZMEOiSF/qL1N
mkD1iNRZJ0p40SjJZ9JEHBDxbJInMu89bXKOXKNPIZl+TqPex0b5aRgdftLMZ/J+VSnNVY5F04eL
QBdUroQ+bAz2tJ5wYByppbYLKne3KO29lQ2rdAxyr4nCs7DuL5Ra7ACpLF6dJ2dl5XSeVIAvo72H
P3fZD4SodMXemfInxitXmcZ7V23r1ldp6eugPmZ2fJaFYblK6f2VdtiNSn7bwYTi5ZnfBj1hKHJc
YM3RZRyQ7+yI+6q010sUf+WNLLCAIp6No/Fgz+auspN91E8xCAMGEuTWceLHl3xB9wu8izUXpgXA
zMYwsl9edr9DZWDo/1YZbJ6a+PNTn/3TUIAPvr6ZxR+YEojXJa7+T3vXtym6DLFnbIQwA8fln9ry
t+Wsg0qI6Hi4Aif3y2ttIHjVs2MlO4s+3WWw+ivt23ceF/lmlklgfBGUs2SH/BD5lk+pxc5GPzRN
1c1brWxaQpxN0rSJ0FFL1wuzPFGf2b9UAmn4pNTXRdSSXABxTFGAolGrrtOs64uNWzraqhiLcW2U
wh5yf160Ag0tKOXf4jhxif5LoXkbf85e5h9vefmpb2eJHkaqJk9wQGn6+3sjc7Kr0PKbJ4fL250M
gW/0/99G8N/f8kyq4K4AbKFr+qWjdIq9fL/+55Y3sBBy1AEcfL9KDPQyc/AXKIeuNJNDpIOgQqRW
S6RAOXe288xY9aq01KdQL+/Rmd8C//6gRcLnpTl5g5Jd5hpRRgbOeORsWGNy92iGZIxHMZ7VMgq1
VRepe6uq6ISkIEAjM76RGgG7aK5jRAMR4gEDW2AzzJrXLFrsZQgMFJ4khtbiOV7svSlN54yk+Zqw
+HIVYUmfmuppxqOOG/ohCltwAtK+HoRt5g3S0u7gpyA6ipC5QRreNS251pMBwgBW+EGzGDTPF730
yKfEw4ahwUA3UF7KJpbFrnlM7PAwSnc9iOY1W3/F6+txKzDg48QkgxdLfq83+ZWog9FrsOvnkWmt
Rgz8iXTyx1XwVBvyvm9H29e16Zx8k3slCFD+IxcqJ1Skos+e4nH+QFBUTbquEV5wv7rWhh1zuA9O
IsBcmbKKhCk6jweSiWbXr7KZAIlxDJWXZXLGdSy9Q+C3LEI7Zsb3qxSjSOLXp/JMO5VqGkXbdCrf
GnrP29/ilqCY/Xn/uOs/f35qvvz4XEtgx+tzzcNLacxEHxI+fjRJtvtWvWuyemdxhfb0vVEfBzAo
EWkpti2pv37zYFtwPxnwQrcjXurkP/qFwfFphPftuaZ/5NwbKi8R6UPm4Wa28nbkkZlRYcVj2J6z
4CiK2zkIjlFit8zjFpJwHDH06rqJY7PdhzoyvLIOtdGrx1J8DqtRD48G/Q3F7ySCRK4eNDGteykq
UHRltnbpxJBjq2djl+/gYQx7R8que11Rw1tDGb/m6TwulK+FmlXVbzFRFv9al/gRgseX8enHIyc/
93rkJMqBRoy73z2lgHJ4Xo8ce38hYznfpIu8liXsc5E/UzLIfa9sJ7+NLLhmGERLrBblCvfPLxw4
5hw/9ouURmhf+OIMJqxyovFmyIZ+ZJg6VWTndLyfXZEx5mosN+eNF05qxetdL1euVqm0Nw5j3miw
8/SqRu116aRZ+RAMzbnRBAaKTqfN6MfakSFJ5TslVhe/DUOmcFqxTytjXSTpoeE+O6QSupoqy6qC
wmpmyZYJLzvWYScG4+hKVGshoa39id9qSJSr47Q7KJ6fE6O4rGG9ho25S2C/tjBg9TpYNzBhcf5u
XBixhoTFurF21i39rQ5F1gUqjdNrOJvgy7ZwZpGq7ux5eIzb4h487FnbO4cl0o5JPB7V2tljSmJH
nK61vPuYCYxmNawJ2LZZWW1aWLdZG68KCb9VFHdtQ8N1bOWCZNNVNaqVV7tx4UUSm6vl4lw+pSo8
XROuri0BuzXd8AJxN+UPCCSCN0jSj5j+HgYJ582U6bEq88TvJbh3lAjfBJZvZSlkpuc7s4TdWqAZ
Ncb0yuq0aY1xCVRs/qw3LRHvWng2zaMCHHKGiJ1ujEVHFJiCpgHwXSFAcDca+l6/aN1Ho7auRGGz
ZM8nFHNuU/tt27q+PZq1J+L4Nk9dJKvY+/ocO3boZBfkSX51W9qdKFQ/tesO45kVBPSWuXFdqvHX
wM5v8q567kw38tOgI7GnWTu9Bt5NNMh9nemgK8UzXsRhZZXjXWxAEVLcWd2pS9H5SqleW3VibpYR
Ti659fUG4MitXKyuiElKvK5LOh/18Cocq3QbjUq7IkjrIo31a6Vlue8E+baao2eFTEzf7Mq7VNGO
4TRv60Jqe4vbInJJ7Rxh3Lp2dWMNNciDKLr7He5WyUr9+d16HhfPZfYPs1n5sdcXHW8zgFoMYUnF
kwLXdy86g3Ur/RXu3j+FdG8ksxYDfm486AQyjvvN3Sols1zFQGX/VMz+kjFc42p/M5s9obUJrMes
YglmY3SI7990C5W07vZxfl61jEMxHRKGlM2apMtkpNRcNDIvSaE6ZBHWtMG9WkZEvjMAmJxkL+K6
JMOhrMfNaEAhIIS7Lq/DAU/yNk9tHrO0EnGzbwcyR55/hwMlJck/P1Cr8kv4D4NW+aHX46T/AWQa
nAAD/++TtRn1yyQOGRmC8+iEeHm9N09nhlKN2kmu+OXq/Vs778j5LCxiMmFQgf5aD8a5fHecEMOx
30cbSk+Hw8eUF+ubizNvBPizxVQPSh4LwgtRUNfbuA2c2xbTxIIQRaQmTdFSuuTPJgmEX36fARyc
han3oxqEXesPbdRoGxWv5vq3ODO02T8/M1vYulH/T6eGj307NfxoyRCir2LZ891+iCqejaL5V+n0
TRgiG3e5VkfeSCEvT8bfh0aeJ4MfM+t2KZD7tUMj0ZXfHRq0AHx56CnRGfB2e39opgmU+jyk6mHW
xynfprHL4ns8LcEXuQ83wVeN6+y0Jm9rFfSWKNytvoTWrqid+XoexuAiFHO4ow9PtnHTKn5YB6ln
9YnGaFQV57OeOPs5m3XQ9+Xk9wAB11U5TmeV1FUhS+7X81S8MOtPL6LMqNZO0EU7pPoKKP0h9Scn
K1HHzU+KVvVe4TCx7IYwuIWBB7Su7+9Mfj2zlNpvcNM1mXNpjuPLbBLtLQZu5FAUCmI04GJOQCj7
bJTXvPs/U3YwY14Gevku7bKMgM50ZjHWZMXsm5Me7iZjtBM/n6kM1kETOLuumBZj27kNvnOInGdq
0oVUSEm1Cg0K1KaPNE9TCYyOOi1aARdI1ozvJ1+3FZIK2uIlpOBAlNX5acQkt+7tqt9lpDop27Ey
sVvHRCy3K4u4beAAZVUxjvgdnkI5Tfr5U0jT0z6FJU/cd+ka8mPfnkKJ8pDD0z+BnfzSa88j/pCX
LxY+hAenudrrmxsJlqB4AKCHJJXl1RtdAS0UViikAPQ7iF/Y3/5Cz2O/X5HJJa3NxIz7g0QftnX2
dy2PM6aZoRqLdQj7SqyXzJzWgyiVIwzJCD6mQgpeNta7tMK/4eTkjSe9XsswBizKup1uNGvQVqPR
Vmtyna5EPsKGr8wYLExkHqLAcHea2S5PCbkHXsoVtxqFTkhHuSQX7hQNh6a1FZ9t9LDuYeoFQaB9
zJV8AMdu01qpYYzaUy3OFDVJVu04VH7ateKafj27qtva2YpJvYhUmpAJmqMXt+7Z4PJ3oO2ydhZm
GF8L2ESh5Mw8k8zHDfAbE8p7YbAIUWZCXePzAQ1QFmrVtlNRcLaUND6o+dqzbXjHxTRXqe7lhj5f
9YnZ5dtMFQZ2HSx92lk6a+7ixQTOQsFLbFiUI7YG0+sb140+lVW8GcK00/zf4UmS8S0/f5LOn9KX
/5Rf/9NFL/+5525rf3ym5G/w+kyxKMY7wv1h/zmTfje6knl53wwEPG6vT5X7BzJJgbvlNc3m29Xm
oCZnrQFM+c+J1y8xJtl/v7vb5OwKzzOSB/7HSNqwuJTfFkRjrZe5nSj6eZTGM+S5pHLoxHOwF93i
zWyJ060iQuOFWUR7pxeakZxlZlDqPkbSQSeGycxWQxsamw4v5bna8dL269R5VlIl28Boyj0A049p
lpTrtDb0bTuo1SE3svo6qKzpIm1xaKftot2zgNEvlTLRLwshgOikqnvZJChxIoEJPI2ibW6M7m4s
tWk1qS45T/E6C3PNn+XWkQFgq15W1aDdgofSE3aTdhN7rh2FoDaKsN20CUB7zYQHiQJrWleza+5q
lvKHBJsRK/c6/ggHY2m8TLXybdcYkHgX+gqP8MuYbiEQa7ucps9ToeoQ9Yi9VBiD1/AjM8ydPQRg
s1bJpVJGdtLVTszjNoqjjUGucDmOXXOUljnnuSjCYDqbCH5uUZkv50Me9Aemn9iHZWpEkCb3mZOu
QFJfVrW70mS+hGuZd5lqHGCTHAQdvwNoRmB2z/iD8HQ0oK3H5doy2vB2lvkVI0EWuRPfBzrJFijd
WQab4aGQqRdKSv6FnRXOZU5CsbuKkWGtYiNKV0xq7JtlUO+WKlUf1VO+hq7wbSAa27WnNSWBGd8R
JUQqR3xK6ACng/seGpEkuMAoBDdjnGcncuGvv0Yu4ueG8f/X7n//r+fpv5/Lam7iMOr+z/t/bf/8
9/ClXD11T+/+ZX26+I79SzPfvLSsJV8vI/n//H/9xb+uzw9z9fI///X0BfLOKm67Jn7u5Ojwu6vV
4YH++Xvk5uXLf+S75J8/9/r64HplBYkBXqBDYfvI9fp6JaOBkmYhViBEHKJ9fvP6sP8gkFGKppBI
yRv7zaVsS8k0n6J9/9ON8iuX8o9vD15fkDH58qi1EVDLt8vbdiod0060kXmOw1phv0N2hHWr5Iam
bHXCoW4WWxT7oq7Nx6xKemDXhow7xh43tazVw8FOpWJlHKurIba05Cyuq1HZF3ZhP7Rz0KmeJmpx
UCBpKbtfP1Pbl/LyKX9p35+h/6+P1L+259dl9k+WtTfdueRJ4jzGF6nLVM63ixRck4y7ET5rUlCn
yV96vY0cEhWxBvHjlWv1d4sUdiz0ZaZkSdIi/dJUGzf293cRej7mOeR/ospGpvVdcz7NdquoJSys
Uq1x3OpBjCdG02JnKb0hIapq3ahuNVF8JelqbI1ZpV5SCm1fJOiEVrnjlO4NaKPuYgzZluydeHDX
EdE50X5WFqaTIjfnZh0n6TDJAWpr7nN5NgclNxdAXLYLAyrRAxb5vDnFoe7L5CFpDHdTyhOZnA6n
qEs3uJzbMt7XlTVsozbLkou5cBx2mUWafagznK6Vrw5OF+zautrl06h7iXBp7doHtKfKClAzqkC7
X+VNdRs2vXmWWT3+JXV+VMxiG6QpysAs3XW2Irxlbj+TZPQxDmASE6PMjTQHLxHF45aarwe2OVwO
JvokLQo2jhXdh4ujeqNhrpwoiPwKBYXXD8U5UeVsiRbd8IdKJeOLb9qhNMtuM5KX4U1wLw6Gidup
KnFJayLwkrTsgSBLc3STPVQNHGijsY6pkY5nVRZ/6TOL4DQ7rzfko7aEMVpnha5l6xABlV+77eSp
gjnzMLroIPTFE8bUelk+8VcCl+GNsOjwfj1FQ7JlCZ77djyfAQO5noJuq6PI9ERmdZ5wi10pictK
B3o+WeqtVQ3dVovF54mNLUAFBs3VMBQQXexPKOBxefX1Y6JkHxIJvVAi2W27E6Ux8ZOUw9PBXeLN
uMzXeR3Ofm4lF0ZTLCSv26sscouDHYSo6JtLtSRsvUkVEs/MrPBrwiPTMmSr3c0fRz3bzXOTeUY5
fiwGE71mSiUeDtXiFZV6zOLYXncooT11iO4TgGdQyMKrZlC/DLW2rXAHr0ng+2L1OMNamhJFQfbc
V/WxEf0F84R1O0f5hjHFDpTqwV56YB1xvx2ScJ+744chgLxvxO7KqtSbxKwfmtE8YGZfW7VOTTJa
0Wooo09m164LgzKtWD5X5nA+a4sOlls/lopWe9OSNN6iYOpaBvMpVopP4SJ0j3P2QNpM5y1q7kc5
pjYRObfqEiA7Q4eQd/VjbZd+GtZ33cJCfwF54QV98FUs4aNdaDfpaBOnYamflWa5DypxowKrM1qx
mgZqssbAkWckISxiNVsX2rL46hSzwqCgQ4e3eLYxG5i9utsGnhbZLjZThqw0/HY276Ks26ka686I
sE6+bKcnHXUZ6fhqdR3ayheVrWiUAfErlozDUy63RIMlnlWbq7rHkmeHC3kxpjgbCuNhDNLJr0V9
Q+sUsQszI79XuuukmI7wf9Cl1d3BTWJq0NbYN0AZVSphPNovjagetCRz+uvf4VaSOJ2fFzqrp7Ts
nn4sc+SnXsscnSmCtPP/Lc55LXLEH6Qhmeq3KufbrQSbVucX8fYQpcTQ+J2DBzWZvOT+mv/9kjzc
fS8PlxIw/gTEaSAAGD6w2nhf5ASz0XVRzRqyByRZnVVWTlBtIodTrZxjKfZ0SJhb6SlPU2vUk6/K
oVYox1sRtlTSMzP4U/jANk4YAglIp9BXnSU9mxKdIdlpXsbZnjZJYJ8Vp0naeJqq8UIPdyniRhxl
rUoir4F61TCK9jo1iRKu3UFc2HDbLlpjiHDiRIhD4YaT4ZjSG8Gwp8YKLM3Py1wA8BHixuhSZ03s
RL9FqFL4XW2KI3ffTaVZJZV88FkQjuPH5IqstGL+upDCsdJzwznmrdpcl4qpbwRPJZpiYByp5mRe
W0MtzAw9Yf5pachQHfNrFju7dm6OnZ6TVRlod83MgjYo2uTKUKJk3WcDuQJjD3grbK7zoeYrWfLl
aeqTlj12Zl6qkZYhRY4ULx8gSetGYK3jLJk+h5Ojfmw7gYi1FOdBGDvnTj3Um37RPjPIsZtVGReM
NYqssLmC53xbD63ykteNuK5Irop8YdW7zhJ0PEGej+mZXtmegh7r9xgi0in8/En2s6f5H55jPvP6
HOPVpBRk3uEwFQTNRRH5+iQjuTHIeSI86u/E7tf6ktJTes/Z8JgWad9vvUmAgnntskz8+9Xw2rZR
7M5hWdDx0Q/S8P317/8p+vyan3HX/s9/MXX8ocKkkYIORFOEaQQBx/tHeQzsBRV+pp9DJTzMpkG3
b+kjFjr2/fBIm+3SacaxUaPbNsjSgWD4QD04oqqcS42k7vSQdomgiImXWqzKcMynjbP01a4qZnU8
LCeyoSmQ8BzKvpuIeByCxRmuM0W5bYzpNtGTr0qJ3iJOs7UiKkzbdPB2NCJBr3SfrPl9Oow4j5Xu
S6g4N07VwF/NdWD/CqLA8drIdBv9en/QSuslNKRMP7rQle6yKGGytnN2F/fBLRCuA0Ud6cJCW7kd
QiInA+ljZkcz6S3yuhFFF06Zb+dKvaic+VOXDJdsMlaiTB6B6jyVEXe0W4lNZI8PsIgu8jy/TI3w
Qz9w6brp/QLB1I/G7JKQkcav1XQVmgiltcHe9ImogQ+VKLzrxgvG+CLrIapFJTeslbdXQz5vjaS7
cwou6Sigak6XB1dHVq0r2nngDFfMmi8HJXgwdYIHkGYezSW8VnT9unSMS5i9pZcvytExwSBm5ZXV
RlfzElxhe39Ao/KlL204bS3yWqMYX0hJIlpW+dKIdqO68SFpotLDKnEx5sXohQGMA70Mv2hZBuML
i7rZdXckjlIMLILcIsXZleBUoAjfjmIBUTbiCAgS5yY1bd+skthLdBdVfvw1U8d5HSgp3wl32THp
eSoZnSUlyxzU5RelmuyI/gNL1qdn1hj3K4XE53FI7ioN+q5CZjyJvt1L0LVXhdU/GEp+nRXdcSJO
GrfQy1DkW2cSV900fSxn47q2OpT+knbbq0fDGO7isn+obTUmE1jgwYdtNDe6zP5ta3+K48PcJmtt
4SpB2bganOi5xMThjblxDlQW5Q1Au2gMziMjM3xczDBrFrGquQdYeX21yv6iC8Z1RPeFQM1N9o2j
+pMoSsYj+rqOuzNaedWzQ+XJMJNPrZJn/pwTVxXazQPg4w81P1RGURw8TCB8p9Hu9GILoWZbjfmd
keSbKDeOWps123kQd0aJA2pRzN1iBOeoT+6jmE9kxlFhdeT34Xw7BTp8BbO/TXqm3mOnb0p9+pxX
7iZk3zSM7ZdWtB/gnPidIK1L46CNbfYFNvVXNedvpffHIib1rc0CdJ7xTZ0PG/xelcclv6uS4cIs
zH0JQ8COxIdGbS6YWFwolXWWVjOkufksKMvNELUYBh2NR9j4ascN/wGvjVCWT8VIb4ApbPGgFQtP
75w1aKtPg+NetANAg7nvd1bIvVWMz6NUyUQNJIzB3VlTeV4Pce4hA+xXoZofC5F/yOPmbkmCmy5R
P86Ou43t6Iz1INHR7o0W91fKQHerT/WBFFDyE9lWgH6Zl+icouCsMN12FVjJg823hdQvoNxp+Zwt
+k3rBvfDbF+KKF//DoWsnEj8/Po7lOVzFPNPEf54C8qPvt6CCB3QxTC/YJwuxaXsk19vQdYBMHZJ
OHjdsX2rZx3W2ShVUaLLexK7+reZv83dyRaN6/E1jeq7W+/fbkHtxE99r1eFvW/yZ7CSQKlofHcL
lth98lGk43lTOrUUO9cDQnQC58t4rbXchwFkK85oU9PuKezDJqsyzUtX0VkmE/5kmevJ4WKDEcJb
pFgbQ5sPa/rUryFW37NoijKbAUCW4ExCwsqAYRZHLeygMjIt35CjHLlXLi30cBYKHou107XJjbpM
tliNgRavTXvkltXHmLuQ8nfMdqHRFRA7ygdSqmj+2kZHUte212MB3GTU2/EuabRuZYm291uQxWfL
oB2d1sg+MKUefEcHqK6FoNb1Iqs/qRQpu44Rz1ZQbW5NBQ53zM2+DSbK5cQ2PzUyJCoQfC8ixv0r
LknbR7G3nqSiXNerZGXGUNg16OMrJC/hvrWyycd/BbDSnttVq4joGPZKtNaqxPzUNjAfSseeb9l6
P9X9cBHFVrNe4maB2873ZDQSlz3eEq+UgBS/XkzhzpCk7yIsmIKaDtkCdWOtdGuZyefSbULSlf5a
VdOts9QXjmmhnZvccRezH9n36jiutLQVj1XomuexYt1XHC9MAYu9QexyYY7mbahWta+abbPO1NRc
zQNdStW40Ya9TH03Lfy3qhr/L3nnsRw5kkXZX5kfQBu02MwCCIRkUJNJ5gaWggmtNb5+jkdWVJIp
yozLsbRadHexQQYZHu7P37v33OQxlZpil1nYVGnJxmtrqo2jrPfjNYFbqScZViWiV9vbSpWmY2Vk
k6/aUX+DucveckyFiCbJtuZysQGvOxhraQaY4Y9JGIzbkJjhT2NSrZMlGM1rvRmX2J2okLpjq1YP
2PkiIJ5yp179DduT9p/bk1eWv+n+imf+2Zdsh4kBnXruymjiv6N2z/uSgqZZxaKNevmnAb99yrSj
6/uPAIum7FmaZfElkXLHhnaKwnufCVa8MvpXoogXAaJiws9P19HjM7tAdfizzCbqa0rzjgl/qsDg
JcahmsKVJlVha7iqU9ic5VFoFDlgcnXKBkqftm2+KmnJCegmMksH/1Vo7kxUfpRTC7X+nkbYZ9uo
La/Hh1WhXQ5NL8Y14tEmLgFGYdAc5a+Smgdb6ADPpd5exlH6be6c1m8643MxRLo/5xblO47IOLW3
VjBs20ol0kFrPHtOboZi/NYPNNFSLRlXhdRd1HXQb2xAgZ4U0ZsyEOi4ak02J65GmObHInfWapU+
1I3Bwl/2iba4zoKjJo+iyyIoGo8pPhD24DM99yMH9HaqAYE4Ja09ywwvnFl6QQh5JVtD7MnFkK0K
Lbi0yvROiVOLBLJ2m1QBhV3mJ3gux1EjkwEUrh3SjFbV9VQC8VpGOm1xedk6JJgmSZoDtxxlt8wD
54Y/fe62XY7Yux8P+Zjc0ABbm1ZPQZ8b+7EI/S4YXmy5Hrx6USIPuFzllsqytfr6Kk70xe9EkdpE
kR/lnboiFnqL8vlW0ed9L5WMd0vZWS8ksK4rPZpXXKtGbj1FhwJIaf2WLgE9wine631WrhtHig7y
YC67Xg/tC2JTCblgYOZn/EhvBsCIH4fGYTgEzjbIy3GdSl247oYE2dUyJERBtOYlnqViXRd2cWwT
s+LPBUSFpgitHDQQe8CKm7kA5hVIDl12s6dB3iQX0TJ8M+fQeEyDhm9rqxF5KTW3xTF/MZb6iTuD
eKVZ5VZxO90WpLeA5SJwGudr+DSWNI8d2FUXEIELF6U3hqmBq04YzV+bach9q7PXU0UgqiKF0Uaz
29gd7TI5JGQT8seeumoHSrZ/aceesp3tcY0mnVuiVWmuUoCuaqPQ3GhGcZva8UXVqzvJRKyVhvNT
oi73sdltpJ5uS49oxa0rZWcm860c9gpFe4wZfNj0zrBaZOsRadpd0QdbS5Ye4syeXMfop7XW03Lq
8+JbW3Eid4v6qIU03aMBJVkZz1/zurT2SRb1d7SPj12Sf7EgdLiozu6ymHc4t44TMLZjtBBGQX9t
csugoHPNF2/knqM/n5rCK/KlyD2ljm3+SLwRKoJ/D9et4RdSu5+XqSczt0+PMi7ncGPF49dgtHoI
2abU17tIaz80qgldMxnrXMOWGvZI3wMQOE3SBneyPTWLxyxFXzLvbzhHhLbqz2UucoSX5tcCVzx0
LnDV/9HGcdiqBTnpLc5diHyJuhBB3IC+GAr+KHAFgoYeqlByITrhnPlxkpw8u/hmBIJDaIPflR+g
vD1ITp5dG4Uv5mBG3GjSaDS/nkobea131ZIsB1Odcw0GKsQN7DHYMlKN0MNyIeBm3UOZw+2dC9ol
9tAi/eboU+ZbRIRG+6BK+ylymzZCpQl5OZw+mcVQVWs4g9bf0CmkWf9fa+hDXJTFrz3/01PnRaT8
j94NmxfCnhM/Ff3CuRpR8SQ4eKy47RAT9hOrG3svEkXW0D/u7n/LEbG+BEbThGepiP7ee6QNxi9d
f3RJBqomihGMgtCH3y4ioM9O4ih9f6iWeOgLIJAzmj2j0Qxo/4CtraQvfcvk4tRMi7LOzdZaBZDH
D7kK96KsHOpqo1s8JwHklQlKRThO8+2kmbOvzuAY0d6ST1S108rGjvukyqO67iwDQ1A7d9shlJvt
klXTYbTbWoh/9X2mhfkqWqwMxGZh7mu77fdRUNe7Msxfgri7ciZcWxp6rU3S2c3VoumDXzBSXcfj
0KxlOu3buR3J7sW7dehalMLqpCpIgabwJsbnfi2Fps13iZYD4xVtm2ZTk321+2AIHgqgU5Dv6io3
1mrL9Mxx83a5/xv2U8HA+vN+6kGI/T98IH7TNBAPnj8OJGSIBc0Kwen6PVb6/HEAIIvLRjNNWIe0
x8VT59a5MLIa9AZkeu3/bLfn6pxevFAHIT2EIMsu/S75rSH2zLfFOVoi2Pl0LmifU/a//Tg4aZRa
bRVRJbZ2mDMbpu/qFl2WDG7caaRXNZCFMzevjchvTUAymRF/TZEm5BW5dZ0a2MHBIepqY7eKmdz3
BGn4lVI5PoFcuTtDb49vE0kPK1cO5SJcq0nfFS+a0o/G3kYTX+ytarlvGbLDJFE44mk21/Pka3R0
fQbO3Y1VdtL0NDrFh7o2i3YbzcXkj06wkbL6ayCAdQG++LBybNfKq0dDmOPtvurcwuk+RWF9myhM
89ouqDdGX7Q7KbRu66IE5Gjq9UauOlTtpUL/Oqs3hWXOdAKlEpRTUxHmMabeUtWM1OShyLp1MZnL
svobPhsWza8/fzaOfdP8bqYknjp/MIz/6YK9zolwkrm9NofgXYP9jkmNRc7H4HVY0clRBEiJf7ST
5fZ1scFHhWKDwRKyufeJlk7e7h+fC1FriCoITBngOzhmp0vtKwWcow86c6QoumhSctzyWgHH2w8k
SdIHnrGoXFeDbmW1hzG3m/w21ebyUddGs/HQ9inTWpYJKvcZBkz5M79nMF8uqT02f0W/Q+gW/7x2
1s3Ly+ey+Y29UTx3Xj2nehQHEDHFlIOnrup5Wz2RZ+h/ykAR+YJYWOdt9VSq6uy5HP+qSFd+vXpw
SLALf69MhBfiPb1Y0Wp9u3xOtTCSNyxO7Kz8oNelKmNoJ+/0Qj6YrSLVG8fu10PB8YpTSJSbVp4s
bI9WkY/m9h9hmT5j+AdVh+D6Zo7qYfGNHh0ZF0OrCte9laOOMeW0htvxV2xAnGR/XkTXcfUiiJsv
rJif5LsCwnZeRWKjEVhggXD9aRV9R/0TKkNI8k+Hs9iDLFT830W4J9vM+XA+LTCuSRhngPMLrNB7
VpE4fF+vIkGg4McwbbAY6dKRe7uK5lKq4LWH2UVoytJ0X4xKOa+nCMwMWUZJmj7FRVtAu7SbPGr2
ieOUoNCUerQgwDEqXWPBJhAgXRYt8f+KNcMf8D/WzAsJp0X4W+qlsCWdFw1iW2GdZggkcuyECfHf
C44pEtrRFf2u3aowHRLIYAva1BtVE6pucVuyxFffzSXWuL6/WjNcijEO4pAUvApu3ZYjvv7q4JKl
BHgg+ZMXgRIqXj1k1UwvlEkG8bm6m42x0h+5vk10bZLqXlKLmXHBME5xd0jmQFW9NFNLhka18SEc
UjapBC6m6XVG39u3Zo3oFDwQyth4jMZNkvTkiunljF6TRq18qVYg4Oj6YJIYKiyHUBmyBU14Z8jZ
TeOkdQ2Qbq2UavJX3DCM/+zY7FrQ6/GvO5h46rwYOQfx76Gz4Uxj8CeOyB/nIP8W/bbG/vbdYf3v
OYj9gHGAqLtkBWvgW3cfuaVsieLy8R0O8I4dTH27g4nePy+LOEr8tWL4Keq/16sxcuYlLSbFJpAx
CDaELjgTg6oKbup48q9JvLb5iJR1vloKbdinczNnLwGdfK4HeTsee83YLdGwY3C2wepPod8lcbWx
AkMNHtraHPeKLZVgg+FeyhfTnFrABMemcv6OQ5IW2p83vKuOCKf/c/8pzn5dYyJN5LzGoN9QM+k6
b+RJ/vVmw4N6I2ScJkov7AV86VxriTxbTCSclBRpLEL6QOdTUqD/eUAGvaeJZLZ3ofwEgPjtjgfW
gVVO4C2uO8BPom34asczwrbC2Jk1F93YKeA8E11Z/CRMDcWPtG50Z8aO5b5PJi19BGsWf8xgpyFc
gvVP4R5q9Vaes8G4Tk/puABrguiisNCX1x6+CkJqc0uZdF+yay3aTnHl3MqVHsoflFk28n0iwH9d
MUzIZBZQwDu7nmO2V8kZmUQgjSpQ00uGKYJLOylO1dVfcBKr8n+exM8vWUZz5fjyNf4S/6aGOz3+
Y3XiHgYgomGqFEblVzugqOGglbMJ0kj5OYOURiRCQo5jIgJhN/1Ynfr/DF2h+y0LwgDdyPeVcL82
rQWKDGgKP4+7hcXLe706lyHIezp36UVX2j2ahKhLiU8JSRIfrL0VtDeq4OmaAqyrmHcm/CQpChmW
q9XnAgQvFpanGV+DAZo3N9N1KlC9RvqtAt2bC4ZvZMXrsrHWBXDfEshvIGi/JtjfQfB/mXgNG8Ue
mcKE+j4CEtwWzACtlrGVPM2hrwXV9ZhqjG4CGIACxoOIo/bmLLur4PSE5bTJ4PYQ8PMwGMbsMvT5
rOXxDV4bwmZg/ZgwfzIt7Va4IdONGi4r8g2Z6ArxU+ugc1xmxrhlDz8ow6Htaui61mElXyuCMhQG
8IYSQR6qp/lhFiwitc6+KIJOpIEpsg0y+qRUvWklqFcFOCMJrNHYZd96MEeW4B31gI+GeLhSNFqu
Zh9/i4AjDYKSlAtckvhj6gCUCjFl7QRTCcRf7eHLuM0XE/EeY8xIrymuY4//y4dpiEpviOw1M1em
f0tnIglJtnPTWYxT1etoGh5mgXUiB2QnTbO+bo0E9FPXqgy5WqZbWwOhxOIPc9np+9ycY2JvFseu
sr1RFoN2Fc2Ssp654KlbxJNAEa1+QP7ZVW34sTMYwcFcJINoWXWJJe/MHNFFmEVh5A0IW3Gv/gX7
B/XOfx1su+5T++XTr4eaeOq8bVA40UalVGYzQcr1uv2EmAufHIRZ+kz/AEjOhxqKLe5k7Deor8SN
kW94PtQsEUQKHIeewz9H4XsKp19Nc4I9iGAJzQ/YU5w0b/eNDr0r+D85u8h1qb3qaD8m20Ft69Qv
Btl2UUxEqj+3dlXeSWnnNajjSTquboxy6tEnV2UXu3Y6G9Y6jrSE+OuMQfOsexXSoGSddrayK1l2
26RHCGY0dCoq3ESuNjWTH5tGHPn5SQQ2f1eEOSd5WHCSimUtVRkhD7m7nKRkvT6wgfABUSXfqqKG
2YnGFMV6kuy4fzRNhJShpY7jrpmpzPx4MdK1XSS2vmfbjNeVk18SoruNI5IkyLcb3VQfj6jDevbJ
IPFMfM8udq7EzdBn0FdDB6yYON2cWVvZhJUK0njzcRkWvd1okao0hKGaTe6r8Tgdm7KRL2YH0WUS
hSpmPyt9CixlrSBD8+woUkUEwJU2lM8mE8JVrMh7zqZoq8Jwc8NJuLwNLkhDdgmF9KOZTPtuzsfV
Mo/fyg4/FOnk17RpvqROuJLkyDfMYZWPTHsGWV/hhNo4fRCxj4Srsla8OAs/FGM1gKMbrxW93ZuS
tE+1Ym2JxmJsId223aLEHG5m2THIAw9t6n1gTq7VLE8Bko4GdVsS69uwnG+mMfELklyzwrl0mv5J
KqobPao2w6L5Oq+HudFdlkkuYW1HLq3+MM5rqzTvW2U+xE147PRyb5svRa37Y6avtKXYkSztKTPy
j7nzezO90SfG/p3Wb/jN/akvd3ajgHB1rhZJOQ5F9Cyn9n6wlWNNAK4XSN2VOix3GuHPbj2XCRYM
6TqQlZeBIYPLAP9+LhJ/mYfbqZo82vsPtd0/t5r85CjNJZ2Ylc3vjM5p28sWO6M0YlI7SJXTupox
HsNsXHeGcZzj4sJopMtZ7te2Vh46zdiyQLdVwOa5xPWdmteHOQ92XeNc0lK7DJAghpF1GbfjAVbY
y8wogiPF8oalXUe2dmUleNbmZdXa5uzZg75iH7hiXPAFRLzn9NVHDr0rRdj1pFy7Q1XFjdeYvnI0
3GNWu6s67aMJPwFNRYkDLokO5TRcxWN/qTW9S78Ai1llb2clUr25aZ6jsr0JRxPtRs+PU8ZkhfOP
7DS+QykF11WjfsxC/TLUJN3L5Dx1DSu90dT+Fh/rRs3tB6HlNpwaqTWhFG33lT70l1JNn/Ve2kUw
bF01SRvysO3PplqvQ4T5zVBtEuyJTV0RU65B2F2TNdSaK8Q2WbpPUI/0ZA0r8N7VxunHJ1NeUmf/
V5w2tHf/fI06xF3Xlr/pVxs8dj5uTMgfFspOmj/s5afR9/mejtyOIGomfUB1xOTileHf+R98NMpH
cY+ndBTX6/NxY1OlQuKTAVFR/XK/eleZenLI/Gg1clGnIc5JaFr8V5w+ojP+ukztTcAZuSOHxzzs
I+cDGiHZvpeVocq3ITnKkKntrA92SyaZ6zJU6tozyZ2V/cysgvHQDVkdtND59JwPRtB0Q8QmRUn0
FJrhXWCVyFDxKJT6Ar8SCV7a5ZVL/ACa0rlOfDJNY3xkpeqWzfhcKXnvVtz3PDucUh+mwEUlR7ar
kOrs1Ulw3c9GtbcbkqiJjHxuog7ncaJMLtJZPlCSc93N3MYIfSmIxp4QWlXBZrGdqzxcSIm0pm2f
dB+bMTCwkhgXPTmPbkGvz50j5z6xm7tMh2WFvmyXKs6hivXAjZL4Upbk+6knZtWSw52iVFt2+9Gt
5gnPG9u6N2UY1m1CEnrjXunRRpE/7adCQtAOxMSMyrdCkZ61GXuEJBF0kA03IRFdjJNQpkmFkO3R
HltFTriXU/wrUdFtnSxYW0oN5zpZupVSd9fYNthHp+IwTk3tlq0e+F2qZewaBfNKnfIZcIc/9MER
zc7gtvVAAuZibTpcfOuaisJTh2SlaEq6IijxutXYT/RGqY95gyNllldwK4jSWMwNssDUTxQ7X9H/
28sVtfuUkONk6qi70vxLsxihBxV28BaNmI28smjwtdvQ4nSrs5JMzOoTBdPOWop5kxBc7GjlZWPz
Cqw6viS8aR9nmB8zhrAQknZ5W0gQSxIyLWpzjylpbelhzRtYHmyqDH+S8yu7lYmLLKZDOyKAWAgm
gSNKMI8xe/S4P7TSSKaorl+PuexhUfeDsQlIwq3WdCj2VT3fqv30Apbd3AZG+RG31+XQafDRIqsm
mkK6Li1rG2XJRaFMhLmNGpDWadzAWH2JKvObPbV9exi6apb/ijGegCz+eVfcf/qS/n5X5LHzrkgS
D+8HOyM7nEiCYtc574qMh8WXQEeI7fI0ZDkX4achC0AJ+pqOdRqy/LsrnjLPcGlAm/g+4XvXrvjr
3d0EwsJLJEeX/zh1nl51liay5qd6iaVD5hRxeTWbg7MvNDWQQy/vsM0304xfbjA5b9e01EkpTSCD
w7I3sgD1WV60RMk64zSm9yPLjl66kkbzJ5npX7buQ7P6O9YRLZE/r6PDp+JrPJfR7/rgPPhjJRFF
qKMoOI98f6wjVpDGXe2fFfbqdGWJEaf3Cvn943QVEVGKMNF8H/G8T2Sj8jNedSiFmID2D3ZXca4K
bNhPPaAqCVS9ipz0oqiVfiDPx0iK4DiSG7KOjSANt5q2aM2TwaQlQkhcPmYRjZRtOyJ3J0Dvdk6q
+imx1GytAnOOrw1l1lpU8fgYWX22QcBO2LWEG+GfdcM46B/koUnkj7PCDWFbSrAnvNN7IBhMPzy3
391H/zKZfvqf//f/P8yOuET/eaX9ntoknjkvMvl/FinvWBgYsf2jXzwvM6JKqcPgiAJOAnkgvGHn
7QqnhRCxYKBmub2NaKRHDs8U2CltSpoKNAHe0TNAofJmnYlpCz8GXpOY6OCsPtmkX+1XjH/t1gAn
fuh7sybdKrMy+dtCYyw9IJUeRpK6SFdMfQjmOCINJ+y1b4U6avklmJqZRG1jnMrmshXq6kjorMtl
HMdDJJdB9pzVTskNUk+HVYwye4iiHvF/pOaDJzXdV+Wk4UakmB6zsLyzuqTadpWGIxd2gVeh8DpG
Tpdssds+LvXyebRi5SbTcUSaVeUrAzkgEww2wqZCZL25TRegD3BR2+SVHqpK1W9jlcKgrDrYN0rS
rKupcp6LjpIurOtnrCPftEzqVvOipRstLIh6LKLFM6TA2fd05H3FnuQ70sxMrwAtuU4T67Yyq5sh
l+W1xrt6KBOJnJE2NbsPs2r3q8kJGk8fM5DqZWo+LXPaXKLEhyzSpd1GLkZjLZd1f2nQirnVpsk5
kkhFJri8VqnLvNDMXyIp3w3hHHtzKLe+nup4IMzCptGYb4E+4eGAxo1HtPKbPA95RL92hlj1IkOe
CWyHiDcZn8dxoG0zq5Shen4558bnytEe1Zy4mIhoOHduex+KLb0T0iXWXd++BKGVeqa97ODg18cC
e8A8mIBZnW1pmDWdy+ihXZynOh08J0wuGBGHbqX01TrPssmN1HHdjs2uNJONoyaB28WW8yUM8dFf
M3Re6CFEvVZu4HSorppnpYERvQi1hwg3r+5DwEWPH3eBcu2kL7lddssNHYC0XyMoXEX25OWR1Zrr
cC7l6SYKyGf5K1qa5n9uTkeRhQhY7kvLdvSTokU8ed6iUNwjDeUfRGvf0V3/VlSUTYzdGEJwrgl9
/5tZHSI37qXiMPyem/JvRSXQYvRCuRSebqBM+N6xRf1mVsc0mo4fshuADVDB3l4zCWzQGnkyqKgK
1KAgD3Jp3KCYDl2dAW9Bj5BDdCdpkjWDQq6uqlyam1sd1NwGYyV0hTyz80J05JN4Q/BSckfuYEmq
sRUOrW+N8VQyyjA59txCijT5SBQTKoQlCKSrBPgAGXxOIeXsEr0R7oLcSbU1jjFHxgfuFIwsDIJ+
/oaj0vnPlsdd9zK8FL9ZiuKx81JEZEDDQ1VUQR8Ge8oqPZ+WxMKLohoAOAPi7/jD82nJU+inxIqj
ZBNd+XPDQ1RrrB3ywHmM0dy7bAAK3+hVScZRaTEXxEYisxJpJ56yY18dlUwSEak0RXsR1MWU77q4
X6JPU1E7WybEY3Bbj2PihWoV1bvYqOPADaVp6r5gF6ukznVau3fc1tIZukljKHtBqWXOLfA2I7n8
G5aPuMn9udK6LquXX7cx8cyPtSO2KXwkoiEFcYa96rx2xAJB4EQFRiST/EY1/99rB+8SHiZsEbCe
3rOJ/UrHRBxMoYemBi40r1OU+6/WTjbisG6trLrgRhslECOYa2zNIknoqCclIaaapFLk50ra7LJU
7i3XkPtZOcxNpZDGo/V2rh7iUY4CfPNihVVisenf111e5Ls0Gc1so86krP4V/VeB5vrzajq+vKS/
c7aJp87richJjjHuX1wS8fyI9ud5PRE3wBaADuUfCOaryt2AUma+1Q+cd6PTBfGHZI818J5jkRbI
q93odEFksaOEh5PEAj2lVb5aUXK+lBig4/gCAk5g0u1Lb1U8kI0nJRZC4EVV1XYNPhy+b6uo6c6a
ZMl6MvJIeykX665rbI4uUKtBsleMzsb7qk9W+LhAWsw/WLUiTX5j1I9IaOpnmF6d9hz3chJuW03U
93/DhiV2mP9YYmXTxL/tZonnzosMq49J0gVapNMN8O1IWfxbbo7guA0hq/txPWQygF+AHoHwPHDm
sZucFxn7GYBWemC0L4gnRP/7jkVGg+zNKhPXQ2x5DKkh12ho+372+mRVbjmNI+fw1ZKqXE1tUW3K
UYoJQ1QjPbrXCN5ZT+MwXHbTKDEj4voFw+oi6ed7Pcoj11CyT0k75VexMZibdGp0+9AWczx8s8FZ
1Ps+swlr7sLJKb2pTbJ0jfwvLFbpqfIKlV5Z8wtXTKonHYSbZsay42pBmpPUNTWtqvp2ZpXj1ezI
3F9CHDiknFUeDdt5xzTc8eu0PPbJcFe0pew5VXdoAtT1RWMQXRmnn/n1GTDYi+IFpo76awAN0BVA
8UND+Ubm8rTSxuZxkhhFWMb0oDndTVFXvjr0ySqq6slPW71Yc08PuZjZHeZxDQe/lF53kEesCU+R
GiQ36aR+6dvkIZ7Gm7TodzxjX0IYvQ/m8JJ0S5KJq5brWxcpXgrhk1BMfYMEe/HzOKdrs5hP0mDO
rpKqt00nEaacGQO+cq5e4McfqyWbDnFc215qdyXRmsEHPUX9Adx/8hJsDxdxNDQbrZY/2GQcmTMh
G4qVfnbm9EPJ6Pi6nYsC3N6UrUPEcrI3ytN1LdVF5De9FilHB+ynzohcwSHLx/8OWsCcHFqikW/+
hp2AwvI/doLLmOit7KX7tXwRz/3YCRziAv9ViQjmz6vjBg4zm4BiQUQ+ydXOpS+6E0FcRs773Zzy
aifAciD8CVC/T0QOvuE7dgI+8292AnHe0BLlxzCOpIpB1/m2gmkIpZfLsrcOvcgZLzT7SdKW1Tjk
yrabi9aflD5YTRVDHl0AfEvjTpakz84kPYVLCyHONk03NyqNTHXlWlH0z30t36hld11P/UuSOiQI
GuW3ki3PjbnYuXMuH80828n5tOona3S7SX9WG2KSkwoan5prsL3qcpXZA/Bki6iPqMRiVXalH8+h
hYoyOoYh4LVQD4m6g9Tm96MT+3KkSwBrMSuqIenp7TTZROXmEKFps+wTo3iiIHjsHZoOSit9Jvvv
Et7XYerT27pmNKZk5uBLoZ7tQGvexWX3PAbFag5IH2jVu6af147RbPSgfXAAN3hDnF4NcjO4gez4
YbbAl2sfiqjelOjV4GTQmkqb0k/wm1O4Vsz0BwI8TNlekcaAEq7IARO2S57DLMoIUlSrPa2oK6Mf
rhySR/qZVksfI59xpjwlLli2/WmBn4m5PVoKsiAH60PuzICc6mJnBMaqReTKbyPpq7auHwwjeu5l
afEaY9DxScIuiXLrQ6G1W7ubpHVaa2K+NxFGOjEyVKW68UwpK11lDrFLDolFty2A/Vynx0V2VlY1
3gN3elIIM+XeHDwvuvMlVnVpJZvj9SQ1F5PpfFTNcEXEwcocl8rtnExbydHyPFbSWte6BqaTBB6q
mL4EU7pv5/EqqPrOrRe8cyS/NS7r8KvdABGc9GjbTNZzvMgAL5aLxek+6nrrTQ2bnxor4apeSpQ0
LeDifmoQPS57O9TBpzBkWYQ1dQlrX5+zem9HtcSw0tlNY9V7jt50flwQ8CLoc8bc3096skpKeV/k
xaXdqoObDNN+Ksh/QLXTuXKE8i9TFYg0NU3RJrKYHra07eYwIZqlhimTw3/J0+hblxvXIwQ52eRW
OHQjPux2E9XLJVfGfs2N0dMAEcDTah+ImD+oLbi8PNflTSUZBMuAk5msR1UNtnbf73M7/zBnvewO
5fxEEjP0R2l2dYw8hh19xXW/i+Xk2GXNug+CmIlotomaQVvH1nTBurk0S7GkI6Nal6P82RqlBzur
Vw3BoJA4H7W6Vd3JREDYBc06lqdj4tQrOqMGCQ/ZB4QIXxyJWD1tbJGxjMFN20gfLDPg0NPTLT54
L5jTLyrYPRKmCYC2C2Ujy+Mlf2NfK2CAaUMB7Xm2fKl0LozKQcJlXM5jeQmgaJt3oCoHsojcstIQ
dknhB+gtcDT5dpjOX6QlvqkiAy7X7DxM2Jc8w+n8KekOmcwVPGLYTYrHFxJJDnaZPSpOew9g9wKR
yy5HWrlyEpkFHknFPUx3U/RE2bekIF+HfbswptaOYD0JJYhVkIn68+CY930ZvzRquh3GrvC0uL1v
nOwiSAnIrBS5dgtluNXa8XoQtPGoqi6m0Fy8oRc6qo4eb9q8hBrwoL/izPzPEd5l2eSffqOPEVro
84kpnHg0YyiQWQ3fm5PnExMvPNNXqmeZVtJJ6fLvaEXEFHBcIq+WT4ArWkzn2lnAZ2VSLrnWfW8U
vOfE/J5H+UYfQztVuI4hUQjj388Qq1Rk4xRNalwkwRwM11AialznqZzN404/kWHpkoOW1FBNFzQz
1TR+zmUnhXeDEuuL+j3twAmVAFFDXDV1cpuqDAAqk+ldTzQbnw9IkUa7razx2lFpjgI5ib06lI4N
nxKEdIxKEkPZpoyfAdR1m14avUJPPi2VisWrKJ+XxbyIJ5Kpu9EzxvgGudph7rTIVZbqql3KK6fV
Ci+3C8JZG2TPuhNfO9j2XYdPTDppj0VhPg5tGV4QG4ekIkwO5UAuYtTbsx8RUR9FeujXyzRtrCX3
tIzaPFwS34mgyQ3GlRlHq3Aq7/QaKp8xsn/mY3FvNfCq51lahQVDHVuKCRAWAbqwBcJS2ikl0wIZ
tL/H5rrFcU1AXCOjDC/CL47cXBKRcA195iruFsj2pUFBEPfrNDAPsz4+Dlp43UrLrVRLmyyJn7Fy
3umaHiIDCS/1NmdWFC2yi678gdvGbpG6nSbXsyfDsXatOV5LQ9G7UyrdRwWi7F7I+qTpoYlIzDMN
6QbFB4OogduGWYT6MZJkY8dojW7NnD2mKu+dPDoHSv3bsub9mdr8o1JA6rbVa5RNT6qWXCcS9Ou6
ZzJrhJxGHcCEprA+W700w6g1QIul1U2pq/siG29r2fJLiGZrbvTHImp4FYv+ILfyLSOXbZ+mz2GY
35ST3PnFqN9B6gBeFVO0cQOCOP7RWcaVPVEATUGDpjBeNK5jIfirTN3OE0c6ocvEmbljGQM3U0gt
4601ZOl6Serjgphdn9t8E5doMEtndvusP07pcpHXdusBcfADIs9rrbmnPLhdSEkrrYYoBon9lxTl
UmHVwlzjN1Wm1J2qBjBquAAgz0HiziiGZr+VjVUQ1I+yjeqpmoftUBtPijGs/4ptlLbUn5sQV1ne
di9ff3Pz4LHzPioQOyCc/hHGnGQz532UCFf86ETsOYa4eLzGjQhHMw0wNl8Z3x9f/LGPMjXCLY88
EUYJTi9w/O+4eahvWxDi4iE2eBG3ycibsD827Net08qgGlkmaQZ0DWD+S1CRglnmaoDsrQuyzFvm
rrg1jaEw1ibVNnV9wAViWw1LcQtbsOk+aVlT9X6ogbr5f+SdWXPTTLrHvwo196Zk7bo4U3VsZ08I
kECAG5VJ/MparF2ypU9/fi3bxItgBuQL1WHqzNR5X0jH6XQ//Sz/5W6O5U3xHAJENJ6w8Ja1UVaH
dX2ekeOOTSH7FA+BhP0VR4ud/vnRet/GsuLXtHuucBYCCaVIsO32tW+Fh6SA0QCVagSV+KptRQsB
C1knHm140mtq84/3md4WhPatige9st84VkJ/fqd/KjpbGP+qaMkjMSZsKcWf7/ZP+aNqCTvxJi0W
pT4JUtQkq4rU0h1IiysvHNwPQ7Cn+FfN5DJafcxry/6M/rZ6oSvVfLKSpU/Yjjq3ZmQ+KIkFkF2z
VxNfl78OM7x2qkhNzpdphE67rT3XVlbepomQow5X5qM7d7/kVZbf237xiH4qoq8VdW+p+LdurEO5
lhBgTQYBaArbii5KbYmZwSAxr+pinr+LFPhJemnjK0kL7nM50BfjSC3lmzmGFWd6GH134R6cOVZQ
ocZofrXlBF5HQozNS0kel14CINVZJecIQ333ZB57R0D4Y1BEZ5VDeVRadXwTqKb5rqQ3OTHceTYK
JRWMAgC2eWqUoySWKGYck+pAWhojW42FiY8X4VdJaSc5aXS/TGzvTEu8NLwe4lVrfVtpLn51eYR3
t2VVGlMNoCVuiFi1r2cT+klzfJWG3sp+59QqvwxjlS4+JKCK6zNJTVfBo+bXkTdZSWEcE/E4uf/P
oUkmLZqf38+P00U2q44jv/iq18hP3B5i4PNKxd1GfuUtLCKhdsZ9a8RxXm8o3F7hpQxtFmiaaD+/
Rn5GHCYjUqCZJNK/6/OqiZbSawItIj+pOr0mEAiGoP7yZu1e0cpcRYHHh6e1qd2Ynkc1aCV4Y2VU
poMyuUjnGEulnluNVdX/LA0D7IZS+VPsR9CG0g8+3iOqtFqcRcXCvItSyyY/1SyoQliUpMKsBKgy
yVsix48+jJDVwNKuwjjPJZSa53PpzPUd9asyCK7ccOFJqFoDPwE6zbhkXGR2/U1Dz4B7atTahZ9j
sVTGsp+MDDu69RCQ1YwkgAYTV3hTLj2ENYrPVuHb5Kwgp6Xh2InLkeVUN7icTQeyRwEaSpcGQnAY
49Hf9f+KMZ5IK35xxmcvS3o9LYecL9secs4kaii8N03vdC+9AahC3oN0AdIXB1rH6luwcNSCW/8S
ZjbbMrHJfCQmgkzefju94Tsdn3Khc0DKBDkD6Ta+0+4pH/iZY/kopTIaluvhWaEu6voTph4oumJ2
5p9Bxw2ls/lcX1LIZQxL7JKybLWYrvLwujCWeJh574jC12E1v41jMx/pKpYAKgwCJ1UuUU6/Qxn2
KlhiF4c1xEQaZE9WbF1mZn2ZKlkwRrZ7NaqVIXdifk7JNwToFw6G1njoJvdpnE+wRLtYLrH6idJv
CMY/OdXgqrLTKdT1DzziqLANaGrMkZeZoP4+DVBVkLI5KD0teQ/cGW/z8qqsBpeJWpgjP47f08D7
EusIt0V1+clZoB+I5887n/6SrELbcv383EmcYBzEzn1AEBgVFX5Gc+VjVsjTKPYu587yYpAsJsMV
UnKy+7HKVlM5NF1adcgx+qYy8pPoGipYPfKU8ItVDy6Ybry36pqWs/VxEdHAc4ZuNUpy2oWSXPxj
2PjnpaZzXhnhpWnjCYRWpXBKSZ4dO4Ojt9TukYIejlZ4oI/KAfxCM1qEo9xcPDpedembtXZuppk3
UWLzEcAeyrcJjOncAVFoqyEWEwSsGAnd0LOfioXy4q30wTilEXvOj+oyNVvcqoPcG9k1v2Pam/cW
uPALyaURpunvyoUKUtzCIh4glIEInZzcxRWOrbljfbWKML4Gl4Q/+6KahIGtntWDJUV8YXx3g2JF
X0D/CmwiHlWSPf8QDYe3bs2Uyco1j3fc0xFj0dNKSsY1PEc+uoyUZOyPpBImJ8EwLiYyv0hE2i3T
sb4VsOq9v2HwA4/qV+Hpafoya5U+5ateoxPoNMa7KJ5vdeu2TzDvLJC3rSaqGA2/5shIPdJdVcBD
gWEXo+FtcGI0rAt1KobKDH4E2/g3kmRFvLCvL3Az/qU2FGwysPASJd1+bNITVOpC7HxuAzdOtLEV
Fu5IWtUvrr5kQrMyk0mspPd4r135dP2xIK98+EPGyyqeTyt18WwH6Rc9ye/DSlAfHPMR/KYEnx/4
U1LG1eDTIl1UqDSnD64Nevg6c0r66AuXRvRNmPHXMN6p9STFg6ew1WtfqHAsHDCgi4qte9Kgk2F1
77vanS7baXVW2f7A+RseTsqtX59MJKuWLQ3W5utezyZnidYAOPQmBWTJ7dnkUd2VLDtoDDTCpShJ
HZrxCRYOiBU6ouDyGgWN3zicDWbq9XA26SHJp0GwGTIB5T3eP5yMGIzIxAXrBq6l+myt0BQ/N+y5
p40q345dyOEIjH9dxQOG1cyAGNldrBZyGI2d5q+qrn0/16ISbQ3PW2Ta+2ZD/5/XFAL///N86zGd
lrM0mx0nXOLrtsdGIDVprlMkCP3uvYSLvrzo4NAxWivRkuu8xjS+hEj4g7q1jWgkafxrukmAWhrd
hd+JaIIZux/RDPhZMDGQJIf6A/Bm/9BUSCQ4QV6V8EMTiX5ybQ/K6zRGc3GUN9hMHlq0gLLaHaZ3
dSjNcU0bwFpEYyr9UBRCKGGVl7WBTBnJGc7E1QBvtVodya5pz+SV/pIkwF989MS1WmJOOizNCyfx
irHslR9K+BC6bd56OOlivgx2Rf4wzBRtNKhqA1CJdO3y2c48PxMjLvcF6H19ifmu91gNHeBamm5M
4qFtXQEqomGfzJc3/Jc0Zpk/aFp5kYWU6h64DGShpezGTVL/0ayX2aTAlAwbrVIrF0g8yOGkQLT3
GgEXYDe1H6ElwngQxv5SK+4DfSjDy83fo51C58DWHCu9lXMnusC+a15e/hX35Je190P+5jYq3Kzl
nuxU30OYPMygNLRFDzWyUBqh6QkWGk1IIbvG7dreE/MtAFJqa7hDmxJ75+3X0R4BI78hMv7W29+G
/aK4FzaMqJoAnjYO4uvQzCo91Jg9RJWvYwVULy59GU9RKbdWk6yojGTEHFU/k6IVvsm0ZL/EtVKh
8MF0BXlmvX4wYl9+N+D/0y7hsSC7MYIeXi2tC6kIZAny7aBQvg3U+fIKV+rE/oSAlml/Nb1EfReG
VjIclZCVGXYMmJPMzXR17Zaq9B2zNvl8KWET4bOvzJTwS6zymllutoSzQ7x/Xw3i8qZcDt1nf64Y
38w8kL7Q/FrdLnwIJXYJfDsq6tVnkhCaUgvXjMeGspD+waj1Gxjb5E63mZ8leUQN4tcWLqKJXT4X
qpncKQW2T4oH4znVyTXQoMBCcpkzofHjIGNaXjv6ZE6/McHgLyqtK4lw8TVfuHqEM6LGmL8042cp
1OJb8OPDG8UMtXCsIhoUv6+dcoHbY0lgcfUKcaA0yWJ9UqHiwF5rWfgOSYhyNQFdASVdcct4iSWG
V3wMvYF55TKYeq+upBivmEwzLlBpqe7VlV4Nv5SoauffXEdXnNsEU5HR0qxTxkb4dAFQ8JyPaob5
xrmXI/EiC6D6pZWBZp56gWNET7h7QqZYCA2ZSHOU8iKWmawxMIq8oYrvI/jScxMNCvNmjtGcpYx1
T0pkJBtNFEy0YDkyjNB9lIeBcV0PrfoPwKN37nMaZdE/edPz+0E/XLcAf/wjbMTN8z2Z5tO9fzhr
+DEfillafZxlRZBvExPxN//bP9ywbB6rePY//5q+LNwQz8M8dZ9zcesPGDjWLxM02BJTqATtX7Z9
aFUMNkj2lYa8t/fOUjoIAUXI0OvWBu2QbfwQAFEEIGioHbMl6IhjCiWEjJqX9nceWl6rw5fWkpG6
401nDEQP7zA9s73CnCMT5t6GJvrqF8tBiaVc7kC3t3wGgPVKhreH81Jt1veKnuCDNMc2nQITd6Qi
vVkUen42SLCJCQ1XOV+FSJAEoedOInoiy7Q+W/npTRgmYJfiYokiGBFmTLxlAgwjloH8ex2rTsCh
Y1dX6LRpObjO6Jo5/aflwrgidIyjOLmvi+LCXSH/Y8i0SvJHrIXwaUBawgkv3ay6sIthAPtMfacA
BRkmIN5Wy9s6zceWvJipyfzj0g8+yMvH1H9IltIHfZm9S9Lwkt7j17Ty3mex99WxfTQizG+5biCz
VnrThMn+aFW4d7lcQw0cRLcDP/ju+JiTmMHySyKb31eLeX5RBZo5UudaMtH04DKznMWt5sBEwqRo
db9KCvvMCobheOhF8yupjN4XQ205jvWlOU7d1VMcadpI00L3KtIGwwcZ6+kHB4zqJ3sRfKiMVL+R
q9ieOIFdndO7sS7wxLnLQSpp1dA+K2ERxvLS+JAsm6t/oXn6i+sNMamz1K9apF2k6NggzIbyQ1rf
27l8a/mpd62aufp5sLTzqzTIk5E9D9KzxM2wrC+qqBziOcr/xnzKUCqfV4ZV0RA1Ilk5N5cDjPhq
ehQYWifaR6xt6+jGLxehNoGdBoVZj3J7XCrK4NmE4Cxe1tHKkNM7jDOz4QcASRGWWoblfJ5zGP2R
FfnV35Gr/LKHSqSZBW0Z/U4LlXSEVICoIFh4+25xkAf5VzqIGv4Hb5SdjF70Sencm0P+7IDELApB
knCD/in1IKKevxVqjjuoMCEYDLIOVEUQ8/s5fRLh7GVLlXxjWn5ovYShFCRXaRlmw3PL9mpt5A9K
yfuCytQgufLBqIPUSMCY2k8KZ17AUou5dG67Q/3ir8htgR7/vAZ8WLr/5C3vEl+0fZc0zAARwiP2
k8TCKOWl2/YNkHGl3Q6fYCN4vfcwwXXH9oQvEL2u1/IP5T7m/jDeQWf9bkPr+FHC7ZCqT/T9SZVF
l2S32Q6CJkJwLMFY1zMqQFFKaqvVyA7yW8MH9IgpVHEDcvJa95MBgq+miZAOLrCY0TVqCas6ChIG
lktzonvz8kJaLpnwjHUmt0KxEWqBfhs7Ji+VryDo6irpqrgMfd2apIOF82QVUvIBVdl6ZLpZCXQ/
lVHHVM9MhLDRXzcmA8usb4oqPtMrG2RXAGxVctwLIyqrYJzhcx18yVd+loL99dWHv+KwUpX8/LA+
Ri8vLWeVr9meVeY8tCgUw8AeZ9++jBwKe0xQhDCjDwinTZPV0lpzKNgoOyPV32KcKqLCeu1wrduv
4PsZXzGKVSkJD04rg4wqdxbxLWp9cvmcLyGXPoelD8tFKpzo2gGLHt6ulssHPQ91qqAVSlKQRLCj
uY0rdwkaFiLHvKF05KW6GMW59Ywt6wCx1uF1jekgPTx74uZLfZzF+YB6w1hceiYElaH96FCAXnh1
gVDTSguGn+OF1QDz+Zwr0DTIJMfKwLEnlVOZePsNUSgZBU5GcRi7vjuqcoGuWWWr4fDiLzipJMO/
OqlP+BTNj+Nq81Xbs4pSEXofQ05r4wewy3CFrIiiuwze9UhUGxI0XjSYqCFDIl7vnWGB+hZymcGc
Uwe9yjv+W4xEAAB7x7VpyDIi4BNIWF7zwIvguwOpqYMo0Cz8a26AlA1dxlpOfV34S+gg0Vwde3Ly
fRHVL1ZVfHYdwxVYEA8TpuRe4CHVEI6X66GBlOb4A6NWg3lmVt5UDOaucQuunzLFfsnjuXEFs0od
z2nheci+nblljsK7Zc4vSg7cuYebNUBEnDCd2FPO+ck9GmIGVn+6couN6I2LrgrkLvvOL5PPpOrf
krJ8MGr1zI3Dl6A2JgsUPEeOcG+vhw6IxfqfpTy4maca8APX+zQvKS+qOkpGRV5d4gCFQSdsuFyr
MYmOZrluAoO1oy+SnTyCCX5vVebU9a16PHDiWx6Ax8hTvnmG9yS5y28rI3qITBcFR02aFQOs5Yfy
Ga5R7ijT1evhIvDG8aL8roK5GQ9UPb6Sgrl6E1NW3UiaOy0lOGF09lBSjZ0EGtgwufTsBMfUfKV7
kwS8/WgRVXeLBJfqlAHq2K1T91LxfeMMbF9wsQyRhmN0bk9QIDc+AE8orpd4gE99tJ9H0sC0/skH
lnJBE10fLfOBD8h0lb/zkUe/iJcVZs3lfDV2JYHiccmhTCfFzK40rxa1rUzqTPPPsjkQ/2ygfs7m
7uflqnRHcrS8QuD4MnSk6zStUZUOvVsFN9dyvrTHwTD+DoRCP1eGnjNZlEBeC1E4KYn+bWD5j4pd
WecxJVYiJ++c2P3ghFdy+C4DenxRUZdFRnErUaeliKfbgfyuiFfBeE4lZ1HRabVzXQhIPpWeIrRo
wNlWVIBqFt17VIQrKsNVZXzS5MU1GkmTKpXKkUENqVFLYjD5fo4CDlQe+RnyU4bMZgRkI17aWM9S
jUZgPTiO5qQSxWokylYH6YoRfd38TKemjRMTsqGGuUVte9Z5OVjdOwiEjVxzPvWUMh1FbgYLvKqt
wSiEpKvWsjmNfbRPv/p14V8NmYVPoUhGayOpRb0IRr0IrTttl6Nmyg/DetFqeR+RTD1Gf/aXdns2
xwv9vDuzmyGg4jCkvthLKZq1mt7Qr9YIprmbFy+0flTBzyVbpfARQy6y2n+9CaLQ2fzxwBKVkcCO
oAiwpfbyDXc26fjTH3el/uzv/PwnaOlR6Yfj7f9mJ1hnZyswLAS3iyjDJrXnzdjbCgjQzIpQJaW8
3DA1erkVYsb+24difyu0tzr6Roy+4INQyIh8YG8rkA6AiquBuGO/eEbX+UL/ToXxJ/djfys4FeIX
zgVB1KXBCe5vhfKWpBusLxnLFuDQy1Mhbnb3U4HUDb/vTWvl+IJYktCP345GSap6uRXCNbfzVpA4
Qsx65V/tnwqaBxRijIHxV9wovPRyK9CK6boVQmEEJUmVxwiELhjcg1jBCwL0h1bKpvnf11MhaOId
TwWYATYBlgluLcJ24fCCaLBNMMoVTUj6j41OSz9PRfdYgU0lTTVlS2psySuEtC04rca8q79bcWTF
8ft5hVBA5/ALClKTYx2eCmplutUGyjhrr8/1OezfYyp3zytwEEQZDxgB14Rf/tGpIMUCbUUnQUiK
9vhQdA8VhALgkEwcNheAqLiXYUFqYCiJjgV6Xusucy8jhVCW6xg0eR+YhTB7JSLSGRIp295OMDrG
ywY0XsOc7u2hIOp33grgaGBBNaFcsjE/398Kro/5qqa7yej6FyiE9FLHQ8HzoSA3pcqiR93gBQ7O
xJDyZNjvZxQdx877wOEHA0H58YpQ3dsIoQhv0BmEubrFvfYzTnQ/Egw5GJxiNAfyA1kfMb492ApR
psHCoj5hGrKRPOvf7RC95o63w2QmrXH++SnRfwDefLAVAGcYHVJ8bLWWmu/Yv604gvD+fnLFO0q6
zRWgjd92KuDo0r8yZQEO3Bgt9POCdD8VdCpw0SapwJOdekuoQO5dECHAxUsLY3ktNNLXPFMYC3W+
IERNXlHUVta6gwdbob8F2G/RrQD0sZml9vJUKN3LcwNBWUlmJ2BHaEKc8WArpLdkHKRdAOC2OUcv
t0Lrnl7xguACRdaAGM/Gj2Xvgmhgh9BUYC7YPCCbQN2/sCl3PxU0cIFk05uCjSL6t4c1KWFTRbsa
JXUDgAwz0p6+IIKC2jFWEAtkeDnNVPmoIOVIAAkT5O4fBJE+3o7jif2fvKSM6yGyg9dfp90HgQIg
nCEcrUkqNhN4sfM9vB2nOBKADxh9UHxv5br2AoUMTgHpZKRC1m/t+jv2cCu6x0w0yADG4aa2acoc
ppqw63hBKUBenf96eSqEGlvHQEEfT4Cr8Dpag1oOG91U50xkG6Ob3pbmolTouA0mPTrxcFCBKJYM
pfcgTgBTk9CG5WFZjw77mmaqp3hFLaRFmP9BOmpwwwdboQFaQvfPQLVnawTRy8uhd6/OKS4Aq5JY
MR9siJFHW0GDAnY2qejG0LOfr4eQiOl4QdBmZBSM14yl8ISg2XSwFSpdPFGY4L7N2WjMtHp5KpRT
QCqoOnCHA+63tRTbe0hp85Fs06qgWm3g1M3m9+8h1bufCi6ITs+Shj7oQ4EcPzgV9H5Vgz8lqVjz
nXq6FUb3F0R09BltCN9JCk8SzqOtwCZCQED5S8IEpa/Fxwb2snYV/AEJ+w/oKzHeeIVfQZFtEKhM
xXBPJlgcbAWcFYxitgbJzVb1MlYcUQT/pP6A6iDEEbYo9oOtEDgCxL8M6TWW9HIrRLzv+IIQFsX4
Ey0LLDVF3/JgKxShnMLofG0V1d9ToZwir0BKkx8V/st6FHqwFbS6CSE08noOv1K793fFTIxMcvM8
HLUqhnS6YRciZSE8oJqWTi/vh/CH7Xg/TIGuQjqAChxTP4Y+B4cC41G6u5uku5ke9nInlFPACKjB
VBgMMv7NlKeHOyGDSIJ3DaCiIS/2FqgpGpAdD4XB+INtQLVFU5GUEhKNe7kmxRjIRDJvIChC4rWv
danWPe1Gh4amDW19DaKMagiQ395WCMVMmF8Wk2VhlbQBDPcv7RbpUMdTIeT10dbnrWz0P4+ipggV
bIDKzAyOZX+nxkLvrONWGODMhP8OYM21FtvBqRCgbiGS3We8keAddtwG+tiMugR6F0Z3C46AKRH9
fgB7ryAcvmMPL0f3jALyB8AR2jVCG3SNt9uLE1D1xAgVgfS183xfQ6ba/XLQlAGWC4rgh97bfsiU
QS7yugh3uSaQ9HUrlFOU51wLWbiJYkfbAsgjpwCwSia6rliFmkovL8iR5fSf1KRoXvGTwoCiRUWZ
cRAyRaEG/MagBlnrDvZ0K9TuOQVNG3Jq6OU/AdrI4AzQ4CKjaFrdvT0VglTc8QUBc4QJBcNxdS03
eZhe8ZAK4SLAu2svinUW078XxFgHsS79Ky4ASCN8DiQyyjVOYO8FEbLVGjwxrkkzK1pvfv+2YtNj
7LIVXBCI5EPeS2wk1uT1va0QSbemWiBMyMh7DOkW5k+dLwhGLAx6kP5lIwRZf/8xhV4I6ETi/gjn
dAFU6+UDop7kfjAtZRqK9v9G/njvUGBoAwVANP5JPnpMpNS6J5vGW8x5m3J0ffj39mH4VqcOo5/5
ypHp45GAkdH5chAngKSSMoA9FNzAQxgBW4ErMpCKDeior6+H+OAd40Qj6kECRThsBeQRMgmm/d8K
IePVeSsQN6E+Zyi8YQbu3Y81R4w2txBNhaff1/LD7P54UHQSEMGV8Iw2jOqDx0Mcit2RcV+3wuo+
/KA5xS+b8lso3hy1rmRwBnRywOGsAd99rcOM7sUHaSZACSGEBtIfc2F+1L3rIQO0Uell6ggRq2Kz
eppRCEeVjoGCrQAjgPEYPgwbZvneVhBTmYkIkxboIeuJQB9fUnCVnbdC4Ll1EivaU2hDtQJtkJla
Ywx6m2RueEpdKo8WmNnBkVBEV0sY3An7nt7eDqP74wGKBlNcSjCswBo98oNAgREvzS1Qmsp6sN7X
5Mro3qVAmMQiIoITYArUAiJgck5LE8GGHhOtN7e2y+Ug3Ub+TdhVaaLbfwQ2AstNf4/WFnikjfVj
L+Ol0LTv+HQwNv8JzQG5EpPnwtpAB3oLX7ZOkWjTgEHJh7YV7fxj7iQVOU5GaF018/Te0s0b+9KO
54E+Jo8nI3OA3E1edRAsyap0Wt8gDICnIb3Y12ApJGc6bwU7IBTOwJcJh2B+1IMnlKEh0RKZgsZ/
r6+59pHR5u/PPEgg6cnxLrwa3+xthTD8wBF3F73Zy4Bpdi874E6iYAofCikb0ak8LDt0+pg8rZQc
P2TDe7kVwgyt8wUBk8t/GIpvTVYPTgXEY6Bn22q1r1W52b2nazD+GRISfyCJDmKFyEHVV/xAXysP
RvsnOBV0IETJjWwP0/EjLpCAn9HmB7L4I6z28oKYp2jrQrxH9BiKmE6+eYTZFXU5PAjCCKpYpB19
fUyPbGz/5AVBFRI8FXRRzJePFX0Ewmbzjvb1cpAddr4cdGpAImKKtZ58HvXviBPU5Ex9GhhSfzNN
jDm7vh6ga/DZM6R1Idqm5wPxRRTtqFNsmPm9jBNW9zghPAL5nePtt7E+O3g9aObQwIQoJIwJ102t
Pm7FsZ/s78cJITIAVF3VEGcRQ3HaP3s5BXFCEZwppgFbylQ/t6J7TkGzBmA/vGIK0/bXg3DKeJQb
0iiW9LT+wIvrBLECk3OiAayntVDN0amAFQbm5AeSovmO/xWk5L/4Sz8kvsdzN3hpxL3dWbbjtvYf
/8JW2vt4gR1jtbV2995fFV5s68XX/mvin/+9b83WoFB3/nSLSm2+1ebrNz/j8Xff+2bbH2z7Ly/d
WTpNn+dV8wfV5pO+my7QCP9fN/fdcFd5HIovc3qhB/n6YY5t5Lir68bdLxcPI3+6Xefq5X/+tVmb
3LTz2qPZsz9LtwvtLM59PcHiQZ5OF+52qZ3lSe1OsHyI7/F2oZ3FeYG6L+46bx5YfrZda2d9gnD3
9YNi9uZsmubz7WI734AI0f0bpNGybXMIi53XHk+xe2vdepqPp1gdX+LtQq/bIsjWJ1g8y7bL7Cx9
intKPInj2bLlqgqSX/dPPncz7M+3K+18+FPc1XEwrVqWPsU9HQe4Xy6neevv9BR3dRxFfstnP8U1
HUe58FaPopeWb3CKazrmmr55ckOnZf1TXNXJ1I/ytiN5ips6iV6clgApoNSdj/skKpxg2nJXBTq5
8+rn09T9PsUZdrvW63US0qzd13eDYBGlbZtzitt6ns5m36O0Jb6LtnznT3/BeZ8XbR/+FNf1Ip2G
bft+ivt6OQvDWdyWigksXueNuYyKrPXhE9zl7qsX379P05ZIIyTcOq9+lbHt7nah1/MuyJTdF8+n
2XNLmBHa8J0Xv54++1lbuiGwQp1Xv5mG0++z5+1KOxtzipvK6i9uFc3bNv4UV/XGzfP2vTnFVb2J
oue5y/+1vU+CKd1592+nz28+FO6b96SULQFH+JCc4Hv4bUuf4sreTv3Zm+ifN/l89uaJqNnyXok2
d/cfYfbmoZgVLVmxcHXqvrwbPkdBy3MiVH26r161XV6hqNV56bvpPIwWs7ZPforbezdNs/k0CLaf
9DU4CImGE3z6NG97q/RT3N2759tZW9oqeojdP/ls1to3EJDF7ouTPM3eEBlabpNgLHb/BlGauq1R
U0ANT7D8sq3WESDf7msXadpWqQk0XOfF37lEgWDWkpwZp7is76LvwazldypIdt0/e5Qupi1xQKha
dl78Plhk+exlu9JrGBDDue6r59TGbx6nbkucEYDPzt/gPVkxT3hr5ipAc92/gdvWKBOz7hMsTc+X
T97yggudte7rR0FL80AgY06wdNzyqYWUSOelP04X2azaLvR6HgW4qfvisxeib1vOJKAhp1i+vaEi
5uonWD0sxfuxXWpnb05xVz+6z21Ln+KWfoye207iKe7nxyibTYuWLTnFDX14pknWsvYpbufDfJZ+
L9K22y8QW51Py4PLk9Ryj8RAv/vi+ZvbqHBbXjxBfDrB8vRVw7bVT3FLH/LZrO0WCVTOKT56OWv9
6Ke4ow9L95+WAylY250/+WP08rJd5jW0CHht96XTKXOPrCW8CBOYzss/Tb9PKWa2K+18+FNc1Kfp
yyw8XrzBQJzgo2ezlu5S4x51isVFf6MtOWrwfyf4Bqy9bMlNoXJvfxtiMv2H4+EnN2ibPTdma90/
uxtGrb/WU9zTp9R15scXtXFq6PzJv86CgNHK3ezFfW7LThscxn/4Lm1AgR86V8fwga2rd9uX7cMj
xN94FmOxf/8fAAAA//8=</cx:binary>
              </cx:geoCache>
            </cx:geography>
          </cx:layoutPr>
        </cx:series>
        <cx:series layoutId="regionMap" hidden="1" uniqueId="{B73FC23C-282B-4EEB-97B7-FDBA5493F202}" formatIdx="1">
          <cx:dataId val="1"/>
          <cx:layoutPr>
            <cx:geography cultureLanguage="en-US" cultureRegion="US" attribution="Powered by Bing">
              <cx:geoCache provider="{E9337A44-BEBE-4D9F-B70C-5C5E7DAFC167}">
                <cx:binary>5H1pj9vGsvZfGfjzS6XZ7G6SBycHOKSW2RePl8RfCHlG5r7v/PX3oTQajyjZV5YFvLhKECCxpWoV
+XRX117/fmr+9RQs5tlZEwZR/q+n5s93TlEk//rjj/zJWYTzfBS6T1mcx9+K0VMc/hF/++Y+Lf54
zua1G9l/UCKzP56ceVYsmnf/+TdWsxfxdfw0L9w4eigXWft+kZdBkf/ks50fnc2fQzcau3mRuU+F
/Oe7GzeKFnlczN9tfkT/fGfGsf/ubBEVbtF+aJPFn+82iOm7sz+Gv7HFz1kAlovyGcRMHamcUEJl
VdM5J6r27iyII/vlY0knI0XhQlaJ4IzqQsPnqx+/nYeg79k5M+MyKtr1Bzu5WvI0f37OFnmOZ1r+
d0C98Rx4B7e7H/711576X+3fuY3X/+e7j5FbLJ7PHot5scjfnbl5vGQra824f9CPj8s388cmav/5
9+Av8K4Gf/MG2OGL/d8+2gTv57gaeKtx9NN3+IvI8pEQTJOJrBH8DxHKAFllpBNdA6SccI3rygDZ
FUOvb3sF+i9gO6DfA90BxWnhe15+/TrPno8JsBjplMqyLgNcygfo8hERspCZrhOqMEXF5ysIV+f2
hZ3D4R0usAe+Q5LTAticZ9UiW7/lnQflFw8wG0EmK1TnVNMITigbQKyMBA43Y6qmcl0VXKx//EU0
Lxk6HOHVA73S7wHwgOLE8M3i+uwz9ID1Wz4GxGKkcKZC/sqEMwEcBxCzUX81C0Xogmr6Uoa/PcXm
mqdXlH5ZTG8vsQ/QW797WljfL6IISB/5QtZGPxLWYiRrMmc6USnFOe6F+VuYv7NzOM471tgD6B1U
p4X053m+eIKa/ZNz88tSm6gq11SZqlCtcLoHR1oZQctmAnCrGpd5r5a9xXrF0OE4D+j3wHhAcVr4
/tctfPeoarUYcQUmEQfAvUTeUryUkSrLMiXiVaK/hXfFz+HwDuj3gHdAcVrwjuPSDuYw9453fvlI
03QmoFULleKEQqvaMIj5SMH5prxXzDQd6tf6x1da1wtHhyM8XGAPiIckp4Xx9dxfnMXfzgpncfY5
jp+PiraG00qZRhmnik75lvuDQccmOM66zImyrYBt8XY47j9eao8d8GPi09oL/41i/6i3NR/JuqpT
eD+oQhmV9cFpV0YKrnJdZ7C0cJkLfL4hznt+Dsd8+Tiv5HvgvElwWtgaiyf/uAa0GGm4pClhCuMq
UeShBwyiXtE0RQih61ReWl9vwV0x9ArPT66Y3d7NAf0e8A4oTg3foMjmobs+Qcewn9URUym8nOJF
3xoeXzbSVF1A2YYU752cg8vaWKxY+h2MByvshfKA5rRwvm6P68dmI8aYIEKFk2QJ4kBEc7jJOCMa
ohhE1rkirzfYSiHr2Tkc3w3qPbDd+P6J4Qo9bP1qj3N2CYX5y3rP5ZYVJY+EKqCaEUXICtV60f1W
NC/1HfPQsNMG9T6g9hro+tdOC1TDtREyi6OjIgsTifQ6tQa1maxcHBsmlOhPtA4TS1UpTvaWVF7z
9PrOf/3q3VpiD5hf38Xr754W1p/nALqeH9UbgiCiBrOJ9JFGHW6R7QtY0P4Y66oscBMPw8drll7f
+C8jvbXCHkBv0ZwWzqbj5nM7XkvMY8hqnGidMqYxyimspd4M2jjRFJq2wP0siLo68usffwlFrTg6
HOWXR3pdYA+QhyQnhvE8C44cnhB9voAQnCKo3J/VbYwZohOCaHBsK7ib8fnbKxnBv56jV4h++SQP
F9gH48FvnhjGfa5SjXSWo0aV1VGPMOAlnMvqtserP+pCh1W1HYcyXxn6DZS319gH6G2q08LaCMrF
2QSpZc76VB1DbLORDONXhnksaxRJXMgO2xDbbASLimvs5XIeJol8Z+pwvHessQfeO6hOC+/bOAuP
q4mpIxxqgstZgzaG2NMw7oi4lcxkZIxsn+sVM4djPKDfA98BxWlhO80Wi69xdmQ9G3ezBntJ0zRZ
29az4acWmtDh70S0QpWHevaapcMx3lphD5S3aE4L55u4Pu7VjIQuuKl1pulIECDLjMwNcU1H+EBT
EHRWGeuz/tZ3xUrLXvJzOMKb5HvAu0lwWtiacdEbywg3rt/xMe5jZaQhjRpZt1xGDsh2tAnRKGRs
ytgCZHey9Zqpw1H+/mCva+wB9Q6q08LbQEbbUQU2GymIGnN1ZSvtyuxjHLqZTgUVvdN64OBc8vOK
0C/bUpvkewC8SXBa2H7I5sjMzY/s4tQQVoSYhrTeFTeGi1NHcBEO7v6y3kq/XrN0OMJbK+wB8hbN
aeF87UZPcXDkU4yLmDKFUg4X5jLFeuNGFiPKVHwKpwjfFXtacXQ4yi+P9LrAHiAPSU4L48/zr/Pc
OWoKCCS1xjj815pKYQxvubDpiChI/UGVVO/53MoSeOHoFaJfltXDBfbAeEhyWhjPoHU55VHFNRvh
skWaBxMMyZkIKA4cIRRJnfBtcxhQjG3fxi8cHY7xcIE9MB6SnBbG5jw/ah6fOkKkEQnXTFfgwVb6
rMwNQY0NoMGtjVijrpI+F2it1r8EKMDO4ej2D/NKvQe0G98/LVzPUTmxSI6bcc1g9sLu5bh+VahU
GrDbwFYZIQUIWVzrYrdBks+apVeEfllCb62wB8ZbNKeFM6JrSbKoj3wR60i3htpMoFH18YcBzkj0
gWuL4A7GUUfgYniGX1g6HOf1Q72usAfOWzSnhfPVPHp229hx1/LyGG4QuDmgMgNqJHXtOtCoXWUK
vJkvObdDZ+YrT684/fKJ3l5iD6i3iU4L63H8bB9Z6yLIrNURTtxtJFP0HuAopdEUZAOt/J0rJFeX
8pKfwzHeJN8D302C/wPY/pzFjSfumw/c/uQM/2rbCBSuwlEJcb3UpuWt/D1EHiHIZZQtU1hOW7L6
TYOLH57dVYuNrZ4Rb0g3nnD1gD9/Jf/XmkKYwbz9CWi/3OwDCfEQuPA/r6ycLdTECEmX+BD5HRQp
fMNqh56dw8/jBvUO6Db+qu908vbXTgvX94vn+sihBRg4TAZsqkAtE0KAw1B/H1pA8GFXL4gXbg5H
drjABpK7O7kMSU4L3/HcXzbv+aFs++WTi14QyL7SCS7KnZkcSMDjsIJQd8yW/T4GzVxWDB2O8IB+
D4AHFKeFL0qmneP3B4Dai7JiRHZRQAxn1FYtYp9kiRZU8DSrZEfl6XemDsd5xxp7YL2D6rTwfiwW
i+DYqrEGlzNcUgzxfHglB7YufBoUDSFgBr3WR7xVjVcMHY7zgH4PjAcUp4XvdJ65X+do3XZMZQvZ
HAqiv4yq6ksDpg2vFTRkRJZgBO8qPXxl6HCIt5fYA+VtotMC+tFZZF/L7PjlLir+QdLGqqXH1llG
GgCDEYQ2Pn3WziDU/8rT4VhvL7EH1ttEp4X11A2CMM6OKrb7DC0IbbQMoOLFBblxqBErRB1MHxJG
tKlPtVwLlJVHY83S4UhvrbAH0Fs0p4XzLJtHRxXcfKTr8G6gWliWkTlNhoUQ+BxmMhK4kDnd+60G
8YYlP4cjvEm+B7ybBKeF7eX8yc+PW06MI4x0Dda3fdCRw7NV5oJok6YJpfdeLTueDspcXjg6HN/h
AnsgPCQ5LYwf3a/B4qhuLvhCuIIoL/mefLUhpdFVD/0CEAlG+t1L/GFDuV4ydDjCqwd6pd8D4AHF
aeF7F4Q5OvOub8JjBJBQt9JXmyIZHvYyalu20zkgmxFAghhHZtZWtP+Fo1eEfuKm2d3ZY7jAHhAP
SU4L4/O4zI9cjtibT0DxJa9uy1UtI8FS5ihKfemZOFCqXxg6HOLhAntAPCQ5LYhvnq4Xx82Gh0+z
r0KEw4viPlb1YcUSLGS4utAZEwWJKD0eNqheMXQ4wgP6PQAeUJwYvmWWHTfahN4AOpxbkMN8dRMP
7GLkcyDrDsBvJ1XeLJn5DWw36ffBdpPitLC9yGEiuce8gfmIo0QYkwEAbd/CZZir0/svmYxCJgT3
yXb8d8XQ4fgO6PfAd0BxWvjCOVstoqMmVAJgDR4MFfX+YlcwAkYwfFlIjYemTeHgHBjBLxwdjvBw
gT0gHpKcFsYXxTw/bqdiVAyj7khH9dFrj6UNMwmdiilEMxQsyOnt3pcrhg5HeEC/B8ADitPC9wbF
/8fNm4UGzamsEHlVYbalQqOxGrxXSNFaVjBtFTasGDoc3wH9HvgOKE4LX2QPzr8uno57CQM0FQk7
LwgOzWBcwjrSr16yaXv837o5Xhg6HODhAnsgPCQ5MYjdojiytxL9iVVYSP0QCHisUJoy0KExAwYu
TAzyEcv2WsMOHlcrjn4D48EC+2A8IDkxjOP4yXHx73EHgWh9n2mkyaK1/CqDZ4CzMmIypoRA514W
jm+lRH/n6jew3rHIPnjvIDstzG8QSVycXc+fjqxhI/u591MqmL3W1zVsQQ6vBwb7oOih70M/jCV+
Z+pwxHessQfgO6hOC28gfZaW7tk92osdNXyMDK+++YOiCNS47IAcc2AQUFRUXNvsJTb19sbu+XpY
83U46ruX2QP43YQnhv3i7LFclNlaVzpOuELBcEXk+tDVnK7hJY6RITCioaah1/yyGcT6x1dZA9cv
LP0G4sMV9gF7SHNaON/MnSgOF0ftFqCi5wd8JQhKcYYeLlvKGnwmGAmEOlRIgD4qhX3w9nivWToc
560V9sB5i+bUcM7QLyAI1q/6GOcZg7x0AfcYfGOIMi47YW44TvoyCrhVVtkhW70/YOUuOfodmAcr
7AXzgObEYF4sjjw8oi9ShOcTTQMEcvt2VpRTjajoqrg9OeJmyc1vALxJvw+8mxSnBe7fiyDA8MWb
xbP75B43dxMDIpbDumBarRoxDZRwuMEVaOcYAPOSib2WI6urecDZ4Yj/aKE9oP8R6WntgZs4y1C+
d9T7ekci34YcR2eYvl8IrC9GltOfNsFfs3Q46lsr7AH3Fs1p4XzroodTsDhqQidw7FVrFKuipkJD
B4nBIUegGpkkSAfb3VhgzdLhOG+tsAfOWzSnhfP7OF/My/WBOo5WhjZOCDpjShfM6+0+Tkg3gAcV
tjUahfTVVYP2ESuGDsd4QL8HwgOK08L3NkZW51H9ZQhnQdPSe1N5PTVkQ1rjqtY5RwEs+qfuwHfF
0OH4Duj3wHdAcVr43hXoS3/2Ye4e1bJCPz2UyaAoTlcxzwla90BSi1Hv/oYnRVl1QR5kHXxn6nCc
d6yxB9Y7qE4L7/sjK96YvQfbCs4SzN1cdjseII1ex5gWg8Z7FCGR7TGrPTuHY7xBvQe6G98/NVyT
RZ+6e1Q/dz9XAHFnRvjKPh4qXOgeQlQOdQtf6t3gg2N8777w9DsID5fYC+Yh0YlhHQf+MTUuFcFp
WMe92iW/JOhu3MiYKNMnfiLBd1VHNYQZ7PwGwm+p9wH37fdPDdfkqMeXI3EIqX19y8zV1OOBbO5H
xODoUrUPamxXOd7Hye/I5rfUe+H65tdOC9f38zA/dmUUHFkIKOtI3O07zG/HnCGMkY3/RnC/jVCs
GDr8zA7o90B3QHFi+C6ekVVw7KmaGBACnek1yDQ4u72GjUZB6wkDw4Qh9OVZsvQbGA9X2AflIc2p
4RxVfQrJMe9eFM+gHzkqoHDF7h68qCPmjDQCgN07QwZ37/vFiqXfwXmwwl44D2hODGf36cgYU/QS
gKsKPWJ2jWrrG99qcGkhC3TZnH4QT34Pdn4D37fU+2D79vsnhmv8dFS9uU/MxkwBFcZt74fcSsyG
jEbQAdUXq1y/LRkNdn4D17fU++D69vunhevjU1wURxbKSO9Cnza2buqzYQ+tCiqQq/tSdj44r0t2
Dgd2k3wPZDcJTgzaYnR2HZfuUT3QyOtA8Oili8/WqaVo6ISRmjCGl+NRhym6j2uOfgPhrSX2QXmL
6NSQxpTUo9e+9fFAzNlDXLDv8DLQofvCZOheKkEDgh26FerQeo5+B+fNBfZCeZPkxDCu3W9HFdTw
YMjoTEw0AifHqiXXhqSGBwR+DTRbXBaeDy/gx56d34B3g3wfcDcITgvaD/Hz8zGv4D6ng/U9p783
ydxAFgk/oq86XzfDhWv6rYejZ+dwZDeo9wB24/unhevn+fMiOup4CIxU6weQM46Zan1XzGHJORL2
lH5YFyym9ayut8iuGDoc2wH9HugOKE4MXzfwj1uuCqtHKAoUqO/DLzdOLgYYI/yPlvPLxnrDasbP
S35+A95N+n3g3aQ4NXij+LjHFzFBjERENRMqFfvilmG3Fxn9fjC86UdTfD67PUO/g+8G/V74blCc
GL6ZaztHVqlkpOZAaYZwXra8HSjNmH2LFFsMw8TQ0x1dUD8vGfoNfDfp98F3k+L/B75/PDX/shfx
dfw0L9w4eigXWft+kaMRcb5sPIbPxvNiPkHzlqLd+9MfkL7oOTtS7dYq0MXzn+8QyZXfdqfvf39D
Q3ozf2N1vb6hWszz4s93kqaP+krWvrxR75N5+kHVNbIM8JHeN53Q0HQA7i3Iet43w43irHD+fMf0
fhCjgo5umFKw9Iy9O8vjcvkRyl/RS4hjNHJvb/UlFeuHvI+D1o6j1/f18uezqAzvYzcq8j/f4Wfe
nSWr7/XMQj1AxSXSizDwEfyhtprg86f5e9T04uvy/1McXw8LFpGriEixk5ZmolaZchWziimTNtcK
60okhbKwGqfzxommBppiZFbpqB9Sj4b2N1VWav5MHBFLH5klUu1TnWRF/s1uWRDPO1WppOfK06zM
8Lo8u+yULu+MJqlc30hRUiKnRtyokjeOExHkjxlXWzomPM8/uTSq/ImXJ0553qRF6p87dibHU10L
KuuJO2Vjm4GgNr1KnCq48yVNScZWLTnqtIqlIjQYKRvnutT1NL5KI9eVDaI5bXJnl6mlzEQA99WM
lpXVGngS2x2TMoi+oM5FkoxCtX0xzgIuYhP1Lzoz0shmLpkFUiEvaNv4uZnnUtuYjWOHieGkTSHM
ymJlbgq3zMV1G5R+5dyVEaONNKmLQM9z/JrXkvzCsXkUGqEXcFeeh1VROBeO7GeeQfKAqEZa+753
UTthnc0sh71ntYgMT+nS2IhjVS5MpaWJNM1iy/9K87pUDInpgXNT2FXohkagWjQ7J4wF4SzsnKYx
0LtIt/6Owjx3p8TKu8TIuRIqZuvK7aVeN4o3rvSQE4MJtdXvy85R649KraXKY9MJ2XnyWMyebL0O
nkjXdPks99PcH3tZlrjTAoW9WIorxRfh+KU1UfTaug31IjYptZQPkcwd05V5ZE9ST+1cs4xIrJn4
WXrpI8HtIRKB0hoySePUTOQ48s08tdSPpZpY9TSqkqJ50EsayKYjeZ43prQl8mWW4VFto1R8vxzL
OWXJhHWFSO67JufuxBUtjYwszRMxbhVapoaVe3E7dUqny1vDlaroXg9SSfvG1VrJDUnvaj8xmsLX
IyOM9bAxVDdT7dCoXNuVrkJbKO04REm6bbIk6bRkHIlKLcxSz2vVqBBo1GaeVqfcSIJA4hOL5KF9
aydlS889Nw/pFDUXOblNkkp+9FhCvVnt8zq9gfyz7RupsRv1U8QlnZ63KbqyXlqQKAozS1uUnT9x
SQJUaqP08/pW1GUzoW3qTQSt3Eu/s6W/Eha2j5WqKO/lLLcnkuVyM/dZfU/U1r7GCfDMpOD8Tk5I
6OA5A/c5YNT/IGV5Pasj6sw4rd2vaSXsWSNRfhUSLTmPc2ZNdC2MZjRpiokq4TV3mogToyNRNnGC
QrlimZzeuHZKzC6KlDvJ76Sx7krNhyATdFa7WnwVqql63TjEn+lWHY5tFKBcWikLLzJu148ita1x
VvDWDD3ZO7dLhV4Qy+afSJtajuHoLr/NO2XBwrqdl3mQ3TKpYg9xWVsPddVRM5Ll6CGJKhvvI3fM
2qnyBy22y69VICcXJXGVR8cnuWv4percaEGDLwapmOVNLf8VRrl7rqSefyFaHJWgdPyporvxua95
YW6EWmSd567tn0t61k4ySdjXdmy5mpHGsvc+gIS8yzov+hI1zJukpW7fC5GpszLzrAniWcXUjVxt
0rVNdp5nND9nZRI96Aqki6sW2Y2CrTirpLybss7n9xWzpDl12wZLxcmnyk2Ke630ymkWSe00UL3q
rvPs4EJ4JIBsEIXJucvuCS+oY3CHhbe+JkVjx/PIt5B40WNWhvmt3GiObkDdJMIoSUgvWN5Jn0nS
5TdFpQa5WbetqAzi+Mm9owTqg15Z4bRtG3tMlVAd24peTcIq0SdeTFlnSJWSTxRSFQb1cMxLuWje
dyItp8JSZFPUVkuMok3ac8ummkmDWp/5oaZMtJxLhhymime4paqaNe+ip1KmHnYIgbglpfNYxZm4
zRqe38apE08s4HNO3YRfWKHfXNCkkKbM96Rp4ijKZerKzbkf1HyshbS5kTwa4LZqo5lW2CVodXUc
WVx9ymomTfwuda+J4rXTMEukiUqVZFZrsRgrrp6a0NiyWy0r6LhuE+ejlQftjVNq7QT9c71p2jXN
rPAkb6LHoXLJtbCAOAqYqTaSPA4Dt5kxl6k3Qdhqn7S89GaN5vGrwmnSm8KvyIx2dfNghSS7xTtQ
IZIjz5v5mIw0Q3qRO/YSWZzXbUcnuqXRWZuluhHTLpmS0HPHUcacqWTL0UVK43YsC6u4VdukNHjQ
lpeOH1qGE/B6WkBuThpbVcYkruTzTlTWTSnb1bRFnb2JC0GbNTjRU2Z31ixNkti0GPFvijajz4Fd
Z7fcywkUAF4bkRaHM404rpn4HhtLYZebmlY3F5LvsonXlZ5Zeko6UdQSiLdtdeFINT+PwjKaIotV
vpbQlPgiLD39s6qG4qOfafROstRyjAtTndW6F0zDomCXluT7YxxvCNGitSZBgdsi4U47TVGG9s1h
xL6SXeJPpU7K3mtaKwzCS3ni1Tkby5Wcju2wU8Z+p9lm2AphhKHuXZZdl429qqzvNClIJlIZVrcy
JMesszx/EqjCMrumsmceU4JJ5KrRJCRdOeWS49lGrLjNuWsrlQklybus8iS/SfTAHYeyUo4d1w3G
jW4pYyXusB3KKvONLqi7KzsWQX/hkkmq6s04FFU8gQnfXZRebU1EJzemWgTeWNW9bNIg6mmGLGqn
Xpjl4ybSsYfdLJsWnheZIqp9M/FIOXPqsL9A6viqxX03lm3CzSaRsUtDzx4HjaWYvtfprlHzwpt4
FcEdmpHg2m3L8r0keZLJwy467+RYXBStW0wl3gD2tLNMO4OYyRVdOlf1nE+4bjUTNxLlrPNFpRus
9fN5nCXp2CMVm0VxozAjaMpaNaU0cR4qESQXgaY5lmFpefY5KeNuqtRdcssCrw6mPlxY6tiz65pO
cz/PrZvGZYU8Jq4dlFNHRnn4eSM3dXet4SUFZpN2ovjQsC5xptAvs2LMsqS+waUexKYiO1DiBGuD
1ghTWrpTDz1xU2pEWdVyKzEyu5Racl0igeCr3VWMdtF4Oejvxe7Y0J2f4qRdWkQrVfr1j/+ZLeK+
2DH/d0/1/a83/wiil0V7g2HjD1vWy1p132na/ODDHxsvMFa+2yEy6vSELKDv//F2oU0DZqPRWm8Q
fKd6MWB0dAhnSExGZisSMFajaNcGDBzIUO6QXIOuS/00NTiQ1wYMTFzM9IF7AyMg4Mnqc26+GzAc
KdE6zOM+tA/751cMGBmlSgP7BXEJ9BFBMBJdztFtYNN+0eIoCSLi86ucNVU0lVorzf+y3FzVDR45
YWYZCFNmfm3gNvdyI1Aqln8phZ75U61NwqQ2Yl41nmX8E3ZL74n68W5Zz3He3mU93Xq/KKN++LgK
HRXjqXvX5Hq3oLUHGnOhMOllH70xdzn2WN9CAFUuK7P2+25BchfsMCT2LGtgftHclTkYG2wXbD6G
yxztKfpqZjDx1tzlaSjV2Cfqldta0NKSujCDgkbjUlH8qddSfVImlJxbiJxcKal49FNVw02cyJ9c
u22+SlogJm6YZEaWBDATtW5K4zT80JbYW0kod/Os811TkgIo2SSaJ63uTS27vbKS8MLx0hur9C1T
t8pPjtR0j0JNA8P2U9/05DhIjaCInS+KJUUQfkGjmrmT1OdKVAS3TRa1RmUn6hRXsXaLV6xNNC1Q
L/wmbY2asHTCNMc3mafRGyuz6rvcjfWLoCDxI9eK7tpTbPXGY75iSnHXjNVCZxMJrcwnWunwWcIk
ayqntT1J7LCedbr2dybYZRgUrhH6dBLZ+kPH47/boK4Nq07vod9+8BMydcPmLvGUL07cfrCd5LqF
ADetVptHFruXrfRD1YR/8Zi1piUFi8oh3djn+SwK0qvSac6bLsZTd7pt1K73kXG2EI18reT1NyLb
72tLBEZkN5HBOzF2kuhZquGUSIvHLIu+BFX6yeHWTWs1wrAl+6rwrHNXL4NxrLaeIcWeMtWUKpkV
ZV2aHVxx09iSnZlXFbZReQUfp7UKx0DQTtA6n880SX1ua639DG9Ae0lZcdUFVYQbxleMotNKwy1g
6PIo4YZc61d1Ht+pRewZqU5dU2vLT2FTP7s0/cpgWocVkwLTg/0XnTfEdzTf4FXiCFyz4dxJqmIs
Z84CA3bOiVTYY9akstkS8jWELJ1VqVQYGhOeoZX6UxRx2ZSD+iLtCL8UeC6D6EEyjVQPamvXtoat
etcVujdMmKVM/wFyjJKfuu0+b40sfL35lpRrSYaZzEgOVnFDYfpcbxy9lWUEYzP6kc5MrO6w15sP
sqzPanpNHEfGxPrmgyzDQFKVwG1H+2YZ+q/cfH0SzUCUaX2vNFyvBDmRcM1sijKlbB3q1D67ykOF
mqQMk3M/VpRxHPveDYukYOzkaT118ySekspfeJZmTXw3FfetncGKyll82zpRCZNQvVUCiZwXjeU8
+ZJ+DddEMEsyt5q0QcWMxLb/Dro6nFqORVbOOauy7FlH1eAuhLPuMszkxvAaNTMsXw4uZFK7D23b
5blhhWk3lhQpHFtNWj+EWdGasQqXC+vaTzF8e0bJrWvqBOzGLUg5oY33HCNhf6rA7WiQgqvTMHWT
S2JHdyIhslnZ8IZJqXQDtU+ZiqhVjKaVHnRSyue17Rf4RtNIypeohch7rDuR/y3ZCvEvYW43wTlv
lfbvJqjhxcuoZthRR6dBTrL7VirzW7QIBn0KrcFRYFvQSPbMuLG+6roFO1eT3+cpVx6SRotg/lXl
jMkpjHtcHu9FWPFLaKNiWuVlOc/COjBCOO7GapqXEyBVTDNWOf8IpVSBk/nHaoY5z6pFtq1k9FTr
o4n0QfQd6mcivJZErtWMfiAKRd6h/l3zXCulmGekYp7RqrFYr5p8P5jo3K4jZ+1l/Dr7lYO51CE2
XepQMKDMQM/AMYfw2DyYsdpwNWW5doXMyGc10MciI7GRpvos7nz1smyLT53wlInK8tKok5wYbuCY
GYxoowqra+E2zPRtqxnHVGn/iqywMYugDKfCibxx59ELqXBaAwblom2cm7DJb6Fd3Xht+kQz+9q3
ZXuaZVk19S0mG3lUBkZrdzNPz1OjlWPHhLmVjEOid2YXN1NRe41h505n2GV5ETFXTOJWm5a5l+Bn
W8nMSAMvXFTDp2OF3LSKLDGFRIgRO1w2Ctv/K0i65MHtBDEbEquGbNcfqJzmF36o1M2EpK6q+oYu
yVY7cfOysKYFCyxyo1ZaUk9CT5i6VjMO1SOr0gmy0agGz4Ha+Qb1XecyLzNLTElR2jcqg7rA9OQj
cYOv/4CLDvP3fnaS/usWbxITXi+5JdX3k9QXnmL0KrKwV3fSG4UdDYFwXDQYzf1oCuzj9UlSR7hz
MD6dslfLb32W0LgRLdJBs66F/JWz1PfOf3PJoX0Bol+9aYeTifJJQQbmnY2YlVInhXvtlUmg3yqd
KPlFyhqbz2oWX2lJ53yzWB2zzzySo3ELp4P2kUkiNGIVoaFx2fBWm+SyJJ4iy+r0LxbhwV2iap53
LjErrO8sVuX1X6ovx76hxGpeThO5C/zLKC/zc63Ngo+F6KSruNZc5z4qKxu3D8vr+M7RdW9iOVpg
yLmnT8JAxZHOZeF9UEVwW8mqH90G8IoYXlTdNlXwDH+4jaOo4xT6dVcZumpX+UR1bSs0vCJn3yqG
6/CfsK37doE/viAG7cO/7+uebGNfa5yj8meZt4qNs74h+ssD1ikmYnEVrQf7i2C9r/vNi26FOBJw
hKB74RvlDT1TFKRt6C/TLkG1dqvc/+9xV9rbmd/viOW+7nPz+iyQfkpmn1f71g7VrVx1G0m3rlwH
ypeXf40KXZ4oHc9oYAi/absJb4Jm5qU1FYZOVdrMnKRDXIItj0DFCk+/dey0k6ZVU0K0B7KX3noi
84NJS3hidmUdGxRRqHZS+4LXcHiXXWJ6thImV04YWMHTP2GrKT+VoOY8z3doIqD5vs/6wu++kBDG
wGr+2nqf9a4LVUYOHsWExZXnbL3PVGQFEFgXsASw2Tb2WV+ViNQf7Fu0BcBACvlX9hlk+NZGk7G/
4PBAngEGeQ79YxJniWVXNLquXPJRDeiMSYib5tSe2j75UOnWTG8L+IELt0tnnlCtca7IkvU50O38
A/MyZ0KrFI7ihEJQQR+vZNuIKtU21BhpHJed7jvyp6h1PHGPwCiCIV3m1WPmd7G4K3vBCWM+uWil
OMnOS+FZZFJ7YTWt5HySwjZvdPsvKeWzttW+Kp6fjV145gxm2ZcJ9f+2afeUy+lzRp1LjNab2Uwy
lFD72HiI3NPyfaCFDyEJfaguPvziKr+NM/olluwHz8ozw3d0a+zGnSnRIja4RO+cWv/ipiE1ZTvR
zvWM/MWy0hBpfVvK7FIqvA9FGNtjlVuxEWjkS62Vj7pmf0h588yVBs6aCMHEJIP5Erp3Vpl8qdzO
LKL8CQ6xO61G5KWoMkPo0a3L7OcqR/iZiA91Hjwg7eFceNKkSOOFl9dXdcBvLcHGTlTc8kq97ULr
QgnTK+Kmj3LiIbaW8nOesvPWFbc5Kz90bnRdcn5TS+WU8vrGTvXciPXLogvGrd48lKU/ixuKaKVk
4kodW3J2S5L2r0wr/4677GObNKZSFe+7yJu0PPugxrljSEReeIl+n7RwK3SC5YZcdY+hl99xpSNG
4vV3E7f+IpL8P+R92XLcuLLtr5wf4A4QBKfHSxarVJPmyXpBeJBJcABIguD09XdR7tqS7O2O0LOi
u8MRUrNULiUSmbmGPDIRXhBwICajtl42JK7pNu5opVHliat26oBJ97FXurFfVtu+ZKve5rjwhDjq
bNwDabtt6byGmWgyBGTjsGA9E+dmaFnSUpa4Wb0hwBXKjF+NrX+uuFqXg0gwWbpyDD4KIbe6zVdZ
W95zg6FH490a/FWFyY9GI2tOdhVT4W/kwoFw5Nq3rJ1bmx2thks11IBzvPC+xpylRBvGDaBlARAV
4BxbyWHehIFZ+SRNEPgA3OrvQUou687nUa/nn2aqhpWfj7tu8J/mWp7Xg9vEaV0fDe/nSM1Nt6kC
90KUQbaaefMFiwEuwiyjkY+Ds9T+Z5gkFo9FltLHOQSOpFVLDo4YgFqWXlMlODZ2iwlf6+gN4cQ8
jBZAlKpi034IJ2dlbLS9qFFYVNUUOEeK4VCFz3uQUxcVQ2lQvKR7IS07yjAPa51AIfTLjWMXOOmS
3zH0HepC5a3ONp6fu3Zi2amKiFHEbL2ZT806G2rWbwjwWowIsmvaT6W8AcREwbdIe/AjMgwA/J1V
dTdEWOUFhgBd/Tjy+iKo8HFO+YB3IfltNeH37jbdBWXqcWTV96HOvgIo+uG3UxEF3mjQg9CtctoL
4WTtKvMGDAApODGgMnSxAyh/19r81u26m8Zwfx2o0YqybvBixZwuDtH34HikedLl6Y88GPVBV+E3
R9TDVc2rB+IX30TejpiO6R1tyEOW9e1GAGk9eL7GKSjSLA6s9DEPkBcy0QRx6ZpxX4TTfcDUGAG+
6OOmwwQvU+w6F6AIkdl7NEUjYset50QobwMyi4nGrLJjt9YTZn2WisIpPUfWuW2ZDM5zabbZOFx1
Or/LR/rd5vmVrKou0pbe4n1eWsSbo94JOnA4eLrKNZPrtG7GZHbraWVYJj5FNRjgTvt7NbhIe/+8
opdnXq9oOFYyGM0z8sts+l0piP4CdR0BGxcCcVSJpysam3PhXO3B/uEXSoUK7tTiQPSE2xkDwH92
UNCPXNGY+r0tBV0w8PCDHKQ7H1pJlBG/MfBCtzVhZVtsTxryKJpcZTdzmJH0tmQ8SrtUs62yU5Zt
aqfKu03naCDmA+2HdpcBfNBbNyeiWLm9l7lpZLd1HzkZUPYV/ErYdONqK+zXKsgvnbLdf4aSz8Nv
+e/xdPKk/jOmludOMbU47EG27GEnxWkh2Kns8/+Dphnz33+E6ou1+SmmAsQUfuE+6J4veuY37QWM
tMGUDIGZ4lF02/5HYoq+0Dbf9RcQ5SGuXYQpqJ2/vv+G1tlOqpNhkHkHUoFugREOrZvYpXl9y6ko
t1M1Me8a6hETde1UP7hjmuutBrPuUDEW7mpnytyHKfUCebkwcvMm6vLWtpOg5I5Vx8tB8/AHOmG9
B/P0XtEOc1Qn+4HB2A6dB+CakNZRz9Qtb829o9SQZIO+biZ+RcYqjzIrGON24dG8cLgAsX337Jav
ZOBXUdgVd0IC2CJ+dTYKvEtQCs5aOftnLunHyM4AVNVEgrjpD9sgDTHRJVehm29aJc4mz81W1qB3
U2fOddHd1D2GsfgqSKYoJqaJWxGxmyluMF5MRl5dYMZw0w/srvCUidOpvmWj+z2vyaXT1vdWTm4s
5XuJ7xRXrLWSNAxv7KYY4sDtXbDe9KVVdlemdGJSWFNsHOumYoUXj0CZo1QUZyiaHtK0vnRImkVG
WbvQ7UDXMq0bW215GYTajkIVerFfExSflr6s7HE3DUMe5WVzDRIViSwaPo/4gFdzqs5BlSWxGSsw
cWkNLC/Yt9LGGE17G6rcO5bniZxnMDSdAjP0WtGIiz7W7qQiO7ASKf0eNXF/sFEATbbhkaiCPqFa
Hnuptr3XZbHMx341DeaLpb0n1xdZkrYh2DbjvKqm5hB4gMbqTBxE0FyjapjBRRL9Jk2bPUaFGz0P
13NpeZF21O6FC0f69MjyYkOdXq2qgsDdGry4qugvJ+085ca6zytzkelUJWFRPzfC2Ws++Zuiyx7C
wVQxa7MKnJ5h3XT4uJgveALp244agmqu91HCZAe7qmXklOGmAme44ZW9s1X4KOUQi9k+TB634rBq
dm5hsnVj5EPJ5yupsgoIR36ZukO4HXtK4ryzN40/7NvUbzYzS4vIgPQ6i/Q28Oo5MmmzKWe0OqA4
fJOyfFxooZGly3Dtm25lefII/tGzmoN7SqYlMPBbE6juhl5X4D5RR6pVm+dBZaIwnaloYgt1kBdb
pnCqqCgb94F0YB4Do6ZAdmZP0LNPkbjpvyXuw/Rqif06E/LwzLuk7WCauLBOlrHPKWXDSxONuOcF
y6aKdwMhBikO8LoQ21uXNn2huLytAjD+DGChS4IXW8aPDIR+57HgFQJsLlv+gNXYH8SEys3yylU0
P1i2rdCVdPpWmVQWm7bApZEU3sSCC9DEfGQKrwQ+ldnhtclBshtblSEXTyFoYFvNcnZVBSD9xk05
gA/fy7k+tmSy0aAYZxabwfeMiPIBkHScc7u2RPwZYmsJh78XBRF4Vf8rupanTtEFfgtmh+/2z53i
i/3HcSm2YID/Yi9TItz7p5JgMf/EMrsQ1CVM8UCAeQ0w1Bj4+hIVv/bdfWgS9DLoeVcRADbBgg4s
KqYwGqXhAie/qQjGlKUZDVtxGIxx3PPBFtWUTLPbb4mjQgKa6hJnOCfqjvOC602YStLsChAZzM8A
iFuwz1BjbohpK4BOs44CV507sr3LHeeS9XYYBZhyx2VNvRXroBKp2/ac1uG89hylozAr20SGdROR
nKW7DDqNuwCih13Y0YNo54sqnFAwYNhSWs4mDdmXLLfniOXeDyvjT4oO/hWm+d+6wOeJcOvzQM0o
AFzurSj3dkVlhwnnOV8Bhfb2tMqvUHk7t7qp3FsQ6+0b5kqxrQHEqk9RBTPUpX8P+DVMuirV/o/O
annuFPL2fyAbQsxDinra/XEKeQqJ8pLPThK4N53VCzfQ8VGW+nA4pgQveMqpGM2DngXFuvNLOPch
INZ+P/tEoU1RwPlYJuXj3EFg9RtDAkxqYQ2iGvZOlg1+EYtugLio8TKr09EcyDFm41ysOfFKuc5D
UULCItCARwgveZErMyGvirDjZRmDYE9VxBvhoR1bhjeosNQo158hdy4I+N9D6b39+evNvDx1CiT3
P1C6Lbo2ZLt/7FNPgYS72XWw75EiYoD9vkUhl0AKgbJDuYCQwaz8bSDh1XCj4tf/8tiH2qk/Awn+
U2jYQLZZVlNiqdX73Fk0o7JrqtJf/OK+NYXZt8zqvrsWqrh1pSAoe+RB4QVQtrUzRDi+m2ZNbDtD
alaETGUVBTMUAl9nm8xqDTvg7KujJ/FcmlZClfEZomiBLv4eRZFI/+/mrTnzayAtD54CCQAeaM8E
vp7LXbrQRd8UeYGD/bELSLN8+fUCxr2MEQ8IzOCGgLP6GkSwUQAUg1cC1A0tJv3YnIci5b3H/OBS
uJSLKPCwfwOp8X0UhRgcQvwiWsix/ErHqvBCdGjtaM4KXQTQGvEA0p0ia9XOUuhirmlruX2SOsPg
g4thD35/Ybdg9sclRXOHyW1/oXuvv3eaADSuUrphVPTUi5uAWWeVr52EAZ4oYujf3CTLCy/KzOBu
INgSiQnq+4AMLPLJQNYYIBW3jjvbR+jpsv1YpXKMftHtBea7gLDpVCX95De3Qg9k12Y5iYwtbvxR
n00mXLlU3vesirtZrxtPrcqBns/NDOKIB2rLzHcmTUU0Nzb42GLcBkE1oPHXW2lnWdSCjJ2ZcIiG
yVuNvHgadLXHipInxRqg7ZWdJmGOdsi2bp02jwun+OLM4Z1TTBvpV0cvVI99ra5b39lNek7jKXeL
iDvDsTLhjesHcdBNB2EFq1xm17BD2WWiBK3FYN7ukW0xg4EyV2QdpuLYhpikBX3UCr6f8uxO1c2Z
3TlnLcb9Veecs94/4v3cU1bEzVzvWtp0UeU6GNdDJFpMvI8Cv7vkVjYlsqlkXAX2Zej3CdGjv9Yu
77eKDGfaYSnoNPOGyO448nFnl+oQtP61kkGEssese0rdi6qdbsNZprGqUx5/hiSxpN6/J4l3WzmR
FF7E4q+JYnn4lCgWON9D0bp4/P7ju/564+AyQlWDwfCL9hoZ4TVZYIE8EgWcOf5pFE+VC7QQuB2W
zPKBLhDI7LscgfSAIttZKC/gw0MxvhAQ3lbpjrFqiJTT+sDByuzB45I1zmuhqrMutQSABz00HTSS
GvJWWVAEYZ+dp1JkEdQMZ9B1npUzXxd0Oo5+oOJOmTwqS5HHoyFfhtDhsemsB+Nl91YxdBsCCRMZ
+d3UAmSZMj/xxnZrq/qLA2hoDNlB9LWOG9eqoKZgTVTw/DnoGESIVqJoBbWryled6o5Z16y1xx55
451VTvulccNjp4MzWzOAl97OleApOEBihXMFI6p9LYrt5NQPTt596cLyrKv0E7jje2Am/bae/JUz
sS9mNjfZRLfuDFknt62EM/yUsbiuZJh03P1R2ICaHe+szdOLgslzn7TfNJSWrmHFqgdfwjkoAZib
B1YWQ9F+BbBl6zberqHySEKyKvsij7Vv2/t2EHsGWXRUlaxLchogQ1o80lXwzfahcfIhTqNzk6Q8
mKFI81chGeZohhiuClsahUL3keJNGduZ/Q0Kqj1fzq0pQIULVX5ZUWYSwqw8av0RxLjwYOPk1/aE
eT5SQY2cAMKpfdaW4bTJPJNI5A0oCyS0BEglIXKKzv0+mpY0w7X9oJfEMwm1A9EUCtj0HhjykY/2
uZU2MUXGSrk6m5HBekwHO7D2vUKuAq53BJmufEl5Nd3qJQlC0Qaci+9knV/nyJK6WHCyIJbInhay
6CQoJG5LYu1ruktH67IMyX0j3INfFttcpne+mq91xeNyZpejyJMUbyipl+TdF97TiGw+Iaur2V2V
HOJCjXyvlsQ/4gYgnRiA247brqPBWuOqKPMsJsvdUeESaSDqL2i5nmcb4+LmdjBpAsDvDOr/G73c
QmKWZOdbHifLGybkizfntv1QNYjTs8aCaE1mdV7KT1FjLTXH39Pnry1Mf+bNF//GX34WIfY2I0dh
LgGC6zJGQ839Jm+iVAfHhPzj5HrKmuGyAwMJFY+9OJ68KbGAiDgou/BCv1wwPiQGW3yvfquw0B8A
sltoX/CU9ZYh25sZB4YeRajBSzyUunNNGoE0mHrXIESkQQzlfTHvNCs6HilromPiDUPgAInmOL89
1LZfrGq680XoXQsW5Cts0JpXKNLIQoyYyUpJydbSqkOIl9Nxn5a5OaocmcCpMNHPCceM3mkiI8sH
DOqv57ayNyKj+lqR+s6eMhK5uVVHNCWgKqikVA7KKvtYtvPdLMM9pVkTgU6+avL5HH3FCgf7IWgH
FYMcWa9wE/T7Qs6HYbJSTiMvow6vYzsH472O23IMrltoM9dF1ac3hQfvhD2bPHvT5qo0+z6t/PXo
BkWznUIgEBFoYhDiWyJtIxfQjZ1Uv1CeMYTV4xmUzQ7MJl5AoEJJb/wUh8f519ojhoGuklBs//jz
AC1PngqPRTQJYADrVF2YtL1szD0dIHTBGEsDdAZo95shzAvkjOEhmhtIz9CrvHYpSxcMEBLfQcu7
6DA/VIHgnb05Qgsavax5xPIwikE43spvBUiZe6qxtEara5g3xn3f83Jt1V0HYwzp+ivqlWGJuUnK
yFo3JA0vS9sioBv6sklx0ep8SjxVhO41WCeDuW9dWRQPQMqcNIahi7TXlSBa7j5DMYuG8l+y8f+T
qvj6ZywtD51iyYHWIcRuXmS7JSsv9IVTLC0k12XM+7KUZBlTn5IxgsxGEwx82sPWEqx6fI0k5HZn
mbWgJP6VxT8SSWzhLbwfOKMBx0gnRH7HfPB35mGbUtdjVRrsm3r2/aieYaeT6MJ2u1h7tNNHPxh9
+dPy5kFHlEnAeJZvvOOg+gAWNZ2ypzKhXmGjVfaGmm/oFHaJ0xmxKn3qbPxFuMgXCaO3iBmFm86x
Q3OYpIQATpnovG1oxu6iWDSQPe9t2DYgtTqLQtJZtJJSuMHKz1o/YozpVR40JGpzsphOQGI5l8Jf
D4vssrVEeW6qeYRjiExXnyByKcHN+vc6AgK75+9/hu7LU6+hC0EdgzeWx16c39/UEYtQOMAXl0yE
ZmiZyJyCd0mDngPyNvuv7u7UgL2kQZQlSy2BeP9IF4YT9SZylxyIAgJ9Hjo9CAJxFt6XEXkPFrVv
KbZvS5t7XyU0ovkZ2BaCrLkrtBsxR7rpY1VCHoZWXoRAkNXk291Dnc8ph2ylCew1rTz7+RMEC6jM
/xYs75znX3v15aHXWFkm+LiPbDipvTgGvElzy5WHX9Gr0/hrrGBo7IPzRf9A1l64XQS57+Wa/WC0
vOi5XhPdy5X5sjMbLmoeRoVsqUrfVJ2Cs8LK0ynY12HTbsC3MWEdD77aVmJWThrNVa0mCAo9/mVy
Av5cjG614TJVfszKEj20N8CuhEqLx/0iQwcDUK76RZqurbw/a4Oh3mSQ+BainyJqinPfzyToH2AU
tAW/at3yqV2kwZljtvkMiSSGC98LFy47wyIk5moKNzO0xSmHiRZcxNSqwfwDJJqmW4Ft/TVQRYLm
E8O41L8vMCiFUxu0XK4v66uKOjt/HGWsR2fV4Z1A4CnrWC9KsHKGdM1xDIZ8sOWJaW6peMAgoVo0
ZFZntoA9p8gfoC+zxLCmmTvHNTX1alxUaCgaoEdzkFRr8KoDZdtRs6jWplKodVZWByuAOZDFjl5B
bzDAPFMFFVFt6mcemEt8AqACO7Ja50YAx+EgOmubjatGaxa3Q3doFj1dY+DXZSsSBYvWzrJDmhjV
3odzx0Gb8w9uC2UeKpqVa00/fGkdidVfNcT+0cj+QedVFaUp6DGtHyYDMw+V0pdEh4sKz3oS1P9a
ZJOORzUewAL2Vjodtxgo4wbKsuqiLa01p3h9JoIrmvUAVEFfZzCbGWWXxz14QPisr4aZO1FThs89
smLUQykauXrYpbm1TYsptrv6WeTqephMH3X9BA6+62uIZlsY3liqBK6qwFV34clVDNPj6KCjCduv
mRWCFW9jmph1HuIM/j1RNpOfYFVflNnswFaLis9wlaGk/tfslD2334DBIFH/Pk1cHnzNUEgDIcqp
xc71ZQr43wyFKwsSD/zjoex/r6IDwL8Y+AJgAOHjV1473WaLI4brI7FhBeyynuxD+NVCfn1zoS1q
IwerGhYMA8HBAGS9z1CWMF2RVpLvoYxr+Gbo8sgOAwHvAjGQ9Mqr2UVZCSabWNBaY8yklOtGPTUP
qLwWBy97iOdeXRKQU7cjH2Q8gJedNGE4XrAU2u42TKsDksohrEwQj6UbRIaM+VlO9Z1m3aO7gK0d
r4PIQ2tRNzijfEhpHBiHJGMbtInHlbcu7PpbHhIew31hB4PrDbXVU9vAxzAlILvWZ8YZt0M/ichY
mPrJpoBwzrRxX2qJoRZMmRjtg62fttvUWpTZBEOywLYwywImkORB3W2aYOzO+84q1kO9ENSs0NnM
8PH8mYNkG/Vh03/tCm529ST8K8IoxwyAZFHIsmqT68ZPsrmFYxyByQOhFr7bw6bMnSwL6cXPcmgB
7OasqdPmHgxFG8kf5PHZFV/VUDhwlMjYnjMPzkl8GFem1nyFAd0P228/R0eEDubvdWX0XHbt10r8
eRYXrO10FtnS4ECN5aDnQDe8ULZOTdGyywBND+6//xrvnqqFZRAFHgMqiRPW919SAsRaWFQDs4fF
yGiBFD9QW/5Jw1l0sShMFuU6QcL4je2tBy5rUZr+IIgtmnMz6e6QW11Q7PEfNctFGDKIT+1glaap
HpLeNm54xmQ7w0GhD8t7MzvTWUcxUyKk7Y7NIMML3nWte6NTM5kjNBoak6EQrEnIxKu0rcx5Hrbs
YMHuSC2z4sBPITcH17cVIOBscXfBHVQyEzF0Os2V35fWUzEI2xx7uHt2XtT7w1fE8Fwuoih+tP0x
WBXZPJ45KJTLyLKg+TGhuc3NPB160tILe66qiwzo3JPN5ua85KCaxmNa0WjuXD/f69KDnjx3Sbkq
Rqv1D8VLGwi9UT88uJ0owYa0xqp4+gwF9DJk/fupOH7NpKqe5Z+nYnnudCoWMhnBrst/JAsLBe10
KsCw8HADgcKDPzC6xVOnU+G/8HGgLgXx4SX03xwKXGv4F/wfAiYPRrEfOBX2+6kTLigfglusK8Bg
DFsNUMu/v6AKvxmI9vz5UA9GOk8+VYe8m2ET28saQr6uyobsMe0wpAWgWsrnsYL/6AqjyQlK13xU
JU96mhffKUdBGxcTkcOjK3oYLRqoHsLENpXLjp8illAb/EssfT88/68B5jJpP0USDDbAgQFNByyL
f7xvTpGEvgqWADa6qoAAv1wcc06RtHhvYJqIXfW/0jIS9qnWAccWk3nYt2Fgv7T7zkdC6SWBvu/G
nAAOBMBnsQkQph6/Ne/wThUwzQytPRPZND2BTK03bU3mMAbQHzxaAe34RZq3oBuUOavTZLQJL9YS
JIDgxZBCd2MwPlG/a8w9Ae9Rr33GzJyoGvA/UFgGs66OdTdZ44+bei4+RY6iizPD3+Pq10qKPzLU
y1OnuFqWXjAEDfZIwYmFLZPnU1xh29gylwaj65+B5mtcYbE2jNCROWC4T4J3ZELkNVi4Y++6T6GB
xvMfiStczr8X0aCA44f4QLcwggeN6H2OEmVPsqZPx0PI9JjB5FM38BEroOWDFWdz305+Gxy0Y5ER
SpdiSFpoYp5cUpA5Kbq6ZndAbOfvdh72TTTTgSJz2Qy0VogViseKOE8Vza6myssi3g1QrRoRD7U5
ujpMCMmA7uj7NGge06I9CK+5FzM0h+FwDbO1hyZwd1M7fCeFB5EJrSKL4+6GO1QEd8zHhkzbkQR7
l8lvk80fuwqmFNA0dhFMnQ9yNNeygmtrXXSR0u6jkdOlI+wyBscArSqMSbuywuy0voPR6FWYdodq
gilrO9yGQ/DDRy1R0+lBpj3sC9TPeiRx47Fj0IFYLKerzu2uRsDGbJ7hB1fD7a5sYSCMoqKg826s
1RPJBgdFOuziAkDCQwGBsZs/QEIEnc9id6oI2MrSvoPR6p1XWAelOEjy7ZdQl9eDRdACNCF0rHLY
T0pcWR6KdUZKJ9JGraEW5ZHb6Ws4zlzMgdr4ij9VffBUahhRC2mgsvShjxVyZYXlN0tWe9gBnuuO
bmVV7lMhL/tB3wNzO7ajkwx8zuKmJfdz3V1K2W5Rym9GShPYXMdZl60c7T+4TXNwWXYDIDAGZLSj
tfV1UtDtmvJQupgHdTo8Tvl0h35hbdf+Ts5TiHbJ76JONtdIrkfYxCcjg7xbFE0Vk459EU1WRDDN
P5jQ/pGOkOILGyL8GkLpEq+rLOB1pdWveOkdHItvoTRaA+NJ7KLAc25PYmTzTSXkTWf4DyaKuwH1
X+dWHijUwRoEMrhXK+cJawwg8/WtPef4ZE3Jp5UaO5Bg22cBzy1dW3D3g0A6NFdNL3c/S2lmOEsb
RFrnfi1Sq4Ak3VxNPb/wPKwRGGWJ+RY/tE6O37jIr5w8v89gBJYSmB1LCVP+QsLBXhP/oMa6WYdi
/lq3mb+qbVC9ZEp0wqYB/dcIqa4qKZRJBf3qOEMTwTnpZ5GTOkFrfl+gwY3nlperFD7NUcgpnJvH
jZysvZhZ4on8GwzQYzUG8PLXXbkiubsp2vTGLnwY6Bfo/bRo9qwQ965wvldZgwUCE48g+cXOgmxY
h2gyMUbqt7y2vgD9+sZDZ+8A3sUVcaMxh6Pz+NVk5jYsANJ69DJlDfxx5WVh3NugQeiB+QBF9dHr
4ciUOWgVdeqAJU/pee2kOwUP9swJoLzGKem4PuMuvNeHfAdt9c7IHn1ns6VztRlALA297A4iLvyP
XrFhyr1wwyYJFMZBE1u6Y2mvqA6eoXvDd1J4Z/N9XgVXVo9ZEG7iI2jzy6IAxmMWuJeOmx1VKM5g
E3QDrtpOufYlvN4vKBwHqqG/tfwaNRjs67faZeuiAYLtpsHPlnboCjBLKmvdrMxQ9glUTT+wEtLd
pVXoJPCkOzrwWZ6uPkPltXjA/P2GjJ6/F//L9Wx56nRDgo8KypoH1xAQ1xaA+O0NibbQOwEmb/E+
yFFdCicRPPi75hTX6vI9YH2U/OJPf6CGp7if3w+ZFqo12lrA2zAjxDXz/n4c6FQQl1rDoXe5j751
plZ2yDH8DCNSlqN7Cdl7tm/HRWZCDfWfR4hEfk6tVv1tyBnaSE91O+5MbnWWDgEswyoOt9ZNKl76
2RLuqqBiUHtmxRmtZNB9nyTIqvDmxJ2bTEHhlHD4BwtuaJtyXAvF5jQxnIC7Zlt5meJWgA3Oo+Ur
0jbRZ4jIZQ7494hcQV9WftV/FG1LIfU2JAHHgRPyD1US0Xoq2sCwRL3/3wnmW+L+wtKGLU7wD5fh
raoOT7mo8kDj8RCWix7qIzGJH/8+JiHHWupJD1UgOBfOb80ADUeYlAxefail/T2oJQw5gtGaArjQ
U//W1EVaHBtRiAhbB1waO7OlsCJh8pHhAC7k3i71vJTV2PlByXAcuO7tyFAbuAehHuwoWEOrGO2I
KPfhqHFjUoNNBPsq8Hi9y3XXiHVgev9zKI4oKuq/hxtWazz/XwJD8uzPiFuePCXBBR328dtcXBt+
n7TDiIlgvE2ZA9vF990negvw0mD65RMMOpCbTt3nC268iO/waosD3sdI/s77LLiAgSiR8AZwV8I6
Dx3y+ywYaD+zpTN6e9swSLqhX4OdSeQFLdAo5wUXLkcBT9WuydhifeTLApUqXm+dyWaWx84AIIN2
SkR6ZF9oxgZszBhXoWfORFdfeAFobdKGZKR11U9RhCIWbvs8FdlF3tvXGmTMINUgldU6ERAiRMyo
IkbMP2oivnvKvWkYCqUyLO7teTIJ/Il1ktqcnM3uhDUU3mOVdQzBj5LaKdrnoSPrHMTNBF4Acyzq
GqUNqMEwwLuE4891YxOs1ulhG6RDLB0Q1be8nnlEuAXrPLbKlX0Nrfrag8gZVZeG9pDsiRGAMcW0
IXlzyIyeYcWCdSNNhVK39qUXlZklbw3FKw9Y9YBymYNRytxNTrBBKdS3oSohXYA/N7O/59CpR1lh
r4e825eBhveZQLkqHTj6wcPJn9OrQbJnP8WYkjg67qz0oa4dA1+eEdY+jvWdK+whGKBkJM65V4fH
tA4PweRDOiHDmMkOvs9SbjrLv21YuArGNEVVWtwzpQ91Pq3GadqaDMsxRgv4qTXCi5sDFhQXeVtD
L2Yp3D6EfC/HIsO8AUp0zIRjT8/HMe/WmDpD4q/xV6hykL1hlDV07K7P4Txr442j+ZHuOCfGCkMg
sCGgwZllCfgyvEdZPUK1tO7C3PW3NWnayzls82+f4V5bLFT+nmgOz/93Y55N+2eaWZ57TTMQpIG7
FBBnkQe8RREwAAN1CTcKoIJlBxsmH69TLhe8KiQRlM0gPS0V2inPvDD4AiB6kBqhFsO3PnCxvah1
30+53AWUAIcLnIhlieD7NGPPephzMDP3HCBDg7Ko92DI3DVd12CtjD2Yo60do9AS0UzemC5/Kibn
p3JrATpTDwasmb+mWXGRjfK7rOvLpsDeraY146p3+rVX6DQqKrmlbVkkWHEFfwoW9Ftd+Fc95M1x
XpYkAps11hNWaPGZRqnPb1Lq31i2eqhFf8ux1cqhsLkwPbkoKrXr4edlVaB6Damf8GbUedRz0eLG
FB4Ma3wdZ2l5TYLhR57aTpK3KsHqtCyeGgwMpnne0lLfpWb4gSs/MaTtsbSL73RWbmnugIfANQ6O
tTdlWEUjt2OWyZVwmy9OIW54ysotKb0+af4/eWeyHLe1bulXOXHncAHYaG/UrQGQHTPZJSmKpCYI
iqLQ9z2evr6dNi1SshylWUUowmdg66REkRvYf7PWt5yc9zD05wTqidbSkumtMbEedPmLJbQzU7FH
wQ5cK2icVZBasPIgQwNlWBS/N0VMJ5kTXzJPV/YkTG9URLo18wh4dWqDr3IGP9Hjx7IzvcJOwZyo
NTOGGuRF20Q+3gJiAqykaOCyKEwegtP7/3d4ZmVp9vNn1s/IdB+fupd/eGrlJ1+fWtkhucSqoiwE
pXQqAb6Vo9SVJIVQHrw3ADo8zhKUg1KIjzE3/vbMyt6JShW8I/v702bkF55Z+cp4X4w6ku5D1Sul
tbxcZLH6RidU1e6UWY46Mb7T6+qgWwwTt9jgmdcNKXakPWzFEcIKS7hVqqpt6+tq5k7nmujUmjWZ
rnohkLlhL+ZkWE1Tx4yOOK76MpZ7NkYD+dWoNvpVKrdwRVANH2YWcpU3unm5wz6brKNYCS7U0yJP
2CQ2mjCcmV+GLPm7jxhcYcdpRVocjEV0F3lm5u5NXqVrnSr3xRFGEfuLOgz5YxSVQuaFzU14+Tsc
XudfK9ub8jn98bKRn3k9ttLjjEsdX+hpASLb99djS9S3KcUb8jC/betl2Yrtnrb9b//a601zMtFj
Y0TFbZ1W4L9y0/wYsMO2h3WOTYIhtS3n9v2pLZzc0oewJDrtZF0eWS8XhTdqi912jNlyvdtnfTu3
hFKkhfFJS+Yl36DfIIBsUAdBaljeJJ33OxwT/V/dN15Tjv+wxJUfej0ncEQsLAAsuASp76fE2Ndz
wpsP3gFyb06RFBW9W71hvWEDgvv5pE/i4L0eFYoSfrL8nhpyo1Nf9AsvOPbF795wsvmRAiMJrkVL
of6Askv0ItH10VEOJJIQyOYuudg6og5ZZeSBmuWPdQD2Cx9ctC5zFr5+Ey93FtEJOHXiy8Tm1dgM
YjODpRoa1UZWIzp6p+hLOY+bEteOF5flpW0ND4bFOLjvcTjO1nUajvuxq9dmoX0aBv1Q5Ia6VUY2
fLyND9GwbJVk2VEeC8+cl/2gFvWOOuHY1Pgmu7Q/G5b8xVCcq35wyPFLwTLVRMloBZzYmcl+G9nG
XqsF0aC6Rj1PTiK3O1+aNmgvTsLwKWg3obTMEHyWebrSbjtz/IDwkuqeyW1gNN06C7oeZ7J7psa5
4o2Bg3lYVAezij4GJf5uUjx8w5z2sJw3NTIR/ix9rYrwqs/GcLUY7mOkaNclhFDP1gMp9DzHUvw4
GxEcW5qLdM6+dLlCrVQxILb16qydHPzh85UypfuwnJ474vd44U8NkAJlo0XLIx4psSrCJSFYlBVo
qaE9tT9pVX0uyvROs+to1bSar6TFNZOar22qKHxH6FLm7iFnzN3aIdNfJ14X5Gt66hx2KBlpe4RS
Nz4OVlDW6lR5WS3UVQswYVOKdhfn9n08WwTomoPBO0JZfIBtj11d383oPVdITMiTdXPc2Wl8o9RU
od2AaXDgY0tRe+qk7XpT/xB02gEyjIknMn+eTBCpZeRuyPKIvSCaz8ZEvSlmvfLBvgs/bEngUVI0
pj0SythULkTFzytoleNgq65HwNwxbYJt2A27zEluF8N+dNn4BFq/tZfuMlbaozajXrGtBPt9/BC5
eb5s7GYORqi7eSp3foXtAaAZlzthE1mwqiwIeHneNJ77py1GmRT17Hd4EUqJ9M+LvW3zVHQ/Xpjy
Q68vwtOUkIhsMjaQbL0zvsg1Mp4C0sT+chZ8687k2JEyBQUWeQegsN+8COVvCCPU5sakDJSvz195
Eb4fAkk5C7Aw+caVbHeaNPnrbyq9KbE6G1Jcd84fqD2aBukdO9UczHCHTKt6sstxzs/LdM5B0jQB
mpbeXEy6FjleTNFXap/UMVJ0hglLRb7NEMcDk5wiy2Z/LuDdpTVS8wMDHFjZIBBj8h9/h2Pl8n3+
+bG6f/pM8NPTjwdLfuz1YGm481Bd06JL7cC7g6WjoCIhHZng+0oMvSHSKoSDXKNS4fvmVMnr1ZJx
M4wETtqqXzlVJmP2N/2DvF1hhwlNIGAkEs/6vhKbrQyp3zxMB6Oyq4sKfW2/XowmS74g2bUx/rMV
nh0yyVt8CB/jkTS2utT3YrC1nZE6Ep48xRttUcS+zDKOWHI7KsEMiljs1ZGjBz3RPNe6uDgIVKuf
FqUGirHYM+j0pOVKsefrMBkHIJsEXGTC7c7CZe5WZoTSV89yDFzVYl7Wbazh+ZqYSmhBnPR+kLTM
xga7Psv1Ias/dlrHfoiKWL2ZbHu21m0UEa8a82NZ1gvlBQz5eIbzsajNB0VnXnqhM9Ds1yBVmu4p
yI3foukw/rWa3GF8w4/642mXH/t22qUO9VUN+7btgOwF9xBeHXDvv0RerzOu08AcvzZuF6ZP+Lq/
lZN/4buoKKWz9RdhGN/1y5x3RvxYwwFtQK2joZfV5pu3aGjWROw6BUmBnVOcO2bq+CYkh0sx4f1Q
0OqseJnrng7F8zLs4M5PdrJ4gTvHe8DzwcrRm3GtxArZyUvl+InlMJXuZMmHPh02uBJu6deXu3zp
czx/VXE3hc2ynpOahIQRBPNNjY+VqmGct2SuY+3OEv2YzKbMIIwb9wzNgQPQJosmRBNJHGr9pxJM
QrrpoIg1K7dWRZV5U6IM2fF3eD/LlfHP38/kfpFv+Q8nVn7s9cTqpOuxzXsd77w9sphhLRJq/2LK
vaN4sui2JOiFl7dcUMuW6rUDor9mXMs/KM4gEdi/tP6Re6k3r2hptDDkQ8PaRw6AMa29P7JqMDmN
0inuISzQVfE+VK+pjFFhBwkx3KbBxhVDThf7bsz2UC8dcL9tWCtrY7EfI4TY7bX0gGu3VbX0500n
on3a165zCKPYjEgacgNOeKpPzrpbGj3wzTCuKLfJO8rCxIxuR5WYCIxfOKlcFC1GpSUeKZW58lsc
QOdfh4w3L8UA9vDlx3em/NzrCeS6B/qNM5Vh3l8zmW89OH5WHfGphBq+O4CY/nmbnRaDp0+9mTGe
ygewclI4IYuLX1Ip8v59dwJlkUB9gFEB3xCgMXSR70+gqWfxWDjIX6O+ajbzRJTEWsffo3dTJLaN
WvKeZLadJT66kBaKmJKazS08qjZbjawSUSVG/MYwiY0gmKqncZKc5qLVZzpLQoMIzVg+sB7IaanE
3Rg3B81U4GnH8bgFxayuzBQXEPkyXlFPj8z7z3BGbpIu2WRN5F6XGpzpMP6a2MVloCVE0YdX8xBt
Es1GAxkcR736jN+abSGIn2o0bs0luNPauVxPeXPXLKG75s89n9QgOtb4eTxtth6jrJ8YqxufZwWl
GNFGBmKpnN2coe2cvqj2LYRw0hfUldO3LN5aqNLu0anG86U1b4Iw3y2xtQM8Pm4hLV3hDox4pqRJ
CipXFWZ8NTSmm3iyFL/LxZc8Ce7rquadb5Vb1yiO1ZzRxGLbhJLkhJ5eOR/spuWS0tJlF6raEwLQ
As8SqsQxJvlrIuyJkBj1aEflsBJG8yKq5L4I2rWuGJY3j/mudsKNFcB6W/T+62w6LYZJ9qZZqQ8A
qItPxsL1ZE3XpPvsYlE8WAo4IvDUeysFveom85lWOLEXK8sTvFWdnD7zrKqSXRqZT0EkbrqZLPja
DckcnjcB4q/YBAZnLv2+r2nZIYjsFUs/TAHuR9HQfdjTXQkdE6Vm/aDWxbWlzo7XZMEOiSF/qL1N
mkD1iNRZJ0p40SjJZ9JEHBDxbJInMu89bXKOXKNPIZl+TqPex0b5aRgdftLMZ/J+VSnNVY5F04eL
QBdUroQ+bAz2tJ5wYByppbYLKne3KO29lQ2rdAxyr4nCs7DuL5Ra7ACpLF6dJ2dl5XSeVIAvo72H
P3fZD4SodMXemfInxitXmcZ7V23r1ldp6eugPmZ2fJaFYblK6f2VdtiNSn7bwYTi5ZnfBj1hKHJc
YM3RZRyQ7+yI+6q010sUf+WNLLCAIp6No/Fgz+auspN91E8xCAMGEuTWceLHl3xB9wu8izUXpgXA
zMYwsl9edr9DZWDo/1YZbJ6a+PNTn/3TUIAPvr6ZxR+YEojXJa7+T3vXtym6DLFnbIQwA8fln9ry
t+Wsg0qI6Hi4Aif3y2ttIHjVs2MlO4s+3WWw+ivt23ceF/lmlklgfBGUs2SH/BD5lk+pxc5GPzRN
1c1brWxaQpxN0rSJ0FFL1wuzPFGf2b9UAmn4pNTXRdSSXABxTFGAolGrrtOs64uNWzraqhiLcW2U
wh5yf160Ag0tKOXf4jhxif5LoXkbf85e5h9vefmpb2eJHkaqJk9wQGn6+3sjc7Kr0PKbJ4fL250M
gW/0/99G8N/f8kyq4K4AbKFr+qWjdIq9fL/+55Y3sBBy1AEcfL9KDPQyc/AXKIeuNJNDpIOgQqRW
S6RAOXe288xY9aq01KdQL+/Rmd8C//6gRcLnpTl5g5Jd5hpRRgbOeORsWGNy92iGZIxHMZ7VMgq1
VRepe6uq6ISkIEAjM76RGgG7aK5jRAMR4gEDW2AzzJrXLFrsZQgMFJ4khtbiOV7svSlN54yk+Zqw
+HIVYUmfmuppxqOOG/ohCltwAtK+HoRt5g3S0u7gpyA6ipC5QRreNS251pMBwgBW+EGzGDTPF730
yKfEw4ahwUA3UF7KJpbFrnlM7PAwSnc9iOY1W3/F6+txKzDg48QkgxdLfq83+ZWog9FrsOvnkWmt
Rgz8iXTyx1XwVBvyvm9H29e16Zx8k3slCFD+IxcqJ1Skos+e4nH+QFBUTbquEV5wv7rWhh1zuA9O
IsBcmbKKhCk6jweSiWbXr7KZAIlxDJWXZXLGdSy9Q+C3LEI7Zsb3qxSjSOLXp/JMO5VqGkXbdCrf
GnrP29/ilqCY/Xn/uOs/f35qvvz4XEtgx+tzzcNLacxEHxI+fjRJtvtWvWuyemdxhfb0vVEfBzAo
EWkpti2pv37zYFtwPxnwQrcjXurkP/qFwfFphPftuaZ/5NwbKi8R6UPm4Wa28nbkkZlRYcVj2J6z
4CiK2zkIjlFit8zjFpJwHDH06rqJY7PdhzoyvLIOtdGrx1J8DqtRD48G/Q3F7ySCRK4eNDGteykq
UHRltnbpxJBjq2djl+/gYQx7R8que11Rw1tDGb/m6TwulK+FmlXVbzFRFv9al/gRgseX8enHIyc/
93rkJMqBRoy73z2lgHJ4Xo8ce38hYznfpIu8liXsc5E/UzLIfa9sJ7+NLLhmGERLrBblCvfPLxw4
5hw/9ouURmhf+OIMJqxyovFmyIZ+ZJg6VWTndLyfXZEx5mosN+eNF05qxetdL1euVqm0Nw5j3miw
8/SqRu116aRZ+RAMzbnRBAaKTqfN6MfakSFJ5TslVhe/DUOmcFqxTytjXSTpoeE+O6QSupoqy6qC
wmpmyZYJLzvWYScG4+hKVGshoa39id9qSJSr47Q7KJ6fE6O4rGG9ho25S2C/tjBg9TpYNzBhcf5u
XBixhoTFurF21i39rQ5F1gUqjdNrOJvgy7ZwZpGq7ux5eIzb4h487FnbO4cl0o5JPB7V2tljSmJH
nK61vPuYCYxmNawJ2LZZWW1aWLdZG68KCb9VFHdtQ8N1bOWCZNNVNaqVV7tx4UUSm6vl4lw+pSo8
XROuri0BuzXd8AJxN+UPCCSCN0jSj5j+HgYJ582U6bEq88TvJbh3lAjfBJZvZSlkpuc7s4TdWqAZ
Ncb0yuq0aY1xCVRs/qw3LRHvWng2zaMCHHKGiJ1ujEVHFJiCpgHwXSFAcDca+l6/aN1Ho7auRGGz
ZM8nFHNuU/tt27q+PZq1J+L4Nk9dJKvY+/ocO3boZBfkSX51W9qdKFQ/tesO45kVBPSWuXFdqvHX
wM5v8q567kw38tOgI7GnWTu9Bt5NNMh9nemgK8UzXsRhZZXjXWxAEVLcWd2pS9H5SqleW3VibpYR
Ti659fUG4MitXKyuiElKvK5LOh/18Cocq3QbjUq7IkjrIo31a6Vlue8E+baao2eFTEzf7Mq7VNGO
4TRv60Jqe4vbInJJ7Rxh3Lp2dWMNNciDKLr7He5WyUr9+d16HhfPZfYPs1n5sdcXHW8zgFoMYUnF
kwLXdy86g3Ur/RXu3j+FdG8ksxYDfm486AQyjvvN3Sols1zFQGX/VMz+kjFc42p/M5s9obUJrMes
YglmY3SI7990C5W07vZxfl61jEMxHRKGlM2apMtkpNRcNDIvSaE6ZBHWtMG9WkZEvjMAmJxkL+K6
JMOhrMfNaEAhIIS7Lq/DAU/yNk9tHrO0EnGzbwcyR55/hwMlJck/P1Cr8kv4D4NW+aHX46T/AWQa
nAAD/++TtRn1yyQOGRmC8+iEeHm9N09nhlKN2kmu+OXq/Vs778j5LCxiMmFQgf5aD8a5fHecEMOx
30cbSk+Hw8eUF+ubizNvBPizxVQPSh4LwgtRUNfbuA2c2xbTxIIQRaQmTdFSuuTPJgmEX36fARyc
han3oxqEXesPbdRoGxWv5vq3ODO02T8/M1vYulH/T6eGj307NfxoyRCir2LZ891+iCqejaL5V+n0
TRgiG3e5VkfeSCEvT8bfh0aeJ4MfM+t2KZD7tUMj0ZXfHRq0AHx56CnRGfB2e39opgmU+jyk6mHW
xynfprHL4ns8LcEXuQ83wVeN6+y0Jm9rFfSWKNytvoTWrqid+XoexuAiFHO4ow9PtnHTKn5YB6ln
9YnGaFQV57OeOPs5m3XQ9+Xk9wAB11U5TmeV1FUhS+7X81S8MOtPL6LMqNZO0EU7pPoKKP0h9Scn
K1HHzU+KVvVe4TCx7IYwuIWBB7Su7+9Mfj2zlNpvcNM1mXNpjuPLbBLtLQZu5FAUCmI04GJOQCj7
bJTXvPs/U3YwY14Gevku7bKMgM50ZjHWZMXsm5Me7iZjtBM/n6kM1kETOLuumBZj27kNvnOInGdq
0oVUSEm1Cg0K1KaPNE9TCYyOOi1aARdI1ozvJ1+3FZIK2uIlpOBAlNX5acQkt+7tqt9lpDop27Ey
sVvHRCy3K4u4beAAZVUxjvgdnkI5Tfr5U0jT0z6FJU/cd+ka8mPfnkKJ8pDD0z+BnfzSa88j/pCX
LxY+hAenudrrmxsJlqB4AKCHJJXl1RtdAS0UViikAPQ7iF/Y3/5Cz2O/X5HJJa3NxIz7g0QftnX2
dy2PM6aZoRqLdQj7SqyXzJzWgyiVIwzJCD6mQgpeNta7tMK/4eTkjSe9XsswBizKup1uNGvQVqPR
Vmtyna5EPsKGr8wYLExkHqLAcHea2S5PCbkHXsoVtxqFTkhHuSQX7hQNh6a1FZ9t9LDuYeoFQaB9
zJV8AMdu01qpYYzaUy3OFDVJVu04VH7ateKafj27qtva2YpJvYhUmpAJmqMXt+7Z4PJ3oO2ydhZm
GF8L2ESh5Mw8k8zHDfAbE8p7YbAIUWZCXePzAQ1QFmrVtlNRcLaUND6o+dqzbXjHxTRXqe7lhj5f
9YnZ5dtMFQZ2HSx92lk6a+7ixQTOQsFLbFiUI7YG0+sb140+lVW8GcK00/zf4UmS8S0/f5LOn9KX
/5Rf/9NFL/+5525rf3ym5G/w+kyxKMY7wv1h/zmTfje6knl53wwEPG6vT5X7BzJJgbvlNc3m29Xm
oCZnrQFM+c+J1y8xJtl/v7vb5OwKzzOSB/7HSNqwuJTfFkRjrZe5nSj6eZTGM+S5pHLoxHOwF93i
zWyJ060iQuOFWUR7pxeakZxlZlDqPkbSQSeGycxWQxsamw4v5bna8dL269R5VlIl28Boyj0A049p
lpTrtDb0bTuo1SE3svo6qKzpIm1xaKftot2zgNEvlTLRLwshgOikqnvZJChxIoEJPI2ibW6M7m4s
tWk1qS45T/E6C3PNn+XWkQFgq15W1aDdgofSE3aTdhN7rh2FoDaKsN20CUB7zYQHiQJrWleza+5q
lvKHBJsRK/c6/ggHY2m8TLXybdcYkHgX+gqP8MuYbiEQa7ucps9ToeoQ9Yi9VBiD1/AjM8ydPQRg
s1bJpVJGdtLVTszjNoqjjUGucDmOXXOUljnnuSjCYDqbCH5uUZkv50Me9Aemn9iHZWpEkCb3mZOu
QFJfVrW70mS+hGuZd5lqHGCTHAQdvwNoRmB2z/iD8HQ0oK3H5doy2vB2lvkVI0EWuRPfBzrJFijd
WQab4aGQqRdKSv6FnRXOZU5CsbuKkWGtYiNKV0xq7JtlUO+WKlUf1VO+hq7wbSAa27WnNSWBGd8R
JUQqR3xK6ACng/seGpEkuMAoBDdjnGcncuGvv0Yu4ueG8f/X7n//r+fpv5/Lam7iMOr+z/t/bf/8
9/ClXD11T+/+ZX26+I79SzPfvLSsJV8vI/n//H/9xb+uzw9z9fI///X0BfLOKm67Jn7u5Ojwu6vV
4YH++Xvk5uXLf+S75J8/9/r64HplBYkBXqBDYfvI9fp6JaOBkmYhViBEHKJ9fvP6sP8gkFGKppBI
yRv7zaVsS8k0n6J9/9ON8iuX8o9vD15fkDH58qi1EVDLt8vbdiod0060kXmOw1phv0N2hHWr5Iam
bHXCoW4WWxT7oq7Nx6xKemDXhow7xh43tazVw8FOpWJlHKurIba05Cyuq1HZF3ZhP7Rz0KmeJmpx
UCBpKbtfP1Pbl/LyKX9p35+h/6+P1L+259dl9k+WtTfdueRJ4jzGF6nLVM63ixRck4y7ET5rUlCn
yV96vY0cEhWxBvHjlWv1d4sUdiz0ZaZkSdIi/dJUGzf293cRej7mOeR/ospGpvVdcz7NdquoJSys
Uq1x3OpBjCdG02JnKb0hIapq3ahuNVF8JelqbI1ZpV5SCm1fJOiEVrnjlO4NaKPuYgzZluydeHDX
EdE50X5WFqaTIjfnZh0n6TDJAWpr7nN5NgclNxdAXLYLAyrRAxb5vDnFoe7L5CFpDHdTyhOZnA6n
qEs3uJzbMt7XlTVsozbLkou5cBx2mUWafagznK6Vrw5OF+zautrl06h7iXBp7doHtKfKClAzqkC7
X+VNdRs2vXmWWT3+JXV+VMxiG6QpysAs3XW2Irxlbj+TZPQxDmASE6PMjTQHLxHF45aarwe2OVwO
JvokLQo2jhXdh4ujeqNhrpwoiPwKBYXXD8U5UeVsiRbd8IdKJeOLb9qhNMtuM5KX4U1wLw6Gidup
KnFJayLwkrTsgSBLc3STPVQNHGijsY6pkY5nVRZ/6TOL4DQ7rzfko7aEMVpnha5l6xABlV+77eSp
gjnzMLroIPTFE8bUelk+8VcCl+GNsOjwfj1FQ7JlCZ77djyfAQO5noJuq6PI9ERmdZ5wi10pictK
B3o+WeqtVQ3dVovF54mNLUAFBs3VMBQQXexPKOBxefX1Y6JkHxIJvVAi2W27E6Ux8ZOUw9PBXeLN
uMzXeR3Ofm4lF0ZTLCSv26sscouDHYSo6JtLtSRsvUkVEs/MrPBrwiPTMmSr3c0fRz3bzXOTeUY5
fiwGE71mSiUeDtXiFZV6zOLYXncooT11iO4TgGdQyMKrZlC/DLW2rXAHr0ng+2L1OMNamhJFQfbc
V/WxEf0F84R1O0f5hjHFDpTqwV56YB1xvx2ScJ+744chgLxvxO7KqtSbxKwfmtE8YGZfW7VOTTJa
0Wooo09m164LgzKtWD5X5nA+a4sOlls/lopWe9OSNN6iYOpaBvMpVopP4SJ0j3P2QNpM5y1q7kc5
pjYRObfqEiA7Q4eQd/VjbZd+GtZ33cJCfwF54QV98FUs4aNdaDfpaBOnYamflWa5DypxowKrM1qx
mgZqssbAkWckISxiNVsX2rL46hSzwqCgQ4e3eLYxG5i9utsGnhbZLjZThqw0/HY276Ks26ka686I
sE6+bKcnHXUZ6fhqdR3ayheVrWiUAfErlozDUy63RIMlnlWbq7rHkmeHC3kxpjgbCuNhDNLJr0V9
Q+sUsQszI79XuuukmI7wf9Cl1d3BTWJq0NbYN0AZVSphPNovjagetCRz+uvf4VaSOJ2fFzqrp7Ts
nn4sc+SnXsscnSmCtPP/Lc55LXLEH6Qhmeq3KufbrQSbVucX8fYQpcTQ+J2DBzWZvOT+mv/9kjzc
fS8PlxIw/gTEaSAAGD6w2nhf5ASz0XVRzRqyByRZnVVWTlBtIodTrZxjKfZ0SJhb6SlPU2vUk6/K
oVYox1sRtlTSMzP4U/jANk4YAglIp9BXnSU9mxKdIdlpXsbZnjZJYJ8Vp0naeJqq8UIPdyniRhxl
rUoir4F61TCK9jo1iRKu3UFc2HDbLlpjiHDiRIhD4YaT4ZjSG8Gwp8YKLM3Py1wA8BHixuhSZ03s
RL9FqFL4XW2KI3ffTaVZJZV88FkQjuPH5IqstGL+upDCsdJzwznmrdpcl4qpbwRPJZpiYByp5mRe
W0MtzAw9Yf5pachQHfNrFju7dm6OnZ6TVRlod83MgjYo2uTKUKJk3WcDuQJjD3grbK7zoeYrWfLl
aeqTlj12Zl6qkZYhRY4ULx8gSetGYK3jLJk+h5Ojfmw7gYi1FOdBGDvnTj3Um37RPjPIsZtVGReM
NYqssLmC53xbD63ykteNuK5Irop8YdW7zhJ0PEGej+mZXtmegh7r9xgi0in8/En2s6f5H55jPvP6
HOPVpBRk3uEwFQTNRRH5+iQjuTHIeSI86u/E7tf6ktJTes/Z8JgWad9vvUmAgnntskz8+9Xw2rZR
7M5hWdDx0Q/S8P317/8p+vyan3HX/s9/MXX8ocKkkYIORFOEaQQBx/tHeQzsBRV+pp9DJTzMpkG3
b+kjFjr2/fBIm+3SacaxUaPbNsjSgWD4QD04oqqcS42k7vSQdomgiImXWqzKcMynjbP01a4qZnU8
LCeyoSmQ8BzKvpuIeByCxRmuM0W5bYzpNtGTr0qJ3iJOs7UiKkzbdPB2NCJBr3SfrPl9Oow4j5Xu
S6g4N07VwF/NdWD/CqLA8drIdBv9en/QSuslNKRMP7rQle6yKGGytnN2F/fBLRCuA0Ud6cJCW7kd
QiInA+ljZkcz6S3yuhFFF06Zb+dKvaic+VOXDJdsMlaiTB6B6jyVEXe0W4lNZI8PsIgu8jy/TI3w
Qz9w6brp/QLB1I/G7JKQkcav1XQVmgiltcHe9ImogQ+VKLzrxgvG+CLrIapFJTeslbdXQz5vjaS7
cwou6Sigak6XB1dHVq0r2nngDFfMmi8HJXgwdYIHkGYezSW8VnT9unSMS5i9pZcvytExwSBm5ZXV
RlfzElxhe39Ao/KlL204bS3yWqMYX0hJIlpW+dKIdqO68SFpotLDKnEx5sXohQGMA70Mv2hZBuML
i7rZdXckjlIMLILcIsXZleBUoAjfjmIBUTbiCAgS5yY1bd+skthLdBdVfvw1U8d5HSgp3wl32THp
eSoZnSUlyxzU5RelmuyI/gNL1qdn1hj3K4XE53FI7ioN+q5CZjyJvt1L0LVXhdU/GEp+nRXdcSJO
GrfQy1DkW2cSV900fSxn47q2OpT+knbbq0fDGO7isn+obTUmE1jgwYdtNDe6zP5ta3+K48PcJmtt
4SpB2bganOi5xMThjblxDlQW5Q1Au2gMziMjM3xczDBrFrGquQdYeX21yv6iC8Z1RPeFQM1N9o2j
+pMoSsYj+rqOuzNaedWzQ+XJMJNPrZJn/pwTVxXazQPg4w81P1RGURw8TCB8p9Hu9GILoWZbjfmd
keSbKDeOWps123kQd0aJA2pRzN1iBOeoT+6jmE9kxlFhdeT34Xw7BTp8BbO/TXqm3mOnb0p9+pxX
7iZk3zSM7ZdWtB/gnPidIK1L46CNbfYFNvVXNedvpffHIib1rc0CdJ7xTZ0PG/xelcclv6uS4cIs
zH0JQ8COxIdGbS6YWFwolXWWVjOkufksKMvNELUYBh2NR9j4ascN/wGvjVCWT8VIb4ApbPGgFQtP
75w1aKtPg+NetANAg7nvd1bIvVWMz6NUyUQNJIzB3VlTeV4Pce4hA+xXoZofC5F/yOPmbkmCmy5R
P86Ou43t6Iz1INHR7o0W91fKQHerT/WBFFDyE9lWgH6Zl+icouCsMN12FVjJg823hdQvoNxp+Zwt
+k3rBvfDbF+KKF//DoWsnEj8/Po7lOVzFPNPEf54C8qPvt6CCB3QxTC/YJwuxaXsk19vQdYBMHZJ
OHjdsX2rZx3W2ShVUaLLexK7+reZv83dyRaN6/E1jeq7W+/fbkHtxE99r1eFvW/yZ7CSQKlofHcL
lth98lGk43lTOrUUO9cDQnQC58t4rbXchwFkK85oU9PuKezDJqsyzUtX0VkmE/5kmevJ4WKDEcJb
pFgbQ5sPa/rUryFW37NoijKbAUCW4ExCwsqAYRZHLeygMjIt35CjHLlXLi30cBYKHou107XJjbpM
tliNgRavTXvkltXHmLuQ8nfMdqHRFRA7ygdSqmj+2kZHUte212MB3GTU2/EuabRuZYm291uQxWfL
oB2d1sg+MKUefEcHqK6FoNb1Iqs/qRQpu44Rz1ZQbW5NBQ53zM2+DSbK5cQ2PzUyJCoQfC8ixv0r
LknbR7G3nqSiXNerZGXGUNg16OMrJC/hvrWyycd/BbDSnttVq4joGPZKtNaqxPzUNjAfSseeb9l6
P9X9cBHFVrNe4maB2873ZDQSlz3eEq+UgBS/XkzhzpCk7yIsmIKaDtkCdWOtdGuZyefSbULSlf5a
VdOts9QXjmmhnZvccRezH9n36jiutLQVj1XomuexYt1XHC9MAYu9QexyYY7mbahWta+abbPO1NRc
zQNdStW40Ya9TH03Lfy3qhr/L3nnsRw5kkXZX5kfQBu02MwCCIRkUJNJ5gaWggmtNb5+jkdWVJIp
yozLsbRadHexQQYZHu7P37v33OQxlZpil1nYVGnJxmtrqo2jrPfjNYFbqScZViWiV9vbSpWmY2Vk
k6/aUX+DucveckyFiCbJtuZysQGvOxhraQaY4Y9JGIzbkJjhT2NSrZMlGM1rvRmX2J2okLpjq1YP
2PkiIJ5yp179DduT9p/bk1eWv+n+imf+2Zdsh4kBnXruymjiv6N2z/uSgqZZxaKNevmnAb99yrSj
6/uPAIum7FmaZfElkXLHhnaKwnufCVa8MvpXoogXAaJiws9P19HjM7tAdfizzCbqa0rzjgl/qsDg
JcahmsKVJlVha7iqU9ic5VFoFDlgcnXKBkqftm2+KmnJCegmMksH/1Vo7kxUfpRTC7X+nkbYZ9uo
La/Hh1WhXQ5NL8Y14tEmLgFGYdAc5a+Smgdb6ADPpd5exlH6be6c1m8643MxRLo/5xblO47IOLW3
VjBs20ol0kFrPHtOboZi/NYPNNFSLRlXhdRd1HXQb2xAgZ4U0ZsyEOi4ak02J65GmObHInfWapU+
1I3Bwl/2iba4zoKjJo+iyyIoGo8pPhD24DM99yMH9HaqAYE4Ja09ywwvnFl6QQh5JVtD7MnFkK0K
Lbi0yvROiVOLBLJ2m1QBhV3mJ3gux1EjkwEUrh3SjFbV9VQC8VpGOm1xedk6JJgmSZoDtxxlt8wD
54Y/fe62XY7Yux8P+Zjc0ABbm1ZPQZ8b+7EI/S4YXmy5Hrx6USIPuFzllsqytfr6Kk70xe9EkdpE
kR/lnboiFnqL8vlW0ed9L5WMd0vZWS8ksK4rPZpXXKtGbj1FhwJIaf2WLgE9wine631WrhtHig7y
YC67Xg/tC2JTCblgYOZn/EhvBsCIH4fGYTgEzjbIy3GdSl247oYE2dUyJERBtOYlnqViXRd2cWwT
s+LPBUSFpgitHDQQe8CKm7kA5hVIDl12s6dB3iQX0TJ8M+fQeEyDhm9rqxF5KTW3xTF/MZb6iTuD
eKVZ5VZxO90WpLeA5SJwGudr+DSWNI8d2FUXEIELF6U3hqmBq04YzV+bach9q7PXU0UgqiKF0Uaz
29gd7TI5JGQT8seeumoHSrZ/aceesp3tcY0mnVuiVWmuUoCuaqPQ3GhGcZva8UXVqzvJRKyVhvNT
oi73sdltpJ5uS49oxa0rZWcm860c9gpFe4wZfNj0zrBaZOsRadpd0QdbS5Ye4syeXMfop7XW03Lq
8+JbW3Eid4v6qIU03aMBJVkZz1/zurT2SRb1d7SPj12Sf7EgdLiozu6ymHc4t44TMLZjtBBGQX9t
csugoHPNF2/knqM/n5rCK/KlyD2ljm3+SLwRKoJ/D9et4RdSu5+XqSczt0+PMi7ncGPF49dgtHoI
2abU17tIaz80qgldMxnrXMOWGvZI3wMQOE3SBneyPTWLxyxFXzLvbzhHhLbqz2UucoSX5tcCVzx0
LnDV/9HGcdiqBTnpLc5diHyJuhBB3IC+GAr+KHAFgoYeqlByITrhnPlxkpw8u/hmBIJDaIPflR+g
vD1ITp5dG4Uv5mBG3GjSaDS/nkobea131ZIsB1Odcw0GKsQN7DHYMlKN0MNyIeBm3UOZw+2dC9ol
9tAi/eboU+ZbRIRG+6BK+ylymzZCpQl5OZw+mcVQVWs4g9bf0CmkWf9fa+hDXJTFrz3/01PnRaT8
j94NmxfCnhM/Ff3CuRpR8SQ4eKy47RAT9hOrG3svEkXW0D/u7n/LEbG+BEbThGepiP7ee6QNxi9d
f3RJBqomihGMgtCH3y4ioM9O4ih9f6iWeOgLIJAzmj2j0Qxo/4CtraQvfcvk4tRMi7LOzdZaBZDH
D7kK96KsHOpqo1s8JwHklQlKRThO8+2kmbOvzuAY0d6ST1S108rGjvukyqO67iwDQ1A7d9shlJvt
klXTYbTbWoh/9X2mhfkqWqwMxGZh7mu77fdRUNe7Msxfgri7ciZcWxp6rU3S2c3VoumDXzBSXcfj
0KxlOu3buR3J7sW7dehalMLqpCpIgabwJsbnfi2Fps13iZYD4xVtm2ZTk321+2AIHgqgU5Dv6io3
1mrL9Mxx83a5/xv2U8HA+vN+6kGI/T98IH7TNBAPnj8OJGSIBc0Kwen6PVb6/HEAIIvLRjNNWIe0
x8VT59a5MLIa9AZkeu3/bLfn6pxevFAHIT2EIMsu/S75rSH2zLfFOVoi2Pl0LmifU/a//Tg4aZRa
bRVRJbZ2mDMbpu/qFl2WDG7caaRXNZCFMzevjchvTUAymRF/TZEm5BW5dZ0a2MHBIepqY7eKmdz3
BGn4lVI5PoFcuTtDb49vE0kPK1cO5SJcq0nfFS+a0o/G3kYTX+ytarlvGbLDJFE44mk21/Pka3R0
fQbO3Y1VdtL0NDrFh7o2i3YbzcXkj06wkbL6ayCAdQG++LBybNfKq0dDmOPtvurcwuk+RWF9myhM
89ouqDdGX7Q7KbRu66IE5Gjq9UauOlTtpUL/Oqs3hWXOdAKlEpRTUxHmMabeUtWM1OShyLp1MZnL
svobPhsWza8/fzaOfdP8bqYknjp/MIz/6YK9zolwkrm9NofgXYP9jkmNRc7H4HVY0clRBEiJf7ST
5fZ1scFHhWKDwRKyufeJlk7e7h+fC1FriCoITBngOzhmp0vtKwWcow86c6QoumhSctzyWgHH2w8k
SdIHnrGoXFeDbmW1hzG3m/w21ebyUddGs/HQ9inTWpYJKvcZBkz5M79nMF8uqT02f0W/Q+gW/7x2
1s3Ly+ey+Y29UTx3Xj2nehQHEDHFlIOnrup5Wz2RZ+h/ykAR+YJYWOdt9VSq6uy5HP+qSFd+vXpw
SLALf69MhBfiPb1Y0Wp9u3xOtTCSNyxO7Kz8oNelKmNoJ+/0Qj6YrSLVG8fu10PB8YpTSJSbVp4s
bI9WkY/m9h9hmT5j+AdVh+D6Zo7qYfGNHh0ZF0OrCte9laOOMeW0htvxV2xAnGR/XkTXcfUiiJsv
rJif5LsCwnZeRWKjEVhggXD9aRV9R/0TKkNI8k+Hs9iDLFT830W4J9vM+XA+LTCuSRhngPMLrNB7
VpE4fF+vIkGg4McwbbAY6dKRe7uK5lKq4LWH2UVoytJ0X4xKOa+nCMwMWUZJmj7FRVtAu7SbPGr2
ieOUoNCUerQgwDEqXWPBJhAgXRYt8f+KNcMf8D/WzAsJp0X4W+qlsCWdFw1iW2GdZggkcuyECfHf
C44pEtrRFf2u3aowHRLIYAva1BtVE6pucVuyxFffzSXWuL6/WjNcijEO4pAUvApu3ZYjvv7q4JKl
BHgg+ZMXgRIqXj1k1UwvlEkG8bm6m42x0h+5vk10bZLqXlKLmXHBME5xd0jmQFW9NFNLhka18SEc
UjapBC6m6XVG39u3Zo3oFDwQyth4jMZNkvTkiunljF6TRq18qVYg4Oj6YJIYKiyHUBmyBU14Z8jZ
TeOkdQ2Qbq2UavJX3DCM/+zY7FrQ6/GvO5h46rwYOQfx76Gz4Uxj8CeOyB/nIP8W/bbG/vbdYf3v
OYj9gHGAqLtkBWvgW3cfuaVsieLy8R0O8I4dTH27g4nePy+LOEr8tWL4Keq/16sxcuYlLSbFJpAx
CDaELjgTg6oKbup48q9JvLb5iJR1vloKbdinczNnLwGdfK4HeTsee83YLdGwY3C2wepPod8lcbWx
AkMNHtraHPeKLZVgg+FeyhfTnFrABMemcv6OQ5IW2p83vKuOCKf/c/8pzn5dYyJN5LzGoN9QM+k6
b+RJ/vVmw4N6I2ScJkov7AV86VxriTxbTCSclBRpLEL6QOdTUqD/eUAGvaeJZLZ3ofwEgPjtjgfW
gVVO4C2uO8BPom34asczwrbC2Jk1F93YKeA8E11Z/CRMDcWPtG50Z8aO5b5PJi19BGsWf8xgpyFc
gvVP4R5q9Vaes8G4Tk/puABrguiisNCX1x6+CkJqc0uZdF+yay3aTnHl3MqVHsoflFk28n0iwH9d
MUzIZBZQwDu7nmO2V8kZmUQgjSpQ00uGKYJLOylO1dVfcBKr8n+exM8vWUZz5fjyNf4S/6aGOz3+
Y3XiHgYgomGqFEblVzugqOGglbMJ0kj5OYOURiRCQo5jIgJhN/1Ynfr/DF2h+y0LwgDdyPeVcL82
rQWKDGgKP4+7hcXLe706lyHIezp36UVX2j2ahKhLiU8JSRIfrL0VtDeq4OmaAqyrmHcm/CQpChmW
q9XnAgQvFpanGV+DAZo3N9N1KlC9RvqtAt2bC4ZvZMXrsrHWBXDfEshvIGi/JtjfQfB/mXgNG8Ue
mcKE+j4CEtwWzACtlrGVPM2hrwXV9ZhqjG4CGIACxoOIo/bmLLur4PSE5bTJ4PYQ8PMwGMbsMvT5
rOXxDV4bwmZg/ZgwfzIt7Va4IdONGi4r8g2Z6ArxU+ugc1xmxrhlDz8ow6Htaui61mElXyuCMhQG
8IYSQR6qp/lhFiwitc6+KIJOpIEpsg0y+qRUvWklqFcFOCMJrNHYZd96MEeW4B31gI+GeLhSNFqu
Zh9/i4AjDYKSlAtckvhj6gCUCjFl7QRTCcRf7eHLuM0XE/EeY8xIrymuY4//y4dpiEpviOw1M1em
f0tnIglJtnPTWYxT1etoGh5mgXUiB2QnTbO+bo0E9FPXqgy5WqZbWwOhxOIPc9np+9ycY2JvFseu
sr1RFoN2Fc2Ssp654KlbxJNAEa1+QP7ZVW34sTMYwcFcJINoWXWJJe/MHNFFmEVh5A0IW3Gv/gX7
B/XOfx1su+5T++XTr4eaeOq8bVA40UalVGYzQcr1uv2EmAufHIRZ+kz/AEjOhxqKLe5k7Deor8SN
kW94PtQsEUQKHIeewz9H4XsKp19Nc4I9iGAJzQ/YU5w0b/eNDr0r+D85u8h1qb3qaD8m20Ft69Qv
Btl2UUxEqj+3dlXeSWnnNajjSTquboxy6tEnV2UXu3Y6G9Y6jrSE+OuMQfOsexXSoGSddrayK1l2
26RHCGY0dCoq3ESuNjWTH5tGHPn5SQQ2f1eEOSd5WHCSimUtVRkhD7m7nKRkvT6wgfABUSXfqqKG
2YnGFMV6kuy4fzRNhJShpY7jrpmpzPx4MdK1XSS2vmfbjNeVk18SoruNI5IkyLcb3VQfj6jDevbJ
IPFMfM8udq7EzdBn0FdDB6yYON2cWVvZhJUK0njzcRkWvd1okao0hKGaTe6r8Tgdm7KRL2YH0WUS
hSpmPyt9CixlrSBD8+woUkUEwJU2lM8mE8JVrMh7zqZoq8Jwc8NJuLwNLkhDdgmF9KOZTPtuzsfV
Mo/fyg4/FOnk17RpvqROuJLkyDfMYZWPTHsGWV/hhNo4fRCxj4Srsla8OAs/FGM1gKMbrxW93ZuS
tE+1Ym2JxmJsId223aLEHG5m2THIAw9t6n1gTq7VLE8Bko4GdVsS69uwnG+mMfELklyzwrl0mv5J
KqobPao2w6L5Oq+HudFdlkkuYW1HLq3+MM5rqzTvW2U+xE147PRyb5svRa37Y6avtKXYkSztKTPy
j7nzezO90SfG/p3Wb/jN/akvd3ajgHB1rhZJOQ5F9Cyn9n6wlWNNAK4XSN2VOix3GuHPbj2XCRYM
6TqQlZeBIYPLAP9+LhJ/mYfbqZo82vsPtd0/t5r85CjNJZ2Ylc3vjM5p28sWO6M0YlI7SJXTupox
HsNsXHeGcZzj4sJopMtZ7te2Vh46zdiyQLdVwOa5xPWdmteHOQ92XeNc0lK7DJAghpF1GbfjAVbY
y8wogiPF8oalXUe2dmUleNbmZdXa5uzZg75iH7hiXPAFRLzn9NVHDr0rRdj1pFy7Q1XFjdeYvnI0
3GNWu6s67aMJPwFNRYkDLokO5TRcxWN/qTW9S78Ai1llb2clUr25aZ6jsr0JRxPtRs+PU8ZkhfOP
7DS+QykF11WjfsxC/TLUJN3L5Dx1DSu90dT+Fh/rRs3tB6HlNpwaqTWhFG33lT70l1JNn/Ve2kUw
bF01SRvysO3PplqvQ4T5zVBtEuyJTV0RU65B2F2TNdSaK8Q2WbpPUI/0ZA0r8N7VxunHJ1NeUmf/
V5w2tHf/fI06xF3Xlr/pVxs8dj5uTMgfFspOmj/s5afR9/mejtyOIGomfUB1xOTileHf+R98NMpH
cY+ndBTX6/NxY1OlQuKTAVFR/XK/eleZenLI/Gg1clGnIc5JaFr8V5w+ojP+ukztTcAZuSOHxzzs
I+cDGiHZvpeVocq3ITnKkKntrA92SyaZ6zJU6tozyZ2V/cysgvHQDVkdtND59JwPRtB0Q8QmRUn0
FJrhXWCVyFDxKJT6Ar8SCV7a5ZVL/ACa0rlOfDJNY3xkpeqWzfhcKXnvVtz3PDucUh+mwEUlR7ar
kOrs1Ulw3c9GtbcbkqiJjHxuog7ncaJMLtJZPlCSc93N3MYIfSmIxp4QWlXBZrGdqzxcSIm0pm2f
dB+bMTCwkhgXPTmPbkGvz50j5z6xm7tMh2WFvmyXKs6hivXAjZL4Upbk+6knZtWSw52iVFt2+9Gt
5gnPG9u6N2UY1m1CEnrjXunRRpE/7adCQtAOxMSMyrdCkZ61GXuEJBF0kA03IRFdjJNQpkmFkO3R
HltFTriXU/wrUdFtnSxYW0oN5zpZupVSd9fYNthHp+IwTk3tlq0e+F2qZewaBfNKnfIZcIc/9MER
zc7gtvVAAuZibTpcfOuaisJTh2SlaEq6IijxutXYT/RGqY95gyNllldwK4jSWMwNssDUTxQ7X9H/
28sVtfuUkONk6qi70vxLsxihBxV28BaNmI28smjwtdvQ4nSrs5JMzOoTBdPOWop5kxBc7GjlZWPz
Cqw6viS8aR9nmB8zhrAQknZ5W0gQSxIyLWpzjylpbelhzRtYHmyqDH+S8yu7lYmLLKZDOyKAWAgm
gSNKMI8xe/S4P7TSSKaorl+PuexhUfeDsQlIwq3WdCj2VT3fqv30Apbd3AZG+RG31+XQafDRIqsm
mkK6Li1rG2XJRaFMhLmNGpDWadzAWH2JKvObPbV9exi6apb/ijGegCz+eVfcf/qS/n5X5LHzrkgS
D+8HOyM7nEiCYtc574qMh8WXQEeI7fI0ZDkX4achC0AJ+pqOdRqy/LsrnjLPcGlAm/g+4XvXrvjr
3d0EwsJLJEeX/zh1nl51liay5qd6iaVD5hRxeTWbg7MvNDWQQy/vsM0304xfbjA5b9e01EkpTSCD
w7I3sgD1WV60RMk64zSm9yPLjl66kkbzJ5npX7buQ7P6O9YRLZE/r6PDp+JrPJfR7/rgPPhjJRFF
qKMoOI98f6wjVpDGXe2fFfbqdGWJEaf3Cvn943QVEVGKMNF8H/G8T2Sj8jNedSiFmID2D3ZXca4K
bNhPPaAqCVS9ipz0oqiVfiDPx0iK4DiSG7KOjSANt5q2aM2TwaQlQkhcPmYRjZRtOyJ3J0Dvdk6q
+imx1GytAnOOrw1l1lpU8fgYWX22QcBO2LWEG+GfdcM46B/koUnkj7PCDWFbSrAnvNN7IBhMPzy3
391H/zKZfvqf//f/P8yOuET/eaX9ntoknjkvMvl/FinvWBgYsf2jXzwvM6JKqcPgiAJOAnkgvGHn
7QqnhRCxYKBmub2NaKRHDs8U2CltSpoKNAHe0TNAofJmnYlpCz8GXpOY6OCsPtmkX+1XjH/t1gAn
fuh7sybdKrMy+dtCYyw9IJUeRpK6SFdMfQjmOCINJ+y1b4U6avklmJqZRG1jnMrmshXq6kjorMtl
HMdDJJdB9pzVTskNUk+HVYwye4iiHvF/pOaDJzXdV+Wk4UakmB6zsLyzuqTadpWGIxd2gVeh8DpG
Tpdssds+LvXyebRi5SbTcUSaVeUrAzkgEww2wqZCZL25TRegD3BR2+SVHqpK1W9jlcKgrDrYN0rS
rKupcp6LjpIurOtnrCPftEzqVvOipRstLIh6LKLFM6TA2fd05H3FnuQ70sxMrwAtuU4T67Yyq5sh
l+W1xrt6KBOJnJE2NbsPs2r3q8kJGk8fM5DqZWo+LXPaXKLEhyzSpd1GLkZjLZd1f2nQirnVpsk5
kkhFJri8VqnLvNDMXyIp3w3hHHtzKLe+nup4IMzCptGYb4E+4eGAxo1HtPKbPA95RL92hlj1IkOe
CWyHiDcZn8dxoG0zq5Shen4558bnytEe1Zy4mIhoOHduex+KLb0T0iXWXd++BKGVeqa97ODg18cC
e8A8mIBZnW1pmDWdy+ihXZynOh08J0wuGBGHbqX01TrPssmN1HHdjs2uNJONoyaB28WW8yUM8dFf
M3Re6CFEvVZu4HSorppnpYERvQi1hwg3r+5DwEWPH3eBcu2kL7lddssNHYC0XyMoXEX25OWR1Zrr
cC7l6SYKyGf5K1qa5n9uTkeRhQhY7kvLdvSTokU8ed6iUNwjDeUfRGvf0V3/VlSUTYzdGEJwrgl9
/5tZHSI37qXiMPyem/JvRSXQYvRCuRSebqBM+N6xRf1mVsc0mo4fshuADVDB3l4zCWzQGnkyqKgK
1KAgD3Jp3KCYDl2dAW9Bj5BDdCdpkjWDQq6uqlyam1sd1NwGYyV0hTyz80J05JN4Q/BSckfuYEmq
sRUOrW+N8VQyyjA59txCijT5SBQTKoQlCKSrBPgAGXxOIeXsEr0R7oLcSbU1jjFHxgfuFIwsDIJ+
/oaj0vnPlsdd9zK8FL9ZiuKx81JEZEDDQ1VUQR8Ge8oqPZ+WxMKLohoAOAPi7/jD82nJU+inxIqj
ZBNd+XPDQ1RrrB3ywHmM0dy7bAAK3+hVScZRaTEXxEYisxJpJ56yY18dlUwSEak0RXsR1MWU77q4
X6JPU1E7WybEY3Bbj2PihWoV1bvYqOPADaVp6r5gF6ukznVau3fc1tIZukljKHtBqWXOLfA2I7n8
G5aPuMn9udK6LquXX7cx8cyPtSO2KXwkoiEFcYa96rx2xAJB4EQFRiST/EY1/99rB+8SHiZsEbCe
3rOJ/UrHRBxMoYemBi40r1OU+6/WTjbisG6trLrgRhslECOYa2zNIknoqCclIaaapFLk50ra7LJU
7i3XkPtZOcxNpZDGo/V2rh7iUY4CfPNihVVisenf111e5Ls0Gc1so86krP4V/VeB5vrzajq+vKS/
c7aJp87richJjjHuX1wS8fyI9ud5PRE3wBaADuUfCOaryt2AUma+1Q+cd6PTBfGHZI818J5jkRbI
q93odEFksaOEh5PEAj2lVb5aUXK+lBig4/gCAk5g0u1Lb1U8kI0nJRZC4EVV1XYNPhy+b6uo6c6a
ZMl6MvJIeykX665rbI4uUKtBsleMzsb7qk9W+LhAWsw/WLUiTX5j1I9IaOpnmF6d9hz3chJuW03U
93/DhiV2mP9YYmXTxL/tZonnzosMq49J0gVapNMN8O1IWfxbbo7guA0hq/txPWQygF+AHoHwPHDm
sZucFxn7GYBWemC0L4gnRP/7jkVGg+zNKhPXQ2x5DKkh12ho+372+mRVbjmNI+fw1ZKqXE1tUW3K
UYoJQ1QjPbrXCN5ZT+MwXHbTKDEj4voFw+oi6ed7Pcoj11CyT0k75VexMZibdGp0+9AWczx8s8FZ
1Ps+swlr7sLJKb2pTbJ0jfwvLFbpqfIKlV5Z8wtXTKonHYSbZsay42pBmpPUNTWtqvp2ZpXj1ezI
3F9CHDiknFUeDdt5xzTc8eu0PPbJcFe0pew5VXdoAtT1RWMQXRmnn/n1GTDYi+IFpo76awAN0BVA
8UND+Ubm8rTSxuZxkhhFWMb0oDndTVFXvjr0ySqq6slPW71Yc08PuZjZHeZxDQe/lF53kEesCU+R
GiQ36aR+6dvkIZ7Gm7TodzxjX0IYvQ/m8JJ0S5KJq5brWxcpXgrhk1BMfYMEe/HzOKdrs5hP0mDO
rpKqt00nEaacGQO+cq5e4McfqyWbDnFc215qdyXRmsEHPUX9Adx/8hJsDxdxNDQbrZY/2GQcmTMh
G4qVfnbm9EPJ6Pi6nYsC3N6UrUPEcrI3ytN1LdVF5De9FilHB+ynzohcwSHLx/8OWsCcHFqikW/+
hp2AwvI/doLLmOit7KX7tXwRz/3YCRziAv9ViQjmz6vjBg4zm4BiQUQ+ydXOpS+6E0FcRs773Zzy
aifAciD8CVC/T0QOvuE7dgI+8292AnHe0BLlxzCOpIpB1/m2gmkIpZfLsrcOvcgZLzT7SdKW1Tjk
yrabi9aflD5YTRVDHl0AfEvjTpakz84kPYVLCyHONk03NyqNTHXlWlH0z30t36hld11P/UuSOiQI
GuW3ki3PjbnYuXMuH80828n5tOona3S7SX9WG2KSkwoan5prsL3qcpXZA/Bki6iPqMRiVXalH8+h
hYoyOoYh4LVQD4m6g9Tm96MT+3KkSwBrMSuqIenp7TTZROXmEKFps+wTo3iiIHjsHZoOSit9Jvvv
Et7XYerT27pmNKZk5uBLoZ7tQGvexWX3PAbFag5IH2jVu6af147RbPSgfXAAN3hDnF4NcjO4gez4
YbbAl2sfiqjelOjV4GTQmkqb0k/wm1O4Vsz0BwI8TNlekcaAEq7IARO2S57DLMoIUlSrPa2oK6Mf
rhySR/qZVksfI59xpjwlLli2/WmBn4m5PVoKsiAH60PuzICc6mJnBMaqReTKbyPpq7auHwwjeu5l
afEaY9DxScIuiXLrQ6G1W7ubpHVaa2K+NxFGOjEyVKW68UwpK11lDrFLDolFty2A/Vynx0V2VlY1
3gN3elIIM+XeHDwvuvMlVnVpJZvj9SQ1F5PpfFTNcEXEwcocl8rtnExbydHyPFbSWte6BqaTBB6q
mL4EU7pv5/EqqPrOrRe8cyS/NS7r8KvdABGc9GjbTNZzvMgAL5aLxek+6nrrTQ2bnxor4apeSpQ0
LeDifmoQPS57O9TBpzBkWYQ1dQlrX5+zem9HtcSw0tlNY9V7jt50flwQ8CLoc8bc3096skpKeV/k
xaXdqoObDNN+Ksh/QLXTuXKE8i9TFYg0NU3RJrKYHra07eYwIZqlhimTw3/J0+hblxvXIwQ52eRW
OHQjPux2E9XLJVfGfs2N0dMAEcDTah+ImD+oLbi8PNflTSUZBMuAk5msR1UNtnbf73M7/zBnvewO
5fxEEjP0R2l2dYw8hh19xXW/i+Xk2GXNug+CmIlotomaQVvH1nTBurk0S7GkI6Nal6P82RqlBzur
Vw3BoJA4H7W6Vd3JREDYBc06lqdj4tQrOqMGCQ/ZB4QIXxyJWD1tbJGxjMFN20gfLDPg0NPTLT54
L5jTLyrYPRKmCYC2C2Ujy+Mlf2NfK2CAaUMB7Xm2fKl0LozKQcJlXM5jeQmgaJt3oCoHsojcstIQ
dknhB+gtcDT5dpjOX6QlvqkiAy7X7DxM2Jc8w+n8KekOmcwVPGLYTYrHFxJJDnaZPSpOew9g9wKR
yy5HWrlyEpkFHknFPUx3U/RE2bekIF+HfbswptaOYD0JJYhVkIn68+CY930ZvzRquh3GrvC0uL1v
nOwiSAnIrBS5dgtluNXa8XoQtPGoqi6m0Fy8oRc6qo4eb9q8hBrwoL/izPzPEd5l2eSffqOPEVro
84kpnHg0YyiQWQ3fm5PnExMvPNNXqmeZVtJJ6fLvaEXEFHBcIq+WT4ArWkzn2lnAZ2VSLrnWfW8U
vOfE/J5H+UYfQztVuI4hUQjj388Qq1Rk4xRNalwkwRwM11AialznqZzN404/kWHpkoOW1FBNFzQz
1TR+zmUnhXeDEuuL+j3twAmVAFFDXDV1cpuqDAAqk+ldTzQbnw9IkUa7razx2lFpjgI5ib06lI4N
nxKEdIxKEkPZpoyfAdR1m14avUJPPi2VisWrKJ+XxbyIJ5Kpu9EzxvgGudph7rTIVZbqql3KK6fV
Ci+3C8JZG2TPuhNfO9j2XYdPTDppj0VhPg5tGV4QG4ekIkwO5UAuYtTbsx8RUR9FeujXyzRtrCX3
tIzaPFwS34mgyQ3GlRlHq3Aq7/QaKp8xsn/mY3FvNfCq51lahQVDHVuKCRAWAbqwBcJS2ikl0wIZ
tL/H5rrFcU1AXCOjDC/CL47cXBKRcA195iruFsj2pUFBEPfrNDAPsz4+Dlp43UrLrVRLmyyJn7Fy
3umaHiIDCS/1NmdWFC2yi678gdvGbpG6nSbXsyfDsXatOV5LQ9G7UyrdRwWi7F7I+qTpoYlIzDMN
6QbFB4OogduGWYT6MZJkY8dojW7NnD2mKu+dPDoHSv3bsub9mdr8o1JA6rbVa5RNT6qWXCcS9Ou6
ZzJrhJxGHcCEprA+W700w6g1QIul1U2pq/siG29r2fJLiGZrbvTHImp4FYv+ILfyLSOXbZ+mz2GY
35ST3PnFqN9B6gBeFVO0cQOCOP7RWcaVPVEATUGDpjBeNK5jIfirTN3OE0c6ocvEmbljGQM3U0gt
4601ZOl6Serjgphdn9t8E5doMEtndvusP07pcpHXdusBcfADIs9rrbmnPLhdSEkrrYYoBon9lxTl
UmHVwlzjN1Wm1J2qBjBquAAgz0HiziiGZr+VjVUQ1I+yjeqpmoftUBtPijGs/4ptlLbUn5sQV1ne
di9ff3Pz4LHzPioQOyCc/hHGnGQz532UCFf86ETsOYa4eLzGjQhHMw0wNl8Z3x9f/LGPMjXCLY88
EUYJTi9w/O+4eahvWxDi4iE2eBG3ycibsD827Net08qgGlkmaQZ0DWD+S1CRglnmaoDsrQuyzFvm
rrg1jaEw1ibVNnV9wAViWw1LcQtbsOk+aVlT9X6ogbr5f+SdWXPTTLrHvwo196Zk7bo4U3VsZ08I
kECAG5VJ/MparF2ypU9/fi3bxItgBuQL1WHqzNR5X0jH6XQ//Sz/5W6O5U3xHAJENJ6w8Ja1UVaH
dX2ekeOOTSH7FA+BhP0VR4ud/vnRet/GsuLXtHuucBYCCaVIsO32tW+Fh6SA0QCVagSV+KptRQsB
C1knHm140mtq84/3md4WhPatige9st84VkJ/fqd/KjpbGP+qaMkjMSZsKcWf7/ZP+aNqCTvxJi0W
pT4JUtQkq4rU0h1IiysvHNwPQ7Cn+FfN5DJafcxry/6M/rZ6oSvVfLKSpU/Yjjq3ZmQ+KIkFkF2z
VxNfl78OM7x2qkhNzpdphE67rT3XVlbepomQow5X5qM7d7/kVZbf237xiH4qoq8VdW+p+LdurEO5
lhBgTQYBaArbii5KbYmZwSAxr+pinr+LFPhJemnjK0kL7nM50BfjSC3lmzmGFWd6GH134R6cOVZQ
ocZofrXlBF5HQozNS0kel14CINVZJecIQ333ZB57R0D4Y1BEZ5VDeVRadXwTqKb5rqQ3OTHceTYK
JRWMAgC2eWqUoySWKGYck+pAWhojW42FiY8X4VdJaSc5aXS/TGzvTEu8NLwe4lVrfVtpLn51eYR3
t2VVGlMNoCVuiFi1r2cT+klzfJWG3sp+59QqvwxjlS4+JKCK6zNJTVfBo+bXkTdZSWEcE/E4uf/P
oUkmLZqf38+P00U2q44jv/iq18hP3B5i4PNKxd1GfuUtLCKhdsZ9a8RxXm8o3F7hpQxtFmiaaD+/
Rn5GHCYjUqCZJNK/6/OqiZbSawItIj+pOr0mEAiGoP7yZu1e0cpcRYHHh6e1qd2Ynkc1aCV4Y2VU
poMyuUjnGEulnluNVdX/LA0D7IZS+VPsR9CG0g8+3iOqtFqcRcXCvItSyyY/1SyoQliUpMKsBKgy
yVsix48+jJDVwNKuwjjPJZSa53PpzPUd9asyCK7ccOFJqFoDPwE6zbhkXGR2/U1Dz4B7atTahZ9j
sVTGsp+MDDu69RCQ1YwkgAYTV3hTLj2ENYrPVuHb5Kwgp6Xh2InLkeVUN7icTQeyRwEaSpcGQnAY
49Hf9f+KMZ5IK35xxmcvS3o9LYecL9secs4kaii8N03vdC+9AahC3oN0AdIXB1rH6luwcNSCW/8S
ZjbbMrHJfCQmgkzefju94Tsdn3Khc0DKBDkD6Ta+0+4pH/iZY/kopTIaluvhWaEu6voTph4oumJ2
5p9Bxw2ls/lcX1LIZQxL7JKybLWYrvLwujCWeJh574jC12E1v41jMx/pKpYAKgwCJ1UuUU6/Qxn2
KlhiF4c1xEQaZE9WbF1mZn2ZKlkwRrZ7NaqVIXdifk7JNwToFw6G1njoJvdpnE+wRLtYLrH6idJv
CMY/OdXgqrLTKdT1DzziqLANaGrMkZeZoP4+DVBVkLI5KD0teQ/cGW/z8qqsBpeJWpgjP47f08D7
EusIt0V1+clZoB+I5887n/6SrELbcv383EmcYBzEzn1AEBgVFX5Gc+VjVsjTKPYu587yYpAsJsMV
UnKy+7HKVlM5NF1adcgx+qYy8pPoGipYPfKU8ItVDy6Ybry36pqWs/VxEdHAc4ZuNUpy2oWSXPxj
2PjnpaZzXhnhpWnjCYRWpXBKSZ4dO4Ojt9TukYIejlZ4oI/KAfxCM1qEo9xcPDpedembtXZuppk3
UWLzEcAeyrcJjOncAVFoqyEWEwSsGAnd0LOfioXy4q30wTilEXvOj+oyNVvcqoPcG9k1v2Pam/cW
uPALyaURpunvyoUKUtzCIh4glIEInZzcxRWOrbljfbWKML4Gl4Q/+6KahIGtntWDJUV8YXx3g2JF
X0D/CmwiHlWSPf8QDYe3bs2Uyco1j3fc0xFj0dNKSsY1PEc+uoyUZOyPpBImJ8EwLiYyv0hE2i3T
sb4VsOq9v2HwA4/qV+Hpafoya5U+5ateoxPoNMa7KJ5vdeu2TzDvLJC3rSaqGA2/5shIPdJdVcBD
gWEXo+FtcGI0rAt1KobKDH4E2/g3kmRFvLCvL3Az/qU2FGwysPASJd1+bNITVOpC7HxuAzdOtLEV
Fu5IWtUvrr5kQrMyk0mspPd4r135dP2xIK98+EPGyyqeTyt18WwH6Rc9ye/DSlAfHPMR/KYEnx/4
U1LG1eDTIl1UqDSnD64Nevg6c0r66AuXRvRNmPHXMN6p9STFg6ew1WtfqHAsHDCgi4qte9Kgk2F1
77vanS7baXVW2f7A+RseTsqtX59MJKuWLQ3W5utezyZnidYAOPQmBWTJ7dnkUd2VLDtoDDTCpShJ
HZrxCRYOiBU6ouDyGgWN3zicDWbq9XA26SHJp0GwGTIB5T3eP5yMGIzIxAXrBq6l+myt0BQ/N+y5
p40q345dyOEIjH9dxQOG1cyAGNldrBZyGI2d5q+qrn0/16ISbQ3PW2Ta+2ZD/5/XFAL///N86zGd
lrM0mx0nXOLrtsdGIDVprlMkCP3uvYSLvrzo4NAxWivRkuu8xjS+hEj4g7q1jWgkafxrukmAWhrd
hd+JaIIZux/RDPhZMDGQJIf6A/Bm/9BUSCQ4QV6V8EMTiX5ybQ/K6zRGc3GUN9hMHlq0gLLaHaZ3
dSjNcU0bwFpEYyr9UBRCKGGVl7WBTBnJGc7E1QBvtVodya5pz+SV/pIkwF989MS1WmJOOizNCyfx
irHslR9K+BC6bd56OOlivgx2Rf4wzBRtNKhqA1CJdO3y2c48PxMjLvcF6H19ifmu91gNHeBamm5M
4qFtXQEqomGfzJc3/Jc0Zpk/aFp5kYWU6h64DGShpezGTVL/0ayX2aTAlAwbrVIrF0g8yOGkQLT3
GgEXYDe1H6ElwngQxv5SK+4DfSjDy83fo51C58DWHCu9lXMnusC+a15e/hX35Je190P+5jYq3Kzl
nuxU30OYPMygNLRFDzWyUBqh6QkWGk1IIbvG7dreE/MtAFJqa7hDmxJ75+3X0R4BI78hMv7W29+G
/aK4FzaMqJoAnjYO4uvQzCo91Jg9RJWvYwVULy59GU9RKbdWk6yojGTEHFU/k6IVvsm0ZL/EtVKh
8MF0BXlmvX4wYl9+N+D/0y7hsSC7MYIeXi2tC6kIZAny7aBQvg3U+fIKV+rE/oSAlml/Nb1EfReG
VjIclZCVGXYMmJPMzXR17Zaq9B2zNvl8KWET4bOvzJTwS6zymllutoSzQ7x/Xw3i8qZcDt1nf64Y
38w8kL7Q/FrdLnwIJXYJfDsq6tVnkhCaUgvXjMeGspD+waj1Gxjb5E63mZ8leUQN4tcWLqKJXT4X
qpncKQW2T4oH4znVyTXQoMBCcpkzofHjIGNaXjv6ZE6/McHgLyqtK4lw8TVfuHqEM6LGmL8042cp
1OJb8OPDG8UMtXCsIhoUv6+dcoHbY0lgcfUKcaA0yWJ9UqHiwF5rWfgOSYhyNQFdASVdcct4iSWG
V3wMvYF55TKYeq+upBivmEwzLlBpqe7VlV4Nv5SoauffXEdXnNsEU5HR0qxTxkb4dAFQ8JyPaob5
xrmXI/EiC6D6pZWBZp56gWNET7h7QqZYCA2ZSHOU8iKWmawxMIq8oYrvI/jScxMNCvNmjtGcpYx1
T0pkJBtNFEy0YDkyjNB9lIeBcV0PrfoPwKN37nMaZdE/edPz+0E/XLcAf/wjbMTN8z2Z5tO9fzhr
+DEfillafZxlRZBvExPxN//bP9ywbB6rePY//5q+LNwQz8M8dZ9zcesPGDjWLxM02BJTqATtX7Z9
aFUMNkj2lYa8t/fOUjoIAUXI0OvWBu2QbfwQAFEEIGioHbMl6IhjCiWEjJqX9nceWl6rw5fWkpG6
401nDEQP7zA9s73CnCMT5t6GJvrqF8tBiaVc7kC3t3wGgPVKhreH81Jt1veKnuCDNMc2nQITd6Qi
vVkUen42SLCJCQ1XOV+FSJAEoedOInoiy7Q+W/npTRgmYJfiYokiGBFmTLxlAgwjloH8ex2rTsCh
Y1dX6LRpObjO6Jo5/aflwrgidIyjOLmvi+LCXSH/Y8i0SvJHrIXwaUBawgkv3ay6sIthAPtMfacA
BRkmIN5Wy9s6zceWvJipyfzj0g8+yMvH1H9IltIHfZm9S9Lwkt7j17Ty3mex99WxfTQizG+5biCz
VnrThMn+aFW4d7lcQw0cRLcDP/ju+JiTmMHySyKb31eLeX5RBZo5UudaMtH04DKznMWt5sBEwqRo
db9KCvvMCobheOhF8yupjN4XQ205jvWlOU7d1VMcadpI00L3KtIGwwcZ6+kHB4zqJ3sRfKiMVL+R
q9ieOIFdndO7sS7wxLnLQSpp1dA+K2ERxvLS+JAsm6t/oXn6i+sNMamz1K9apF2k6NggzIbyQ1rf
27l8a/mpd62aufp5sLTzqzTIk5E9D9KzxM2wrC+qqBziOcr/xnzKUCqfV4ZV0RA1Ilk5N5cDjPhq
ehQYWifaR6xt6+jGLxehNoGdBoVZj3J7XCrK4NmE4Cxe1tHKkNM7jDOz4QcASRGWWoblfJ5zGP2R
FfnV35Gr/LKHSqSZBW0Z/U4LlXSEVICoIFh4+25xkAf5VzqIGv4Hb5SdjF70Sencm0P+7IDELApB
knCD/in1IKKevxVqjjuoMCEYDLIOVEUQ8/s5fRLh7GVLlXxjWn5ovYShFCRXaRlmw3PL9mpt5A9K
yfuCytQgufLBqIPUSMCY2k8KZ17AUou5dG67Q/3ir8htgR7/vAZ8WLr/5C3vEl+0fZc0zAARwiP2
k8TCKOWl2/YNkHGl3Q6fYCN4vfcwwXXH9oQvEL2u1/IP5T7m/jDeQWf9bkPr+FHC7ZCqT/T9SZVF
l2S32Q6CJkJwLMFY1zMqQFFKaqvVyA7yW8MH9IgpVHEDcvJa95MBgq+miZAOLrCY0TVqCas6ChIG
lktzonvz8kJaLpnwjHUmt0KxEWqBfhs7Ji+VryDo6irpqrgMfd2apIOF82QVUvIBVdl6ZLpZCXQ/
lVHHVM9MhLDRXzcmA8usb4oqPtMrG2RXAGxVctwLIyqrYJzhcx18yVd+loL99dWHv+KwUpX8/LA+
Ri8vLWeVr9meVeY8tCgUw8AeZ9++jBwKe0xQhDCjDwinTZPV0lpzKNgoOyPV32KcKqLCeu1wrduv
4PsZXzGKVSkJD04rg4wqdxbxLWp9cvmcLyGXPoelD8tFKpzo2gGLHt6ulssHPQ91qqAVSlKQRLCj
uY0rdwkaFiLHvKF05KW6GMW59Ywt6wCx1uF1jekgPTx74uZLfZzF+YB6w1hceiYElaH96FCAXnh1
gVDTSguGn+OF1QDz+Zwr0DTIJMfKwLEnlVOZePsNUSgZBU5GcRi7vjuqcoGuWWWr4fDiLzipJMO/
OqlP+BTNj+Nq81Xbs4pSEXofQ05r4wewy3CFrIiiuwze9UhUGxI0XjSYqCFDIl7vnWGB+hZymcGc
Uwe9yjv+W4xEAAB7x7VpyDIi4BNIWF7zwIvguwOpqYMo0Cz8a26AlA1dxlpOfV34S+gg0Vwde3Ly
fRHVL1ZVfHYdwxVYEA8TpuRe4CHVEI6X66GBlOb4A6NWg3lmVt5UDOaucQuunzLFfsnjuXEFs0od
z2nheci+nblljsK7Zc4vSg7cuYebNUBEnDCd2FPO+ck9GmIGVn+6couN6I2LrgrkLvvOL5PPpOrf
krJ8MGr1zI3Dl6A2JgsUPEeOcG+vhw6IxfqfpTy4maca8APX+zQvKS+qOkpGRV5d4gCFQSdsuFyr
MYmOZrluAoO1oy+SnTyCCX5vVebU9a16PHDiWx6Ax8hTvnmG9yS5y28rI3qITBcFR02aFQOs5Yfy
Ga5R7ijT1evhIvDG8aL8roK5GQ9UPb6Sgrl6E1NW3UiaOy0lOGF09lBSjZ0EGtgwufTsBMfUfKV7
kwS8/WgRVXeLBJfqlAHq2K1T91LxfeMMbF9wsQyRhmN0bk9QIDc+AE8orpd4gE99tJ9H0sC0/skH
lnJBE10fLfOBD8h0lb/zkUe/iJcVZs3lfDV2JYHiccmhTCfFzK40rxa1rUzqTPPPsjkQ/2ygfs7m
7uflqnRHcrS8QuD4MnSk6zStUZUOvVsFN9dyvrTHwTD+DoRCP1eGnjNZlEBeC1E4KYn+bWD5j4pd
WecxJVYiJ++c2P3ghFdy+C4DenxRUZdFRnErUaeliKfbgfyuiFfBeE4lZ1HRabVzXQhIPpWeIrRo
wNlWVIBqFt17VIQrKsNVZXzS5MU1GkmTKpXKkUENqVFLYjD5fo4CDlQe+RnyU4bMZgRkI17aWM9S
jUZgPTiO5qQSxWokylYH6YoRfd38TKemjRMTsqGGuUVte9Z5OVjdOwiEjVxzPvWUMh1FbgYLvKqt
wSiEpKvWsjmNfbRPv/p14V8NmYVPoUhGayOpRb0IRr0IrTttl6Nmyg/DetFqeR+RTD1Gf/aXdns2
xwv9vDuzmyGg4jCkvthLKZq1mt7Qr9YIprmbFy+0flTBzyVbpfARQy6y2n+9CaLQ2fzxwBKVkcCO
oAiwpfbyDXc26fjTH3el/uzv/PwnaOlR6Yfj7f9mJ1hnZyswLAS3iyjDJrXnzdjbCgjQzIpQJaW8
3DA1erkVYsb+24difyu0tzr6Roy+4INQyIh8YG8rkA6AiquBuGO/eEbX+UL/ToXxJ/djfys4FeIX
zgVB1KXBCe5vhfKWpBusLxnLFuDQy1Mhbnb3U4HUDb/vTWvl+IJYktCP345GSap6uRXCNbfzVpA4
Qsx65V/tnwqaBxRijIHxV9wovPRyK9CK6boVQmEEJUmVxwiELhjcg1jBCwL0h1bKpvnf11MhaOId
TwWYATYBlgluLcJ24fCCaLBNMMoVTUj6j41OSz9PRfdYgU0lTTVlS2psySuEtC04rca8q79bcWTF
8ft5hVBA5/ALClKTYx2eCmplutUGyjhrr8/1OezfYyp3zytwEEQZDxgB14Rf/tGpIMUCbUUnQUiK
9vhQdA8VhALgkEwcNheAqLiXYUFqYCiJjgV6Xusucy8jhVCW6xg0eR+YhTB7JSLSGRIp295OMDrG
ywY0XsOc7u2hIOp33grgaGBBNaFcsjE/398Kro/5qqa7yej6FyiE9FLHQ8HzoSA3pcqiR93gBQ7O
xJDyZNjvZxQdx877wOEHA0H58YpQ3dsIoQhv0BmEubrFvfYzTnQ/Egw5GJxiNAfyA1kfMb492ApR
psHCoj5hGrKRPOvf7RC95o63w2QmrXH++SnRfwDefLAVAGcYHVJ8bLWWmu/Yv604gvD+fnLFO0q6
zRWgjd92KuDo0r8yZQEO3Bgt9POCdD8VdCpw0SapwJOdekuoQO5dECHAxUsLY3ktNNLXPFMYC3W+
IERNXlHUVta6gwdbob8F2G/RrQD0sZml9vJUKN3LcwNBWUlmJ2BHaEKc8WArpLdkHKRdAOC2OUcv
t0Lrnl7xguACRdaAGM/Gj2Xvgmhgh9BUYC7YPCCbQN2/sCl3PxU0cIFk05uCjSL6t4c1KWFTRbsa
JXUDgAwz0p6+IIKC2jFWEAtkeDnNVPmoIOVIAAkT5O4fBJE+3o7jif2fvKSM6yGyg9dfp90HgQIg
nCEcrUkqNhN4sfM9vB2nOBKADxh9UHxv5br2AoUMTgHpZKRC1m/t+jv2cCu6x0w0yADG4aa2acoc
ppqw63hBKUBenf96eSqEGlvHQEEfT4Cr8Dpag1oOG91U50xkG6Ob3pbmolTouA0mPTrxcFCBKJYM
pfcgTgBTk9CG5WFZjw77mmaqp3hFLaRFmP9BOmpwwwdboQFaQvfPQLVnawTRy8uhd6/OKS4Aq5JY
MR9siJFHW0GDAnY2qejG0LOfr4eQiOl4QdBmZBSM14yl8ISg2XSwFSpdPFGY4L7N2WjMtHp5KpRT
QCqoOnCHA+63tRTbe0hp85Fs06qgWm3g1M3m9+8h1bufCi6ITs+Shj7oQ4EcPzgV9H5Vgz8lqVjz
nXq6FUb3F0R09BltCN9JCk8SzqOtwCZCQED5S8IEpa/Fxwb2snYV/AEJ+w/oKzHeeIVfQZFtEKhM
xXBPJlgcbAWcFYxitgbJzVb1MlYcUQT/pP6A6iDEEbYo9oOtEDgCxL8M6TWW9HIrRLzv+IIQFsX4
Ey0LLDVF3/JgKxShnMLofG0V1d9ToZwir0BKkx8V/st6FHqwFbS6CSE08noOv1K793fFTIxMcvM8
HLUqhnS6YRciZSE8oJqWTi/vh/CH7Xg/TIGuQjqAChxTP4Y+B4cC41G6u5uku5ke9nInlFPACKjB
VBgMMv7NlKeHOyGDSIJ3DaCiIS/2FqgpGpAdD4XB+INtQLVFU5GUEhKNe7kmxRjIRDJvIChC4rWv
danWPe1Gh4amDW19DaKMagiQ395WCMVMmF8Wk2VhlbQBDPcv7RbpUMdTIeT10dbnrWz0P4+ipggV
bIDKzAyOZX+nxkLvrONWGODMhP8OYM21FtvBqRCgbiGS3We8keAddtwG+tiMugR6F0Z3C46AKRH9
fgB7ryAcvmMPL0f3jALyB8AR2jVCG3SNt9uLE1D1xAgVgfS183xfQ6ba/XLQlAGWC4rgh97bfsiU
QS7yugh3uSaQ9HUrlFOU51wLWbiJYkfbAsgjpwCwSia6rliFmkovL8iR5fSf1KRoXvGTwoCiRUWZ
cRAyRaEG/MagBlnrDvZ0K9TuOQVNG3Jq6OU/AdrI4AzQ4CKjaFrdvT0VglTc8QUBc4QJBcNxdS03
eZhe8ZAK4SLAu2svinUW078XxFgHsS79Ky4ASCN8DiQyyjVOYO8FEbLVGjwxrkkzK1pvfv+2YtNj
7LIVXBCI5EPeS2wk1uT1va0QSbemWiBMyMh7DOkW5k+dLwhGLAx6kP5lIwRZf/8xhV4I6ETi/gjn
dAFU6+UDop7kfjAtZRqK9v9G/njvUGBoAwVANP5JPnpMpNS6J5vGW8x5m3J0ffj39mH4VqcOo5/5
ypHp45GAkdH5chAngKSSMoA9FNzAQxgBW4ErMpCKDeior6+H+OAd40Qj6kECRThsBeQRMgmm/d8K
IePVeSsQN6E+Zyi8YQbu3Y81R4w2txBNhaff1/LD7P54UHQSEMGV8Iw2jOqDx0Mcit2RcV+3wuo+
/KA5xS+b8lso3hy1rmRwBnRywOGsAd99rcOM7sUHaSZACSGEBtIfc2F+1L3rIQO0Uell6ggRq2Kz
eppRCEeVjoGCrQAjgPEYPgwbZvneVhBTmYkIkxboIeuJQB9fUnCVnbdC4Ll1EivaU2hDtQJtkJla
Ywx6m2RueEpdKo8WmNnBkVBEV0sY3An7nt7eDqP74wGKBlNcSjCswBo98oNAgREvzS1Qmsp6sN7X
5Mro3qVAmMQiIoITYArUAiJgck5LE8GGHhOtN7e2y+Ug3Ub+TdhVaaLbfwQ2AstNf4/WFnikjfVj
L+Ol0LTv+HQwNv8JzQG5EpPnwtpAB3oLX7ZOkWjTgEHJh7YV7fxj7iQVOU5GaF018/Te0s0b+9KO
54E+Jo8nI3OA3E1edRAsyap0Wt8gDICnIb3Y12ApJGc6bwU7IBTOwJcJh2B+1IMnlKEh0RKZgsZ/
r6+59pHR5u/PPEgg6cnxLrwa3+xthTD8wBF3F73Zy4Bpdi874E6iYAofCikb0ak8LDt0+pg8rZQc
P2TDe7kVwgyt8wUBk8t/GIpvTVYPTgXEY6Bn22q1r1W52b2nazD+GRISfyCJDmKFyEHVV/xAXysP
RvsnOBV0IETJjWwP0/EjLpCAn9HmB7L4I6z28oKYp2jrQrxH9BiKmE6+eYTZFXU5PAjCCKpYpB19
fUyPbGz/5AVBFRI8FXRRzJePFX0Ewmbzjvb1cpAddr4cdGpAImKKtZ58HvXviBPU5Ex9GhhSfzNN
jDm7vh6ga/DZM6R1Idqm5wPxRRTtqFNsmPm9jBNW9zghPAL5nePtt7E+O3g9aObQwIQoJIwJ102t
Pm7FsZ/s78cJITIAVF3VEGcRQ3HaP3s5BXFCEZwppgFbylQ/t6J7TkGzBmA/vGIK0/bXg3DKeJQb
0iiW9LT+wIvrBLECk3OiAayntVDN0amAFQbm5AeSovmO/xWk5L/4Sz8kvsdzN3hpxL3dWbbjtvYf
/8JW2vt4gR1jtbV2995fFV5s68XX/mvin/+9b83WoFB3/nSLSm2+1ebrNz/j8Xff+2bbH2z7Ly/d
WTpNn+dV8wfV5pO+my7QCP9fN/fdcFd5HIovc3qhB/n6YY5t5Lir68bdLxcPI3+6Xefq5X/+tVmb
3LTz2qPZsz9LtwvtLM59PcHiQZ5OF+52qZ3lSe1OsHyI7/F2oZ3FeYG6L+46bx5YfrZda2d9gnD3
9YNi9uZsmubz7WI734AI0f0bpNGybXMIi53XHk+xe2vdepqPp1gdX+LtQq/bIsjWJ1g8y7bL7Cx9
intKPInj2bLlqgqSX/dPPncz7M+3K+18+FPc1XEwrVqWPsU9HQe4Xy6neevv9BR3dRxFfstnP8U1
HUe58FaPopeWb3CKazrmmr55ckOnZf1TXNXJ1I/ytiN5ips6iV6clgApoNSdj/skKpxg2nJXBTq5
8+rn09T9PsUZdrvW63US0qzd13eDYBGlbZtzitt6ns5m36O0Jb6LtnznT3/BeZ8XbR/+FNf1Ip2G
bft+ivt6OQvDWdyWigksXueNuYyKrPXhE9zl7qsX379P05ZIIyTcOq9+lbHt7nah1/MuyJTdF8+n
2XNLmBHa8J0Xv54++1lbuiGwQp1Xv5mG0++z5+1KOxtzipvK6i9uFc3bNv4UV/XGzfP2vTnFVb2J
oue5y/+1vU+CKd1592+nz28+FO6b96SULQFH+JCc4Hv4bUuf4sreTv3Zm+ifN/l89uaJqNnyXok2
d/cfYfbmoZgVLVmxcHXqvrwbPkdBy3MiVH26r161XV6hqNV56bvpPIwWs7ZPforbezdNs/k0CLaf
9DU4CImGE3z6NG97q/RT3N2759tZW9oqeojdP/ls1to3EJDF7ouTPM3eEBlabpNgLHb/BlGauq1R
U0ANT7D8sq3WESDf7msXadpWqQk0XOfF37lEgWDWkpwZp7is76LvwazldypIdt0/e5Qupi1xQKha
dl78Plhk+exlu9JrGBDDue6r59TGbx6nbkucEYDPzt/gPVkxT3hr5ipAc92/gdvWKBOz7hMsTc+X
T97yggudte7rR0FL80AgY06wdNzyqYWUSOelP04X2azaLvR6HgW4qfvisxeib1vOJKAhp1i+vaEi
5uonWD0sxfuxXWpnb05xVz+6z21Ln+KWfoye207iKe7nxyibTYuWLTnFDX14pknWsvYpbufDfJZ+
L9K22y8QW51Py4PLk9Ryj8RAv/vi+ZvbqHBbXjxBfDrB8vRVw7bVT3FLH/LZrO0WCVTOKT56OWv9
6Ke4ow9L95+WAylY250/+WP08rJd5jW0CHht96XTKXOPrCW8CBOYzss/Tb9PKWa2K+18+FNc1Kfp
yyw8XrzBQJzgo2ezlu5S4x51isVFf6MtOWrwfyf4Bqy9bMlNoXJvfxtiMv2H4+EnN2ibPTdma90/
uxtGrb/WU9zTp9R15scXtXFq6PzJv86CgNHK3ezFfW7LThscxn/4Lm1AgR86V8fwga2rd9uX7cMj
xN94FmOxf/8fAAAA//8=</cx:binary>
              </cx:geoCache>
            </cx:geography>
          </cx:layoutPr>
        </cx:series>
        <cx:series layoutId="regionMap" hidden="1" uniqueId="{DA3CF2C6-E5AB-4317-936F-A79E9D0197EC}" formatIdx="2">
          <cx:dataId val="2"/>
          <cx:layoutPr>
            <cx:geography cultureLanguage="en-US" cultureRegion="US" attribution="Powered by Bing">
              <cx:geoCache provider="{E9337A44-BEBE-4D9F-B70C-5C5E7DAFC167}">
                <cx:binary>5H1pj9vGsvZfGfjzS6XZ7G6SBycHOKSW2RePl8RfCHlG5r7v/PX3oTQajyjZV5YFvLhKECCxpWoV
+XRX117/fmr+9RQs5tlZEwZR/q+n5s93TlEk//rjj/zJWYTzfBS6T1mcx9+K0VMc/hF/++Y+Lf54
zua1G9l/UCKzP56ceVYsmnf/+TdWsxfxdfw0L9w4eigXWft+kZdBkf/ks50fnc2fQzcau3mRuU+F
/Oe7GzeKFnlczN9tfkT/fGfGsf/ubBEVbtF+aJPFn+82iOm7sz+Gv7HFz1kAlovyGcRMHamcUEJl
VdM5J6r27iyII/vlY0knI0XhQlaJ4IzqQsPnqx+/nYeg79k5M+MyKtr1Bzu5WvI0f37OFnmOZ1r+
d0C98Rx4B7e7H/711576X+3fuY3X/+e7j5FbLJ7PHot5scjfnbl5vGQra824f9CPj8s388cmav/5
9+Av8K4Gf/MG2OGL/d8+2gTv57gaeKtx9NN3+IvI8pEQTJOJrBH8DxHKAFllpBNdA6SccI3rygDZ
FUOvb3sF+i9gO6DfA90BxWnhe15+/TrPno8JsBjplMqyLgNcygfo8hERspCZrhOqMEXF5ysIV+f2
hZ3D4R0usAe+Q5LTAticZ9UiW7/lnQflFw8wG0EmK1TnVNMITigbQKyMBA43Y6qmcl0VXKx//EU0
Lxk6HOHVA73S7wHwgOLE8M3i+uwz9ID1Wz4GxGKkcKZC/sqEMwEcBxCzUX81C0Xogmr6Uoa/PcXm
mqdXlH5ZTG8vsQ/QW797WljfL6IISB/5QtZGPxLWYiRrMmc6USnFOe6F+VuYv7NzOM471tgD6B1U
p4X053m+eIKa/ZNz88tSm6gq11SZqlCtcLoHR1oZQctmAnCrGpd5r5a9xXrF0OE4D+j3wHhAcVr4
/tctfPeoarUYcQUmEQfAvUTeUryUkSrLMiXiVaK/hXfFz+HwDuj3gHdAcVrwjuPSDuYw9453fvlI
03QmoFULleKEQqvaMIj5SMH5prxXzDQd6tf6x1da1wtHhyM8XGAPiIckp4Xx9dxfnMXfzgpncfY5
jp+PiraG00qZRhmnik75lvuDQccmOM66zImyrYBt8XY47j9eao8d8GPi09oL/41i/6i3NR/JuqpT
eD+oQhmV9cFpV0YKrnJdZ7C0cJkLfL4hznt+Dsd8+Tiv5HvgvElwWtgaiyf/uAa0GGm4pClhCuMq
UeShBwyiXtE0RQih61ReWl9vwV0x9ArPT66Y3d7NAf0e8A4oTg3foMjmobs+Qcewn9URUym8nOJF
3xoeXzbSVF1A2YYU752cg8vaWKxY+h2MByvshfKA5rRwvm6P68dmI8aYIEKFk2QJ4kBEc7jJOCMa
ohhE1rkirzfYSiHr2Tkc3w3qPbDd+P6J4Qo9bP1qj3N2CYX5y3rP5ZYVJY+EKqCaEUXICtV60f1W
NC/1HfPQsNMG9T6g9hro+tdOC1TDtREyi6OjIgsTifQ6tQa1maxcHBsmlOhPtA4TS1UpTvaWVF7z
9PrOf/3q3VpiD5hf38Xr754W1p/nALqeH9UbgiCiBrOJ9JFGHW6R7QtY0P4Y66oscBMPw8drll7f
+C8jvbXCHkBv0ZwWzqbj5nM7XkvMY8hqnGidMqYxyimspd4M2jjRFJq2wP0siLo68usffwlFrTg6
HOWXR3pdYA+QhyQnhvE8C44cnhB9voAQnCKo3J/VbYwZohOCaHBsK7ib8fnbKxnBv56jV4h++SQP
F9gH48FvnhjGfa5SjXSWo0aV1VGPMOAlnMvqtserP+pCh1W1HYcyXxn6DZS319gH6G2q08LaCMrF
2QSpZc76VB1DbLORDONXhnksaxRJXMgO2xDbbASLimvs5XIeJol8Z+pwvHessQfeO6hOC+/bOAuP
q4mpIxxqgstZgzaG2NMw7oi4lcxkZIxsn+sVM4djPKDfA98BxWlhO80Wi69xdmQ9G3ezBntJ0zRZ
29az4acWmtDh70S0QpWHevaapcMx3lphD5S3aE4L55u4Pu7VjIQuuKl1pulIECDLjMwNcU1H+EBT
EHRWGeuz/tZ3xUrLXvJzOMKb5HvAu0lwWtiacdEbywg3rt/xMe5jZaQhjRpZt1xGDsh2tAnRKGRs
ytgCZHey9Zqpw1H+/mCva+wB9Q6q08LbQEbbUQU2GymIGnN1ZSvtyuxjHLqZTgUVvdN64OBc8vOK
0C/bUpvkewC8SXBa2H7I5sjMzY/s4tQQVoSYhrTeFTeGi1NHcBEO7v6y3kq/XrN0OMJbK+wB8hbN
aeF87UZPcXDkU4yLmDKFUg4X5jLFeuNGFiPKVHwKpwjfFXtacXQ4yi+P9LrAHiAPSU4L48/zr/Pc
OWoKCCS1xjj815pKYQxvubDpiChI/UGVVO/53MoSeOHoFaJfltXDBfbAeEhyWhjPoHU55VHFNRvh
skWaBxMMyZkIKA4cIRRJnfBtcxhQjG3fxi8cHY7xcIE9MB6SnBbG5jw/ah6fOkKkEQnXTFfgwVb6
rMwNQY0NoMGtjVijrpI+F2it1r8EKMDO4ej2D/NKvQe0G98/LVzPUTmxSI6bcc1g9sLu5bh+VahU
GrDbwFYZIQUIWVzrYrdBks+apVeEfllCb62wB8ZbNKeFM6JrSbKoj3wR60i3htpMoFH18YcBzkj0
gWuL4A7GUUfgYniGX1g6HOf1Q72usAfOWzSnhfPVPHp229hx1/LyGG4QuDmgMgNqJHXtOtCoXWUK
vJkvObdDZ+YrT684/fKJ3l5iD6i3iU4L63H8bB9Z6yLIrNURTtxtJFP0HuAopdEUZAOt/J0rJFeX
8pKfwzHeJN8D302C/wPY/pzFjSfumw/c/uQM/2rbCBSuwlEJcb3UpuWt/D1EHiHIZZQtU1hOW7L6
TYOLH57dVYuNrZ4Rb0g3nnD1gD9/Jf/XmkKYwbz9CWi/3OwDCfEQuPA/r6ycLdTECEmX+BD5HRQp
fMNqh56dw8/jBvUO6Db+qu908vbXTgvX94vn+sihBRg4TAZsqkAtE0KAw1B/H1pA8GFXL4gXbg5H
drjABpK7O7kMSU4L3/HcXzbv+aFs++WTi14QyL7SCS7KnZkcSMDjsIJQd8yW/T4GzVxWDB2O8IB+
D4AHFKeFL0qmneP3B4Dai7JiRHZRQAxn1FYtYp9kiRZU8DSrZEfl6XemDsd5xxp7YL2D6rTwfiwW
i+DYqrEGlzNcUgzxfHglB7YufBoUDSFgBr3WR7xVjVcMHY7zgH4PjAcUp4XvdJ65X+do3XZMZQvZ
HAqiv4yq6ksDpg2vFTRkRJZgBO8qPXxl6HCIt5fYA+VtotMC+tFZZF/L7PjlLir+QdLGqqXH1llG
GgCDEYQ2Pn3WziDU/8rT4VhvL7EH1ttEp4X11A2CMM6OKrb7DC0IbbQMoOLFBblxqBErRB1MHxJG
tKlPtVwLlJVHY83S4UhvrbAH0Fs0p4XzLJtHRxXcfKTr8G6gWliWkTlNhoUQ+BxmMhK4kDnd+60G
8YYlP4cjvEm+B7ybBKeF7eX8yc+PW06MI4x0Dda3fdCRw7NV5oJok6YJpfdeLTueDspcXjg6HN/h
AnsgPCQ5LYwf3a/B4qhuLvhCuIIoL/mefLUhpdFVD/0CEAlG+t1L/GFDuV4ydDjCqwd6pd8D4AHF
aeF7F4Q5OvOub8JjBJBQt9JXmyIZHvYyalu20zkgmxFAghhHZtZWtP+Fo1eEfuKm2d3ZY7jAHhAP
SU4L4/O4zI9cjtibT0DxJa9uy1UtI8FS5ihKfemZOFCqXxg6HOLhAntAPCQ5LYhvnq4Xx82Gh0+z
r0KEw4viPlb1YcUSLGS4utAZEwWJKD0eNqheMXQ4wgP6PQAeUJwYvmWWHTfahN4AOpxbkMN8dRMP
7GLkcyDrDsBvJ1XeLJn5DWw36ffBdpPitLC9yGEiuce8gfmIo0QYkwEAbd/CZZir0/svmYxCJgT3
yXb8d8XQ4fgO6PfAd0BxWvjCOVstoqMmVAJgDR4MFfX+YlcwAkYwfFlIjYemTeHgHBjBLxwdjvBw
gT0gHpKcFsYXxTw/bqdiVAyj7khH9dFrj6UNMwmdiilEMxQsyOnt3pcrhg5HeEC/B8ADitPC9wbF
/8fNm4UGzamsEHlVYbalQqOxGrxXSNFaVjBtFTasGDoc3wH9HvgOKE4LX2QPzr8uno57CQM0FQk7
LwgOzWBcwjrSr16yaXv837o5Xhg6HODhAnsgPCQ5MYjdojiytxL9iVVYSP0QCHisUJoy0KExAwYu
TAzyEcv2WsMOHlcrjn4D48EC+2A8IDkxjOP4yXHx73EHgWh9n2mkyaK1/CqDZ4CzMmIypoRA514W
jm+lRH/n6jew3rHIPnjvIDstzG8QSVycXc+fjqxhI/u591MqmL3W1zVsQQ6vBwb7oOih70M/jCV+
Z+pwxHessQfgO6hOC28gfZaW7tk92osdNXyMDK+++YOiCNS47IAcc2AQUFRUXNvsJTb19sbu+XpY
83U46ruX2QP43YQnhv3i7LFclNlaVzpOuELBcEXk+tDVnK7hJY6RITCioaah1/yyGcT6x1dZA9cv
LP0G4sMV9gF7SHNaON/MnSgOF0ftFqCi5wd8JQhKcYYeLlvKGnwmGAmEOlRIgD4qhX3w9nivWToc
560V9sB5i+bUcM7QLyAI1q/6GOcZg7x0AfcYfGOIMi47YW44TvoyCrhVVtkhW70/YOUuOfodmAcr
7AXzgObEYF4sjjw8oi9ShOcTTQMEcvt2VpRTjajoqrg9OeJmyc1vALxJvw+8mxSnBe7fiyDA8MWb
xbP75B43dxMDIpbDumBarRoxDZRwuMEVaOcYAPOSib2WI6urecDZ4Yj/aKE9oP8R6WntgZs4y1C+
d9T7ekci34YcR2eYvl8IrC9GltOfNsFfs3Q46lsr7AH3Fs1p4XzroodTsDhqQidw7FVrFKuipkJD
B4nBIUegGpkkSAfb3VhgzdLhOG+tsAfOWzSnhfP7OF/My/WBOo5WhjZOCDpjShfM6+0+Tkg3gAcV
tjUahfTVVYP2ESuGDsd4QL8HwgOK08L3NkZW51H9ZQhnQdPSe1N5PTVkQ1rjqtY5RwEs+qfuwHfF
0OH4Duj3wHdAcVr43hXoS3/2Ye4e1bJCPz2UyaAoTlcxzwla90BSi1Hv/oYnRVl1QR5kHXxn6nCc
d6yxB9Y7qE4L7/sjK96YvQfbCs4SzN1cdjseII1ex5gWg8Z7FCGR7TGrPTuHY7xBvQe6G98/NVyT
RZ+6e1Q/dz9XAHFnRvjKPh4qXOgeQlQOdQtf6t3gg2N8777w9DsID5fYC+Yh0YlhHQf+MTUuFcFp
WMe92iW/JOhu3MiYKNMnfiLBd1VHNYQZ7PwGwm+p9wH37fdPDdfkqMeXI3EIqX19y8zV1OOBbO5H
xODoUrUPamxXOd7Hye/I5rfUe+H65tdOC9f38zA/dmUUHFkIKOtI3O07zG/HnCGMkY3/RnC/jVCs
GDr8zA7o90B3QHFi+C6ekVVw7KmaGBACnek1yDQ4u72GjUZB6wkDw4Qh9OVZsvQbGA9X2AflIc2p
4RxVfQrJMe9eFM+gHzkqoHDF7h68qCPmjDQCgN07QwZ37/vFiqXfwXmwwl44D2hODGf36cgYU/QS
gKsKPWJ2jWrrG99qcGkhC3TZnH4QT34Pdn4D37fU+2D79vsnhmv8dFS9uU/MxkwBFcZt74fcSsyG
jEbQAdUXq1y/LRkNdn4D17fU++D69vunhevjU1wURxbKSO9Cnza2buqzYQ+tCiqQq/tSdj44r0t2
Dgd2k3wPZDcJTgzaYnR2HZfuUT3QyOtA8Oili8/WqaVo6ISRmjCGl+NRhym6j2uOfgPhrSX2QXmL
6NSQxpTUo9e+9fFAzNlDXLDv8DLQofvCZOheKkEDgh26FerQeo5+B+fNBfZCeZPkxDCu3W9HFdTw
YMjoTEw0AifHqiXXhqSGBwR+DTRbXBaeDy/gx56d34B3g3wfcDcITgvaD/Hz8zGv4D6ng/U9p783
ydxAFgk/oq86XzfDhWv6rYejZ+dwZDeo9wB24/unhevn+fMiOup4CIxU6weQM46Zan1XzGHJORL2
lH5YFyym9ayut8iuGDoc2wH9HugOKE4MXzfwj1uuCqtHKAoUqO/DLzdOLgYYI/yPlvPLxnrDasbP
S35+A95N+n3g3aQ4NXij+LjHFzFBjERENRMqFfvilmG3Fxn9fjC86UdTfD67PUO/g+8G/V74blCc
GL6ZaztHVqlkpOZAaYZwXra8HSjNmH2LFFsMw8TQ0x1dUD8vGfoNfDfp98F3k+L/B75/PDX/shfx
dfw0L9w4eigXWft+kaMRcb5sPIbPxvNiPkHzlqLd+9MfkL7oOTtS7dYq0MXzn+8QyZXfdqfvf39D
Q3ozf2N1vb6hWszz4s93kqaP+krWvrxR75N5+kHVNbIM8JHeN53Q0HQA7i3Iet43w43irHD+fMf0
fhCjgo5umFKw9Iy9O8vjcvkRyl/RS4hjNHJvb/UlFeuHvI+D1o6j1/f18uezqAzvYzcq8j/f4Wfe
nSWr7/XMQj1AxSXSizDwEfyhtprg86f5e9T04uvy/1McXw8LFpGriEixk5ZmolaZchWziimTNtcK
60okhbKwGqfzxommBppiZFbpqB9Sj4b2N1VWav5MHBFLH5klUu1TnWRF/s1uWRDPO1WppOfK06zM
8Lo8u+yULu+MJqlc30hRUiKnRtyokjeOExHkjxlXWzomPM8/uTSq/ImXJ0553qRF6p87dibHU10L
KuuJO2Vjm4GgNr1KnCq48yVNScZWLTnqtIqlIjQYKRvnutT1NL5KI9eVDaI5bXJnl6mlzEQA99WM
lpXVGngS2x2TMoi+oM5FkoxCtX0xzgIuYhP1Lzoz0shmLpkFUiEvaNv4uZnnUtuYjWOHieGkTSHM
ymJlbgq3zMV1G5R+5dyVEaONNKmLQM9z/JrXkvzCsXkUGqEXcFeeh1VROBeO7GeeQfKAqEZa+753
UTthnc0sh71ntYgMT+nS2IhjVS5MpaWJNM1iy/9K87pUDInpgXNT2FXohkagWjQ7J4wF4SzsnKYx
0LtIt/6Owjx3p8TKu8TIuRIqZuvK7aVeN4o3rvSQE4MJtdXvy85R649KraXKY9MJ2XnyWMyebL0O
nkjXdPks99PcH3tZlrjTAoW9WIorxRfh+KU1UfTaug31IjYptZQPkcwd05V5ZE9ST+1cs4xIrJn4
WXrpI8HtIRKB0hoySePUTOQ48s08tdSPpZpY9TSqkqJ50EsayKYjeZ43prQl8mWW4VFto1R8vxzL
OWXJhHWFSO67JufuxBUtjYwszRMxbhVapoaVe3E7dUqny1vDlaroXg9SSfvG1VrJDUnvaj8xmsLX
IyOM9bAxVDdT7dCoXNuVrkJbKO04REm6bbIk6bRkHIlKLcxSz2vVqBBo1GaeVqfcSIJA4hOL5KF9
aydlS889Nw/pFDUXOblNkkp+9FhCvVnt8zq9gfyz7RupsRv1U8QlnZ63KbqyXlqQKAozS1uUnT9x
SQJUaqP08/pW1GUzoW3qTQSt3Eu/s6W/Eha2j5WqKO/lLLcnkuVyM/dZfU/U1r7GCfDMpOD8Tk5I
6OA5A/c5YNT/IGV5Pasj6sw4rd2vaSXsWSNRfhUSLTmPc2ZNdC2MZjRpiokq4TV3mogToyNRNnGC
QrlimZzeuHZKzC6KlDvJ76Sx7krNhyATdFa7WnwVqql63TjEn+lWHY5tFKBcWikLLzJu148ita1x
VvDWDD3ZO7dLhV4Qy+afSJtajuHoLr/NO2XBwrqdl3mQ3TKpYg9xWVsPddVRM5Ll6CGJKhvvI3fM
2qnyBy22y69VICcXJXGVR8cnuWv4percaEGDLwapmOVNLf8VRrl7rqSefyFaHJWgdPyporvxua95
YW6EWmSd567tn0t61k4ySdjXdmy5mpHGsvc+gIS8yzov+hI1zJukpW7fC5GpszLzrAniWcXUjVxt
0rVNdp5nND9nZRI96Aqki6sW2Y2CrTirpLybss7n9xWzpDl12wZLxcmnyk2Ke630ymkWSe00UL3q
rvPs4EJ4JIBsEIXJucvuCS+oY3CHhbe+JkVjx/PIt5B40WNWhvmt3GiObkDdJMIoSUgvWN5Jn0nS
5TdFpQa5WbetqAzi+Mm9owTqg15Z4bRtG3tMlVAd24peTcIq0SdeTFlnSJWSTxRSFQb1cMxLuWje
dyItp8JSZFPUVkuMok3ac8ummkmDWp/5oaZMtJxLhhymime4paqaNe+ip1KmHnYIgbglpfNYxZm4
zRqe38apE08s4HNO3YRfWKHfXNCkkKbM96Rp4ijKZerKzbkf1HyshbS5kTwa4LZqo5lW2CVodXUc
WVx9ymomTfwuda+J4rXTMEukiUqVZFZrsRgrrp6a0NiyWy0r6LhuE+ejlQftjVNq7QT9c71p2jXN
rPAkb6LHoXLJtbCAOAqYqTaSPA4Dt5kxl6k3Qdhqn7S89GaN5vGrwmnSm8KvyIx2dfNghSS7xTtQ
IZIjz5v5mIw0Q3qRO/YSWZzXbUcnuqXRWZuluhHTLpmS0HPHUcacqWTL0UVK43YsC6u4VdukNHjQ
lpeOH1qGE/B6WkBuThpbVcYkruTzTlTWTSnb1bRFnb2JC0GbNTjRU2Z31ixNkti0GPFvijajz4Fd
Z7fcywkUAF4bkRaHM404rpn4HhtLYZebmlY3F5LvsonXlZ5Zeko6UdQSiLdtdeFINT+PwjKaIotV
vpbQlPgiLD39s6qG4qOfafROstRyjAtTndW6F0zDomCXluT7YxxvCNGitSZBgdsi4U47TVGG9s1h
xL6SXeJPpU7K3mtaKwzCS3ni1Tkby5Wcju2wU8Z+p9lm2AphhKHuXZZdl429qqzvNClIJlIZVrcy
JMesszx/EqjCMrumsmceU4JJ5KrRJCRdOeWS49lGrLjNuWsrlQklybus8iS/SfTAHYeyUo4d1w3G
jW4pYyXusB3KKvONLqi7KzsWQX/hkkmq6s04FFU8gQnfXZRebU1EJzemWgTeWNW9bNIg6mmGLGqn
Xpjl4ybSsYfdLJsWnheZIqp9M/FIOXPqsL9A6viqxX03lm3CzSaRsUtDzx4HjaWYvtfprlHzwpt4
FcEdmpHg2m3L8r0keZLJwy467+RYXBStW0wl3gD2tLNMO4OYyRVdOlf1nE+4bjUTNxLlrPNFpRus
9fN5nCXp2CMVm0VxozAjaMpaNaU0cR4qESQXgaY5lmFpefY5KeNuqtRdcssCrw6mPlxY6tiz65pO
cz/PrZvGZYU8Jq4dlFNHRnn4eSM3dXet4SUFZpN2ovjQsC5xptAvs2LMsqS+waUexKYiO1DiBGuD
1ghTWrpTDz1xU2pEWdVyKzEyu5Racl0igeCr3VWMdtF4Oejvxe7Y0J2f4qRdWkQrVfr1j/+ZLeK+
2DH/d0/1/a83/wiil0V7g2HjD1vWy1p132na/ODDHxsvMFa+2yEy6vSELKDv//F2oU0DZqPRWm8Q
fKd6MWB0dAhnSExGZisSMFajaNcGDBzIUO6QXIOuS/00NTiQ1wYMTFzM9IF7AyMg4Mnqc26+GzAc
KdE6zOM+tA/751cMGBmlSgP7BXEJ9BFBMBJdztFtYNN+0eIoCSLi86ucNVU0lVorzf+y3FzVDR45
YWYZCFNmfm3gNvdyI1Aqln8phZ75U61NwqQ2Yl41nmX8E3ZL74n68W5Zz3He3mU93Xq/KKN++LgK
HRXjqXvX5Hq3oLUHGnOhMOllH70xdzn2WN9CAFUuK7P2+25BchfsMCT2LGtgftHclTkYG2wXbD6G
yxztKfpqZjDx1tzlaSjV2Cfqldta0NKSujCDgkbjUlH8qddSfVImlJxbiJxcKal49FNVw02cyJ9c
u22+SlogJm6YZEaWBDATtW5K4zT80JbYW0kod/Os811TkgIo2SSaJ63uTS27vbKS8MLx0hur9C1T
t8pPjtR0j0JNA8P2U9/05DhIjaCInS+KJUUQfkGjmrmT1OdKVAS3TRa1RmUn6hRXsXaLV6xNNC1Q
L/wmbY2asHTCNMc3mafRGyuz6rvcjfWLoCDxI9eK7tpTbPXGY75iSnHXjNVCZxMJrcwnWunwWcIk
ayqntT1J7LCedbr2dybYZRgUrhH6dBLZ+kPH47/boK4Nq07vod9+8BMydcPmLvGUL07cfrCd5LqF
ADetVptHFruXrfRD1YR/8Zi1piUFi8oh3djn+SwK0qvSac6bLsZTd7pt1K73kXG2EI18reT1NyLb
72tLBEZkN5HBOzF2kuhZquGUSIvHLIu+BFX6yeHWTWs1wrAl+6rwrHNXL4NxrLaeIcWeMtWUKpkV
ZV2aHVxx09iSnZlXFbZReQUfp7UKx0DQTtA6n880SX1ua639DG9Ae0lZcdUFVYQbxleMotNKwy1g
6PIo4YZc61d1Ht+pRewZqU5dU2vLT2FTP7s0/cpgWocVkwLTg/0XnTfEdzTf4FXiCFyz4dxJqmIs
Z84CA3bOiVTYY9akstkS8jWELJ1VqVQYGhOeoZX6UxRx2ZSD+iLtCL8UeC6D6EEyjVQPamvXtoat
etcVujdMmKVM/wFyjJKfuu0+b40sfL35lpRrSYaZzEgOVnFDYfpcbxy9lWUEYzP6kc5MrO6w15sP
sqzPanpNHEfGxPrmgyzDQFKVwG1H+2YZ+q/cfH0SzUCUaX2vNFyvBDmRcM1sijKlbB3q1D67ykOF
mqQMk3M/VpRxHPveDYukYOzkaT118ySekspfeJZmTXw3FfetncGKyll82zpRCZNQvVUCiZwXjeU8
+ZJ+DddEMEsyt5q0QcWMxLb/Dro6nFqORVbOOauy7FlH1eAuhLPuMszkxvAaNTMsXw4uZFK7D23b
5blhhWk3lhQpHFtNWj+EWdGasQqXC+vaTzF8e0bJrWvqBOzGLUg5oY33HCNhf6rA7WiQgqvTMHWT
S2JHdyIhslnZ8IZJqXQDtU+ZiqhVjKaVHnRSyue17Rf4RtNIypeohch7rDuR/y3ZCvEvYW43wTlv
lfbvJqjhxcuoZthRR6dBTrL7VirzW7QIBn0KrcFRYFvQSPbMuLG+6roFO1eT3+cpVx6SRotg/lXl
jMkpjHtcHu9FWPFLaKNiWuVlOc/COjBCOO7GapqXEyBVTDNWOf8IpVSBk/nHaoY5z6pFtq1k9FTr
o4n0QfQd6mcivJZErtWMfiAKRd6h/l3zXCulmGekYp7RqrFYr5p8P5jo3K4jZ+1l/Dr7lYO51CE2
XepQMKDMQM/AMYfw2DyYsdpwNWW5doXMyGc10MciI7GRpvos7nz1smyLT53wlInK8tKok5wYbuCY
GYxoowqra+E2zPRtqxnHVGn/iqywMYugDKfCibxx59ELqXBaAwblom2cm7DJb6Fd3Xht+kQz+9q3
ZXuaZVk19S0mG3lUBkZrdzNPz1OjlWPHhLmVjEOid2YXN1NRe41h505n2GV5ETFXTOJWm5a5l+Bn
W8nMSAMvXFTDp2OF3LSKLDGFRIgRO1w2Ctv/K0i65MHtBDEbEquGbNcfqJzmF36o1M2EpK6q+oYu
yVY7cfOysKYFCyxyo1ZaUk9CT5i6VjMO1SOr0gmy0agGz4Ha+Qb1XecyLzNLTElR2jcqg7rA9OQj
cYOv/4CLDvP3fnaS/usWbxITXi+5JdX3k9QXnmL0KrKwV3fSG4UdDYFwXDQYzf1oCuzj9UlSR7hz
MD6dslfLb32W0LgRLdJBs66F/JWz1PfOf3PJoX0Bol+9aYeTifJJQQbmnY2YlVInhXvtlUmg3yqd
KPlFyhqbz2oWX2lJ53yzWB2zzzySo3ELp4P2kUkiNGIVoaFx2fBWm+SyJJ4iy+r0LxbhwV2iap53
LjErrO8sVuX1X6ovx76hxGpeThO5C/zLKC/zc63Ngo+F6KSruNZc5z4qKxu3D8vr+M7RdW9iOVpg
yLmnT8JAxZHOZeF9UEVwW8mqH90G8IoYXlTdNlXwDH+4jaOo4xT6dVcZumpX+UR1bSs0vCJn3yqG
6/CfsK37doE/viAG7cO/7+uebGNfa5yj8meZt4qNs74h+ssD1ikmYnEVrQf7i2C9r/vNi26FOBJw
hKB74RvlDT1TFKRt6C/TLkG1dqvc/+9xV9rbmd/viOW+7nPz+iyQfkpmn1f71g7VrVx1G0m3rlwH
ypeXf40KXZ4oHc9oYAi/absJb4Jm5qU1FYZOVdrMnKRDXIItj0DFCk+/dey0k6ZVU0K0B7KX3noi
84NJS3hidmUdGxRRqHZS+4LXcHiXXWJ6thImV04YWMHTP2GrKT+VoOY8z3doIqD5vs/6wu++kBDG
wGr+2nqf9a4LVUYOHsWExZXnbL3PVGQFEFgXsASw2Tb2WV+ViNQf7Fu0BcBACvlX9hlk+NZGk7G/
4PBAngEGeQ79YxJniWVXNLquXPJRDeiMSYib5tSe2j75UOnWTG8L+IELt0tnnlCtca7IkvU50O38
A/MyZ0KrFI7ihEJQQR+vZNuIKtU21BhpHJed7jvyp6h1PHGPwCiCIV3m1WPmd7G4K3vBCWM+uWil
OMnOS+FZZFJ7YTWt5HySwjZvdPsvKeWzttW+Kp6fjV145gxm2ZcJ9f+2afeUy+lzRp1LjNab2Uwy
lFD72HiI3NPyfaCFDyEJfaguPvziKr+NM/olluwHz8ozw3d0a+zGnSnRIja4RO+cWv/ipiE1ZTvR
zvWM/MWy0hBpfVvK7FIqvA9FGNtjlVuxEWjkS62Vj7pmf0h588yVBs6aCMHEJIP5Erp3Vpl8qdzO
LKL8CQ6xO61G5KWoMkPo0a3L7OcqR/iZiA91Hjwg7eFceNKkSOOFl9dXdcBvLcHGTlTc8kq97ULr
QgnTK+Kmj3LiIbaW8nOesvPWFbc5Kz90bnRdcn5TS+WU8vrGTvXciPXLogvGrd48lKU/ixuKaKVk
4kodW3J2S5L2r0wr/4677GObNKZSFe+7yJu0PPugxrljSEReeIl+n7RwK3SC5YZcdY+hl99xpSNG
4vV3E7f+IpL8P+R92XLcuLLtr5wf4A4QBKfHSxarVJPmyXpBeJBJcABIguD09XdR7tqS7O2O0LOi
u8MRUrNULiUSmbmGPDIRXhBwICajtl42JK7pNu5opVHliat26oBJ97FXurFfVtu+ZKve5rjwhDjq
bNwDabtt6byGmWgyBGTjsGA9E+dmaFnSUpa4Wb0hwBXKjF+NrX+uuFqXg0gwWbpyDD4KIbe6zVdZ
W95zg6FH490a/FWFyY9GI2tOdhVT4W/kwoFw5Nq3rJ1bmx2thks11IBzvPC+xpylRBvGDaBlARAV
4BxbyWHehIFZ+SRNEPgA3OrvQUou687nUa/nn2aqhpWfj7tu8J/mWp7Xg9vEaV0fDe/nSM1Nt6kC
90KUQbaaefMFiwEuwiyjkY+Ds9T+Z5gkFo9FltLHOQSOpFVLDo4YgFqWXlMlODZ2iwlf6+gN4cQ8
jBZAlKpi034IJ2dlbLS9qFFYVNUUOEeK4VCFz3uQUxcVQ2lQvKR7IS07yjAPa51AIfTLjWMXOOmS
3zH0HepC5a3ONp6fu3Zi2amKiFHEbL2ZT806G2rWbwjwWowIsmvaT6W8AcREwbdIe/AjMgwA/J1V
dTdEWOUFhgBd/Tjy+iKo8HFO+YB3IfltNeH37jbdBWXqcWTV96HOvgIo+uG3UxEF3mjQg9CtctoL
4WTtKvMGDAApODGgMnSxAyh/19r81u26m8Zwfx2o0YqybvBixZwuDtH34HikedLl6Y88GPVBV+E3
R9TDVc2rB+IX30TejpiO6R1tyEOW9e1GAGk9eL7GKSjSLA6s9DEPkBcy0QRx6ZpxX4TTfcDUGAG+
6OOmwwQvU+w6F6AIkdl7NEUjYset50QobwMyi4nGrLJjt9YTZn2WisIpPUfWuW2ZDM5zabbZOFx1
Or/LR/rd5vmVrKou0pbe4n1eWsSbo94JOnA4eLrKNZPrtG7GZHbraWVYJj5FNRjgTvt7NbhIe/+8
opdnXq9oOFYyGM0z8sts+l0piP4CdR0BGxcCcVSJpysam3PhXO3B/uEXSoUK7tTiQPSE2xkDwH92
UNCPXNGY+r0tBV0w8PCDHKQ7H1pJlBG/MfBCtzVhZVtsTxryKJpcZTdzmJH0tmQ8SrtUs62yU5Zt
aqfKu03naCDmA+2HdpcBfNBbNyeiWLm9l7lpZLd1HzkZUPYV/ErYdONqK+zXKsgvnbLdf4aSz8Nv
+e/xdPKk/jOmludOMbU47EG27GEnxWkh2Kns8/+Dphnz33+E6ou1+SmmAsQUfuE+6J4veuY37QWM
tMGUDIGZ4lF02/5HYoq+0Dbf9RcQ5SGuXYQpqJ2/vv+G1tlOqpNhkHkHUoFugREOrZvYpXl9y6ko
t1M1Me8a6hETde1UP7hjmuutBrPuUDEW7mpnytyHKfUCebkwcvMm6vLWtpOg5I5Vx8tB8/AHOmG9
B/P0XtEOc1Qn+4HB2A6dB+CakNZRz9Qtb829o9SQZIO+biZ+RcYqjzIrGON24dG8cLgAsX337Jav
ZOBXUdgVd0IC2CJ+dTYKvEtQCs5aOftnLunHyM4AVNVEgrjpD9sgDTHRJVehm29aJc4mz81W1qB3
U2fOddHd1D2GsfgqSKYoJqaJWxGxmyluMF5MRl5dYMZw0w/srvCUidOpvmWj+z2vyaXT1vdWTm4s
5XuJ7xRXrLWSNAxv7KYY4sDtXbDe9KVVdlemdGJSWFNsHOumYoUXj0CZo1QUZyiaHtK0vnRImkVG
WbvQ7UDXMq0bW215GYTajkIVerFfExSflr6s7HE3DUMe5WVzDRIViSwaPo/4gFdzqs5BlSWxGSsw
cWkNLC/Yt9LGGE17G6rcO5bniZxnMDSdAjP0WtGIiz7W7qQiO7ASKf0eNXF/sFEATbbhkaiCPqFa
Hnuptr3XZbHMx341DeaLpb0n1xdZkrYh2DbjvKqm5hB4gMbqTBxE0FyjapjBRRL9Jk2bPUaFGz0P
13NpeZF21O6FC0f69MjyYkOdXq2qgsDdGry4qugvJ+085ca6zytzkelUJWFRPzfC2Ws++Zuiyx7C
wVQxa7MKnJ5h3XT4uJgveALp244agmqu91HCZAe7qmXklOGmAme44ZW9s1X4KOUQi9k+TB634rBq
dm5hsnVj5EPJ5yupsgoIR36ZukO4HXtK4ryzN40/7NvUbzYzS4vIgPQ6i/Q28Oo5MmmzKWe0OqA4
fJOyfFxooZGly3Dtm25lefII/tGzmoN7SqYlMPBbE6juhl5X4D5RR6pVm+dBZaIwnaloYgt1kBdb
pnCqqCgb94F0YB4Do6ZAdmZP0LNPkbjpvyXuw/Rqif06E/LwzLuk7WCauLBOlrHPKWXDSxONuOcF
y6aKdwMhBikO8LoQ21uXNn2huLytAjD+DGChS4IXW8aPDIR+57HgFQJsLlv+gNXYH8SEys3yylU0
P1i2rdCVdPpWmVQWm7bApZEU3sSCC9DEfGQKrwQ+ldnhtclBshtblSEXTyFoYFvNcnZVBSD9xk05
gA/fy7k+tmSy0aAYZxabwfeMiPIBkHScc7u2RPwZYmsJh78XBRF4Vf8rupanTtEFfgtmh+/2z53i
i/3HcSm2YID/Yi9TItz7p5JgMf/EMrsQ1CVM8UCAeQ0w1Bj4+hIVv/bdfWgS9DLoeVcRADbBgg4s
KqYwGqXhAie/qQjGlKUZDVtxGIxx3PPBFtWUTLPbb4mjQgKa6hJnOCfqjvOC602YStLsChAZzM8A
iFuwz1BjbohpK4BOs44CV507sr3LHeeS9XYYBZhyx2VNvRXroBKp2/ac1uG89hylozAr20SGdROR
nKW7DDqNuwCih13Y0YNo54sqnFAwYNhSWs4mDdmXLLfniOXeDyvjT4oO/hWm+d+6wOeJcOvzQM0o
AFzurSj3dkVlhwnnOV8Bhfb2tMqvUHk7t7qp3FsQ6+0b5kqxrQHEqk9RBTPUpX8P+DVMuirV/o/O
annuFPL2fyAbQsxDinra/XEKeQqJ8pLPThK4N53VCzfQ8VGW+nA4pgQveMqpGM2DngXFuvNLOPch
INZ+P/tEoU1RwPlYJuXj3EFg9RtDAkxqYQ2iGvZOlg1+EYtugLio8TKr09EcyDFm41ysOfFKuc5D
UULCItCARwgveZErMyGvirDjZRmDYE9VxBvhoR1bhjeosNQo158hdy4I+N9D6b39+evNvDx1CiT3
P1C6Lbo2ZLt/7FNPgYS72XWw75EiYoD9vkUhl0AKgbJDuYCQwaz8bSDh1XCj4tf/8tiH2qk/Awn+
U2jYQLZZVlNiqdX73Fk0o7JrqtJf/OK+NYXZt8zqvrsWqrh1pSAoe+RB4QVQtrUzRDi+m2ZNbDtD
alaETGUVBTMUAl9nm8xqDTvg7KujJ/FcmlZClfEZomiBLv4eRZFI/+/mrTnzayAtD54CCQAeaM8E
vp7LXbrQRd8UeYGD/bELSLN8+fUCxr2MEQ8IzOCGgLP6GkSwUQAUg1cC1A0tJv3YnIci5b3H/OBS
uJSLKPCwfwOp8X0UhRgcQvwiWsix/ErHqvBCdGjtaM4KXQTQGvEA0p0ia9XOUuhirmlruX2SOsPg
g4thD35/Ybdg9sclRXOHyW1/oXuvv3eaADSuUrphVPTUi5uAWWeVr52EAZ4oYujf3CTLCy/KzOBu
INgSiQnq+4AMLPLJQNYYIBW3jjvbR+jpsv1YpXKMftHtBea7gLDpVCX95De3Qg9k12Y5iYwtbvxR
n00mXLlU3vesirtZrxtPrcqBns/NDOKIB2rLzHcmTUU0Nzb42GLcBkE1oPHXW2lnWdSCjJ2ZcIiG
yVuNvHgadLXHipInxRqg7ZWdJmGOdsi2bp02jwun+OLM4Z1TTBvpV0cvVI99ra5b39lNek7jKXeL
iDvDsTLhjesHcdBNB2EFq1xm17BD2WWiBK3FYN7ukW0xg4EyV2QdpuLYhpikBX3UCr6f8uxO1c2Z
3TlnLcb9Veecs94/4v3cU1bEzVzvWtp0UeU6GNdDJFpMvI8Cv7vkVjYlsqlkXAX2Zej3CdGjv9Yu
77eKDGfaYSnoNPOGyO448nFnl+oQtP61kkGEssese0rdi6qdbsNZprGqUx5/hiSxpN6/J4l3WzmR
FF7E4q+JYnn4lCgWON9D0bp4/P7ju/564+AyQlWDwfCL9hoZ4TVZYIE8EgWcOf5pFE+VC7QQuB2W
zPKBLhDI7LscgfSAIttZKC/gw0MxvhAQ3lbpjrFqiJTT+sDByuzB45I1zmuhqrMutQSABz00HTSS
GvJWWVAEYZ+dp1JkEdQMZ9B1npUzXxd0Oo5+oOJOmTwqS5HHoyFfhtDhsemsB+Nl91YxdBsCCRMZ
+d3UAmSZMj/xxnZrq/qLA2hoDNlB9LWOG9eqoKZgTVTw/DnoGESIVqJoBbWryled6o5Z16y1xx55
451VTvulccNjp4MzWzOAl97OleApOEBihXMFI6p9LYrt5NQPTt596cLyrKv0E7jje2Am/bae/JUz
sS9mNjfZRLfuDFknt62EM/yUsbiuZJh03P1R2ICaHe+szdOLgslzn7TfNJSWrmHFqgdfwjkoAZib
B1YWQ9F+BbBl6zberqHySEKyKvsij7Vv2/t2EHsGWXRUlaxLchogQ1o80lXwzfahcfIhTqNzk6Q8
mKFI81chGeZohhiuClsahUL3keJNGduZ/Q0Kqj1fzq0pQIULVX5ZUWYSwqw8av0RxLjwYOPk1/aE
eT5SQY2cAMKpfdaW4bTJPJNI5A0oCyS0BEglIXKKzv0+mpY0w7X9oJfEMwm1A9EUCtj0HhjykY/2
uZU2MUXGSrk6m5HBekwHO7D2vUKuAq53BJmufEl5Nd3qJQlC0Qaci+9knV/nyJK6WHCyIJbInhay
6CQoJG5LYu1ruktH67IMyX0j3INfFttcpne+mq91xeNyZpejyJMUbyipl+TdF97TiGw+Iaur2V2V
HOJCjXyvlsQ/4gYgnRiA247brqPBWuOqKPMsJsvdUeESaSDqL2i5nmcb4+LmdjBpAsDvDOr/G73c
QmKWZOdbHifLGybkizfntv1QNYjTs8aCaE1mdV7KT1FjLTXH39Pnry1Mf+bNF//GX34WIfY2I0dh
LgGC6zJGQ839Jm+iVAfHhPzj5HrKmuGyAwMJFY+9OJ68KbGAiDgou/BCv1wwPiQGW3yvfquw0B8A
sltoX/CU9ZYh25sZB4YeRajBSzyUunNNGoE0mHrXIESkQQzlfTHvNCs6HilromPiDUPgAInmOL89
1LZfrGq680XoXQsW5Cts0JpXKNLIQoyYyUpJydbSqkOIl9Nxn5a5OaocmcCpMNHPCceM3mkiI8sH
DOqv57ayNyKj+lqR+s6eMhK5uVVHNCWgKqikVA7KKvtYtvPdLMM9pVkTgU6+avL5HH3FCgf7IWgH
FYMcWa9wE/T7Qs6HYbJSTiMvow6vYzsH472O23IMrltoM9dF1ac3hQfvhD2bPHvT5qo0+z6t/PXo
BkWznUIgEBFoYhDiWyJtIxfQjZ1Uv1CeMYTV4xmUzQ7MJl5AoEJJb/wUh8f519ojhoGuklBs//jz
AC1PngqPRTQJYADrVF2YtL1szD0dIHTBGEsDdAZo95shzAvkjOEhmhtIz9CrvHYpSxcMEBLfQcu7
6DA/VIHgnb05Qgsavax5xPIwikE43spvBUiZe6qxtEara5g3xn3f83Jt1V0HYwzp+ivqlWGJuUnK
yFo3JA0vS9sioBv6sklx0ep8SjxVhO41WCeDuW9dWRQPQMqcNIahi7TXlSBa7j5DMYuG8l+y8f+T
qvj6ZywtD51iyYHWIcRuXmS7JSsv9IVTLC0k12XM+7KUZBlTn5IxgsxGEwx82sPWEqx6fI0k5HZn
mbWgJP6VxT8SSWzhLbwfOKMBx0gnRH7HfPB35mGbUtdjVRrsm3r2/aieYaeT6MJ2u1h7tNNHPxh9
+dPy5kFHlEnAeJZvvOOg+gAWNZ2ypzKhXmGjVfaGmm/oFHaJ0xmxKn3qbPxFuMgXCaO3iBmFm86x
Q3OYpIQATpnovG1oxu6iWDSQPe9t2DYgtTqLQtJZtJJSuMHKz1o/YozpVR40JGpzsphOQGI5l8Jf
D4vssrVEeW6qeYRjiExXnyByKcHN+vc6AgK75+9/hu7LU6+hC0EdgzeWx16c39/UEYtQOMAXl0yE
ZmiZyJyCd0mDngPyNvuv7u7UgL2kQZQlSy2BeP9IF4YT9SZylxyIAgJ9Hjo9CAJxFt6XEXkPFrVv
KbZvS5t7XyU0ovkZ2BaCrLkrtBsxR7rpY1VCHoZWXoRAkNXk291Dnc8ph2ylCew1rTz7+RMEC6jM
/xYs75znX3v15aHXWFkm+LiPbDipvTgGvElzy5WHX9Gr0/hrrGBo7IPzRf9A1l64XQS57+Wa/WC0
vOi5XhPdy5X5sjMbLmoeRoVsqUrfVJ2Cs8LK0ynY12HTbsC3MWEdD77aVmJWThrNVa0mCAo9/mVy
Av5cjG614TJVfszKEj20N8CuhEqLx/0iQwcDUK76RZqurbw/a4Oh3mSQ+BainyJqinPfzyToH2AU
tAW/at3yqV2kwZljtvkMiSSGC98LFy47wyIk5moKNzO0xSmHiRZcxNSqwfwDJJqmW4Ft/TVQRYLm
E8O41L8vMCiFUxu0XK4v66uKOjt/HGWsR2fV4Z1A4CnrWC9KsHKGdM1xDIZ8sOWJaW6peMAgoVo0
ZFZntoA9p8gfoC+zxLCmmTvHNTX1alxUaCgaoEdzkFRr8KoDZdtRs6jWplKodVZWByuAOZDFjl5B
bzDAPFMFFVFt6mcemEt8AqACO7Ja50YAx+EgOmubjatGaxa3Q3doFj1dY+DXZSsSBYvWzrJDmhjV
3odzx0Gb8w9uC2UeKpqVa00/fGkdidVfNcT+0cj+QedVFaUp6DGtHyYDMw+V0pdEh4sKz3oS1P9a
ZJOORzUewAL2Vjodtxgo4wbKsuqiLa01p3h9JoIrmvUAVEFfZzCbGWWXxz14QPisr4aZO1FThs89
smLUQykauXrYpbm1TYsptrv6WeTqephMH3X9BA6+62uIZlsY3liqBK6qwFV34clVDNPj6KCjCduv
mRWCFW9jmph1HuIM/j1RNpOfYFVflNnswFaLis9wlaGk/tfslD2334DBIFH/Pk1cHnzNUEgDIcqp
xc71ZQr43wyFKwsSD/zjoex/r6IDwL8Y+AJgAOHjV1473WaLI4brI7FhBeyynuxD+NVCfn1zoS1q
IwerGhYMA8HBAGS9z1CWMF2RVpLvoYxr+Gbo8sgOAwHvAjGQ9Mqr2UVZCSabWNBaY8yklOtGPTUP
qLwWBy97iOdeXRKQU7cjH2Q8gJedNGE4XrAU2u42TKsDksohrEwQj6UbRIaM+VlO9Z1m3aO7gK0d
r4PIQ2tRNzijfEhpHBiHJGMbtInHlbcu7PpbHhIew31hB4PrDbXVU9vAxzAlILvWZ8YZt0M/ichY
mPrJpoBwzrRxX2qJoRZMmRjtg62fttvUWpTZBEOywLYwywImkORB3W2aYOzO+84q1kO9ENSs0NnM
8PH8mYNkG/Vh03/tCm529ST8K8IoxwyAZFHIsmqT68ZPsrmFYxyByQOhFr7bw6bMnSwL6cXPcmgB
7OasqdPmHgxFG8kf5PHZFV/VUDhwlMjYnjMPzkl8GFem1nyFAd0P228/R0eEDubvdWX0XHbt10r8
eRYXrO10FtnS4ECN5aDnQDe8ULZOTdGyywBND+6//xrvnqqFZRAFHgMqiRPW919SAsRaWFQDs4fF
yGiBFD9QW/5Jw1l0sShMFuU6QcL4je2tBy5rUZr+IIgtmnMz6e6QW11Q7PEfNctFGDKIT+1glaap
HpLeNm54xmQ7w0GhD8t7MzvTWUcxUyKk7Y7NIMML3nWte6NTM5kjNBoak6EQrEnIxKu0rcx5Hrbs
YMHuSC2z4sBPITcH17cVIOBscXfBHVQyEzF0Os2V35fWUzEI2xx7uHt2XtT7w1fE8Fwuoih+tP0x
WBXZPJ45KJTLyLKg+TGhuc3NPB160tILe66qiwzo3JPN5ua85KCaxmNa0WjuXD/f69KDnjx3Sbkq
Rqv1D8VLGwi9UT88uJ0owYa0xqp4+gwF9DJk/fupOH7NpKqe5Z+nYnnudCoWMhnBrst/JAsLBe10
KsCw8HADgcKDPzC6xVOnU+G/8HGgLgXx4SX03xwKXGv4F/wfAiYPRrEfOBX2+6kTLigfglusK8Bg
DFsNUMu/v6AKvxmI9vz5UA9GOk8+VYe8m2ET28saQr6uyobsMe0wpAWgWsrnsYL/6AqjyQlK13xU
JU96mhffKUdBGxcTkcOjK3oYLRqoHsLENpXLjp8illAb/EssfT88/68B5jJpP0USDDbAgQFNByyL
f7xvTpGEvgqWADa6qoAAv1wcc06RtHhvYJqIXfW/0jIS9qnWAccWk3nYt2Fgv7T7zkdC6SWBvu/G
nAAOBMBnsQkQph6/Ne/wThUwzQytPRPZND2BTK03bU3mMAbQHzxaAe34RZq3oBuUOavTZLQJL9YS
JIDgxZBCd2MwPlG/a8w9Ae9Rr33GzJyoGvA/UFgGs66OdTdZ44+bei4+RY6iizPD3+Pq10qKPzLU
y1OnuFqWXjAEDfZIwYmFLZPnU1xh29gylwaj65+B5mtcYbE2jNCROWC4T4J3ZELkNVi4Y++6T6GB
xvMfiStczr8X0aCA44f4QLcwggeN6H2OEmVPsqZPx0PI9JjB5FM38BEroOWDFWdz305+Gxy0Y5ER
SpdiSFpoYp5cUpA5Kbq6ZndAbOfvdh72TTTTgSJz2Qy0VogViseKOE8Vza6myssi3g1QrRoRD7U5
ujpMCMmA7uj7NGge06I9CK+5FzM0h+FwDbO1hyZwd1M7fCeFB5EJrSKL4+6GO1QEd8zHhkzbkQR7
l8lvk80fuwqmFNA0dhFMnQ9yNNeygmtrXXSR0u6jkdOlI+wyBscArSqMSbuywuy0voPR6FWYdodq
gilrO9yGQ/DDRy1R0+lBpj3sC9TPeiRx47Fj0IFYLKerzu2uRsDGbJ7hB1fD7a5sYSCMoqKg826s
1RPJBgdFOuziAkDCQwGBsZs/QEIEnc9id6oI2MrSvoPR6p1XWAelOEjy7ZdQl9eDRdACNCF0rHLY
T0pcWR6KdUZKJ9JGraEW5ZHb6Ws4zlzMgdr4ij9VffBUahhRC2mgsvShjxVyZYXlN0tWe9gBnuuO
bmVV7lMhL/tB3wNzO7ajkwx8zuKmJfdz3V1K2W5Rym9GShPYXMdZl60c7T+4TXNwWXYDIDAGZLSj
tfV1UtDtmvJQupgHdTo8Tvl0h35hbdf+Ts5TiHbJ76JONtdIrkfYxCcjg7xbFE0Vk459EU1WRDDN
P5jQ/pGOkOILGyL8GkLpEq+rLOB1pdWveOkdHItvoTRaA+NJ7KLAc25PYmTzTSXkTWf4DyaKuwH1
X+dWHijUwRoEMrhXK+cJawwg8/WtPef4ZE3Jp5UaO5Bg22cBzy1dW3D3g0A6NFdNL3c/S2lmOEsb
RFrnfi1Sq4Ak3VxNPb/wPKwRGGWJ+RY/tE6O37jIr5w8v89gBJYSmB1LCVP+QsLBXhP/oMa6WYdi
/lq3mb+qbVC9ZEp0wqYB/dcIqa4qKZRJBf3qOEMTwTnpZ5GTOkFrfl+gwY3nlperFD7NUcgpnJvH
jZysvZhZ4on8GwzQYzUG8PLXXbkiubsp2vTGLnwY6Bfo/bRo9qwQ965wvldZgwUCE48g+cXOgmxY
h2gyMUbqt7y2vgD9+sZDZ+8A3sUVcaMxh6Pz+NVk5jYsANJ69DJlDfxx5WVh3NugQeiB+QBF9dHr
4ciUOWgVdeqAJU/pee2kOwUP9swJoLzGKem4PuMuvNeHfAdt9c7IHn1ns6VztRlALA297A4iLvyP
XrFhyr1wwyYJFMZBE1u6Y2mvqA6eoXvDd1J4Z/N9XgVXVo9ZEG7iI2jzy6IAxmMWuJeOmx1VKM5g
E3QDrtpOufYlvN4vKBwHqqG/tfwaNRjs67faZeuiAYLtpsHPlnboCjBLKmvdrMxQ9glUTT+wEtLd
pVXoJPCkOzrwWZ6uPkPltXjA/P2GjJ6/F//L9Wx56nRDgo8KypoH1xAQ1xaA+O0NibbQOwEmb/E+
yFFdCicRPPi75hTX6vI9YH2U/OJPf6CGp7if3w+ZFqo12lrA2zAjxDXz/n4c6FQQl1rDoXe5j751
plZ2yDH8DCNSlqN7Cdl7tm/HRWZCDfWfR4hEfk6tVv1tyBnaSE91O+5MbnWWDgEswyoOt9ZNKl76
2RLuqqBiUHtmxRmtZNB9nyTIqvDmxJ2bTEHhlHD4BwtuaJtyXAvF5jQxnIC7Zlt5meJWgA3Oo+Ur
0jbRZ4jIZQ7494hcQV9WftV/FG1LIfU2JAHHgRPyD1US0Xoq2sCwRL3/3wnmW+L+wtKGLU7wD5fh
raoOT7mo8kDj8RCWix7qIzGJH/8+JiHHWupJD1UgOBfOb80ADUeYlAxefail/T2oJQw5gtGaArjQ
U//W1EVaHBtRiAhbB1waO7OlsCJh8pHhAC7k3i71vJTV2PlByXAcuO7tyFAbuAehHuwoWEOrGO2I
KPfhqHFjUoNNBPsq8Hi9y3XXiHVgev9zKI4oKuq/hxtWazz/XwJD8uzPiFuePCXBBR328dtcXBt+
n7TDiIlgvE2ZA9vF990negvw0mD65RMMOpCbTt3nC268iO/waosD3sdI/s77LLiAgSiR8AZwV8I6
Dx3y+ywYaD+zpTN6e9swSLqhX4OdSeQFLdAo5wUXLkcBT9WuydhifeTLApUqXm+dyWaWx84AIIN2
SkR6ZF9oxgZszBhXoWfORFdfeAFobdKGZKR11U9RhCIWbvs8FdlF3tvXGmTMINUgldU6ERAiRMyo
IkbMP2oivnvKvWkYCqUyLO7teTIJ/Il1ktqcnM3uhDUU3mOVdQzBj5LaKdrnoSPrHMTNBF4Acyzq
GqUNqMEwwLuE4891YxOs1ulhG6RDLB0Q1be8nnlEuAXrPLbKlX0Nrfrag8gZVZeG9pDsiRGAMcW0
IXlzyIyeYcWCdSNNhVK39qUXlZklbw3FKw9Y9YBymYNRytxNTrBBKdS3oSohXYA/N7O/59CpR1lh
r4e825eBhveZQLkqHTj6wcPJn9OrQbJnP8WYkjg67qz0oa4dA1+eEdY+jvWdK+whGKBkJM65V4fH
tA4PweRDOiHDmMkOvs9SbjrLv21YuArGNEVVWtwzpQ91Pq3GadqaDMsxRgv4qTXCi5sDFhQXeVtD
L2Yp3D6EfC/HIsO8AUp0zIRjT8/HMe/WmDpD4q/xV6hykL1hlDV07K7P4Txr442j+ZHuOCfGCkMg
sCGgwZllCfgyvEdZPUK1tO7C3PW3NWnayzls82+f4V5bLFT+nmgOz/93Y55N+2eaWZ57TTMQpIG7
FBBnkQe8RREwAAN1CTcKoIJlBxsmH69TLhe8KiQRlM0gPS0V2inPvDD4AiB6kBqhFsO3PnCxvah1
30+53AWUAIcLnIhlieD7NGPPephzMDP3HCBDg7Ko92DI3DVd12CtjD2Yo60do9AS0UzemC5/Kibn
p3JrATpTDwasmb+mWXGRjfK7rOvLpsDeraY146p3+rVX6DQqKrmlbVkkWHEFfwoW9Ftd+Fc95M1x
XpYkAps11hNWaPGZRqnPb1Lq31i2eqhFf8ux1cqhsLkwPbkoKrXr4edlVaB6Damf8GbUedRz0eLG
FB4Ma3wdZ2l5TYLhR57aTpK3KsHqtCyeGgwMpnne0lLfpWb4gSs/MaTtsbSL73RWbmnugIfANQ6O
tTdlWEUjt2OWyZVwmy9OIW54ysotKb0+af4/eWeyHLe1bulXOXHncAHYaG/UrQGQHTPZJSmKpCYI
iqLQ9z2evr6dNi1SshylWUUowmdg66REkRvYf7PWt5yc9zD05wTqidbSkumtMbEedPmLJbQzU7FH
wQ5cK2icVZBasPIgQwNlWBS/N0VMJ5kTXzJPV/YkTG9URLo18wh4dWqDr3IGP9Hjx7IzvcJOwZyo
NTOGGuRF20Q+3gJiAqykaOCyKEwegtP7/3d4ZmVp9vNn1s/IdB+fupd/eGrlJ1+fWtkhucSqoiwE
pXQqAb6Vo9SVJIVQHrw3ADo8zhKUg1KIjzE3/vbMyt6JShW8I/v702bkF55Z+cp4X4w6ku5D1Sul
tbxcZLH6RidU1e6UWY46Mb7T6+qgWwwTt9jgmdcNKXakPWzFEcIKS7hVqqpt6+tq5k7nmujUmjWZ
rnohkLlhL+ZkWE1Tx4yOOK76MpZ7NkYD+dWoNvpVKrdwRVANH2YWcpU3unm5wz6brKNYCS7U0yJP
2CQ2mjCcmV+GLPm7jxhcYcdpRVocjEV0F3lm5u5NXqVrnSr3xRFGEfuLOgz5YxSVQuaFzU14+Tsc
XudfK9ub8jn98bKRn3k9ttLjjEsdX+hpASLb99djS9S3KcUb8jC/betl2Yrtnrb9b//a601zMtFj
Y0TFbZ1W4L9y0/wYsMO2h3WOTYIhtS3n9v2pLZzc0oewJDrtZF0eWS8XhTdqi912jNlyvdtnfTu3
hFKkhfFJS+Yl36DfIIBsUAdBaljeJJ33OxwT/V/dN15Tjv+wxJUfej0ncEQsLAAsuASp76fE2Ndz
wpsP3gFyb06RFBW9W71hvWEDgvv5pE/i4L0eFYoSfrL8nhpyo1Nf9AsvOPbF795wsvmRAiMJrkVL
of6Askv0ItH10VEOJJIQyOYuudg6og5ZZeSBmuWPdQD2Cx9ctC5zFr5+Ey93FtEJOHXiy8Tm1dgM
YjODpRoa1UZWIzp6p+hLOY+bEteOF5flpW0ND4bFOLjvcTjO1nUajvuxq9dmoX0aBv1Q5Ia6VUY2
fLyND9GwbJVk2VEeC8+cl/2gFvWOOuHY1Pgmu7Q/G5b8xVCcq35wyPFLwTLVRMloBZzYmcl+G9nG
XqsF0aC6Rj1PTiK3O1+aNmgvTsLwKWg3obTMEHyWebrSbjtz/IDwkuqeyW1gNN06C7oeZ7J7psa5
4o2Bg3lYVAezij4GJf5uUjx8w5z2sJw3NTIR/ix9rYrwqs/GcLUY7mOkaNclhFDP1gMp9DzHUvw4
GxEcW5qLdM6+dLlCrVQxILb16qydHPzh85UypfuwnJ474vd44U8NkAJlo0XLIx4psSrCJSFYlBVo
qaE9tT9pVX0uyvROs+to1bSar6TFNZOar22qKHxH6FLm7iFnzN3aIdNfJ14X5Gt66hx2KBlpe4RS
Nz4OVlDW6lR5WS3UVQswYVOKdhfn9n08WwTomoPBO0JZfIBtj11d383oPVdITMiTdXPc2Wl8o9RU
od2AaXDgY0tRe+qk7XpT/xB02gEyjIknMn+eTBCpZeRuyPKIvSCaz8ZEvSlmvfLBvgs/bEngUVI0
pj0SythULkTFzytoleNgq65HwNwxbYJt2A27zEluF8N+dNn4BFq/tZfuMlbaozajXrGtBPt9/BC5
eb5s7GYORqi7eSp3foXtAaAZlzthE1mwqiwIeHneNJ77py1GmRT17Hd4EUqJ9M+LvW3zVHQ/Xpjy
Q68vwtOUkIhsMjaQbL0zvsg1Mp4C0sT+chZ8687k2JEyBQUWeQegsN+8COVvCCPU5sakDJSvz195
Eb4fAkk5C7Aw+caVbHeaNPnrbyq9KbE6G1Jcd84fqD2aBukdO9UczHCHTKt6sstxzs/LdM5B0jQB
mpbeXEy6FjleTNFXap/UMVJ0hglLRb7NEMcDk5wiy2Z/LuDdpTVS8wMDHFjZIBBj8h9/h2Pl8n3+
+bG6f/pM8NPTjwdLfuz1YGm481Bd06JL7cC7g6WjoCIhHZng+0oMvSHSKoSDXKNS4fvmVMnr1ZJx
M4wETtqqXzlVJmP2N/2DvF1hhwlNIGAkEs/6vhKbrQyp3zxMB6Oyq4sKfW2/XowmS74g2bUx/rMV
nh0yyVt8CB/jkTS2utT3YrC1nZE6Ep48xRttUcS+zDKOWHI7KsEMiljs1ZGjBz3RPNe6uDgIVKuf
FqUGirHYM+j0pOVKsefrMBkHIJsEXGTC7c7CZe5WZoTSV89yDFzVYl7Wbazh+ZqYSmhBnPR+kLTM
xga7Psv1Ias/dlrHfoiKWL2ZbHu21m0UEa8a82NZ1gvlBQz5eIbzsajNB0VnXnqhM9Ds1yBVmu4p
yI3foukw/rWa3GF8w4/642mXH/t22qUO9VUN+7btgOwF9xBeHXDvv0RerzOu08AcvzZuF6ZP+Lq/
lZN/4buoKKWz9RdhGN/1y5x3RvxYwwFtQK2joZfV5pu3aGjWROw6BUmBnVOcO2bq+CYkh0sx4f1Q
0OqseJnrng7F8zLs4M5PdrJ4gTvHe8DzwcrRm3GtxArZyUvl+InlMJXuZMmHPh02uBJu6deXu3zp
czx/VXE3hc2ynpOahIQRBPNNjY+VqmGct2SuY+3OEv2YzKbMIIwb9wzNgQPQJosmRBNJHGr9pxJM
QrrpoIg1K7dWRZV5U6IM2fF3eD/LlfHP38/kfpFv+Q8nVn7s9cTqpOuxzXsd77w9sphhLRJq/2LK
vaN4sui2JOiFl7dcUMuW6rUDor9mXMs/KM4gEdi/tP6Re6k3r2hptDDkQ8PaRw6AMa29P7JqMDmN
0inuISzQVfE+VK+pjFFhBwkx3KbBxhVDThf7bsz2UC8dcL9tWCtrY7EfI4TY7bX0gGu3VbX0500n
on3a165zCKPYjEgacgNOeKpPzrpbGj3wzTCuKLfJO8rCxIxuR5WYCIxfOKlcFC1GpSUeKZW58lsc
QOdfh4w3L8UA9vDlx3em/NzrCeS6B/qNM5Vh3l8zmW89OH5WHfGphBq+O4CY/nmbnRaDp0+9mTGe
ygewclI4IYuLX1Ip8v59dwJlkUB9gFEB3xCgMXSR70+gqWfxWDjIX6O+ajbzRJTEWsffo3dTJLaN
WvKeZLadJT66kBaKmJKazS08qjZbjawSUSVG/MYwiY0gmKqncZKc5qLVZzpLQoMIzVg+sB7IaanE
3Rg3B81U4GnH8bgFxayuzBQXEPkyXlFPj8z7z3BGbpIu2WRN5F6XGpzpMP6a2MVloCVE0YdX8xBt
Es1GAxkcR736jN+abSGIn2o0bs0luNPauVxPeXPXLKG75s89n9QgOtb4eTxtth6jrJ8YqxufZwWl
GNFGBmKpnN2coe2cvqj2LYRw0hfUldO3LN5aqNLu0anG86U1b4Iw3y2xtQM8Pm4hLV3hDox4pqRJ
CipXFWZ8NTSmm3iyFL/LxZc8Ce7rquadb5Vb1yiO1ZzRxGLbhJLkhJ5eOR/spuWS0tJlF6raEwLQ
As8SqsQxJvlrIuyJkBj1aEflsBJG8yKq5L4I2rWuGJY3j/mudsKNFcB6W/T+62w6LYZJ9qZZqQ8A
qItPxsL1ZE3XpPvsYlE8WAo4IvDUeysFveom85lWOLEXK8sTvFWdnD7zrKqSXRqZT0EkbrqZLPja
DckcnjcB4q/YBAZnLv2+r2nZIYjsFUs/TAHuR9HQfdjTXQkdE6Vm/aDWxbWlzo7XZMEOiSF/qL1N
mkD1iNRZJ0p40SjJZ9JEHBDxbJInMu89bXKOXKNPIZl+TqPex0b5aRgdftLMZ/J+VSnNVY5F04eL
QBdUroQ+bAz2tJ5wYByppbYLKne3KO29lQ2rdAxyr4nCs7DuL5Ra7ACpLF6dJ2dl5XSeVIAvo72H
P3fZD4SodMXemfInxitXmcZ7V23r1ldp6eugPmZ2fJaFYblK6f2VdtiNSn7bwYTi5ZnfBj1hKHJc
YM3RZRyQ7+yI+6q010sUf+WNLLCAIp6No/Fgz+auspN91E8xCAMGEuTWceLHl3xB9wu8izUXpgXA
zMYwsl9edr9DZWDo/1YZbJ6a+PNTn/3TUIAPvr6ZxR+YEojXJa7+T3vXtym6DLFnbIQwA8fln9ry
t+Wsg0qI6Hi4Aif3y2ttIHjVs2MlO4s+3WWw+ivt23ceF/lmlklgfBGUs2SH/BD5lk+pxc5GPzRN
1c1brWxaQpxN0rSJ0FFL1wuzPFGf2b9UAmn4pNTXRdSSXABxTFGAolGrrtOs64uNWzraqhiLcW2U
wh5yf160Ag0tKOXf4jhxif5LoXkbf85e5h9vefmpb2eJHkaqJk9wQGn6+3sjc7Kr0PKbJ4fL250M
gW/0/99G8N/f8kyq4K4AbKFr+qWjdIq9fL/+55Y3sBBy1AEcfL9KDPQyc/AXKIeuNJNDpIOgQqRW
S6RAOXe288xY9aq01KdQL+/Rmd8C//6gRcLnpTl5g5Jd5hpRRgbOeORsWGNy92iGZIxHMZ7VMgq1
VRepe6uq6ISkIEAjM76RGgG7aK5jRAMR4gEDW2AzzJrXLFrsZQgMFJ4khtbiOV7svSlN54yk+Zqw
+HIVYUmfmuppxqOOG/ohCltwAtK+HoRt5g3S0u7gpyA6ipC5QRreNS251pMBwgBW+EGzGDTPF730
yKfEw4ahwUA3UF7KJpbFrnlM7PAwSnc9iOY1W3/F6+txKzDg48QkgxdLfq83+ZWog9FrsOvnkWmt
Rgz8iXTyx1XwVBvyvm9H29e16Zx8k3slCFD+IxcqJ1Skos+e4nH+QFBUTbquEV5wv7rWhh1zuA9O
IsBcmbKKhCk6jweSiWbXr7KZAIlxDJWXZXLGdSy9Q+C3LEI7Zsb3qxSjSOLXp/JMO5VqGkXbdCrf
GnrP29/ilqCY/Xn/uOs/f35qvvz4XEtgx+tzzcNLacxEHxI+fjRJtvtWvWuyemdxhfb0vVEfBzAo
EWkpti2pv37zYFtwPxnwQrcjXurkP/qFwfFphPftuaZ/5NwbKi8R6UPm4Wa28nbkkZlRYcVj2J6z
4CiK2zkIjlFit8zjFpJwHDH06rqJY7PdhzoyvLIOtdGrx1J8DqtRD48G/Q3F7ySCRK4eNDGteykq
UHRltnbpxJBjq2djl+/gYQx7R8que11Rw1tDGb/m6TwulK+FmlXVbzFRFv9al/gRgseX8enHIyc/
93rkJMqBRoy73z2lgHJ4Xo8ce38hYznfpIu8liXsc5E/UzLIfa9sJ7+NLLhmGERLrBblCvfPLxw4
5hw/9ouURmhf+OIMJqxyovFmyIZ+ZJg6VWTndLyfXZEx5mosN+eNF05qxetdL1euVqm0Nw5j3miw
8/SqRu116aRZ+RAMzbnRBAaKTqfN6MfakSFJ5TslVhe/DUOmcFqxTytjXSTpoeE+O6QSupoqy6qC
wmpmyZYJLzvWYScG4+hKVGshoa39id9qSJSr47Q7KJ6fE6O4rGG9ho25S2C/tjBg9TpYNzBhcf5u
XBixhoTFurF21i39rQ5F1gUqjdNrOJvgy7ZwZpGq7ux5eIzb4h487FnbO4cl0o5JPB7V2tljSmJH
nK61vPuYCYxmNawJ2LZZWW1aWLdZG68KCb9VFHdtQ8N1bOWCZNNVNaqVV7tx4UUSm6vl4lw+pSo8
XROuri0BuzXd8AJxN+UPCCSCN0jSj5j+HgYJ582U6bEq88TvJbh3lAjfBJZvZSlkpuc7s4TdWqAZ
Ncb0yuq0aY1xCVRs/qw3LRHvWng2zaMCHHKGiJ1ujEVHFJiCpgHwXSFAcDca+l6/aN1Ho7auRGGz
ZM8nFHNuU/tt27q+PZq1J+L4Nk9dJKvY+/ocO3boZBfkSX51W9qdKFQ/tesO45kVBPSWuXFdqvHX
wM5v8q567kw38tOgI7GnWTu9Bt5NNMh9nemgK8UzXsRhZZXjXWxAEVLcWd2pS9H5SqleW3VibpYR
Ti659fUG4MitXKyuiElKvK5LOh/18Cocq3QbjUq7IkjrIo31a6Vlue8E+baao2eFTEzf7Mq7VNGO
4TRv60Jqe4vbInJJ7Rxh3Lp2dWMNNciDKLr7He5WyUr9+d16HhfPZfYPs1n5sdcXHW8zgFoMYUnF
kwLXdy86g3Ur/RXu3j+FdG8ksxYDfm486AQyjvvN3Sols1zFQGX/VMz+kjFc42p/M5s9obUJrMes
YglmY3SI7990C5W07vZxfl61jEMxHRKGlM2apMtkpNRcNDIvSaE6ZBHWtMG9WkZEvjMAmJxkL+K6
JMOhrMfNaEAhIIS7Lq/DAU/yNk9tHrO0EnGzbwcyR55/hwMlJck/P1Cr8kv4D4NW+aHX46T/AWQa
nAAD/++TtRn1yyQOGRmC8+iEeHm9N09nhlKN2kmu+OXq/Vs778j5LCxiMmFQgf5aD8a5fHecEMOx
30cbSk+Hw8eUF+ubizNvBPizxVQPSh4LwgtRUNfbuA2c2xbTxIIQRaQmTdFSuuTPJgmEX36fARyc
han3oxqEXesPbdRoGxWv5vq3ODO02T8/M1vYulH/T6eGj307NfxoyRCir2LZ891+iCqejaL5V+n0
TRgiG3e5VkfeSCEvT8bfh0aeJ4MfM+t2KZD7tUMj0ZXfHRq0AHx56CnRGfB2e39opgmU+jyk6mHW
xynfprHL4ns8LcEXuQ83wVeN6+y0Jm9rFfSWKNytvoTWrqid+XoexuAiFHO4ow9PtnHTKn5YB6ln
9YnGaFQV57OeOPs5m3XQ9+Xk9wAB11U5TmeV1FUhS+7X81S8MOtPL6LMqNZO0EU7pPoKKP0h9Scn
K1HHzU+KVvVe4TCx7IYwuIWBB7Su7+9Mfj2zlNpvcNM1mXNpjuPLbBLtLQZu5FAUCmI04GJOQCj7
bJTXvPs/U3YwY14Gevku7bKMgM50ZjHWZMXsm5Me7iZjtBM/n6kM1kETOLuumBZj27kNvnOInGdq
0oVUSEm1Cg0K1KaPNE9TCYyOOi1aARdI1ozvJ1+3FZIK2uIlpOBAlNX5acQkt+7tqt9lpDop27Ey
sVvHRCy3K4u4beAAZVUxjvgdnkI5Tfr5U0jT0z6FJU/cd+ka8mPfnkKJ8pDD0z+BnfzSa88j/pCX
LxY+hAenudrrmxsJlqB4AKCHJJXl1RtdAS0UViikAPQ7iF/Y3/5Cz2O/X5HJJa3NxIz7g0QftnX2
dy2PM6aZoRqLdQj7SqyXzJzWgyiVIwzJCD6mQgpeNta7tMK/4eTkjSe9XsswBizKup1uNGvQVqPR
Vmtyna5EPsKGr8wYLExkHqLAcHea2S5PCbkHXsoVtxqFTkhHuSQX7hQNh6a1FZ9t9LDuYeoFQaB9
zJV8AMdu01qpYYzaUy3OFDVJVu04VH7ateKafj27qtva2YpJvYhUmpAJmqMXt+7Z4PJ3oO2ydhZm
GF8L2ESh5Mw8k8zHDfAbE8p7YbAIUWZCXePzAQ1QFmrVtlNRcLaUND6o+dqzbXjHxTRXqe7lhj5f
9YnZ5dtMFQZ2HSx92lk6a+7ixQTOQsFLbFiUI7YG0+sb140+lVW8GcK00/zf4UmS8S0/f5LOn9KX
/5Rf/9NFL/+5525rf3ym5G/w+kyxKMY7wv1h/zmTfje6knl53wwEPG6vT5X7BzJJgbvlNc3m29Xm
oCZnrQFM+c+J1y8xJtl/v7vb5OwKzzOSB/7HSNqwuJTfFkRjrZe5nSj6eZTGM+S5pHLoxHOwF93i
zWyJ060iQuOFWUR7pxeakZxlZlDqPkbSQSeGycxWQxsamw4v5bna8dL269R5VlIl28Boyj0A049p
lpTrtDb0bTuo1SE3svo6qKzpIm1xaKftot2zgNEvlTLRLwshgOikqnvZJChxIoEJPI2ibW6M7m4s
tWk1qS45T/E6C3PNn+XWkQFgq15W1aDdgofSE3aTdhN7rh2FoDaKsN20CUB7zYQHiQJrWleza+5q
lvKHBJsRK/c6/ggHY2m8TLXybdcYkHgX+gqP8MuYbiEQa7ucps9ToeoQ9Yi9VBiD1/AjM8ydPQRg
s1bJpVJGdtLVTszjNoqjjUGucDmOXXOUljnnuSjCYDqbCH5uUZkv50Me9Aemn9iHZWpEkCb3mZOu
QFJfVrW70mS+hGuZd5lqHGCTHAQdvwNoRmB2z/iD8HQ0oK3H5doy2vB2lvkVI0EWuRPfBzrJFijd
WQab4aGQqRdKSv6FnRXOZU5CsbuKkWGtYiNKV0xq7JtlUO+WKlUf1VO+hq7wbSAa27WnNSWBGd8R
JUQqR3xK6ACng/seGpEkuMAoBDdjnGcncuGvv0Yu4ueG8f/X7n//r+fpv5/Lam7iMOr+z/t/bf/8
9/ClXD11T+/+ZX26+I79SzPfvLSsJV8vI/n//H/9xb+uzw9z9fI///X0BfLOKm67Jn7u5Ojwu6vV
4YH++Xvk5uXLf+S75J8/9/r64HplBYkBXqBDYfvI9fp6JaOBkmYhViBEHKJ9fvP6sP8gkFGKppBI
yRv7zaVsS8k0n6J9/9ON8iuX8o9vD15fkDH58qi1EVDLt8vbdiod0060kXmOw1phv0N2hHWr5Iam
bHXCoW4WWxT7oq7Nx6xKemDXhow7xh43tazVw8FOpWJlHKurIba05Cyuq1HZF3ZhP7Rz0KmeJmpx
UCBpKbtfP1Pbl/LyKX9p35+h/6+P1L+259dl9k+WtTfdueRJ4jzGF6nLVM63ixRck4y7ET5rUlCn
yV96vY0cEhWxBvHjlWv1d4sUdiz0ZaZkSdIi/dJUGzf293cRej7mOeR/ospGpvVdcz7NdquoJSys
Uq1x3OpBjCdG02JnKb0hIapq3ahuNVF8JelqbI1ZpV5SCm1fJOiEVrnjlO4NaKPuYgzZluydeHDX
EdE50X5WFqaTIjfnZh0n6TDJAWpr7nN5NgclNxdAXLYLAyrRAxb5vDnFoe7L5CFpDHdTyhOZnA6n
qEs3uJzbMt7XlTVsozbLkou5cBx2mUWafagznK6Vrw5OF+zautrl06h7iXBp7doHtKfKClAzqkC7
X+VNdRs2vXmWWT3+JXV+VMxiG6QpysAs3XW2Irxlbj+TZPQxDmASE6PMjTQHLxHF45aarwe2OVwO
JvokLQo2jhXdh4ujeqNhrpwoiPwKBYXXD8U5UeVsiRbd8IdKJeOLb9qhNMtuM5KX4U1wLw6Gidup
KnFJayLwkrTsgSBLc3STPVQNHGijsY6pkY5nVRZ/6TOL4DQ7rzfko7aEMVpnha5l6xABlV+77eSp
gjnzMLroIPTFE8bUelk+8VcCl+GNsOjwfj1FQ7JlCZ77djyfAQO5noJuq6PI9ERmdZ5wi10pictK
B3o+WeqtVQ3dVovF54mNLUAFBs3VMBQQXexPKOBxefX1Y6JkHxIJvVAi2W27E6Ux8ZOUw9PBXeLN
uMzXeR3Ofm4lF0ZTLCSv26sscouDHYSo6JtLtSRsvUkVEs/MrPBrwiPTMmSr3c0fRz3bzXOTeUY5
fiwGE71mSiUeDtXiFZV6zOLYXncooT11iO4TgGdQyMKrZlC/DLW2rXAHr0ng+2L1OMNamhJFQfbc
V/WxEf0F84R1O0f5hjHFDpTqwV56YB1xvx2ScJ+744chgLxvxO7KqtSbxKwfmtE8YGZfW7VOTTJa
0Wooo09m164LgzKtWD5X5nA+a4sOlls/lopWe9OSNN6iYOpaBvMpVopP4SJ0j3P2QNpM5y1q7kc5
pjYRObfqEiA7Q4eQd/VjbZd+GtZ33cJCfwF54QV98FUs4aNdaDfpaBOnYamflWa5DypxowKrM1qx
mgZqssbAkWckISxiNVsX2rL46hSzwqCgQ4e3eLYxG5i9utsGnhbZLjZThqw0/HY276Ks26ka686I
sE6+bKcnHXUZ6fhqdR3ayheVrWiUAfErlozDUy63RIMlnlWbq7rHkmeHC3kxpjgbCuNhDNLJr0V9
Q+sUsQszI79XuuukmI7wf9Cl1d3BTWJq0NbYN0AZVSphPNovjagetCRz+uvf4VaSOJ2fFzqrp7Ts
nn4sc+SnXsscnSmCtPP/Lc55LXLEH6Qhmeq3KufbrQSbVucX8fYQpcTQ+J2DBzWZvOT+mv/9kjzc
fS8PlxIw/gTEaSAAGD6w2nhf5ASz0XVRzRqyByRZnVVWTlBtIodTrZxjKfZ0SJhb6SlPU2vUk6/K
oVYox1sRtlTSMzP4U/jANk4YAglIp9BXnSU9mxKdIdlpXsbZnjZJYJ8Vp0naeJqq8UIPdyniRhxl
rUoir4F61TCK9jo1iRKu3UFc2HDbLlpjiHDiRIhD4YaT4ZjSG8Gwp8YKLM3Py1wA8BHixuhSZ03s
RL9FqFL4XW2KI3ffTaVZJZV88FkQjuPH5IqstGL+upDCsdJzwznmrdpcl4qpbwRPJZpiYByp5mRe
W0MtzAw9Yf5pachQHfNrFju7dm6OnZ6TVRlod83MgjYo2uTKUKJk3WcDuQJjD3grbK7zoeYrWfLl
aeqTlj12Zl6qkZYhRY4ULx8gSetGYK3jLJk+h5Ojfmw7gYi1FOdBGDvnTj3Um37RPjPIsZtVGReM
NYqssLmC53xbD63ykteNuK5Irop8YdW7zhJ0PEGej+mZXtmegh7r9xgi0in8/En2s6f5H55jPvP6
HOPVpBRk3uEwFQTNRRH5+iQjuTHIeSI86u/E7tf6ktJTes/Z8JgWad9vvUmAgnntskz8+9Xw2rZR
7M5hWdDx0Q/S8P317/8p+vyan3HX/s9/MXX8ocKkkYIORFOEaQQBx/tHeQzsBRV+pp9DJTzMpkG3
b+kjFjr2/fBIm+3SacaxUaPbNsjSgWD4QD04oqqcS42k7vSQdomgiImXWqzKcMynjbP01a4qZnU8
LCeyoSmQ8BzKvpuIeByCxRmuM0W5bYzpNtGTr0qJ3iJOs7UiKkzbdPB2NCJBr3SfrPl9Oow4j5Xu
S6g4N07VwF/NdWD/CqLA8drIdBv9en/QSuslNKRMP7rQle6yKGGytnN2F/fBLRCuA0Ud6cJCW7kd
QiInA+ljZkcz6S3yuhFFF06Zb+dKvaic+VOXDJdsMlaiTB6B6jyVEXe0W4lNZI8PsIgu8jy/TI3w
Qz9w6brp/QLB1I/G7JKQkcav1XQVmgiltcHe9ImogQ+VKLzrxgvG+CLrIapFJTeslbdXQz5vjaS7
cwou6Sigak6XB1dHVq0r2nngDFfMmi8HJXgwdYIHkGYezSW8VnT9unSMS5i9pZcvytExwSBm5ZXV
RlfzElxhe39Ao/KlL204bS3yWqMYX0hJIlpW+dKIdqO68SFpotLDKnEx5sXohQGMA70Mv2hZBuML
i7rZdXckjlIMLILcIsXZleBUoAjfjmIBUTbiCAgS5yY1bd+skthLdBdVfvw1U8d5HSgp3wl32THp
eSoZnSUlyxzU5RelmuyI/gNL1qdn1hj3K4XE53FI7ioN+q5CZjyJvt1L0LVXhdU/GEp+nRXdcSJO
GrfQy1DkW2cSV900fSxn47q2OpT+knbbq0fDGO7isn+obTUmE1jgwYdtNDe6zP5ta3+K48PcJmtt
4SpB2bganOi5xMThjblxDlQW5Q1Au2gMziMjM3xczDBrFrGquQdYeX21yv6iC8Z1RPeFQM1N9o2j
+pMoSsYj+rqOuzNaedWzQ+XJMJNPrZJn/pwTVxXazQPg4w81P1RGURw8TCB8p9Hu9GILoWZbjfmd
keSbKDeOWps123kQd0aJA2pRzN1iBOeoT+6jmE9kxlFhdeT34Xw7BTp8BbO/TXqm3mOnb0p9+pxX
7iZk3zSM7ZdWtB/gnPidIK1L46CNbfYFNvVXNedvpffHIib1rc0CdJ7xTZ0PG/xelcclv6uS4cIs
zH0JQ8COxIdGbS6YWFwolXWWVjOkufksKMvNELUYBh2NR9j4ascN/wGvjVCWT8VIb4ApbPGgFQtP
75w1aKtPg+NetANAg7nvd1bIvVWMz6NUyUQNJIzB3VlTeV4Pce4hA+xXoZofC5F/yOPmbkmCmy5R
P86Ou43t6Iz1INHR7o0W91fKQHerT/WBFFDyE9lWgH6Zl+icouCsMN12FVjJg823hdQvoNxp+Zwt
+k3rBvfDbF+KKF//DoWsnEj8/Po7lOVzFPNPEf54C8qPvt6CCB3QxTC/YJwuxaXsk19vQdYBMHZJ
OHjdsX2rZx3W2ShVUaLLexK7+reZv83dyRaN6/E1jeq7W+/fbkHtxE99r1eFvW/yZ7CSQKlofHcL
lth98lGk43lTOrUUO9cDQnQC58t4rbXchwFkK85oU9PuKezDJqsyzUtX0VkmE/5kmevJ4WKDEcJb
pFgbQ5sPa/rUryFW37NoijKbAUCW4ExCwsqAYRZHLeygMjIt35CjHLlXLi30cBYKHou107XJjbpM
tliNgRavTXvkltXHmLuQ8nfMdqHRFRA7ygdSqmj+2kZHUte212MB3GTU2/EuabRuZYm291uQxWfL
oB2d1sg+MKUefEcHqK6FoNb1Iqs/qRQpu44Rz1ZQbW5NBQ53zM2+DSbK5cQ2PzUyJCoQfC8ixv0r
LknbR7G3nqSiXNerZGXGUNg16OMrJC/hvrWyycd/BbDSnttVq4joGPZKtNaqxPzUNjAfSseeb9l6
P9X9cBHFVrNe4maB2873ZDQSlz3eEq+UgBS/XkzhzpCk7yIsmIKaDtkCdWOtdGuZyefSbULSlf5a
VdOts9QXjmmhnZvccRezH9n36jiutLQVj1XomuexYt1XHC9MAYu9QexyYY7mbahWta+abbPO1NRc
zQNdStW40Ya9TH03Lfy3qhr/L3nnsRw5kkXZX5kfQBu02MwCCIRkUJNJ5gaWggmtNb5+jkdWVJIp
yozLsbRadHexQQYZHu7P37v33OQxlZpil1nYVGnJxmtrqo2jrPfjNYFbqScZViWiV9vbSpWmY2Vk
k6/aUX+DucveckyFiCbJtuZysQGvOxhraQaY4Y9JGIzbkJjhT2NSrZMlGM1rvRmX2J2okLpjq1YP
2PkiIJ5yp179DduT9p/bk1eWv+n+imf+2Zdsh4kBnXruymjiv6N2z/uSgqZZxaKNevmnAb99yrSj
6/uPAIum7FmaZfElkXLHhnaKwnufCVa8MvpXoogXAaJiws9P19HjM7tAdfizzCbqa0rzjgl/qsDg
JcahmsKVJlVha7iqU9ic5VFoFDlgcnXKBkqftm2+KmnJCegmMksH/1Vo7kxUfpRTC7X+nkbYZ9uo
La/Hh1WhXQ5NL8Y14tEmLgFGYdAc5a+Smgdb6ADPpd5exlH6be6c1m8643MxRLo/5xblO47IOLW3
VjBs20ol0kFrPHtOboZi/NYPNNFSLRlXhdRd1HXQb2xAgZ4U0ZsyEOi4ak02J65GmObHInfWapU+
1I3Bwl/2iba4zoKjJo+iyyIoGo8pPhD24DM99yMH9HaqAYE4Ja09ywwvnFl6QQh5JVtD7MnFkK0K
Lbi0yvROiVOLBLJ2m1QBhV3mJ3gux1EjkwEUrh3SjFbV9VQC8VpGOm1xedk6JJgmSZoDtxxlt8wD
54Y/fe62XY7Yux8P+Zjc0ABbm1ZPQZ8b+7EI/S4YXmy5Hrx6USIPuFzllsqytfr6Kk70xe9EkdpE
kR/lnboiFnqL8vlW0ed9L5WMd0vZWS8ksK4rPZpXXKtGbj1FhwJIaf2WLgE9wine631WrhtHig7y
YC67Xg/tC2JTCblgYOZn/EhvBsCIH4fGYTgEzjbIy3GdSl247oYE2dUyJERBtOYlnqViXRd2cWwT
s+LPBUSFpgitHDQQe8CKm7kA5hVIDl12s6dB3iQX0TJ8M+fQeEyDhm9rqxF5KTW3xTF/MZb6iTuD
eKVZ5VZxO90WpLeA5SJwGudr+DSWNI8d2FUXEIELF6U3hqmBq04YzV+bach9q7PXU0UgqiKF0Uaz
29gd7TI5JGQT8seeumoHSrZ/aceesp3tcY0mnVuiVWmuUoCuaqPQ3GhGcZva8UXVqzvJRKyVhvNT
oi73sdltpJ5uS49oxa0rZWcm860c9gpFe4wZfNj0zrBaZOsRadpd0QdbS5Ye4syeXMfop7XW03Lq
8+JbW3Eid4v6qIU03aMBJVkZz1/zurT2SRb1d7SPj12Sf7EgdLiozu6ymHc4t44TMLZjtBBGQX9t
csugoHPNF2/knqM/n5rCK/KlyD2ljm3+SLwRKoJ/D9et4RdSu5+XqSczt0+PMi7ncGPF49dgtHoI
2abU17tIaz80qgldMxnrXMOWGvZI3wMQOE3SBneyPTWLxyxFXzLvbzhHhLbqz2UucoSX5tcCVzx0
LnDV/9HGcdiqBTnpLc5diHyJuhBB3IC+GAr+KHAFgoYeqlByITrhnPlxkpw8u/hmBIJDaIPflR+g
vD1ITp5dG4Uv5mBG3GjSaDS/nkobea131ZIsB1Odcw0GKsQN7DHYMlKN0MNyIeBm3UOZw+2dC9ol
9tAi/eboU+ZbRIRG+6BK+ylymzZCpQl5OZw+mcVQVWs4g9bf0CmkWf9fa+hDXJTFrz3/01PnRaT8
j94NmxfCnhM/Ff3CuRpR8SQ4eKy47RAT9hOrG3svEkXW0D/u7n/LEbG+BEbThGepiP7ee6QNxi9d
f3RJBqomihGMgtCH3y4ioM9O4ih9f6iWeOgLIJAzmj2j0Qxo/4CtraQvfcvk4tRMi7LOzdZaBZDH
D7kK96KsHOpqo1s8JwHklQlKRThO8+2kmbOvzuAY0d6ST1S108rGjvukyqO67iwDQ1A7d9shlJvt
klXTYbTbWoh/9X2mhfkqWqwMxGZh7mu77fdRUNe7Msxfgri7ciZcWxp6rU3S2c3VoumDXzBSXcfj
0KxlOu3buR3J7sW7dehalMLqpCpIgabwJsbnfi2Fps13iZYD4xVtm2ZTk321+2AIHgqgU5Dv6io3
1mrL9Mxx83a5/xv2U8HA+vN+6kGI/T98IH7TNBAPnj8OJGSIBc0Kwen6PVb6/HEAIIvLRjNNWIe0
x8VT59a5MLIa9AZkeu3/bLfn6pxevFAHIT2EIMsu/S75rSH2zLfFOVoi2Pl0LmifU/a//Tg4aZRa
bRVRJbZ2mDMbpu/qFl2WDG7caaRXNZCFMzevjchvTUAymRF/TZEm5BW5dZ0a2MHBIepqY7eKmdz3
BGn4lVI5PoFcuTtDb49vE0kPK1cO5SJcq0nfFS+a0o/G3kYTX+ytarlvGbLDJFE44mk21/Pka3R0
fQbO3Y1VdtL0NDrFh7o2i3YbzcXkj06wkbL6ayCAdQG++LBybNfKq0dDmOPtvurcwuk+RWF9myhM
89ouqDdGX7Q7KbRu66IE5Gjq9UauOlTtpUL/Oqs3hWXOdAKlEpRTUxHmMabeUtWM1OShyLp1MZnL
svobPhsWza8/fzaOfdP8bqYknjp/MIz/6YK9zolwkrm9NofgXYP9jkmNRc7H4HVY0clRBEiJf7ST
5fZ1scFHhWKDwRKyufeJlk7e7h+fC1FriCoITBngOzhmp0vtKwWcow86c6QoumhSctzyWgHH2w8k
SdIHnrGoXFeDbmW1hzG3m/w21ebyUddGs/HQ9inTWpYJKvcZBkz5M79nMF8uqT02f0W/Q+gW/7x2
1s3Ly+ey+Y29UTx3Xj2nehQHEDHFlIOnrup5Wz2RZ+h/ykAR+YJYWOdt9VSq6uy5HP+qSFd+vXpw
SLALf69MhBfiPb1Y0Wp9u3xOtTCSNyxO7Kz8oNelKmNoJ+/0Qj6YrSLVG8fu10PB8YpTSJSbVp4s
bI9WkY/m9h9hmT5j+AdVh+D6Zo7qYfGNHh0ZF0OrCte9laOOMeW0htvxV2xAnGR/XkTXcfUiiJsv
rJif5LsCwnZeRWKjEVhggXD9aRV9R/0TKkNI8k+Hs9iDLFT830W4J9vM+XA+LTCuSRhngPMLrNB7
VpE4fF+vIkGg4McwbbAY6dKRe7uK5lKq4LWH2UVoytJ0X4xKOa+nCMwMWUZJmj7FRVtAu7SbPGr2
ieOUoNCUerQgwDEqXWPBJhAgXRYt8f+KNcMf8D/WzAsJp0X4W+qlsCWdFw1iW2GdZggkcuyECfHf
C44pEtrRFf2u3aowHRLIYAva1BtVE6pucVuyxFffzSXWuL6/WjNcijEO4pAUvApu3ZYjvv7q4JKl
BHgg+ZMXgRIqXj1k1UwvlEkG8bm6m42x0h+5vk10bZLqXlKLmXHBME5xd0jmQFW9NFNLhka18SEc
UjapBC6m6XVG39u3Zo3oFDwQyth4jMZNkvTkiunljF6TRq18qVYg4Oj6YJIYKiyHUBmyBU14Z8jZ
TeOkdQ2Qbq2UavJX3DCM/+zY7FrQ6/GvO5h46rwYOQfx76Gz4Uxj8CeOyB/nIP8W/bbG/vbdYf3v
OYj9gHGAqLtkBWvgW3cfuaVsieLy8R0O8I4dTH27g4nePy+LOEr8tWL4Keq/16sxcuYlLSbFJpAx
CDaELjgTg6oKbup48q9JvLb5iJR1vloKbdinczNnLwGdfK4HeTsee83YLdGwY3C2wepPod8lcbWx
AkMNHtraHPeKLZVgg+FeyhfTnFrABMemcv6OQ5IW2p83vKuOCKf/c/8pzn5dYyJN5LzGoN9QM+k6
b+RJ/vVmw4N6I2ScJkov7AV86VxriTxbTCSclBRpLEL6QOdTUqD/eUAGvaeJZLZ3ofwEgPjtjgfW
gVVO4C2uO8BPom34asczwrbC2Jk1F93YKeA8E11Z/CRMDcWPtG50Z8aO5b5PJi19BGsWf8xgpyFc
gvVP4R5q9Vaes8G4Tk/puABrguiisNCX1x6+CkJqc0uZdF+yay3aTnHl3MqVHsoflFk28n0iwH9d
MUzIZBZQwDu7nmO2V8kZmUQgjSpQ00uGKYJLOylO1dVfcBKr8n+exM8vWUZz5fjyNf4S/6aGOz3+
Y3XiHgYgomGqFEblVzugqOGglbMJ0kj5OYOURiRCQo5jIgJhN/1Ynfr/DF2h+y0LwgDdyPeVcL82
rQWKDGgKP4+7hcXLe706lyHIezp36UVX2j2ahKhLiU8JSRIfrL0VtDeq4OmaAqyrmHcm/CQpChmW
q9XnAgQvFpanGV+DAZo3N9N1KlC9RvqtAt2bC4ZvZMXrsrHWBXDfEshvIGi/JtjfQfB/mXgNG8Ue
mcKE+j4CEtwWzACtlrGVPM2hrwXV9ZhqjG4CGIACxoOIo/bmLLur4PSE5bTJ4PYQ8PMwGMbsMvT5
rOXxDV4bwmZg/ZgwfzIt7Va4IdONGi4r8g2Z6ArxU+ugc1xmxrhlDz8ow6Htaui61mElXyuCMhQG
8IYSQR6qp/lhFiwitc6+KIJOpIEpsg0y+qRUvWklqFcFOCMJrNHYZd96MEeW4B31gI+GeLhSNFqu
Zh9/i4AjDYKSlAtckvhj6gCUCjFl7QRTCcRf7eHLuM0XE/EeY8xIrymuY4//y4dpiEpviOw1M1em
f0tnIglJtnPTWYxT1etoGh5mgXUiB2QnTbO+bo0E9FPXqgy5WqZbWwOhxOIPc9np+9ycY2JvFseu
sr1RFoN2Fc2Ssp654KlbxJNAEa1+QP7ZVW34sTMYwcFcJINoWXWJJe/MHNFFmEVh5A0IW3Gv/gX7
B/XOfx1su+5T++XTr4eaeOq8bVA40UalVGYzQcr1uv2EmAufHIRZ+kz/AEjOhxqKLe5k7Deor8SN
kW94PtQsEUQKHIeewz9H4XsKp19Nc4I9iGAJzQ/YU5w0b/eNDr0r+D85u8h1qb3qaD8m20Ft69Qv
Btl2UUxEqj+3dlXeSWnnNajjSTquboxy6tEnV2UXu3Y6G9Y6jrSE+OuMQfOsexXSoGSddrayK1l2
26RHCGY0dCoq3ESuNjWTH5tGHPn5SQQ2f1eEOSd5WHCSimUtVRkhD7m7nKRkvT6wgfABUSXfqqKG
2YnGFMV6kuy4fzRNhJShpY7jrpmpzPx4MdK1XSS2vmfbjNeVk18SoruNI5IkyLcb3VQfj6jDevbJ
IPFMfM8udq7EzdBn0FdDB6yYON2cWVvZhJUK0njzcRkWvd1okao0hKGaTe6r8Tgdm7KRL2YH0WUS
hSpmPyt9CixlrSBD8+woUkUEwJU2lM8mE8JVrMh7zqZoq8Jwc8NJuLwNLkhDdgmF9KOZTPtuzsfV
Mo/fyg4/FOnk17RpvqROuJLkyDfMYZWPTHsGWV/hhNo4fRCxj4Srsla8OAs/FGM1gKMbrxW93ZuS
tE+1Ym2JxmJsId223aLEHG5m2THIAw9t6n1gTq7VLE8Bko4GdVsS69uwnG+mMfELklyzwrl0mv5J
KqobPao2w6L5Oq+HudFdlkkuYW1HLq3+MM5rqzTvW2U+xE147PRyb5svRa37Y6avtKXYkSztKTPy
j7nzezO90SfG/p3Wb/jN/akvd3ajgHB1rhZJOQ5F9Cyn9n6wlWNNAK4XSN2VOix3GuHPbj2XCRYM
6TqQlZeBIYPLAP9+LhJ/mYfbqZo82vsPtd0/t5r85CjNJZ2Ylc3vjM5p28sWO6M0YlI7SJXTupox
HsNsXHeGcZzj4sJopMtZ7te2Vh46zdiyQLdVwOa5xPWdmteHOQ92XeNc0lK7DJAghpF1GbfjAVbY
y8wogiPF8oalXUe2dmUleNbmZdXa5uzZg75iH7hiXPAFRLzn9NVHDr0rRdj1pFy7Q1XFjdeYvnI0
3GNWu6s67aMJPwFNRYkDLokO5TRcxWN/qTW9S78Ai1llb2clUr25aZ6jsr0JRxPtRs+PU8ZkhfOP
7DS+QykF11WjfsxC/TLUJN3L5Dx1DSu90dT+Fh/rRs3tB6HlNpwaqTWhFG33lT70l1JNn/Ve2kUw
bF01SRvysO3PplqvQ4T5zVBtEuyJTV0RU65B2F2TNdSaK8Q2WbpPUI/0ZA0r8N7VxunHJ1NeUmf/
V5w2tHf/fI06xF3Xlr/pVxs8dj5uTMgfFspOmj/s5afR9/mejtyOIGomfUB1xOTileHf+R98NMpH
cY+ndBTX6/NxY1OlQuKTAVFR/XK/eleZenLI/Gg1clGnIc5JaFr8V5w+ojP+ukztTcAZuSOHxzzs
I+cDGiHZvpeVocq3ITnKkKntrA92SyaZ6zJU6tozyZ2V/cysgvHQDVkdtND59JwPRtB0Q8QmRUn0
FJrhXWCVyFDxKJT6Ar8SCV7a5ZVL/ACa0rlOfDJNY3xkpeqWzfhcKXnvVtz3PDucUh+mwEUlR7ar
kOrs1Ulw3c9GtbcbkqiJjHxuog7ncaJMLtJZPlCSc93N3MYIfSmIxp4QWlXBZrGdqzxcSIm0pm2f
dB+bMTCwkhgXPTmPbkGvz50j5z6xm7tMh2WFvmyXKs6hivXAjZL4Upbk+6knZtWSw52iVFt2+9Gt
5gnPG9u6N2UY1m1CEnrjXunRRpE/7adCQtAOxMSMyrdCkZ61GXuEJBF0kA03IRFdjJNQpkmFkO3R
HltFTriXU/wrUdFtnSxYW0oN5zpZupVSd9fYNthHp+IwTk3tlq0e+F2qZewaBfNKnfIZcIc/9MER
zc7gtvVAAuZibTpcfOuaisJTh2SlaEq6IijxutXYT/RGqY95gyNllldwK4jSWMwNssDUTxQ7X9H/
28sVtfuUkONk6qi70vxLsxihBxV28BaNmI28smjwtdvQ4nSrs5JMzOoTBdPOWop5kxBc7GjlZWPz
Cqw6viS8aR9nmB8zhrAQknZ5W0gQSxIyLWpzjylpbelhzRtYHmyqDH+S8yu7lYmLLKZDOyKAWAgm
gSNKMI8xe/S4P7TSSKaorl+PuexhUfeDsQlIwq3WdCj2VT3fqv30Apbd3AZG+RG31+XQafDRIqsm
mkK6Li1rG2XJRaFMhLmNGpDWadzAWH2JKvObPbV9exi6apb/ijGegCz+eVfcf/qS/n5X5LHzrkgS
D+8HOyM7nEiCYtc574qMh8WXQEeI7fI0ZDkX4achC0AJ+pqOdRqy/LsrnjLPcGlAm/g+4XvXrvjr
3d0EwsJLJEeX/zh1nl51liay5qd6iaVD5hRxeTWbg7MvNDWQQy/vsM0304xfbjA5b9e01EkpTSCD
w7I3sgD1WV60RMk64zSm9yPLjl66kkbzJ5npX7buQ7P6O9YRLZE/r6PDp+JrPJfR7/rgPPhjJRFF
qKMoOI98f6wjVpDGXe2fFfbqdGWJEaf3Cvn943QVEVGKMNF8H/G8T2Sj8jNedSiFmID2D3ZXca4K
bNhPPaAqCVS9ipz0oqiVfiDPx0iK4DiSG7KOjSANt5q2aM2TwaQlQkhcPmYRjZRtOyJ3J0Dvdk6q
+imx1GytAnOOrw1l1lpU8fgYWX22QcBO2LWEG+GfdcM46B/koUnkj7PCDWFbSrAnvNN7IBhMPzy3
391H/zKZfvqf//f/P8yOuET/eaX9ntoknjkvMvl/FinvWBgYsf2jXzwvM6JKqcPgiAJOAnkgvGHn
7QqnhRCxYKBmub2NaKRHDs8U2CltSpoKNAHe0TNAofJmnYlpCz8GXpOY6OCsPtmkX+1XjH/t1gAn
fuh7sybdKrMy+dtCYyw9IJUeRpK6SFdMfQjmOCINJ+y1b4U6avklmJqZRG1jnMrmshXq6kjorMtl
HMdDJJdB9pzVTskNUk+HVYwye4iiHvF/pOaDJzXdV+Wk4UakmB6zsLyzuqTadpWGIxd2gVeh8DpG
Tpdssds+LvXyebRi5SbTcUSaVeUrAzkgEww2wqZCZL25TRegD3BR2+SVHqpK1W9jlcKgrDrYN0rS
rKupcp6LjpIurOtnrCPftEzqVvOipRstLIh6LKLFM6TA2fd05H3FnuQ70sxMrwAtuU4T67Yyq5sh
l+W1xrt6KBOJnJE2NbsPs2r3q8kJGk8fM5DqZWo+LXPaXKLEhyzSpd1GLkZjLZd1f2nQirnVpsk5
kkhFJri8VqnLvNDMXyIp3w3hHHtzKLe+nup4IMzCptGYb4E+4eGAxo1HtPKbPA95RL92hlj1IkOe
CWyHiDcZn8dxoG0zq5Shen4558bnytEe1Zy4mIhoOHduex+KLb0T0iXWXd++BKGVeqa97ODg18cC
e8A8mIBZnW1pmDWdy+ihXZynOh08J0wuGBGHbqX01TrPssmN1HHdjs2uNJONoyaB28WW8yUM8dFf
M3Re6CFEvVZu4HSorppnpYERvQi1hwg3r+5DwEWPH3eBcu2kL7lddssNHYC0XyMoXEX25OWR1Zrr
cC7l6SYKyGf5K1qa5n9uTkeRhQhY7kvLdvSTokU8ed6iUNwjDeUfRGvf0V3/VlSUTYzdGEJwrgl9
/5tZHSI37qXiMPyem/JvRSXQYvRCuRSebqBM+N6xRf1mVsc0mo4fshuADVDB3l4zCWzQGnkyqKgK
1KAgD3Jp3KCYDl2dAW9Bj5BDdCdpkjWDQq6uqlyam1sd1NwGYyV0hTyz80J05JN4Q/BSckfuYEmq
sRUOrW+N8VQyyjA59txCijT5SBQTKoQlCKSrBPgAGXxOIeXsEr0R7oLcSbU1jjFHxgfuFIwsDIJ+
/oaj0vnPlsdd9zK8FL9ZiuKx81JEZEDDQ1VUQR8Ge8oqPZ+WxMKLohoAOAPi7/jD82nJU+inxIqj
ZBNd+XPDQ1RrrB3ywHmM0dy7bAAK3+hVScZRaTEXxEYisxJpJ56yY18dlUwSEak0RXsR1MWU77q4
X6JPU1E7WybEY3Bbj2PihWoV1bvYqOPADaVp6r5gF6ukznVau3fc1tIZukljKHtBqWXOLfA2I7n8
G5aPuMn9udK6LquXX7cx8cyPtSO2KXwkoiEFcYa96rx2xAJB4EQFRiST/EY1/99rB+8SHiZsEbCe
3rOJ/UrHRBxMoYemBi40r1OU+6/WTjbisG6trLrgRhslECOYa2zNIknoqCclIaaapFLk50ra7LJU
7i3XkPtZOcxNpZDGo/V2rh7iUY4CfPNihVVisenf111e5Ls0Gc1so86krP4V/VeB5vrzajq+vKS/
c7aJp87richJjjHuX1wS8fyI9ud5PRE3wBaADuUfCOaryt2AUma+1Q+cd6PTBfGHZI818J5jkRbI
q93odEFksaOEh5PEAj2lVb5aUXK+lBig4/gCAk5g0u1Lb1U8kI0nJRZC4EVV1XYNPhy+b6uo6c6a
ZMl6MvJIeykX665rbI4uUKtBsleMzsb7qk9W+LhAWsw/WLUiTX5j1I9IaOpnmF6d9hz3chJuW03U
93/DhiV2mP9YYmXTxL/tZonnzosMq49J0gVapNMN8O1IWfxbbo7guA0hq/txPWQygF+AHoHwPHDm
sZucFxn7GYBWemC0L4gnRP/7jkVGg+zNKhPXQ2x5DKkh12ho+372+mRVbjmNI+fw1ZKqXE1tUW3K
UYoJQ1QjPbrXCN5ZT+MwXHbTKDEj4voFw+oi6ed7Pcoj11CyT0k75VexMZibdGp0+9AWczx8s8FZ
1Ps+swlr7sLJKb2pTbJ0jfwvLFbpqfIKlV5Z8wtXTKonHYSbZsay42pBmpPUNTWtqvp2ZpXj1ezI
3F9CHDiknFUeDdt5xzTc8eu0PPbJcFe0pew5VXdoAtT1RWMQXRmnn/n1GTDYi+IFpo76awAN0BVA
8UND+Ubm8rTSxuZxkhhFWMb0oDndTVFXvjr0ySqq6slPW71Yc08PuZjZHeZxDQe/lF53kEesCU+R
GiQ36aR+6dvkIZ7Gm7TodzxjX0IYvQ/m8JJ0S5KJq5brWxcpXgrhk1BMfYMEe/HzOKdrs5hP0mDO
rpKqt00nEaacGQO+cq5e4McfqyWbDnFc215qdyXRmsEHPUX9Adx/8hJsDxdxNDQbrZY/2GQcmTMh
G4qVfnbm9EPJ6Pi6nYsC3N6UrUPEcrI3ytN1LdVF5De9FilHB+ynzohcwSHLx/8OWsCcHFqikW/+
hp2AwvI/doLLmOit7KX7tXwRz/3YCRziAv9ViQjmz6vjBg4zm4BiQUQ+ydXOpS+6E0FcRs773Zzy
aifAciD8CVC/T0QOvuE7dgI+8292AnHe0BLlxzCOpIpB1/m2gmkIpZfLsrcOvcgZLzT7SdKW1Tjk
yrabi9aflD5YTRVDHl0AfEvjTpakz84kPYVLCyHONk03NyqNTHXlWlH0z30t36hld11P/UuSOiQI
GuW3ki3PjbnYuXMuH80828n5tOona3S7SX9WG2KSkwoan5prsL3qcpXZA/Bki6iPqMRiVXalH8+h
hYoyOoYh4LVQD4m6g9Tm96MT+3KkSwBrMSuqIenp7TTZROXmEKFps+wTo3iiIHjsHZoOSit9Jvvv
Et7XYerT27pmNKZk5uBLoZ7tQGvexWX3PAbFag5IH2jVu6af147RbPSgfXAAN3hDnF4NcjO4gez4
YbbAl2sfiqjelOjV4GTQmkqb0k/wm1O4Vsz0BwI8TNlekcaAEq7IARO2S57DLMoIUlSrPa2oK6Mf
rhySR/qZVksfI59xpjwlLli2/WmBn4m5PVoKsiAH60PuzICc6mJnBMaqReTKbyPpq7auHwwjeu5l
afEaY9DxScIuiXLrQ6G1W7ubpHVaa2K+NxFGOjEyVKW68UwpK11lDrFLDolFty2A/Vynx0V2VlY1
3gN3elIIM+XeHDwvuvMlVnVpJZvj9SQ1F5PpfFTNcEXEwcocl8rtnExbydHyPFbSWte6BqaTBB6q
mL4EU7pv5/EqqPrOrRe8cyS/NS7r8KvdABGc9GjbTNZzvMgAL5aLxek+6nrrTQ2bnxor4apeSpQ0
LeDifmoQPS57O9TBpzBkWYQ1dQlrX5+zem9HtcSw0tlNY9V7jt50flwQ8CLoc8bc3096skpKeV/k
xaXdqoObDNN+Ksh/QLXTuXKE8i9TFYg0NU3RJrKYHra07eYwIZqlhimTw3/J0+hblxvXIwQ52eRW
OHQjPux2E9XLJVfGfs2N0dMAEcDTah+ImD+oLbi8PNflTSUZBMuAk5msR1UNtnbf73M7/zBnvewO
5fxEEjP0R2l2dYw8hh19xXW/i+Xk2GXNug+CmIlotomaQVvH1nTBurk0S7GkI6Nal6P82RqlBzur
Vw3BoJA4H7W6Vd3JREDYBc06lqdj4tQrOqMGCQ/ZB4QIXxyJWD1tbJGxjMFN20gfLDPg0NPTLT54
L5jTLyrYPRKmCYC2C2Ujy+Mlf2NfK2CAaUMB7Xm2fKl0LozKQcJlXM5jeQmgaJt3oCoHsojcstIQ
dknhB+gtcDT5dpjOX6QlvqkiAy7X7DxM2Jc8w+n8KekOmcwVPGLYTYrHFxJJDnaZPSpOew9g9wKR
yy5HWrlyEpkFHknFPUx3U/RE2bekIF+HfbswptaOYD0JJYhVkIn68+CY930ZvzRquh3GrvC0uL1v
nOwiSAnIrBS5dgtluNXa8XoQtPGoqi6m0Fy8oRc6qo4eb9q8hBrwoL/izPzPEd5l2eSffqOPEVro
84kpnHg0YyiQWQ3fm5PnExMvPNNXqmeZVtJJ6fLvaEXEFHBcIq+WT4ArWkzn2lnAZ2VSLrnWfW8U
vOfE/J5H+UYfQztVuI4hUQjj388Qq1Rk4xRNalwkwRwM11AialznqZzN404/kWHpkoOW1FBNFzQz
1TR+zmUnhXeDEuuL+j3twAmVAFFDXDV1cpuqDAAqk+ldTzQbnw9IkUa7razx2lFpjgI5ib06lI4N
nxKEdIxKEkPZpoyfAdR1m14avUJPPi2VisWrKJ+XxbyIJ5Kpu9EzxvgGudph7rTIVZbqql3KK6fV
Ci+3C8JZG2TPuhNfO9j2XYdPTDppj0VhPg5tGV4QG4ekIkwO5UAuYtTbsx8RUR9FeujXyzRtrCX3
tIzaPFwS34mgyQ3GlRlHq3Aq7/QaKp8xsn/mY3FvNfCq51lahQVDHVuKCRAWAbqwBcJS2ikl0wIZ
tL/H5rrFcU1AXCOjDC/CL47cXBKRcA195iruFsj2pUFBEPfrNDAPsz4+Dlp43UrLrVRLmyyJn7Fy
3umaHiIDCS/1NmdWFC2yi678gdvGbpG6nSbXsyfDsXatOV5LQ9G7UyrdRwWi7F7I+qTpoYlIzDMN
6QbFB4OogduGWYT6MZJkY8dojW7NnD2mKu+dPDoHSv3bsub9mdr8o1JA6rbVa5RNT6qWXCcS9Ou6
ZzJrhJxGHcCEprA+W700w6g1QIul1U2pq/siG29r2fJLiGZrbvTHImp4FYv+ILfyLSOXbZ+mz2GY
35ST3PnFqN9B6gBeFVO0cQOCOP7RWcaVPVEATUGDpjBeNK5jIfirTN3OE0c6ocvEmbljGQM3U0gt
4601ZOl6Serjgphdn9t8E5doMEtndvusP07pcpHXdusBcfADIs9rrbmnPLhdSEkrrYYoBon9lxTl
UmHVwlzjN1Wm1J2qBjBquAAgz0HiziiGZr+VjVUQ1I+yjeqpmoftUBtPijGs/4ptlLbUn5sQV1ne
di9ff3Pz4LHzPioQOyCc/hHGnGQz532UCFf86ETsOYa4eLzGjQhHMw0wNl8Z3x9f/LGPMjXCLY88
EUYJTi9w/O+4eahvWxDi4iE2eBG3ycibsD827Net08qgGlkmaQZ0DWD+S1CRglnmaoDsrQuyzFvm
rrg1jaEw1ibVNnV9wAViWw1LcQtbsOk+aVlT9X6ogbr5f+SdWXPTTLrHvwo196Zk7bo4U3VsZ08I
kECAG5VJ/MparF2ypU9/fi3bxItgBuQL1WHqzNR5X0jH6XQ//Sz/5W6O5U3xHAJENJ6w8Ja1UVaH
dX2ekeOOTSH7FA+BhP0VR4ud/vnRet/GsuLXtHuucBYCCaVIsO32tW+Fh6SA0QCVagSV+KptRQsB
C1knHm140mtq84/3md4WhPatige9st84VkJ/fqd/KjpbGP+qaMkjMSZsKcWf7/ZP+aNqCTvxJi0W
pT4JUtQkq4rU0h1IiysvHNwPQ7Cn+FfN5DJafcxry/6M/rZ6oSvVfLKSpU/Yjjq3ZmQ+KIkFkF2z
VxNfl78OM7x2qkhNzpdphE67rT3XVlbepomQow5X5qM7d7/kVZbf237xiH4qoq8VdW+p+LdurEO5
lhBgTQYBaArbii5KbYmZwSAxr+pinr+LFPhJemnjK0kL7nM50BfjSC3lmzmGFWd6GH134R6cOVZQ
ocZofrXlBF5HQozNS0kel14CINVZJecIQ333ZB57R0D4Y1BEZ5VDeVRadXwTqKb5rqQ3OTHceTYK
JRWMAgC2eWqUoySWKGYck+pAWhojW42FiY8X4VdJaSc5aXS/TGzvTEu8NLwe4lVrfVtpLn51eYR3
t2VVGlMNoCVuiFi1r2cT+klzfJWG3sp+59QqvwxjlS4+JKCK6zNJTVfBo+bXkTdZSWEcE/E4uf/P
oUkmLZqf38+P00U2q44jv/iq18hP3B5i4PNKxd1GfuUtLCKhdsZ9a8RxXm8o3F7hpQxtFmiaaD+/
Rn5GHCYjUqCZJNK/6/OqiZbSawItIj+pOr0mEAiGoP7yZu1e0cpcRYHHh6e1qd2Ynkc1aCV4Y2VU
poMyuUjnGEulnluNVdX/LA0D7IZS+VPsR9CG0g8+3iOqtFqcRcXCvItSyyY/1SyoQliUpMKsBKgy
yVsix48+jJDVwNKuwjjPJZSa53PpzPUd9asyCK7ccOFJqFoDPwE6zbhkXGR2/U1Dz4B7atTahZ9j
sVTGsp+MDDu69RCQ1YwkgAYTV3hTLj2ENYrPVuHb5Kwgp6Xh2InLkeVUN7icTQeyRwEaSpcGQnAY
49Hf9f+KMZ5IK35xxmcvS3o9LYecL9secs4kaii8N03vdC+9AahC3oN0AdIXB1rH6luwcNSCW/8S
ZjbbMrHJfCQmgkzefju94Tsdn3Khc0DKBDkD6Ta+0+4pH/iZY/kopTIaluvhWaEu6voTph4oumJ2
5p9Bxw2ls/lcX1LIZQxL7JKybLWYrvLwujCWeJh574jC12E1v41jMx/pKpYAKgwCJ1UuUU6/Qxn2
KlhiF4c1xEQaZE9WbF1mZn2ZKlkwRrZ7NaqVIXdifk7JNwToFw6G1njoJvdpnE+wRLtYLrH6idJv
CMY/OdXgqrLTKdT1DzziqLANaGrMkZeZoP4+DVBVkLI5KD0teQ/cGW/z8qqsBpeJWpgjP47f08D7
EusIt0V1+clZoB+I5887n/6SrELbcv383EmcYBzEzn1AEBgVFX5Gc+VjVsjTKPYu587yYpAsJsMV
UnKy+7HKVlM5NF1adcgx+qYy8pPoGipYPfKU8ItVDy6Ybry36pqWs/VxEdHAc4ZuNUpy2oWSXPxj
2PjnpaZzXhnhpWnjCYRWpXBKSZ4dO4Ojt9TukYIejlZ4oI/KAfxCM1qEo9xcPDpedembtXZuppk3
UWLzEcAeyrcJjOncAVFoqyEWEwSsGAnd0LOfioXy4q30wTilEXvOj+oyNVvcqoPcG9k1v2Pam/cW
uPALyaURpunvyoUKUtzCIh4glIEInZzcxRWOrbljfbWKML4Gl4Q/+6KahIGtntWDJUV8YXx3g2JF
X0D/CmwiHlWSPf8QDYe3bs2Uyco1j3fc0xFj0dNKSsY1PEc+uoyUZOyPpBImJ8EwLiYyv0hE2i3T
sb4VsOq9v2HwA4/qV+Hpafoya5U+5ateoxPoNMa7KJ5vdeu2TzDvLJC3rSaqGA2/5shIPdJdVcBD
gWEXo+FtcGI0rAt1KobKDH4E2/g3kmRFvLCvL3Az/qU2FGwysPASJd1+bNITVOpC7HxuAzdOtLEV
Fu5IWtUvrr5kQrMyk0mspPd4r135dP2xIK98+EPGyyqeTyt18WwH6Rc9ye/DSlAfHPMR/KYEnx/4
U1LG1eDTIl1UqDSnD64Nevg6c0r66AuXRvRNmPHXMN6p9STFg6ew1WtfqHAsHDCgi4qte9Kgk2F1
77vanS7baXVW2f7A+RseTsqtX59MJKuWLQ3W5utezyZnidYAOPQmBWTJ7dnkUd2VLDtoDDTCpShJ
HZrxCRYOiBU6ouDyGgWN3zicDWbq9XA26SHJp0GwGTIB5T3eP5yMGIzIxAXrBq6l+myt0BQ/N+y5
p40q345dyOEIjH9dxQOG1cyAGNldrBZyGI2d5q+qrn0/16ISbQ3PW2Ta+2ZD/5/XFAL///N86zGd
lrM0mx0nXOLrtsdGIDVprlMkCP3uvYSLvrzo4NAxWivRkuu8xjS+hEj4g7q1jWgkafxrukmAWhrd
hd+JaIIZux/RDPhZMDGQJIf6A/Bm/9BUSCQ4QV6V8EMTiX5ybQ/K6zRGc3GUN9hMHlq0gLLaHaZ3
dSjNcU0bwFpEYyr9UBRCKGGVl7WBTBnJGc7E1QBvtVodya5pz+SV/pIkwF989MS1WmJOOizNCyfx
irHslR9K+BC6bd56OOlivgx2Rf4wzBRtNKhqA1CJdO3y2c48PxMjLvcF6H19ifmu91gNHeBamm5M
4qFtXQEqomGfzJc3/Jc0Zpk/aFp5kYWU6h64DGShpezGTVL/0ayX2aTAlAwbrVIrF0g8yOGkQLT3
GgEXYDe1H6ElwngQxv5SK+4DfSjDy83fo51C58DWHCu9lXMnusC+a15e/hX35Je190P+5jYq3Kzl
nuxU30OYPMygNLRFDzWyUBqh6QkWGk1IIbvG7dreE/MtAFJqa7hDmxJ75+3X0R4BI78hMv7W29+G
/aK4FzaMqJoAnjYO4uvQzCo91Jg9RJWvYwVULy59GU9RKbdWk6yojGTEHFU/k6IVvsm0ZL/EtVKh
8MF0BXlmvX4wYl9+N+D/0y7hsSC7MYIeXi2tC6kIZAny7aBQvg3U+fIKV+rE/oSAlml/Nb1EfReG
VjIclZCVGXYMmJPMzXR17Zaq9B2zNvl8KWET4bOvzJTwS6zymllutoSzQ7x/Xw3i8qZcDt1nf64Y
38w8kL7Q/FrdLnwIJXYJfDsq6tVnkhCaUgvXjMeGspD+waj1Gxjb5E63mZ8leUQN4tcWLqKJXT4X
qpncKQW2T4oH4znVyTXQoMBCcpkzofHjIGNaXjv6ZE6/McHgLyqtK4lw8TVfuHqEM6LGmL8042cp
1OJb8OPDG8UMtXCsIhoUv6+dcoHbY0lgcfUKcaA0yWJ9UqHiwF5rWfgOSYhyNQFdASVdcct4iSWG
V3wMvYF55TKYeq+upBivmEwzLlBpqe7VlV4Nv5SoauffXEdXnNsEU5HR0qxTxkb4dAFQ8JyPaob5
xrmXI/EiC6D6pZWBZp56gWNET7h7QqZYCA2ZSHOU8iKWmawxMIq8oYrvI/jScxMNCvNmjtGcpYx1
T0pkJBtNFEy0YDkyjNB9lIeBcV0PrfoPwKN37nMaZdE/edPz+0E/XLcAf/wjbMTN8z2Z5tO9fzhr
+DEfillafZxlRZBvExPxN//bP9ywbB6rePY//5q+LNwQz8M8dZ9zcesPGDjWLxM02BJTqATtX7Z9
aFUMNkj2lYa8t/fOUjoIAUXI0OvWBu2QbfwQAFEEIGioHbMl6IhjCiWEjJqX9nceWl6rw5fWkpG6
401nDEQP7zA9s73CnCMT5t6GJvrqF8tBiaVc7kC3t3wGgPVKhreH81Jt1veKnuCDNMc2nQITd6Qi
vVkUen42SLCJCQ1XOV+FSJAEoedOInoiy7Q+W/npTRgmYJfiYokiGBFmTLxlAgwjloH8ex2rTsCh
Y1dX6LRpObjO6Jo5/aflwrgidIyjOLmvi+LCXSH/Y8i0SvJHrIXwaUBawgkv3ay6sIthAPtMfacA
BRkmIN5Wy9s6zceWvJipyfzj0g8+yMvH1H9IltIHfZm9S9Lwkt7j17Ty3mex99WxfTQizG+5biCz
VnrThMn+aFW4d7lcQw0cRLcDP/ju+JiTmMHySyKb31eLeX5RBZo5UudaMtH04DKznMWt5sBEwqRo
db9KCvvMCobheOhF8yupjN4XQ205jvWlOU7d1VMcadpI00L3KtIGwwcZ6+kHB4zqJ3sRfKiMVL+R
q9ieOIFdndO7sS7wxLnLQSpp1dA+K2ERxvLS+JAsm6t/oXn6i+sNMamz1K9apF2k6NggzIbyQ1rf
27l8a/mpd62aufp5sLTzqzTIk5E9D9KzxM2wrC+qqBziOcr/xnzKUCqfV4ZV0RA1Ilk5N5cDjPhq
ehQYWifaR6xt6+jGLxehNoGdBoVZj3J7XCrK4NmE4Cxe1tHKkNM7jDOz4QcASRGWWoblfJ5zGP2R
FfnV35Gr/LKHSqSZBW0Z/U4LlXSEVICoIFh4+25xkAf5VzqIGv4Hb5SdjF70Sencm0P+7IDELApB
knCD/in1IKKevxVqjjuoMCEYDLIOVEUQ8/s5fRLh7GVLlXxjWn5ovYShFCRXaRlmw3PL9mpt5A9K
yfuCytQgufLBqIPUSMCY2k8KZ17AUou5dG67Q/3ir8htgR7/vAZ8WLr/5C3vEl+0fZc0zAARwiP2
k8TCKOWl2/YNkHGl3Q6fYCN4vfcwwXXH9oQvEL2u1/IP5T7m/jDeQWf9bkPr+FHC7ZCqT/T9SZVF
l2S32Q6CJkJwLMFY1zMqQFFKaqvVyA7yW8MH9IgpVHEDcvJa95MBgq+miZAOLrCY0TVqCas6ChIG
lktzonvz8kJaLpnwjHUmt0KxEWqBfhs7Ji+VryDo6irpqrgMfd2apIOF82QVUvIBVdl6ZLpZCXQ/
lVHHVM9MhLDRXzcmA8usb4oqPtMrG2RXAGxVctwLIyqrYJzhcx18yVd+loL99dWHv+KwUpX8/LA+
Ri8vLWeVr9meVeY8tCgUw8AeZ9++jBwKe0xQhDCjDwinTZPV0lpzKNgoOyPV32KcKqLCeu1wrduv
4PsZXzGKVSkJD04rg4wqdxbxLWp9cvmcLyGXPoelD8tFKpzo2gGLHt6ulssHPQ91qqAVSlKQRLCj
uY0rdwkaFiLHvKF05KW6GMW59Ywt6wCx1uF1jekgPTx74uZLfZzF+YB6w1hceiYElaH96FCAXnh1
gVDTSguGn+OF1QDz+Zwr0DTIJMfKwLEnlVOZePsNUSgZBU5GcRi7vjuqcoGuWWWr4fDiLzipJMO/
OqlP+BTNj+Nq81Xbs4pSEXofQ05r4wewy3CFrIiiuwze9UhUGxI0XjSYqCFDIl7vnWGB+hZymcGc
Uwe9yjv+W4xEAAB7x7VpyDIi4BNIWF7zwIvguwOpqYMo0Cz8a26AlA1dxlpOfV34S+gg0Vwde3Ly
fRHVL1ZVfHYdwxVYEA8TpuRe4CHVEI6X66GBlOb4A6NWg3lmVt5UDOaucQuunzLFfsnjuXEFs0od
z2nheci+nblljsK7Zc4vSg7cuYebNUBEnDCd2FPO+ck9GmIGVn+6couN6I2LrgrkLvvOL5PPpOrf
krJ8MGr1zI3Dl6A2JgsUPEeOcG+vhw6IxfqfpTy4maca8APX+zQvKS+qOkpGRV5d4gCFQSdsuFyr
MYmOZrluAoO1oy+SnTyCCX5vVebU9a16PHDiWx6Ax8hTvnmG9yS5y28rI3qITBcFR02aFQOs5Yfy
Ga5R7ijT1evhIvDG8aL8roK5GQ9UPb6Sgrl6E1NW3UiaOy0lOGF09lBSjZ0EGtgwufTsBMfUfKV7
kwS8/WgRVXeLBJfqlAHq2K1T91LxfeMMbF9wsQyRhmN0bk9QIDc+AE8orpd4gE99tJ9H0sC0/skH
lnJBE10fLfOBD8h0lb/zkUe/iJcVZs3lfDV2JYHiccmhTCfFzK40rxa1rUzqTPPPsjkQ/2ygfs7m
7uflqnRHcrS8QuD4MnSk6zStUZUOvVsFN9dyvrTHwTD+DoRCP1eGnjNZlEBeC1E4KYn+bWD5j4pd
WecxJVYiJ++c2P3ghFdy+C4DenxRUZdFRnErUaeliKfbgfyuiFfBeE4lZ1HRabVzXQhIPpWeIrRo
wNlWVIBqFt17VIQrKsNVZXzS5MU1GkmTKpXKkUENqVFLYjD5fo4CDlQe+RnyU4bMZgRkI17aWM9S
jUZgPTiO5qQSxWokylYH6YoRfd38TKemjRMTsqGGuUVte9Z5OVjdOwiEjVxzPvWUMh1FbgYLvKqt
wSiEpKvWsjmNfbRPv/p14V8NmYVPoUhGayOpRb0IRr0IrTttl6Nmyg/DetFqeR+RTD1Gf/aXdns2
xwv9vDuzmyGg4jCkvthLKZq1mt7Qr9YIprmbFy+0flTBzyVbpfARQy6y2n+9CaLQ2fzxwBKVkcCO
oAiwpfbyDXc26fjTH3el/uzv/PwnaOlR6Yfj7f9mJ1hnZyswLAS3iyjDJrXnzdjbCgjQzIpQJaW8
3DA1erkVYsb+24difyu0tzr6Roy+4INQyIh8YG8rkA6AiquBuGO/eEbX+UL/ToXxJ/djfys4FeIX
zgVB1KXBCe5vhfKWpBusLxnLFuDQy1Mhbnb3U4HUDb/vTWvl+IJYktCP345GSap6uRXCNbfzVpA4
Qsx65V/tnwqaBxRijIHxV9wovPRyK9CK6boVQmEEJUmVxwiELhjcg1jBCwL0h1bKpvnf11MhaOId
TwWYATYBlgluLcJ24fCCaLBNMMoVTUj6j41OSz9PRfdYgU0lTTVlS2psySuEtC04rca8q79bcWTF
8ft5hVBA5/ALClKTYx2eCmplutUGyjhrr8/1OezfYyp3zytwEEQZDxgB14Rf/tGpIMUCbUUnQUiK
9vhQdA8VhALgkEwcNheAqLiXYUFqYCiJjgV6Xusucy8jhVCW6xg0eR+YhTB7JSLSGRIp295OMDrG
ywY0XsOc7u2hIOp33grgaGBBNaFcsjE/398Kro/5qqa7yej6FyiE9FLHQ8HzoSA3pcqiR93gBQ7O
xJDyZNjvZxQdx877wOEHA0H58YpQ3dsIoQhv0BmEubrFvfYzTnQ/Egw5GJxiNAfyA1kfMb492ApR
psHCoj5hGrKRPOvf7RC95o63w2QmrXH++SnRfwDefLAVAGcYHVJ8bLWWmu/Yv604gvD+fnLFO0q6
zRWgjd92KuDo0r8yZQEO3Bgt9POCdD8VdCpw0SapwJOdekuoQO5dECHAxUsLY3ktNNLXPFMYC3W+
IERNXlHUVta6gwdbob8F2G/RrQD0sZml9vJUKN3LcwNBWUlmJ2BHaEKc8WArpLdkHKRdAOC2OUcv
t0Lrnl7xguACRdaAGM/Gj2Xvgmhgh9BUYC7YPCCbQN2/sCl3PxU0cIFk05uCjSL6t4c1KWFTRbsa
JXUDgAwz0p6+IIKC2jFWEAtkeDnNVPmoIOVIAAkT5O4fBJE+3o7jif2fvKSM6yGyg9dfp90HgQIg
nCEcrUkqNhN4sfM9vB2nOBKADxh9UHxv5br2AoUMTgHpZKRC1m/t+jv2cCu6x0w0yADG4aa2acoc
ppqw63hBKUBenf96eSqEGlvHQEEfT4Cr8Dpag1oOG91U50xkG6Ob3pbmolTouA0mPTrxcFCBKJYM
pfcgTgBTk9CG5WFZjw77mmaqp3hFLaRFmP9BOmpwwwdboQFaQvfPQLVnawTRy8uhd6/OKS4Aq5JY
MR9siJFHW0GDAnY2qejG0LOfr4eQiOl4QdBmZBSM14yl8ISg2XSwFSpdPFGY4L7N2WjMtHp5KpRT
QCqoOnCHA+63tRTbe0hp85Fs06qgWm3g1M3m9+8h1bufCi6ITs+Shj7oQ4EcPzgV9H5Vgz8lqVjz
nXq6FUb3F0R09BltCN9JCk8SzqOtwCZCQED5S8IEpa/Fxwb2snYV/AEJ+w/oKzHeeIVfQZFtEKhM
xXBPJlgcbAWcFYxitgbJzVb1MlYcUQT/pP6A6iDEEbYo9oOtEDgCxL8M6TWW9HIrRLzv+IIQFsX4
Ey0LLDVF3/JgKxShnMLofG0V1d9ToZwir0BKkx8V/st6FHqwFbS6CSE08noOv1K793fFTIxMcvM8
HLUqhnS6YRciZSE8oJqWTi/vh/CH7Xg/TIGuQjqAChxTP4Y+B4cC41G6u5uku5ke9nInlFPACKjB
VBgMMv7NlKeHOyGDSIJ3DaCiIS/2FqgpGpAdD4XB+INtQLVFU5GUEhKNe7kmxRjIRDJvIChC4rWv
danWPe1Gh4amDW19DaKMagiQ395WCMVMmF8Wk2VhlbQBDPcv7RbpUMdTIeT10dbnrWz0P4+ipggV
bIDKzAyOZX+nxkLvrONWGODMhP8OYM21FtvBqRCgbiGS3We8keAddtwG+tiMugR6F0Z3C46AKRH9
fgB7ryAcvmMPL0f3jALyB8AR2jVCG3SNt9uLE1D1xAgVgfS183xfQ6ba/XLQlAGWC4rgh97bfsiU
QS7yugh3uSaQ9HUrlFOU51wLWbiJYkfbAsgjpwCwSia6rliFmkovL8iR5fSf1KRoXvGTwoCiRUWZ
cRAyRaEG/MagBlnrDvZ0K9TuOQVNG3Jq6OU/AdrI4AzQ4CKjaFrdvT0VglTc8QUBc4QJBcNxdS03
eZhe8ZAK4SLAu2svinUW078XxFgHsS79Ky4ASCN8DiQyyjVOYO8FEbLVGjwxrkkzK1pvfv+2YtNj
7LIVXBCI5EPeS2wk1uT1va0QSbemWiBMyMh7DOkW5k+dLwhGLAx6kP5lIwRZf/8xhV4I6ETi/gjn
dAFU6+UDop7kfjAtZRqK9v9G/njvUGBoAwVANP5JPnpMpNS6J5vGW8x5m3J0ffj39mH4VqcOo5/5
ypHp45GAkdH5chAngKSSMoA9FNzAQxgBW4ErMpCKDeior6+H+OAd40Qj6kECRThsBeQRMgmm/d8K
IePVeSsQN6E+Zyi8YQbu3Y81R4w2txBNhaff1/LD7P54UHQSEMGV8Iw2jOqDx0Mcit2RcV+3wuo+
/KA5xS+b8lso3hy1rmRwBnRywOGsAd99rcOM7sUHaSZACSGEBtIfc2F+1L3rIQO0Uell6ggRq2Kz
eppRCEeVjoGCrQAjgPEYPgwbZvneVhBTmYkIkxboIeuJQB9fUnCVnbdC4Ll1EivaU2hDtQJtkJla
Ywx6m2RueEpdKo8WmNnBkVBEV0sY3An7nt7eDqP74wGKBlNcSjCswBo98oNAgREvzS1Qmsp6sN7X
5Mro3qVAmMQiIoITYArUAiJgck5LE8GGHhOtN7e2y+Ug3Ub+TdhVaaLbfwQ2AstNf4/WFnikjfVj
L+Ol0LTv+HQwNv8JzQG5EpPnwtpAB3oLX7ZOkWjTgEHJh7YV7fxj7iQVOU5GaF018/Te0s0b+9KO
54E+Jo8nI3OA3E1edRAsyap0Wt8gDICnIb3Y12ApJGc6bwU7IBTOwJcJh2B+1IMnlKEh0RKZgsZ/
r6+59pHR5u/PPEgg6cnxLrwa3+xthTD8wBF3F73Zy4Bpdi874E6iYAofCikb0ak8LDt0+pg8rZQc
P2TDe7kVwgyt8wUBk8t/GIpvTVYPTgXEY6Bn22q1r1W52b2nazD+GRISfyCJDmKFyEHVV/xAXysP
RvsnOBV0IETJjWwP0/EjLpCAn9HmB7L4I6z28oKYp2jrQrxH9BiKmE6+eYTZFXU5PAjCCKpYpB19
fUyPbGz/5AVBFRI8FXRRzJePFX0Ewmbzjvb1cpAddr4cdGpAImKKtZ58HvXviBPU5Ex9GhhSfzNN
jDm7vh6ga/DZM6R1Idqm5wPxRRTtqFNsmPm9jBNW9zghPAL5nePtt7E+O3g9aObQwIQoJIwJ102t
Pm7FsZ/s78cJITIAVF3VEGcRQ3HaP3s5BXFCEZwppgFbylQ/t6J7TkGzBmA/vGIK0/bXg3DKeJQb
0iiW9LT+wIvrBLECk3OiAayntVDN0amAFQbm5AeSovmO/xWk5L/4Sz8kvsdzN3hpxL3dWbbjtvYf
/8JW2vt4gR1jtbV2995fFV5s68XX/mvin/+9b83WoFB3/nSLSm2+1ebrNz/j8Xff+2bbH2z7Ly/d
WTpNn+dV8wfV5pO+my7QCP9fN/fdcFd5HIovc3qhB/n6YY5t5Lir68bdLxcPI3+6Xefq5X/+tVmb
3LTz2qPZsz9LtwvtLM59PcHiQZ5OF+52qZ3lSe1OsHyI7/F2oZ3FeYG6L+46bx5YfrZda2d9gnD3
9YNi9uZsmubz7WI734AI0f0bpNGybXMIi53XHk+xe2vdepqPp1gdX+LtQq/bIsjWJ1g8y7bL7Cx9
intKPInj2bLlqgqSX/dPPncz7M+3K+18+FPc1XEwrVqWPsU9HQe4Xy6neevv9BR3dRxFfstnP8U1
HUe58FaPopeWb3CKazrmmr55ckOnZf1TXNXJ1I/ytiN5ips6iV6clgApoNSdj/skKpxg2nJXBTq5
8+rn09T9PsUZdrvW63US0qzd13eDYBGlbZtzitt6ns5m36O0Jb6LtnznT3/BeZ8XbR/+FNf1Ip2G
bft+ivt6OQvDWdyWigksXueNuYyKrPXhE9zl7qsX379P05ZIIyTcOq9+lbHt7nah1/MuyJTdF8+n
2XNLmBHa8J0Xv54++1lbuiGwQp1Xv5mG0++z5+1KOxtzipvK6i9uFc3bNv4UV/XGzfP2vTnFVb2J
oue5y/+1vU+CKd1592+nz28+FO6b96SULQFH+JCc4Hv4bUuf4sreTv3Zm+ifN/l89uaJqNnyXok2
d/cfYfbmoZgVLVmxcHXqvrwbPkdBy3MiVH26r161XV6hqNV56bvpPIwWs7ZPforbezdNs/k0CLaf
9DU4CImGE3z6NG97q/RT3N2759tZW9oqeojdP/ls1to3EJDF7ouTPM3eEBlabpNgLHb/BlGauq1R
U0ANT7D8sq3WESDf7msXadpWqQk0XOfF37lEgWDWkpwZp7is76LvwazldypIdt0/e5Qupi1xQKha
dl78Plhk+exlu9JrGBDDue6r59TGbx6nbkucEYDPzt/gPVkxT3hr5ipAc92/gdvWKBOz7hMsTc+X
T97yggudte7rR0FL80AgY06wdNzyqYWUSOelP04X2azaLvR6HgW4qfvisxeib1vOJKAhp1i+vaEi
5uonWD0sxfuxXWpnb05xVz+6z21Ln+KWfoye207iKe7nxyibTYuWLTnFDX14pknWsvYpbufDfJZ+
L9K22y8QW51Py4PLk9Ryj8RAv/vi+ZvbqHBbXjxBfDrB8vRVw7bVT3FLH/LZrO0WCVTOKT56OWv9
6Ke4ow9L95+WAylY250/+WP08rJd5jW0CHht96XTKXOPrCW8CBOYzss/Tb9PKWa2K+18+FNc1Kfp
yyw8XrzBQJzgo2ezlu5S4x51isVFf6MtOWrwfyf4Bqy9bMlNoXJvfxtiMv2H4+EnN2ibPTdma90/
uxtGrb/WU9zTp9R15scXtXFq6PzJv86CgNHK3ezFfW7LThscxn/4Lm1AgR86V8fwga2rd9uX7cMj
xN94FmOxf/8fAAAA//8=</cx:binary>
              </cx:geoCache>
            </cx:geography>
          </cx:layoutPr>
        </cx:series>
        <cx:series layoutId="regionMap" hidden="1" uniqueId="{4BD691E4-F865-44F8-8D2C-A6CA7BDFA179}" formatIdx="3">
          <cx:dataId val="3"/>
          <cx:layoutPr>
            <cx:geography cultureLanguage="en-US" cultureRegion="US" attribution="Powered by Bing">
              <cx:geoCache provider="{E9337A44-BEBE-4D9F-B70C-5C5E7DAFC167}">
                <cx:binary>5H1pj9vGsvZfGfjzS6XZ7G6SBycHOKSW2RePl8RfCHlG5r7v/PX3oTQajyjZV5YFvLhKECCxpWoV
+XRX117/fmr+9RQs5tlZEwZR/q+n5s93TlEk//rjj/zJWYTzfBS6T1mcx9+K0VMc/hF/++Y+Lf54
zua1G9l/UCKzP56ceVYsmnf/+TdWsxfxdfw0L9w4eigXWft+kZdBkf/ks50fnc2fQzcau3mRuU+F
/Oe7GzeKFnlczN9tfkT/fGfGsf/ubBEVbtF+aJPFn+82iOm7sz+Gv7HFz1kAlovyGcRMHamcUEJl
VdM5J6r27iyII/vlY0knI0XhQlaJ4IzqQsPnqx+/nYeg79k5M+MyKtr1Bzu5WvI0f37OFnmOZ1r+
d0C98Rx4B7e7H/711576X+3fuY3X/+e7j5FbLJ7PHot5scjfnbl5vGQra824f9CPj8s388cmav/5
9+Av8K4Gf/MG2OGL/d8+2gTv57gaeKtx9NN3+IvI8pEQTJOJrBH8DxHKAFllpBNdA6SccI3rygDZ
FUOvb3sF+i9gO6DfA90BxWnhe15+/TrPno8JsBjplMqyLgNcygfo8hERspCZrhOqMEXF5ysIV+f2
hZ3D4R0usAe+Q5LTAticZ9UiW7/lnQflFw8wG0EmK1TnVNMITigbQKyMBA43Y6qmcl0VXKx//EU0
Lxk6HOHVA73S7wHwgOLE8M3i+uwz9ID1Wz4GxGKkcKZC/sqEMwEcBxCzUX81C0Xogmr6Uoa/PcXm
mqdXlH5ZTG8vsQ/QW797WljfL6IISB/5QtZGPxLWYiRrMmc6USnFOe6F+VuYv7NzOM471tgD6B1U
p4X053m+eIKa/ZNz88tSm6gq11SZqlCtcLoHR1oZQctmAnCrGpd5r5a9xXrF0OE4D+j3wHhAcVr4
/tctfPeoarUYcQUmEQfAvUTeUryUkSrLMiXiVaK/hXfFz+HwDuj3gHdAcVrwjuPSDuYw9453fvlI
03QmoFULleKEQqvaMIj5SMH5prxXzDQd6tf6x1da1wtHhyM8XGAPiIckp4Xx9dxfnMXfzgpncfY5
jp+PiraG00qZRhmnik75lvuDQccmOM66zImyrYBt8XY47j9eao8d8GPi09oL/41i/6i3NR/JuqpT
eD+oQhmV9cFpV0YKrnJdZ7C0cJkLfL4hznt+Dsd8+Tiv5HvgvElwWtgaiyf/uAa0GGm4pClhCuMq
UeShBwyiXtE0RQih61ReWl9vwV0x9ArPT66Y3d7NAf0e8A4oTg3foMjmobs+Qcewn9URUym8nOJF
3xoeXzbSVF1A2YYU752cg8vaWKxY+h2MByvshfKA5rRwvm6P68dmI8aYIEKFk2QJ4kBEc7jJOCMa
ohhE1rkirzfYSiHr2Tkc3w3qPbDd+P6J4Qo9bP1qj3N2CYX5y3rP5ZYVJY+EKqCaEUXICtV60f1W
NC/1HfPQsNMG9T6g9hro+tdOC1TDtREyi6OjIgsTifQ6tQa1maxcHBsmlOhPtA4TS1UpTvaWVF7z
9PrOf/3q3VpiD5hf38Xr754W1p/nALqeH9UbgiCiBrOJ9JFGHW6R7QtY0P4Y66oscBMPw8drll7f
+C8jvbXCHkBv0ZwWzqbj5nM7XkvMY8hqnGidMqYxyimspd4M2jjRFJq2wP0siLo68usffwlFrTg6
HOWXR3pdYA+QhyQnhvE8C44cnhB9voAQnCKo3J/VbYwZohOCaHBsK7ib8fnbKxnBv56jV4h++SQP
F9gH48FvnhjGfa5SjXSWo0aV1VGPMOAlnMvqtserP+pCh1W1HYcyXxn6DZS319gH6G2q08LaCMrF
2QSpZc76VB1DbLORDONXhnksaxRJXMgO2xDbbASLimvs5XIeJol8Z+pwvHessQfeO6hOC+/bOAuP
q4mpIxxqgstZgzaG2NMw7oi4lcxkZIxsn+sVM4djPKDfA98BxWlhO80Wi69xdmQ9G3ezBntJ0zRZ
29az4acWmtDh70S0QpWHevaapcMx3lphD5S3aE4L55u4Pu7VjIQuuKl1pulIECDLjMwNcU1H+EBT
EHRWGeuz/tZ3xUrLXvJzOMKb5HvAu0lwWtiacdEbywg3rt/xMe5jZaQhjRpZt1xGDsh2tAnRKGRs
ytgCZHey9Zqpw1H+/mCva+wB9Q6q08LbQEbbUQU2GymIGnN1ZSvtyuxjHLqZTgUVvdN64OBc8vOK
0C/bUpvkewC8SXBa2H7I5sjMzY/s4tQQVoSYhrTeFTeGi1NHcBEO7v6y3kq/XrN0OMJbK+wB8hbN
aeF87UZPcXDkU4yLmDKFUg4X5jLFeuNGFiPKVHwKpwjfFXtacXQ4yi+P9LrAHiAPSU4L48/zr/Pc
OWoKCCS1xjj815pKYQxvubDpiChI/UGVVO/53MoSeOHoFaJfltXDBfbAeEhyWhjPoHU55VHFNRvh
skWaBxMMyZkIKA4cIRRJnfBtcxhQjG3fxi8cHY7xcIE9MB6SnBbG5jw/ah6fOkKkEQnXTFfgwVb6
rMwNQY0NoMGtjVijrpI+F2it1r8EKMDO4ej2D/NKvQe0G98/LVzPUTmxSI6bcc1g9sLu5bh+VahU
GrDbwFYZIQUIWVzrYrdBks+apVeEfllCb62wB8ZbNKeFM6JrSbKoj3wR60i3htpMoFH18YcBzkj0
gWuL4A7GUUfgYniGX1g6HOf1Q72usAfOWzSnhfPVPHp229hx1/LyGG4QuDmgMgNqJHXtOtCoXWUK
vJkvObdDZ+YrT684/fKJ3l5iD6i3iU4L63H8bB9Z6yLIrNURTtxtJFP0HuAopdEUZAOt/J0rJFeX
8pKfwzHeJN8D302C/wPY/pzFjSfumw/c/uQM/2rbCBSuwlEJcb3UpuWt/D1EHiHIZZQtU1hOW7L6
TYOLH57dVYuNrZ4Rb0g3nnD1gD9/Jf/XmkKYwbz9CWi/3OwDCfEQuPA/r6ycLdTECEmX+BD5HRQp
fMNqh56dw8/jBvUO6Db+qu908vbXTgvX94vn+sihBRg4TAZsqkAtE0KAw1B/H1pA8GFXL4gXbg5H
drjABpK7O7kMSU4L3/HcXzbv+aFs++WTi14QyL7SCS7KnZkcSMDjsIJQd8yW/T4GzVxWDB2O8IB+
D4AHFKeFL0qmneP3B4Dai7JiRHZRQAxn1FYtYp9kiRZU8DSrZEfl6XemDsd5xxp7YL2D6rTwfiwW
i+DYqrEGlzNcUgzxfHglB7YufBoUDSFgBr3WR7xVjVcMHY7zgH4PjAcUp4XvdJ65X+do3XZMZQvZ
HAqiv4yq6ksDpg2vFTRkRJZgBO8qPXxl6HCIt5fYA+VtotMC+tFZZF/L7PjlLir+QdLGqqXH1llG
GgCDEYQ2Pn3WziDU/8rT4VhvL7EH1ttEp4X11A2CMM6OKrb7DC0IbbQMoOLFBblxqBErRB1MHxJG
tKlPtVwLlJVHY83S4UhvrbAH0Fs0p4XzLJtHRxXcfKTr8G6gWliWkTlNhoUQ+BxmMhK4kDnd+60G
8YYlP4cjvEm+B7ybBKeF7eX8yc+PW06MI4x0Dda3fdCRw7NV5oJok6YJpfdeLTueDspcXjg6HN/h
AnsgPCQ5LYwf3a/B4qhuLvhCuIIoL/mefLUhpdFVD/0CEAlG+t1L/GFDuV4ydDjCqwd6pd8D4AHF
aeF7F4Q5OvOub8JjBJBQt9JXmyIZHvYyalu20zkgmxFAghhHZtZWtP+Fo1eEfuKm2d3ZY7jAHhAP
SU4L4/O4zI9cjtibT0DxJa9uy1UtI8FS5ihKfemZOFCqXxg6HOLhAntAPCQ5LYhvnq4Xx82Gh0+z
r0KEw4viPlb1YcUSLGS4utAZEwWJKD0eNqheMXQ4wgP6PQAeUJwYvmWWHTfahN4AOpxbkMN8dRMP
7GLkcyDrDsBvJ1XeLJn5DWw36ffBdpPitLC9yGEiuce8gfmIo0QYkwEAbd/CZZir0/svmYxCJgT3
yXb8d8XQ4fgO6PfAd0BxWvjCOVstoqMmVAJgDR4MFfX+YlcwAkYwfFlIjYemTeHgHBjBLxwdjvBw
gT0gHpKcFsYXxTw/bqdiVAyj7khH9dFrj6UNMwmdiilEMxQsyOnt3pcrhg5HeEC/B8ADitPC9wbF
/8fNm4UGzamsEHlVYbalQqOxGrxXSNFaVjBtFTasGDoc3wH9HvgOKE4LX2QPzr8uno57CQM0FQk7
LwgOzWBcwjrSr16yaXv837o5Xhg6HODhAnsgPCQ5MYjdojiytxL9iVVYSP0QCHisUJoy0KExAwYu
TAzyEcv2WsMOHlcrjn4D48EC+2A8IDkxjOP4yXHx73EHgWh9n2mkyaK1/CqDZ4CzMmIypoRA514W
jm+lRH/n6jew3rHIPnjvIDstzG8QSVycXc+fjqxhI/u591MqmL3W1zVsQQ6vBwb7oOih70M/jCV+
Z+pwxHessQfgO6hOC28gfZaW7tk92osdNXyMDK+++YOiCNS47IAcc2AQUFRUXNvsJTb19sbu+XpY
83U46ruX2QP43YQnhv3i7LFclNlaVzpOuELBcEXk+tDVnK7hJY6RITCioaah1/yyGcT6x1dZA9cv
LP0G4sMV9gF7SHNaON/MnSgOF0ftFqCi5wd8JQhKcYYeLlvKGnwmGAmEOlRIgD4qhX3w9nivWToc
560V9sB5i+bUcM7QLyAI1q/6GOcZg7x0AfcYfGOIMi47YW44TvoyCrhVVtkhW70/YOUuOfodmAcr
7AXzgObEYF4sjjw8oi9ShOcTTQMEcvt2VpRTjajoqrg9OeJmyc1vALxJvw+8mxSnBe7fiyDA8MWb
xbP75B43dxMDIpbDumBarRoxDZRwuMEVaOcYAPOSib2WI6urecDZ4Yj/aKE9oP8R6WntgZs4y1C+
d9T7ekci34YcR2eYvl8IrC9GltOfNsFfs3Q46lsr7AH3Fs1p4XzroodTsDhqQidw7FVrFKuipkJD
B4nBIUegGpkkSAfb3VhgzdLhOG+tsAfOWzSnhfP7OF/My/WBOo5WhjZOCDpjShfM6+0+Tkg3gAcV
tjUahfTVVYP2ESuGDsd4QL8HwgOK08L3NkZW51H9ZQhnQdPSe1N5PTVkQ1rjqtY5RwEs+qfuwHfF
0OH4Duj3wHdAcVr43hXoS3/2Ye4e1bJCPz2UyaAoTlcxzwla90BSi1Hv/oYnRVl1QR5kHXxn6nCc
d6yxB9Y7qE4L7/sjK96YvQfbCs4SzN1cdjseII1ex5gWg8Z7FCGR7TGrPTuHY7xBvQe6G98/NVyT
RZ+6e1Q/dz9XAHFnRvjKPh4qXOgeQlQOdQtf6t3gg2N8777w9DsID5fYC+Yh0YlhHQf+MTUuFcFp
WMe92iW/JOhu3MiYKNMnfiLBd1VHNYQZ7PwGwm+p9wH37fdPDdfkqMeXI3EIqX19y8zV1OOBbO5H
xODoUrUPamxXOd7Hye/I5rfUe+H65tdOC9f38zA/dmUUHFkIKOtI3O07zG/HnCGMkY3/RnC/jVCs
GDr8zA7o90B3QHFi+C6ekVVw7KmaGBACnek1yDQ4u72GjUZB6wkDw4Qh9OVZsvQbGA9X2AflIc2p
4RxVfQrJMe9eFM+gHzkqoHDF7h68qCPmjDQCgN07QwZ37/vFiqXfwXmwwl44D2hODGf36cgYU/QS
gKsKPWJ2jWrrG99qcGkhC3TZnH4QT34Pdn4D37fU+2D79vsnhmv8dFS9uU/MxkwBFcZt74fcSsyG
jEbQAdUXq1y/LRkNdn4D17fU++D69vunhevjU1wURxbKSO9Cnza2buqzYQ+tCiqQq/tSdj44r0t2
Dgd2k3wPZDcJTgzaYnR2HZfuUT3QyOtA8Oili8/WqaVo6ISRmjCGl+NRhym6j2uOfgPhrSX2QXmL
6NSQxpTUo9e+9fFAzNlDXLDv8DLQofvCZOheKkEDgh26FerQeo5+B+fNBfZCeZPkxDCu3W9HFdTw
YMjoTEw0AifHqiXXhqSGBwR+DTRbXBaeDy/gx56d34B3g3wfcDcITgvaD/Hz8zGv4D6ng/U9p783
ydxAFgk/oq86XzfDhWv6rYejZ+dwZDeo9wB24/unhevn+fMiOup4CIxU6weQM46Zan1XzGHJORL2
lH5YFyym9ayut8iuGDoc2wH9HugOKE4MXzfwj1uuCqtHKAoUqO/DLzdOLgYYI/yPlvPLxnrDasbP
S35+A95N+n3g3aQ4NXij+LjHFzFBjERENRMqFfvilmG3Fxn9fjC86UdTfD67PUO/g+8G/V74blCc
GL6ZaztHVqlkpOZAaYZwXra8HSjNmH2LFFsMw8TQ0x1dUD8vGfoNfDfp98F3k+L/B75/PDX/shfx
dfw0L9w4eigXWft+kaMRcb5sPIbPxvNiPkHzlqLd+9MfkL7oOTtS7dYq0MXzn+8QyZXfdqfvf39D
Q3ozf2N1vb6hWszz4s93kqaP+krWvrxR75N5+kHVNbIM8JHeN53Q0HQA7i3Iet43w43irHD+fMf0
fhCjgo5umFKw9Iy9O8vjcvkRyl/RS4hjNHJvb/UlFeuHvI+D1o6j1/f18uezqAzvYzcq8j/f4Wfe
nSWr7/XMQj1AxSXSizDwEfyhtprg86f5e9T04uvy/1McXw8LFpGriEixk5ZmolaZchWziimTNtcK
60okhbKwGqfzxommBppiZFbpqB9Sj4b2N1VWav5MHBFLH5klUu1TnWRF/s1uWRDPO1WppOfK06zM
8Lo8u+yULu+MJqlc30hRUiKnRtyokjeOExHkjxlXWzomPM8/uTSq/ImXJ0553qRF6p87dibHU10L
KuuJO2Vjm4GgNr1KnCq48yVNScZWLTnqtIqlIjQYKRvnutT1NL5KI9eVDaI5bXJnl6mlzEQA99WM
lpXVGngS2x2TMoi+oM5FkoxCtX0xzgIuYhP1Lzoz0shmLpkFUiEvaNv4uZnnUtuYjWOHieGkTSHM
ymJlbgq3zMV1G5R+5dyVEaONNKmLQM9z/JrXkvzCsXkUGqEXcFeeh1VROBeO7GeeQfKAqEZa+753
UTthnc0sh71ntYgMT+nS2IhjVS5MpaWJNM1iy/9K87pUDInpgXNT2FXohkagWjQ7J4wF4SzsnKYx
0LtIt/6Owjx3p8TKu8TIuRIqZuvK7aVeN4o3rvSQE4MJtdXvy85R649KraXKY9MJ2XnyWMyebL0O
nkjXdPks99PcH3tZlrjTAoW9WIorxRfh+KU1UfTaug31IjYptZQPkcwd05V5ZE9ST+1cs4xIrJn4
WXrpI8HtIRKB0hoySePUTOQ48s08tdSPpZpY9TSqkqJ50EsayKYjeZ43prQl8mWW4VFto1R8vxzL
OWXJhHWFSO67JufuxBUtjYwszRMxbhVapoaVe3E7dUqny1vDlaroXg9SSfvG1VrJDUnvaj8xmsLX
IyOM9bAxVDdT7dCoXNuVrkJbKO04REm6bbIk6bRkHIlKLcxSz2vVqBBo1GaeVqfcSIJA4hOL5KF9
aydlS889Nw/pFDUXOblNkkp+9FhCvVnt8zq9gfyz7RupsRv1U8QlnZ63KbqyXlqQKAozS1uUnT9x
SQJUaqP08/pW1GUzoW3qTQSt3Eu/s6W/Eha2j5WqKO/lLLcnkuVyM/dZfU/U1r7GCfDMpOD8Tk5I
6OA5A/c5YNT/IGV5Pasj6sw4rd2vaSXsWSNRfhUSLTmPc2ZNdC2MZjRpiokq4TV3mogToyNRNnGC
QrlimZzeuHZKzC6KlDvJ76Sx7krNhyATdFa7WnwVqql63TjEn+lWHY5tFKBcWikLLzJu148ita1x
VvDWDD3ZO7dLhV4Qy+afSJtajuHoLr/NO2XBwrqdl3mQ3TKpYg9xWVsPddVRM5Ll6CGJKhvvI3fM
2qnyBy22y69VICcXJXGVR8cnuWv4percaEGDLwapmOVNLf8VRrl7rqSefyFaHJWgdPyporvxua95
YW6EWmSd567tn0t61k4ySdjXdmy5mpHGsvc+gIS8yzov+hI1zJukpW7fC5GpszLzrAniWcXUjVxt
0rVNdp5nND9nZRI96Aqki6sW2Y2CrTirpLybss7n9xWzpDl12wZLxcmnyk2Ke630ymkWSe00UL3q
rvPs4EJ4JIBsEIXJucvuCS+oY3CHhbe+JkVjx/PIt5B40WNWhvmt3GiObkDdJMIoSUgvWN5Jn0nS
5TdFpQa5WbetqAzi+Mm9owTqg15Z4bRtG3tMlVAd24peTcIq0SdeTFlnSJWSTxRSFQb1cMxLuWje
dyItp8JSZFPUVkuMok3ac8ummkmDWp/5oaZMtJxLhhymime4paqaNe+ip1KmHnYIgbglpfNYxZm4
zRqe38apE08s4HNO3YRfWKHfXNCkkKbM96Rp4ijKZerKzbkf1HyshbS5kTwa4LZqo5lW2CVodXUc
WVx9ymomTfwuda+J4rXTMEukiUqVZFZrsRgrrp6a0NiyWy0r6LhuE+ejlQftjVNq7QT9c71p2jXN
rPAkb6LHoXLJtbCAOAqYqTaSPA4Dt5kxl6k3Qdhqn7S89GaN5vGrwmnSm8KvyIx2dfNghSS7xTtQ
IZIjz5v5mIw0Q3qRO/YSWZzXbUcnuqXRWZuluhHTLpmS0HPHUcacqWTL0UVK43YsC6u4VdukNHjQ
lpeOH1qGE/B6WkBuThpbVcYkruTzTlTWTSnb1bRFnb2JC0GbNTjRU2Z31ixNkti0GPFvijajz4Fd
Z7fcywkUAF4bkRaHM404rpn4HhtLYZebmlY3F5LvsonXlZ5Zeko6UdQSiLdtdeFINT+PwjKaIotV
vpbQlPgiLD39s6qG4qOfafROstRyjAtTndW6F0zDomCXluT7YxxvCNGitSZBgdsi4U47TVGG9s1h
xL6SXeJPpU7K3mtaKwzCS3ni1Tkby5Wcju2wU8Z+p9lm2AphhKHuXZZdl429qqzvNClIJlIZVrcy
JMesszx/EqjCMrumsmceU4JJ5KrRJCRdOeWS49lGrLjNuWsrlQklybus8iS/SfTAHYeyUo4d1w3G
jW4pYyXusB3KKvONLqi7KzsWQX/hkkmq6s04FFU8gQnfXZRebU1EJzemWgTeWNW9bNIg6mmGLGqn
Xpjl4ybSsYfdLJsWnheZIqp9M/FIOXPqsL9A6viqxX03lm3CzSaRsUtDzx4HjaWYvtfprlHzwpt4
FcEdmpHg2m3L8r0keZLJwy467+RYXBStW0wl3gD2tLNMO4OYyRVdOlf1nE+4bjUTNxLlrPNFpRus
9fN5nCXp2CMVm0VxozAjaMpaNaU0cR4qESQXgaY5lmFpefY5KeNuqtRdcssCrw6mPlxY6tiz65pO
cz/PrZvGZYU8Jq4dlFNHRnn4eSM3dXet4SUFZpN2ovjQsC5xptAvs2LMsqS+waUexKYiO1DiBGuD
1ghTWrpTDz1xU2pEWdVyKzEyu5Racl0igeCr3VWMdtF4Oejvxe7Y0J2f4qRdWkQrVfr1j/+ZLeK+
2DH/d0/1/a83/wiil0V7g2HjD1vWy1p132na/ODDHxsvMFa+2yEy6vSELKDv//F2oU0DZqPRWm8Q
fKd6MWB0dAhnSExGZisSMFajaNcGDBzIUO6QXIOuS/00NTiQ1wYMTFzM9IF7AyMg4Mnqc26+GzAc
KdE6zOM+tA/751cMGBmlSgP7BXEJ9BFBMBJdztFtYNN+0eIoCSLi86ucNVU0lVorzf+y3FzVDR45
YWYZCFNmfm3gNvdyI1Aqln8phZ75U61NwqQ2Yl41nmX8E3ZL74n68W5Zz3He3mU93Xq/KKN++LgK
HRXjqXvX5Hq3oLUHGnOhMOllH70xdzn2WN9CAFUuK7P2+25BchfsMCT2LGtgftHclTkYG2wXbD6G
yxztKfpqZjDx1tzlaSjV2Cfqldta0NKSujCDgkbjUlH8qddSfVImlJxbiJxcKal49FNVw02cyJ9c
u22+SlogJm6YZEaWBDATtW5K4zT80JbYW0kod/Os811TkgIo2SSaJ63uTS27vbKS8MLx0hur9C1T
t8pPjtR0j0JNA8P2U9/05DhIjaCInS+KJUUQfkGjmrmT1OdKVAS3TRa1RmUn6hRXsXaLV6xNNC1Q
L/wmbY2asHTCNMc3mafRGyuz6rvcjfWLoCDxI9eK7tpTbPXGY75iSnHXjNVCZxMJrcwnWunwWcIk
ayqntT1J7LCedbr2dybYZRgUrhH6dBLZ+kPH47/boK4Nq07vod9+8BMydcPmLvGUL07cfrCd5LqF
ADetVptHFruXrfRD1YR/8Zi1piUFi8oh3djn+SwK0qvSac6bLsZTd7pt1K73kXG2EI18reT1NyLb
72tLBEZkN5HBOzF2kuhZquGUSIvHLIu+BFX6yeHWTWs1wrAl+6rwrHNXL4NxrLaeIcWeMtWUKpkV
ZV2aHVxx09iSnZlXFbZReQUfp7UKx0DQTtA6n880SX1ua639DG9Ae0lZcdUFVYQbxleMotNKwy1g
6PIo4YZc61d1Ht+pRewZqU5dU2vLT2FTP7s0/cpgWocVkwLTg/0XnTfEdzTf4FXiCFyz4dxJqmIs
Z84CA3bOiVTYY9akstkS8jWELJ1VqVQYGhOeoZX6UxRx2ZSD+iLtCL8UeC6D6EEyjVQPamvXtoat
etcVujdMmKVM/wFyjJKfuu0+b40sfL35lpRrSYaZzEgOVnFDYfpcbxy9lWUEYzP6kc5MrO6w15sP
sqzPanpNHEfGxPrmgyzDQFKVwG1H+2YZ+q/cfH0SzUCUaX2vNFyvBDmRcM1sijKlbB3q1D67ykOF
mqQMk3M/VpRxHPveDYukYOzkaT118ySekspfeJZmTXw3FfetncGKyll82zpRCZNQvVUCiZwXjeU8
+ZJ+DddEMEsyt5q0QcWMxLb/Dro6nFqORVbOOauy7FlH1eAuhLPuMszkxvAaNTMsXw4uZFK7D23b
5blhhWk3lhQpHFtNWj+EWdGasQqXC+vaTzF8e0bJrWvqBOzGLUg5oY33HCNhf6rA7WiQgqvTMHWT
S2JHdyIhslnZ8IZJqXQDtU+ZiqhVjKaVHnRSyue17Rf4RtNIypeohch7rDuR/y3ZCvEvYW43wTlv
lfbvJqjhxcuoZthRR6dBTrL7VirzW7QIBn0KrcFRYFvQSPbMuLG+6roFO1eT3+cpVx6SRotg/lXl
jMkpjHtcHu9FWPFLaKNiWuVlOc/COjBCOO7GapqXEyBVTDNWOf8IpVSBk/nHaoY5z6pFtq1k9FTr
o4n0QfQd6mcivJZErtWMfiAKRd6h/l3zXCulmGekYp7RqrFYr5p8P5jo3K4jZ+1l/Dr7lYO51CE2
XepQMKDMQM/AMYfw2DyYsdpwNWW5doXMyGc10MciI7GRpvos7nz1smyLT53wlInK8tKok5wYbuCY
GYxoowqra+E2zPRtqxnHVGn/iqywMYugDKfCibxx59ELqXBaAwblom2cm7DJb6Fd3Xht+kQz+9q3
ZXuaZVk19S0mG3lUBkZrdzNPz1OjlWPHhLmVjEOid2YXN1NRe41h505n2GV5ETFXTOJWm5a5l+Bn
W8nMSAMvXFTDp2OF3LSKLDGFRIgRO1w2Ctv/K0i65MHtBDEbEquGbNcfqJzmF36o1M2EpK6q+oYu
yVY7cfOysKYFCyxyo1ZaUk9CT5i6VjMO1SOr0gmy0agGz4Ha+Qb1XecyLzNLTElR2jcqg7rA9OQj
cYOv/4CLDvP3fnaS/usWbxITXi+5JdX3k9QXnmL0KrKwV3fSG4UdDYFwXDQYzf1oCuzj9UlSR7hz
MD6dslfLb32W0LgRLdJBs66F/JWz1PfOf3PJoX0Bol+9aYeTifJJQQbmnY2YlVInhXvtlUmg3yqd
KPlFyhqbz2oWX2lJ53yzWB2zzzySo3ELp4P2kUkiNGIVoaFx2fBWm+SyJJ4iy+r0LxbhwV2iap53
LjErrO8sVuX1X6ovx76hxGpeThO5C/zLKC/zc63Ngo+F6KSruNZc5z4qKxu3D8vr+M7RdW9iOVpg
yLmnT8JAxZHOZeF9UEVwW8mqH90G8IoYXlTdNlXwDH+4jaOo4xT6dVcZumpX+UR1bSs0vCJn3yqG
6/CfsK37doE/viAG7cO/7+uebGNfa5yj8meZt4qNs74h+ssD1ikmYnEVrQf7i2C9r/vNi26FOBJw
hKB74RvlDT1TFKRt6C/TLkG1dqvc/+9xV9rbmd/viOW+7nPz+iyQfkpmn1f71g7VrVx1G0m3rlwH
ypeXf40KXZ4oHc9oYAi/absJb4Jm5qU1FYZOVdrMnKRDXIItj0DFCk+/dey0k6ZVU0K0B7KX3noi
84NJS3hidmUdGxRRqHZS+4LXcHiXXWJ6thImV04YWMHTP2GrKT+VoOY8z3doIqD5vs/6wu++kBDG
wGr+2nqf9a4LVUYOHsWExZXnbL3PVGQFEFgXsASw2Tb2WV+ViNQf7Fu0BcBACvlX9hlk+NZGk7G/
4PBAngEGeQ79YxJniWVXNLquXPJRDeiMSYib5tSe2j75UOnWTG8L+IELt0tnnlCtca7IkvU50O38
A/MyZ0KrFI7ihEJQQR+vZNuIKtU21BhpHJed7jvyp6h1PHGPwCiCIV3m1WPmd7G4K3vBCWM+uWil
OMnOS+FZZFJ7YTWt5HySwjZvdPsvKeWzttW+Kp6fjV145gxm2ZcJ9f+2afeUy+lzRp1LjNab2Uwy
lFD72HiI3NPyfaCFDyEJfaguPvziKr+NM/olluwHz8ozw3d0a+zGnSnRIja4RO+cWv/ipiE1ZTvR
zvWM/MWy0hBpfVvK7FIqvA9FGNtjlVuxEWjkS62Vj7pmf0h588yVBs6aCMHEJIP5Erp3Vpl8qdzO
LKL8CQ6xO61G5KWoMkPo0a3L7OcqR/iZiA91Hjwg7eFceNKkSOOFl9dXdcBvLcHGTlTc8kq97ULr
QgnTK+Kmj3LiIbaW8nOesvPWFbc5Kz90bnRdcn5TS+WU8vrGTvXciPXLogvGrd48lKU/ixuKaKVk
4kodW3J2S5L2r0wr/4677GObNKZSFe+7yJu0PPugxrljSEReeIl+n7RwK3SC5YZcdY+hl99xpSNG
4vV3E7f+IpL8P+R92XLcuLLtr5wf4A4QBKfHSxarVJPmyXpBeJBJcABIguD09XdR7tqS7O2O0LOi
u8MRUrNULiUSmbmGPDIRXhBwICajtl42JK7pNu5opVHliat26oBJ97FXurFfVtu+ZKve5rjwhDjq
bNwDabtt6byGmWgyBGTjsGA9E+dmaFnSUpa4Wb0hwBXKjF+NrX+uuFqXg0gwWbpyDD4KIbe6zVdZ
W95zg6FH490a/FWFyY9GI2tOdhVT4W/kwoFw5Nq3rJ1bmx2thks11IBzvPC+xpylRBvGDaBlARAV
4BxbyWHehIFZ+SRNEPgA3OrvQUou687nUa/nn2aqhpWfj7tu8J/mWp7Xg9vEaV0fDe/nSM1Nt6kC
90KUQbaaefMFiwEuwiyjkY+Ds9T+Z5gkFo9FltLHOQSOpFVLDo4YgFqWXlMlODZ2iwlf6+gN4cQ8
jBZAlKpi034IJ2dlbLS9qFFYVNUUOEeK4VCFz3uQUxcVQ2lQvKR7IS07yjAPa51AIfTLjWMXOOmS
3zH0HepC5a3ONp6fu3Zi2amKiFHEbL2ZT806G2rWbwjwWowIsmvaT6W8AcREwbdIe/AjMgwA/J1V
dTdEWOUFhgBd/Tjy+iKo8HFO+YB3IfltNeH37jbdBWXqcWTV96HOvgIo+uG3UxEF3mjQg9CtctoL
4WTtKvMGDAApODGgMnSxAyh/19r81u26m8Zwfx2o0YqybvBixZwuDtH34HikedLl6Y88GPVBV+E3
R9TDVc2rB+IX30TejpiO6R1tyEOW9e1GAGk9eL7GKSjSLA6s9DEPkBcy0QRx6ZpxX4TTfcDUGAG+
6OOmwwQvU+w6F6AIkdl7NEUjYset50QobwMyi4nGrLJjt9YTZn2WisIpPUfWuW2ZDM5zabbZOFx1
Or/LR/rd5vmVrKou0pbe4n1eWsSbo94JOnA4eLrKNZPrtG7GZHbraWVYJj5FNRjgTvt7NbhIe/+8
opdnXq9oOFYyGM0z8sts+l0piP4CdR0BGxcCcVSJpysam3PhXO3B/uEXSoUK7tTiQPSE2xkDwH92
UNCPXNGY+r0tBV0w8PCDHKQ7H1pJlBG/MfBCtzVhZVtsTxryKJpcZTdzmJH0tmQ8SrtUs62yU5Zt
aqfKu03naCDmA+2HdpcBfNBbNyeiWLm9l7lpZLd1HzkZUPYV/ErYdONqK+zXKsgvnbLdf4aSz8Nv
+e/xdPKk/jOmludOMbU47EG27GEnxWkh2Kns8/+Dphnz33+E6ou1+SmmAsQUfuE+6J4veuY37QWM
tMGUDIGZ4lF02/5HYoq+0Dbf9RcQ5SGuXYQpqJ2/vv+G1tlOqpNhkHkHUoFugREOrZvYpXl9y6ko
t1M1Me8a6hETde1UP7hjmuutBrPuUDEW7mpnytyHKfUCebkwcvMm6vLWtpOg5I5Vx8tB8/AHOmG9
B/P0XtEOc1Qn+4HB2A6dB+CakNZRz9Qtb829o9SQZIO+biZ+RcYqjzIrGON24dG8cLgAsX337Jav
ZOBXUdgVd0IC2CJ+dTYKvEtQCs5aOftnLunHyM4AVNVEgrjpD9sgDTHRJVehm29aJc4mz81W1qB3
U2fOddHd1D2GsfgqSKYoJqaJWxGxmyluMF5MRl5dYMZw0w/srvCUidOpvmWj+z2vyaXT1vdWTm4s
5XuJ7xRXrLWSNAxv7KYY4sDtXbDe9KVVdlemdGJSWFNsHOumYoUXj0CZo1QUZyiaHtK0vnRImkVG
WbvQ7UDXMq0bW215GYTajkIVerFfExSflr6s7HE3DUMe5WVzDRIViSwaPo/4gFdzqs5BlSWxGSsw
cWkNLC/Yt9LGGE17G6rcO5bniZxnMDSdAjP0WtGIiz7W7qQiO7ASKf0eNXF/sFEATbbhkaiCPqFa
Hnuptr3XZbHMx341DeaLpb0n1xdZkrYh2DbjvKqm5hB4gMbqTBxE0FyjapjBRRL9Jk2bPUaFGz0P
13NpeZF21O6FC0f69MjyYkOdXq2qgsDdGry4qugvJ+085ca6zytzkelUJWFRPzfC2Ws++Zuiyx7C
wVQxa7MKnJ5h3XT4uJgveALp244agmqu91HCZAe7qmXklOGmAme44ZW9s1X4KOUQi9k+TB634rBq
dm5hsnVj5EPJ5yupsgoIR36ZukO4HXtK4ryzN40/7NvUbzYzS4vIgPQ6i/Q28Oo5MmmzKWe0OqA4
fJOyfFxooZGly3Dtm25lefII/tGzmoN7SqYlMPBbE6juhl5X4D5RR6pVm+dBZaIwnaloYgt1kBdb
pnCqqCgb94F0YB4Do6ZAdmZP0LNPkbjpvyXuw/Rqif06E/LwzLuk7WCauLBOlrHPKWXDSxONuOcF
y6aKdwMhBikO8LoQ21uXNn2huLytAjD+DGChS4IXW8aPDIR+57HgFQJsLlv+gNXYH8SEys3yylU0
P1i2rdCVdPpWmVQWm7bApZEU3sSCC9DEfGQKrwQ+ldnhtclBshtblSEXTyFoYFvNcnZVBSD9xk05
gA/fy7k+tmSy0aAYZxabwfeMiPIBkHScc7u2RPwZYmsJh78XBRF4Vf8rupanTtEFfgtmh+/2z53i
i/3HcSm2YID/Yi9TItz7p5JgMf/EMrsQ1CVM8UCAeQ0w1Bj4+hIVv/bdfWgS9DLoeVcRADbBgg4s
KqYwGqXhAie/qQjGlKUZDVtxGIxx3PPBFtWUTLPbb4mjQgKa6hJnOCfqjvOC602YStLsChAZzM8A
iFuwz1BjbohpK4BOs44CV507sr3LHeeS9XYYBZhyx2VNvRXroBKp2/ac1uG89hylozAr20SGdROR
nKW7DDqNuwCih13Y0YNo54sqnFAwYNhSWs4mDdmXLLfniOXeDyvjT4oO/hWm+d+6wOeJcOvzQM0o
AFzurSj3dkVlhwnnOV8Bhfb2tMqvUHk7t7qp3FsQ6+0b5kqxrQHEqk9RBTPUpX8P+DVMuirV/o/O
annuFPL2fyAbQsxDinra/XEKeQqJ8pLPThK4N53VCzfQ8VGW+nA4pgQveMqpGM2DngXFuvNLOPch
INZ+P/tEoU1RwPlYJuXj3EFg9RtDAkxqYQ2iGvZOlg1+EYtugLio8TKr09EcyDFm41ysOfFKuc5D
UULCItCARwgveZErMyGvirDjZRmDYE9VxBvhoR1bhjeosNQo158hdy4I+N9D6b39+evNvDx1CiT3
P1C6Lbo2ZLt/7FNPgYS72XWw75EiYoD9vkUhl0AKgbJDuYCQwaz8bSDh1XCj4tf/8tiH2qk/Awn+
U2jYQLZZVlNiqdX73Fk0o7JrqtJf/OK+NYXZt8zqvrsWqrh1pSAoe+RB4QVQtrUzRDi+m2ZNbDtD
alaETGUVBTMUAl9nm8xqDTvg7KujJ/FcmlZClfEZomiBLv4eRZFI/+/mrTnzayAtD54CCQAeaM8E
vp7LXbrQRd8UeYGD/bELSLN8+fUCxr2MEQ8IzOCGgLP6GkSwUQAUg1cC1A0tJv3YnIci5b3H/OBS
uJSLKPCwfwOp8X0UhRgcQvwiWsix/ErHqvBCdGjtaM4KXQTQGvEA0p0ia9XOUuhirmlruX2SOsPg
g4thD35/Ybdg9sclRXOHyW1/oXuvv3eaADSuUrphVPTUi5uAWWeVr52EAZ4oYujf3CTLCy/KzOBu
INgSiQnq+4AMLPLJQNYYIBW3jjvbR+jpsv1YpXKMftHtBea7gLDpVCX95De3Qg9k12Y5iYwtbvxR
n00mXLlU3vesirtZrxtPrcqBns/NDOKIB2rLzHcmTUU0Nzb42GLcBkE1oPHXW2lnWdSCjJ2ZcIiG
yVuNvHgadLXHipInxRqg7ZWdJmGOdsi2bp02jwun+OLM4Z1TTBvpV0cvVI99ra5b39lNek7jKXeL
iDvDsTLhjesHcdBNB2EFq1xm17BD2WWiBK3FYN7ukW0xg4EyV2QdpuLYhpikBX3UCr6f8uxO1c2Z
3TlnLcb9Veecs94/4v3cU1bEzVzvWtp0UeU6GNdDJFpMvI8Cv7vkVjYlsqlkXAX2Zej3CdGjv9Yu
77eKDGfaYSnoNPOGyO448nFnl+oQtP61kkGEssese0rdi6qdbsNZprGqUx5/hiSxpN6/J4l3WzmR
FF7E4q+JYnn4lCgWON9D0bp4/P7ju/564+AyQlWDwfCL9hoZ4TVZYIE8EgWcOf5pFE+VC7QQuB2W
zPKBLhDI7LscgfSAIttZKC/gw0MxvhAQ3lbpjrFqiJTT+sDByuzB45I1zmuhqrMutQSABz00HTSS
GvJWWVAEYZ+dp1JkEdQMZ9B1npUzXxd0Oo5+oOJOmTwqS5HHoyFfhtDhsemsB+Nl91YxdBsCCRMZ
+d3UAmSZMj/xxnZrq/qLA2hoDNlB9LWOG9eqoKZgTVTw/DnoGESIVqJoBbWryled6o5Z16y1xx55
451VTvulccNjp4MzWzOAl97OleApOEBihXMFI6p9LYrt5NQPTt596cLyrKv0E7jje2Am/bae/JUz
sS9mNjfZRLfuDFknt62EM/yUsbiuZJh03P1R2ICaHe+szdOLgslzn7TfNJSWrmHFqgdfwjkoAZib
B1YWQ9F+BbBl6zberqHySEKyKvsij7Vv2/t2EHsGWXRUlaxLchogQ1o80lXwzfahcfIhTqNzk6Q8
mKFI81chGeZohhiuClsahUL3keJNGduZ/Q0Kqj1fzq0pQIULVX5ZUWYSwqw8av0RxLjwYOPk1/aE
eT5SQY2cAMKpfdaW4bTJPJNI5A0oCyS0BEglIXKKzv0+mpY0w7X9oJfEMwm1A9EUCtj0HhjykY/2
uZU2MUXGSrk6m5HBekwHO7D2vUKuAq53BJmufEl5Nd3qJQlC0Qaci+9knV/nyJK6WHCyIJbInhay
6CQoJG5LYu1ruktH67IMyX0j3INfFttcpne+mq91xeNyZpejyJMUbyipl+TdF97TiGw+Iaur2V2V
HOJCjXyvlsQ/4gYgnRiA247brqPBWuOqKPMsJsvdUeESaSDqL2i5nmcb4+LmdjBpAsDvDOr/G73c
QmKWZOdbHifLGybkizfntv1QNYjTs8aCaE1mdV7KT1FjLTXH39Pnry1Mf+bNF//GX34WIfY2I0dh
LgGC6zJGQ839Jm+iVAfHhPzj5HrKmuGyAwMJFY+9OJ68KbGAiDgou/BCv1wwPiQGW3yvfquw0B8A
sltoX/CU9ZYh25sZB4YeRajBSzyUunNNGoE0mHrXIESkQQzlfTHvNCs6HilromPiDUPgAInmOL89
1LZfrGq680XoXQsW5Cts0JpXKNLIQoyYyUpJydbSqkOIl9Nxn5a5OaocmcCpMNHPCceM3mkiI8sH
DOqv57ayNyKj+lqR+s6eMhK5uVVHNCWgKqikVA7KKvtYtvPdLMM9pVkTgU6+avL5HH3FCgf7IWgH
FYMcWa9wE/T7Qs6HYbJSTiMvow6vYzsH472O23IMrltoM9dF1ac3hQfvhD2bPHvT5qo0+z6t/PXo
BkWznUIgEBFoYhDiWyJtIxfQjZ1Uv1CeMYTV4xmUzQ7MJl5AoEJJb/wUh8f519ojhoGuklBs//jz
AC1PngqPRTQJYADrVF2YtL1szD0dIHTBGEsDdAZo95shzAvkjOEhmhtIz9CrvHYpSxcMEBLfQcu7
6DA/VIHgnb05Qgsavax5xPIwikE43spvBUiZe6qxtEara5g3xn3f83Jt1V0HYwzp+ivqlWGJuUnK
yFo3JA0vS9sioBv6sklx0ep8SjxVhO41WCeDuW9dWRQPQMqcNIahi7TXlSBa7j5DMYuG8l+y8f+T
qvj6ZywtD51iyYHWIcRuXmS7JSsv9IVTLC0k12XM+7KUZBlTn5IxgsxGEwx82sPWEqx6fI0k5HZn
mbWgJP6VxT8SSWzhLbwfOKMBx0gnRH7HfPB35mGbUtdjVRrsm3r2/aieYaeT6MJ2u1h7tNNHPxh9
+dPy5kFHlEnAeJZvvOOg+gAWNZ2ypzKhXmGjVfaGmm/oFHaJ0xmxKn3qbPxFuMgXCaO3iBmFm86x
Q3OYpIQATpnovG1oxu6iWDSQPe9t2DYgtTqLQtJZtJJSuMHKz1o/YozpVR40JGpzsphOQGI5l8Jf
D4vssrVEeW6qeYRjiExXnyByKcHN+vc6AgK75+9/hu7LU6+hC0EdgzeWx16c39/UEYtQOMAXl0yE
ZmiZyJyCd0mDngPyNvuv7u7UgL2kQZQlSy2BeP9IF4YT9SZylxyIAgJ9Hjo9CAJxFt6XEXkPFrVv
KbZvS5t7XyU0ovkZ2BaCrLkrtBsxR7rpY1VCHoZWXoRAkNXk291Dnc8ph2ylCew1rTz7+RMEC6jM
/xYs75znX3v15aHXWFkm+LiPbDipvTgGvElzy5WHX9Gr0/hrrGBo7IPzRf9A1l64XQS57+Wa/WC0
vOi5XhPdy5X5sjMbLmoeRoVsqUrfVJ2Cs8LK0ynY12HTbsC3MWEdD77aVmJWThrNVa0mCAo9/mVy
Av5cjG614TJVfszKEj20N8CuhEqLx/0iQwcDUK76RZqurbw/a4Oh3mSQ+BainyJqinPfzyToH2AU
tAW/at3yqV2kwZljtvkMiSSGC98LFy47wyIk5moKNzO0xSmHiRZcxNSqwfwDJJqmW4Ft/TVQRYLm
E8O41L8vMCiFUxu0XK4v66uKOjt/HGWsR2fV4Z1A4CnrWC9KsHKGdM1xDIZ8sOWJaW6peMAgoVo0
ZFZntoA9p8gfoC+zxLCmmTvHNTX1alxUaCgaoEdzkFRr8KoDZdtRs6jWplKodVZWByuAOZDFjl5B
bzDAPFMFFVFt6mcemEt8AqACO7Ja50YAx+EgOmubjatGaxa3Q3doFj1dY+DXZSsSBYvWzrJDmhjV
3odzx0Gb8w9uC2UeKpqVa00/fGkdidVfNcT+0cj+QedVFaUp6DGtHyYDMw+V0pdEh4sKz3oS1P9a
ZJOORzUewAL2Vjodtxgo4wbKsuqiLa01p3h9JoIrmvUAVEFfZzCbGWWXxz14QPisr4aZO1FThs89
smLUQykauXrYpbm1TYsptrv6WeTqephMH3X9BA6+62uIZlsY3liqBK6qwFV34clVDNPj6KCjCduv
mRWCFW9jmph1HuIM/j1RNpOfYFVflNnswFaLis9wlaGk/tfslD2334DBIFH/Pk1cHnzNUEgDIcqp
xc71ZQr43wyFKwsSD/zjoex/r6IDwL8Y+AJgAOHjV1473WaLI4brI7FhBeyynuxD+NVCfn1zoS1q
IwerGhYMA8HBAGS9z1CWMF2RVpLvoYxr+Gbo8sgOAwHvAjGQ9Mqr2UVZCSabWNBaY8yklOtGPTUP
qLwWBy97iOdeXRKQU7cjH2Q8gJedNGE4XrAU2u42TKsDksohrEwQj6UbRIaM+VlO9Z1m3aO7gK0d
r4PIQ2tRNzijfEhpHBiHJGMbtInHlbcu7PpbHhIew31hB4PrDbXVU9vAxzAlILvWZ8YZt0M/ichY
mPrJpoBwzrRxX2qJoRZMmRjtg62fttvUWpTZBEOywLYwywImkORB3W2aYOzO+84q1kO9ENSs0NnM
8PH8mYNkG/Vh03/tCm529ST8K8IoxwyAZFHIsmqT68ZPsrmFYxyByQOhFr7bw6bMnSwL6cXPcmgB
7OasqdPmHgxFG8kf5PHZFV/VUDhwlMjYnjMPzkl8GFem1nyFAd0P228/R0eEDubvdWX0XHbt10r8
eRYXrO10FtnS4ECN5aDnQDe8ULZOTdGyywBND+6//xrvnqqFZRAFHgMqiRPW919SAsRaWFQDs4fF
yGiBFD9QW/5Jw1l0sShMFuU6QcL4je2tBy5rUZr+IIgtmnMz6e6QW11Q7PEfNctFGDKIT+1glaap
HpLeNm54xmQ7w0GhD8t7MzvTWUcxUyKk7Y7NIMML3nWte6NTM5kjNBoak6EQrEnIxKu0rcx5Hrbs
YMHuSC2z4sBPITcH17cVIOBscXfBHVQyEzF0Os2V35fWUzEI2xx7uHt2XtT7w1fE8Fwuoih+tP0x
WBXZPJ45KJTLyLKg+TGhuc3NPB160tILe66qiwzo3JPN5ua85KCaxmNa0WjuXD/f69KDnjx3Sbkq
Rqv1D8VLGwi9UT88uJ0owYa0xqp4+gwF9DJk/fupOH7NpKqe5Z+nYnnudCoWMhnBrst/JAsLBe10
KsCw8HADgcKDPzC6xVOnU+G/8HGgLgXx4SX03xwKXGv4F/wfAiYPRrEfOBX2+6kTLigfglusK8Bg
DFsNUMu/v6AKvxmI9vz5UA9GOk8+VYe8m2ET28saQr6uyobsMe0wpAWgWsrnsYL/6AqjyQlK13xU
JU96mhffKUdBGxcTkcOjK3oYLRqoHsLENpXLjp8illAb/EssfT88/68B5jJpP0USDDbAgQFNByyL
f7xvTpGEvgqWADa6qoAAv1wcc06RtHhvYJqIXfW/0jIS9qnWAccWk3nYt2Fgv7T7zkdC6SWBvu/G
nAAOBMBnsQkQph6/Ne/wThUwzQytPRPZND2BTK03bU3mMAbQHzxaAe34RZq3oBuUOavTZLQJL9YS
JIDgxZBCd2MwPlG/a8w9Ae9Rr33GzJyoGvA/UFgGs66OdTdZ44+bei4+RY6iizPD3+Pq10qKPzLU
y1OnuFqWXjAEDfZIwYmFLZPnU1xh29gylwaj65+B5mtcYbE2jNCROWC4T4J3ZELkNVi4Y++6T6GB
xvMfiStczr8X0aCA44f4QLcwggeN6H2OEmVPsqZPx0PI9JjB5FM38BEroOWDFWdz305+Gxy0Y5ER
SpdiSFpoYp5cUpA5Kbq6ZndAbOfvdh72TTTTgSJz2Qy0VogViseKOE8Vza6myssi3g1QrRoRD7U5
ujpMCMmA7uj7NGge06I9CK+5FzM0h+FwDbO1hyZwd1M7fCeFB5EJrSKL4+6GO1QEd8zHhkzbkQR7
l8lvk80fuwqmFNA0dhFMnQ9yNNeygmtrXXSR0u6jkdOlI+wyBscArSqMSbuywuy0voPR6FWYdodq
gilrO9yGQ/DDRy1R0+lBpj3sC9TPeiRx47Fj0IFYLKerzu2uRsDGbJ7hB1fD7a5sYSCMoqKg826s
1RPJBgdFOuziAkDCQwGBsZs/QEIEnc9id6oI2MrSvoPR6p1XWAelOEjy7ZdQl9eDRdACNCF0rHLY
T0pcWR6KdUZKJ9JGraEW5ZHb6Ws4zlzMgdr4ij9VffBUahhRC2mgsvShjxVyZYXlN0tWe9gBnuuO
bmVV7lMhL/tB3wNzO7ajkwx8zuKmJfdz3V1K2W5Rym9GShPYXMdZl60c7T+4TXNwWXYDIDAGZLSj
tfV1UtDtmvJQupgHdTo8Tvl0h35hbdf+Ts5TiHbJ76JONtdIrkfYxCcjg7xbFE0Vk459EU1WRDDN
P5jQ/pGOkOILGyL8GkLpEq+rLOB1pdWveOkdHItvoTRaA+NJ7KLAc25PYmTzTSXkTWf4DyaKuwH1
X+dWHijUwRoEMrhXK+cJawwg8/WtPef4ZE3Jp5UaO5Bg22cBzy1dW3D3g0A6NFdNL3c/S2lmOEsb
RFrnfi1Sq4Ak3VxNPb/wPKwRGGWJ+RY/tE6O37jIr5w8v89gBJYSmB1LCVP+QsLBXhP/oMa6WYdi
/lq3mb+qbVC9ZEp0wqYB/dcIqa4qKZRJBf3qOEMTwTnpZ5GTOkFrfl+gwY3nlperFD7NUcgpnJvH
jZysvZhZ4on8GwzQYzUG8PLXXbkiubsp2vTGLnwY6Bfo/bRo9qwQ965wvldZgwUCE48g+cXOgmxY
h2gyMUbqt7y2vgD9+sZDZ+8A3sUVcaMxh6Pz+NVk5jYsANJ69DJlDfxx5WVh3NugQeiB+QBF9dHr
4ciUOWgVdeqAJU/pee2kOwUP9swJoLzGKem4PuMuvNeHfAdt9c7IHn1ns6VztRlALA297A4iLvyP
XrFhyr1wwyYJFMZBE1u6Y2mvqA6eoXvDd1J4Z/N9XgVXVo9ZEG7iI2jzy6IAxmMWuJeOmx1VKM5g
E3QDrtpOufYlvN4vKBwHqqG/tfwaNRjs67faZeuiAYLtpsHPlnboCjBLKmvdrMxQ9glUTT+wEtLd
pVXoJPCkOzrwWZ6uPkPltXjA/P2GjJ6/F//L9Wx56nRDgo8KypoH1xAQ1xaA+O0NibbQOwEmb/E+
yFFdCicRPPi75hTX6vI9YH2U/OJPf6CGp7if3w+ZFqo12lrA2zAjxDXz/n4c6FQQl1rDoXe5j751
plZ2yDH8DCNSlqN7Cdl7tm/HRWZCDfWfR4hEfk6tVv1tyBnaSE91O+5MbnWWDgEswyoOt9ZNKl76
2RLuqqBiUHtmxRmtZNB9nyTIqvDmxJ2bTEHhlHD4BwtuaJtyXAvF5jQxnIC7Zlt5meJWgA3Oo+Ur
0jbRZ4jIZQ7494hcQV9WftV/FG1LIfU2JAHHgRPyD1US0Xoq2sCwRL3/3wnmW+L+wtKGLU7wD5fh
raoOT7mo8kDj8RCWix7qIzGJH/8+JiHHWupJD1UgOBfOb80ADUeYlAxefail/T2oJQw5gtGaArjQ
U//W1EVaHBtRiAhbB1waO7OlsCJh8pHhAC7k3i71vJTV2PlByXAcuO7tyFAbuAehHuwoWEOrGO2I
KPfhqHFjUoNNBPsq8Hi9y3XXiHVgev9zKI4oKuq/hxtWazz/XwJD8uzPiFuePCXBBR328dtcXBt+
n7TDiIlgvE2ZA9vF990negvw0mD65RMMOpCbTt3nC268iO/waosD3sdI/s77LLiAgSiR8AZwV8I6
Dx3y+ywYaD+zpTN6e9swSLqhX4OdSeQFLdAo5wUXLkcBT9WuydhifeTLApUqXm+dyWaWx84AIIN2
SkR6ZF9oxgZszBhXoWfORFdfeAFobdKGZKR11U9RhCIWbvs8FdlF3tvXGmTMINUgldU6ERAiRMyo
IkbMP2oivnvKvWkYCqUyLO7teTIJ/Il1ktqcnM3uhDUU3mOVdQzBj5LaKdrnoSPrHMTNBF4Acyzq
GqUNqMEwwLuE4891YxOs1ulhG6RDLB0Q1be8nnlEuAXrPLbKlX0Nrfrag8gZVZeG9pDsiRGAMcW0
IXlzyIyeYcWCdSNNhVK39qUXlZklbw3FKw9Y9YBymYNRytxNTrBBKdS3oSohXYA/N7O/59CpR1lh
r4e825eBhveZQLkqHTj6wcPJn9OrQbJnP8WYkjg67qz0oa4dA1+eEdY+jvWdK+whGKBkJM65V4fH
tA4PweRDOiHDmMkOvs9SbjrLv21YuArGNEVVWtwzpQ91Pq3GadqaDMsxRgv4qTXCi5sDFhQXeVtD
L2Yp3D6EfC/HIsO8AUp0zIRjT8/HMe/WmDpD4q/xV6hykL1hlDV07K7P4Txr442j+ZHuOCfGCkMg
sCGgwZllCfgyvEdZPUK1tO7C3PW3NWnayzls82+f4V5bLFT+nmgOz/93Y55N+2eaWZ57TTMQpIG7
FBBnkQe8RREwAAN1CTcKoIJlBxsmH69TLhe8KiQRlM0gPS0V2inPvDD4AiB6kBqhFsO3PnCxvah1
30+53AWUAIcLnIhlieD7NGPPephzMDP3HCBDg7Ko92DI3DVd12CtjD2Yo60do9AS0UzemC5/Kibn
p3JrATpTDwasmb+mWXGRjfK7rOvLpsDeraY146p3+rVX6DQqKrmlbVkkWHEFfwoW9Ftd+Fc95M1x
XpYkAps11hNWaPGZRqnPb1Lq31i2eqhFf8ux1cqhsLkwPbkoKrXr4edlVaB6Damf8GbUedRz0eLG
FB4Ma3wdZ2l5TYLhR57aTpK3KsHqtCyeGgwMpnne0lLfpWb4gSs/MaTtsbSL73RWbmnugIfANQ6O
tTdlWEUjt2OWyZVwmy9OIW54ysotKb0+af4/eWeyHLe1bulXOXHncAHYaG/UrQGQHTPZJSmKpCYI
iqLQ9z2evr6dNi1SshylWUUowmdg66REkRvYf7PWt5yc9zD05wTqidbSkumtMbEedPmLJbQzU7FH
wQ5cK2icVZBasPIgQwNlWBS/N0VMJ5kTXzJPV/YkTG9URLo18wh4dWqDr3IGP9Hjx7IzvcJOwZyo
NTOGGuRF20Q+3gJiAqykaOCyKEwegtP7/3d4ZmVp9vNn1s/IdB+fupd/eGrlJ1+fWtkhucSqoiwE
pXQqAb6Vo9SVJIVQHrw3ADo8zhKUg1KIjzE3/vbMyt6JShW8I/v702bkF55Z+cp4X4w6ku5D1Sul
tbxcZLH6RidU1e6UWY46Mb7T6+qgWwwTt9jgmdcNKXakPWzFEcIKS7hVqqpt6+tq5k7nmujUmjWZ
rnohkLlhL+ZkWE1Tx4yOOK76MpZ7NkYD+dWoNvpVKrdwRVANH2YWcpU3unm5wz6brKNYCS7U0yJP
2CQ2mjCcmV+GLPm7jxhcYcdpRVocjEV0F3lm5u5NXqVrnSr3xRFGEfuLOgz5YxSVQuaFzU14+Tsc
XudfK9ub8jn98bKRn3k9ttLjjEsdX+hpASLb99djS9S3KcUb8jC/betl2Yrtnrb9b//a601zMtFj
Y0TFbZ1W4L9y0/wYsMO2h3WOTYIhtS3n9v2pLZzc0oewJDrtZF0eWS8XhTdqi912jNlyvdtnfTu3
hFKkhfFJS+Yl36DfIIBsUAdBaljeJJ33OxwT/V/dN15Tjv+wxJUfej0ncEQsLAAsuASp76fE2Ndz
wpsP3gFyb06RFBW9W71hvWEDgvv5pE/i4L0eFYoSfrL8nhpyo1Nf9AsvOPbF795wsvmRAiMJrkVL
of6Askv0ItH10VEOJJIQyOYuudg6og5ZZeSBmuWPdQD2Cx9ctC5zFr5+Ey93FtEJOHXiy8Tm1dgM
YjODpRoa1UZWIzp6p+hLOY+bEteOF5flpW0ND4bFOLjvcTjO1nUajvuxq9dmoX0aBv1Q5Ia6VUY2
fLyND9GwbJVk2VEeC8+cl/2gFvWOOuHY1Pgmu7Q/G5b8xVCcq35wyPFLwTLVRMloBZzYmcl+G9nG
XqsF0aC6Rj1PTiK3O1+aNmgvTsLwKWg3obTMEHyWebrSbjtz/IDwkuqeyW1gNN06C7oeZ7J7psa5
4o2Bg3lYVAezij4GJf5uUjx8w5z2sJw3NTIR/ix9rYrwqs/GcLUY7mOkaNclhFDP1gMp9DzHUvw4
GxEcW5qLdM6+dLlCrVQxILb16qydHPzh85UypfuwnJ474vd44U8NkAJlo0XLIx4psSrCJSFYlBVo
qaE9tT9pVX0uyvROs+to1bSar6TFNZOar22qKHxH6FLm7iFnzN3aIdNfJ14X5Gt66hx2KBlpe4RS
Nz4OVlDW6lR5WS3UVQswYVOKdhfn9n08WwTomoPBO0JZfIBtj11d383oPVdITMiTdXPc2Wl8o9RU
od2AaXDgY0tRe+qk7XpT/xB02gEyjIknMn+eTBCpZeRuyPKIvSCaz8ZEvSlmvfLBvgs/bEngUVI0
pj0SythULkTFzytoleNgq65HwNwxbYJt2A27zEluF8N+dNn4BFq/tZfuMlbaozajXrGtBPt9/BC5
eb5s7GYORqi7eSp3foXtAaAZlzthE1mwqiwIeHneNJ77py1GmRT17Hd4EUqJ9M+LvW3zVHQ/Xpjy
Q68vwtOUkIhsMjaQbL0zvsg1Mp4C0sT+chZ8687k2JEyBQUWeQegsN+8COVvCCPU5sakDJSvz195
Eb4fAkk5C7Aw+caVbHeaNPnrbyq9KbE6G1Jcd84fqD2aBukdO9UczHCHTKt6sstxzs/LdM5B0jQB
mpbeXEy6FjleTNFXap/UMVJ0hglLRb7NEMcDk5wiy2Z/LuDdpTVS8wMDHFjZIBBj8h9/h2Pl8n3+
+bG6f/pM8NPTjwdLfuz1YGm481Bd06JL7cC7g6WjoCIhHZng+0oMvSHSKoSDXKNS4fvmVMnr1ZJx
M4wETtqqXzlVJmP2N/2DvF1hhwlNIGAkEs/6vhKbrQyp3zxMB6Oyq4sKfW2/XowmS74g2bUx/rMV
nh0yyVt8CB/jkTS2utT3YrC1nZE6Ep48xRttUcS+zDKOWHI7KsEMiljs1ZGjBz3RPNe6uDgIVKuf
FqUGirHYM+j0pOVKsefrMBkHIJsEXGTC7c7CZe5WZoTSV89yDFzVYl7Wbazh+ZqYSmhBnPR+kLTM
xga7Psv1Ias/dlrHfoiKWL2ZbHu21m0UEa8a82NZ1gvlBQz5eIbzsajNB0VnXnqhM9Ds1yBVmu4p
yI3foukw/rWa3GF8w4/642mXH/t22qUO9VUN+7btgOwF9xBeHXDvv0RerzOu08AcvzZuF6ZP+Lq/
lZN/4buoKKWz9RdhGN/1y5x3RvxYwwFtQK2joZfV5pu3aGjWROw6BUmBnVOcO2bq+CYkh0sx4f1Q
0OqseJnrng7F8zLs4M5PdrJ4gTvHe8DzwcrRm3GtxArZyUvl+InlMJXuZMmHPh02uBJu6deXu3zp
czx/VXE3hc2ynpOahIQRBPNNjY+VqmGct2SuY+3OEv2YzKbMIIwb9wzNgQPQJosmRBNJHGr9pxJM
QrrpoIg1K7dWRZV5U6IM2fF3eD/LlfHP38/kfpFv+Q8nVn7s9cTqpOuxzXsd77w9sphhLRJq/2LK
vaN4sui2JOiFl7dcUMuW6rUDor9mXMs/KM4gEdi/tP6Re6k3r2hptDDkQ8PaRw6AMa29P7JqMDmN
0inuISzQVfE+VK+pjFFhBwkx3KbBxhVDThf7bsz2UC8dcL9tWCtrY7EfI4TY7bX0gGu3VbX0500n
on3a165zCKPYjEgacgNOeKpPzrpbGj3wzTCuKLfJO8rCxIxuR5WYCIxfOKlcFC1GpSUeKZW58lsc
QOdfh4w3L8UA9vDlx3em/NzrCeS6B/qNM5Vh3l8zmW89OH5WHfGphBq+O4CY/nmbnRaDp0+9mTGe
ygewclI4IYuLX1Ip8v59dwJlkUB9gFEB3xCgMXSR70+gqWfxWDjIX6O+ajbzRJTEWsffo3dTJLaN
WvKeZLadJT66kBaKmJKazS08qjZbjawSUSVG/MYwiY0gmKqncZKc5qLVZzpLQoMIzVg+sB7IaanE
3Rg3B81U4GnH8bgFxayuzBQXEPkyXlFPj8z7z3BGbpIu2WRN5F6XGpzpMP6a2MVloCVE0YdX8xBt
Es1GAxkcR736jN+abSGIn2o0bs0luNPauVxPeXPXLKG75s89n9QgOtb4eTxtth6jrJ8YqxufZwWl
GNFGBmKpnN2coe2cvqj2LYRw0hfUldO3LN5aqNLu0anG86U1b4Iw3y2xtQM8Pm4hLV3hDox4pqRJ
CipXFWZ8NTSmm3iyFL/LxZc8Ce7rquadb5Vb1yiO1ZzRxGLbhJLkhJ5eOR/spuWS0tJlF6raEwLQ
As8SqsQxJvlrIuyJkBj1aEflsBJG8yKq5L4I2rWuGJY3j/mudsKNFcB6W/T+62w6LYZJ9qZZqQ8A
qItPxsL1ZE3XpPvsYlE8WAo4IvDUeysFveom85lWOLEXK8sTvFWdnD7zrKqSXRqZT0EkbrqZLPja
DckcnjcB4q/YBAZnLv2+r2nZIYjsFUs/TAHuR9HQfdjTXQkdE6Vm/aDWxbWlzo7XZMEOiSF/qL1N
mkD1iNRZJ0p40SjJZ9JEHBDxbJInMu89bXKOXKNPIZl+TqPex0b5aRgdftLMZ/J+VSnNVY5F04eL
QBdUroQ+bAz2tJ5wYByppbYLKne3KO29lQ2rdAxyr4nCs7DuL5Ra7ACpLF6dJ2dl5XSeVIAvo72H
P3fZD4SodMXemfInxitXmcZ7V23r1ldp6eugPmZ2fJaFYblK6f2VdtiNSn7bwYTi5ZnfBj1hKHJc
YM3RZRyQ7+yI+6q010sUf+WNLLCAIp6No/Fgz+auspN91E8xCAMGEuTWceLHl3xB9wu8izUXpgXA
zMYwsl9edr9DZWDo/1YZbJ6a+PNTn/3TUIAPvr6ZxR+YEojXJa7+T3vXtym6DLFnbIQwA8fln9ry
t+Wsg0qI6Hi4Aif3y2ttIHjVs2MlO4s+3WWw+ivt23ceF/lmlklgfBGUs2SH/BD5lk+pxc5GPzRN
1c1brWxaQpxN0rSJ0FFL1wuzPFGf2b9UAmn4pNTXRdSSXABxTFGAolGrrtOs64uNWzraqhiLcW2U
wh5yf160Ag0tKOXf4jhxif5LoXkbf85e5h9vefmpb2eJHkaqJk9wQGn6+3sjc7Kr0PKbJ4fL250M
gW/0/99G8N/f8kyq4K4AbKFr+qWjdIq9fL/+55Y3sBBy1AEcfL9KDPQyc/AXKIeuNJNDpIOgQqRW
S6RAOXe288xY9aq01KdQL+/Rmd8C//6gRcLnpTl5g5Jd5hpRRgbOeORsWGNy92iGZIxHMZ7VMgq1
VRepe6uq6ISkIEAjM76RGgG7aK5jRAMR4gEDW2AzzJrXLFrsZQgMFJ4khtbiOV7svSlN54yk+Zqw
+HIVYUmfmuppxqOOG/ohCltwAtK+HoRt5g3S0u7gpyA6ipC5QRreNS251pMBwgBW+EGzGDTPF730
yKfEw4ahwUA3UF7KJpbFrnlM7PAwSnc9iOY1W3/F6+txKzDg48QkgxdLfq83+ZWog9FrsOvnkWmt
Rgz8iXTyx1XwVBvyvm9H29e16Zx8k3slCFD+IxcqJ1Skos+e4nH+QFBUTbquEV5wv7rWhh1zuA9O
IsBcmbKKhCk6jweSiWbXr7KZAIlxDJWXZXLGdSy9Q+C3LEI7Zsb3qxSjSOLXp/JMO5VqGkXbdCrf
GnrP29/ilqCY/Xn/uOs/f35qvvz4XEtgx+tzzcNLacxEHxI+fjRJtvtWvWuyemdxhfb0vVEfBzAo
EWkpti2pv37zYFtwPxnwQrcjXurkP/qFwfFphPftuaZ/5NwbKi8R6UPm4Wa28nbkkZlRYcVj2J6z
4CiK2zkIjlFit8zjFpJwHDH06rqJY7PdhzoyvLIOtdGrx1J8DqtRD48G/Q3F7ySCRK4eNDGteykq
UHRltnbpxJBjq2djl+/gYQx7R8que11Rw1tDGb/m6TwulK+FmlXVbzFRFv9al/gRgseX8enHIyc/
93rkJMqBRoy73z2lgHJ4Xo8ce38hYznfpIu8liXsc5E/UzLIfa9sJ7+NLLhmGERLrBblCvfPLxw4
5hw/9ouURmhf+OIMJqxyovFmyIZ+ZJg6VWTndLyfXZEx5mosN+eNF05qxetdL1euVqm0Nw5j3miw
8/SqRu116aRZ+RAMzbnRBAaKTqfN6MfakSFJ5TslVhe/DUOmcFqxTytjXSTpoeE+O6QSupoqy6qC
wmpmyZYJLzvWYScG4+hKVGshoa39id9qSJSr47Q7KJ6fE6O4rGG9ho25S2C/tjBg9TpYNzBhcf5u
XBixhoTFurF21i39rQ5F1gUqjdNrOJvgy7ZwZpGq7ux5eIzb4h487FnbO4cl0o5JPB7V2tljSmJH
nK61vPuYCYxmNawJ2LZZWW1aWLdZG68KCb9VFHdtQ8N1bOWCZNNVNaqVV7tx4UUSm6vl4lw+pSo8
XROuri0BuzXd8AJxN+UPCCSCN0jSj5j+HgYJ582U6bEq88TvJbh3lAjfBJZvZSlkpuc7s4TdWqAZ
Ncb0yuq0aY1xCVRs/qw3LRHvWng2zaMCHHKGiJ1ujEVHFJiCpgHwXSFAcDca+l6/aN1Ho7auRGGz
ZM8nFHNuU/tt27q+PZq1J+L4Nk9dJKvY+/ocO3boZBfkSX51W9qdKFQ/tesO45kVBPSWuXFdqvHX
wM5v8q567kw38tOgI7GnWTu9Bt5NNMh9nemgK8UzXsRhZZXjXWxAEVLcWd2pS9H5SqleW3VibpYR
Ti659fUG4MitXKyuiElKvK5LOh/18Cocq3QbjUq7IkjrIo31a6Vlue8E+baao2eFTEzf7Mq7VNGO
4TRv60Jqe4vbInJJ7Rxh3Lp2dWMNNciDKLr7He5WyUr9+d16HhfPZfYPs1n5sdcXHW8zgFoMYUnF
kwLXdy86g3Ur/RXu3j+FdG8ksxYDfm486AQyjvvN3Sols1zFQGX/VMz+kjFc42p/M5s9obUJrMes
YglmY3SI7990C5W07vZxfl61jEMxHRKGlM2apMtkpNRcNDIvSaE6ZBHWtMG9WkZEvjMAmJxkL+K6
JMOhrMfNaEAhIIS7Lq/DAU/yNk9tHrO0EnGzbwcyR55/hwMlJck/P1Cr8kv4D4NW+aHX46T/AWQa
nAAD/++TtRn1yyQOGRmC8+iEeHm9N09nhlKN2kmu+OXq/Vs778j5LCxiMmFQgf5aD8a5fHecEMOx
30cbSk+Hw8eUF+ubizNvBPizxVQPSh4LwgtRUNfbuA2c2xbTxIIQRaQmTdFSuuTPJgmEX36fARyc
han3oxqEXesPbdRoGxWv5vq3ODO02T8/M1vYulH/T6eGj307NfxoyRCir2LZ891+iCqejaL5V+n0
TRgiG3e5VkfeSCEvT8bfh0aeJ4MfM+t2KZD7tUMj0ZXfHRq0AHx56CnRGfB2e39opgmU+jyk6mHW
xynfprHL4ns8LcEXuQ83wVeN6+y0Jm9rFfSWKNytvoTWrqid+XoexuAiFHO4ow9PtnHTKn5YB6ln
9YnGaFQV57OeOPs5m3XQ9+Xk9wAB11U5TmeV1FUhS+7X81S8MOtPL6LMqNZO0EU7pPoKKP0h9Scn
K1HHzU+KVvVe4TCx7IYwuIWBB7Su7+9Mfj2zlNpvcNM1mXNpjuPLbBLtLQZu5FAUCmI04GJOQCj7
bJTXvPs/U3YwY14Gevku7bKMgM50ZjHWZMXsm5Me7iZjtBM/n6kM1kETOLuumBZj27kNvnOInGdq
0oVUSEm1Cg0K1KaPNE9TCYyOOi1aARdI1ozvJ1+3FZIK2uIlpOBAlNX5acQkt+7tqt9lpDop27Ey
sVvHRCy3K4u4beAAZVUxjvgdnkI5Tfr5U0jT0z6FJU/cd+ka8mPfnkKJ8pDD0z+BnfzSa88j/pCX
LxY+hAenudrrmxsJlqB4AKCHJJXl1RtdAS0UViikAPQ7iF/Y3/5Cz2O/X5HJJa3NxIz7g0QftnX2
dy2PM6aZoRqLdQj7SqyXzJzWgyiVIwzJCD6mQgpeNta7tMK/4eTkjSe9XsswBizKup1uNGvQVqPR
Vmtyna5EPsKGr8wYLExkHqLAcHea2S5PCbkHXsoVtxqFTkhHuSQX7hQNh6a1FZ9t9LDuYeoFQaB9
zJV8AMdu01qpYYzaUy3OFDVJVu04VH7ateKafj27qtva2YpJvYhUmpAJmqMXt+7Z4PJ3oO2ydhZm
GF8L2ESh5Mw8k8zHDfAbE8p7YbAIUWZCXePzAQ1QFmrVtlNRcLaUND6o+dqzbXjHxTRXqe7lhj5f
9YnZ5dtMFQZ2HSx92lk6a+7ixQTOQsFLbFiUI7YG0+sb140+lVW8GcK00/zf4UmS8S0/f5LOn9KX
/5Rf/9NFL/+5525rf3ym5G/w+kyxKMY7wv1h/zmTfje6knl53wwEPG6vT5X7BzJJgbvlNc3m29Xm
oCZnrQFM+c+J1y8xJtl/v7vb5OwKzzOSB/7HSNqwuJTfFkRjrZe5nSj6eZTGM+S5pHLoxHOwF93i
zWyJ060iQuOFWUR7pxeakZxlZlDqPkbSQSeGycxWQxsamw4v5bna8dL269R5VlIl28Boyj0A049p
lpTrtDb0bTuo1SE3svo6qKzpIm1xaKftot2zgNEvlTLRLwshgOikqnvZJChxIoEJPI2ibW6M7m4s
tWk1qS45T/E6C3PNn+XWkQFgq15W1aDdgofSE3aTdhN7rh2FoDaKsN20CUB7zYQHiQJrWleza+5q
lvKHBJsRK/c6/ggHY2m8TLXybdcYkHgX+gqP8MuYbiEQa7ucps9ToeoQ9Yi9VBiD1/AjM8ydPQRg
s1bJpVJGdtLVTszjNoqjjUGucDmOXXOUljnnuSjCYDqbCH5uUZkv50Me9Aemn9iHZWpEkCb3mZOu
QFJfVrW70mS+hGuZd5lqHGCTHAQdvwNoRmB2z/iD8HQ0oK3H5doy2vB2lvkVI0EWuRPfBzrJFijd
WQab4aGQqRdKSv6FnRXOZU5CsbuKkWGtYiNKV0xq7JtlUO+WKlUf1VO+hq7wbSAa27WnNSWBGd8R
JUQqR3xK6ACng/seGpEkuMAoBDdjnGcncuGvv0Yu4ueG8f/X7n//r+fpv5/Lam7iMOr+z/t/bf/8
9/ClXD11T+/+ZX26+I79SzPfvLSsJV8vI/n//H/9xb+uzw9z9fI///X0BfLOKm67Jn7u5Ojwu6vV
4YH++Xvk5uXLf+S75J8/9/r64HplBYkBXqBDYfvI9fp6JaOBkmYhViBEHKJ9fvP6sP8gkFGKppBI
yRv7zaVsS8k0n6J9/9ON8iuX8o9vD15fkDH58qi1EVDLt8vbdiod0060kXmOw1phv0N2hHWr5Iam
bHXCoW4WWxT7oq7Nx6xKemDXhow7xh43tazVw8FOpWJlHKurIba05Cyuq1HZF3ZhP7Rz0KmeJmpx
UCBpKbtfP1Pbl/LyKX9p35+h/6+P1L+259dl9k+WtTfdueRJ4jzGF6nLVM63ixRck4y7ET5rUlCn
yV96vY0cEhWxBvHjlWv1d4sUdiz0ZaZkSdIi/dJUGzf293cRej7mOeR/ospGpvVdcz7NdquoJSys
Uq1x3OpBjCdG02JnKb0hIapq3ahuNVF8JelqbI1ZpV5SCm1fJOiEVrnjlO4NaKPuYgzZluydeHDX
EdE50X5WFqaTIjfnZh0n6TDJAWpr7nN5NgclNxdAXLYLAyrRAxb5vDnFoe7L5CFpDHdTyhOZnA6n
qEs3uJzbMt7XlTVsozbLkou5cBx2mUWafagznK6Vrw5OF+zautrl06h7iXBp7doHtKfKClAzqkC7
X+VNdRs2vXmWWT3+JXV+VMxiG6QpysAs3XW2Irxlbj+TZPQxDmASE6PMjTQHLxHF45aarwe2OVwO
JvokLQo2jhXdh4ujeqNhrpwoiPwKBYXXD8U5UeVsiRbd8IdKJeOLb9qhNMtuM5KX4U1wLw6Gidup
KnFJayLwkrTsgSBLc3STPVQNHGijsY6pkY5nVRZ/6TOL4DQ7rzfko7aEMVpnha5l6xABlV+77eSp
gjnzMLroIPTFE8bUelk+8VcCl+GNsOjwfj1FQ7JlCZ77djyfAQO5noJuq6PI9ERmdZ5wi10pictK
B3o+WeqtVQ3dVovF54mNLUAFBs3VMBQQXexPKOBxefX1Y6JkHxIJvVAi2W27E6Ux8ZOUw9PBXeLN
uMzXeR3Ofm4lF0ZTLCSv26sscouDHYSo6JtLtSRsvUkVEs/MrPBrwiPTMmSr3c0fRz3bzXOTeUY5
fiwGE71mSiUeDtXiFZV6zOLYXncooT11iO4TgGdQyMKrZlC/DLW2rXAHr0ng+2L1OMNamhJFQfbc
V/WxEf0F84R1O0f5hjHFDpTqwV56YB1xvx2ScJ+744chgLxvxO7KqtSbxKwfmtE8YGZfW7VOTTJa
0Wooo09m164LgzKtWD5X5nA+a4sOlls/lopWe9OSNN6iYOpaBvMpVopP4SJ0j3P2QNpM5y1q7kc5
pjYRObfqEiA7Q4eQd/VjbZd+GtZ33cJCfwF54QV98FUs4aNdaDfpaBOnYamflWa5DypxowKrM1qx
mgZqssbAkWckISxiNVsX2rL46hSzwqCgQ4e3eLYxG5i9utsGnhbZLjZThqw0/HY276Ks26ka686I
sE6+bKcnHXUZ6fhqdR3ayheVrWiUAfErlozDUy63RIMlnlWbq7rHkmeHC3kxpjgbCuNhDNLJr0V9
Q+sUsQszI79XuuukmI7wf9Cl1d3BTWJq0NbYN0AZVSphPNovjagetCRz+uvf4VaSOJ2fFzqrp7Ts
nn4sc+SnXsscnSmCtPP/Lc55LXLEH6Qhmeq3KufbrQSbVucX8fYQpcTQ+J2DBzWZvOT+mv/9kjzc
fS8PlxIw/gTEaSAAGD6w2nhf5ASz0XVRzRqyByRZnVVWTlBtIodTrZxjKfZ0SJhb6SlPU2vUk6/K
oVYox1sRtlTSMzP4U/jANk4YAglIp9BXnSU9mxKdIdlpXsbZnjZJYJ8Vp0naeJqq8UIPdyniRhxl
rUoir4F61TCK9jo1iRKu3UFc2HDbLlpjiHDiRIhD4YaT4ZjSG8Gwp8YKLM3Py1wA8BHixuhSZ03s
RL9FqFL4XW2KI3ffTaVZJZV88FkQjuPH5IqstGL+upDCsdJzwznmrdpcl4qpbwRPJZpiYByp5mRe
W0MtzAw9Yf5pachQHfNrFju7dm6OnZ6TVRlod83MgjYo2uTKUKJk3WcDuQJjD3grbK7zoeYrWfLl
aeqTlj12Zl6qkZYhRY4ULx8gSetGYK3jLJk+h5Ojfmw7gYi1FOdBGDvnTj3Um37RPjPIsZtVGReM
NYqssLmC53xbD63ykteNuK5Irop8YdW7zhJ0PEGej+mZXtmegh7r9xgi0in8/En2s6f5H55jPvP6
HOPVpBRk3uEwFQTNRRH5+iQjuTHIeSI86u/E7tf6ktJTes/Z8JgWad9vvUmAgnntskz8+9Xw2rZR
7M5hWdDx0Q/S8P317/8p+vyan3HX/s9/MXX8ocKkkYIORFOEaQQBx/tHeQzsBRV+pp9DJTzMpkG3
b+kjFjr2/fBIm+3SacaxUaPbNsjSgWD4QD04oqqcS42k7vSQdomgiImXWqzKcMynjbP01a4qZnU8
LCeyoSmQ8BzKvpuIeByCxRmuM0W5bYzpNtGTr0qJ3iJOs7UiKkzbdPB2NCJBr3SfrPl9Oow4j5Xu
S6g4N07VwF/NdWD/CqLA8drIdBv9en/QSuslNKRMP7rQle6yKGGytnN2F/fBLRCuA0Ud6cJCW7kd
QiInA+ljZkcz6S3yuhFFF06Zb+dKvaic+VOXDJdsMlaiTB6B6jyVEXe0W4lNZI8PsIgu8jy/TI3w
Qz9w6brp/QLB1I/G7JKQkcav1XQVmgiltcHe9ImogQ+VKLzrxgvG+CLrIapFJTeslbdXQz5vjaS7
cwou6Sigak6XB1dHVq0r2nngDFfMmi8HJXgwdYIHkGYezSW8VnT9unSMS5i9pZcvytExwSBm5ZXV
RlfzElxhe39Ao/KlL204bS3yWqMYX0hJIlpW+dKIdqO68SFpotLDKnEx5sXohQGMA70Mv2hZBuML
i7rZdXckjlIMLILcIsXZleBUoAjfjmIBUTbiCAgS5yY1bd+skthLdBdVfvw1U8d5HSgp3wl32THp
eSoZnSUlyxzU5RelmuyI/gNL1qdn1hj3K4XE53FI7ioN+q5CZjyJvt1L0LVXhdU/GEp+nRXdcSJO
GrfQy1DkW2cSV900fSxn47q2OpT+knbbq0fDGO7isn+obTUmE1jgwYdtNDe6zP5ta3+K48PcJmtt
4SpB2bganOi5xMThjblxDlQW5Q1Au2gMziMjM3xczDBrFrGquQdYeX21yv6iC8Z1RPeFQM1N9o2j
+pMoSsYj+rqOuzNaedWzQ+XJMJNPrZJn/pwTVxXazQPg4w81P1RGURw8TCB8p9Hu9GILoWZbjfmd
keSbKDeOWps123kQd0aJA2pRzN1iBOeoT+6jmE9kxlFhdeT34Xw7BTp8BbO/TXqm3mOnb0p9+pxX
7iZk3zSM7ZdWtB/gnPidIK1L46CNbfYFNvVXNedvpffHIib1rc0CdJ7xTZ0PG/xelcclv6uS4cIs
zH0JQ8COxIdGbS6YWFwolXWWVjOkufksKMvNELUYBh2NR9j4ascN/wGvjVCWT8VIb4ApbPGgFQtP
75w1aKtPg+NetANAg7nvd1bIvVWMz6NUyUQNJIzB3VlTeV4Pce4hA+xXoZofC5F/yOPmbkmCmy5R
P86Ou43t6Iz1INHR7o0W91fKQHerT/WBFFDyE9lWgH6Zl+icouCsMN12FVjJg823hdQvoNxp+Zwt
+k3rBvfDbF+KKF//DoWsnEj8/Po7lOVzFPNPEf54C8qPvt6CCB3QxTC/YJwuxaXsk19vQdYBMHZJ
OHjdsX2rZx3W2ShVUaLLexK7+reZv83dyRaN6/E1jeq7W+/fbkHtxE99r1eFvW/yZ7CSQKlofHcL
lth98lGk43lTOrUUO9cDQnQC58t4rbXchwFkK85oU9PuKezDJqsyzUtX0VkmE/5kmevJ4WKDEcJb
pFgbQ5sPa/rUryFW37NoijKbAUCW4ExCwsqAYRZHLeygMjIt35CjHLlXLi30cBYKHou107XJjbpM
tliNgRavTXvkltXHmLuQ8nfMdqHRFRA7ygdSqmj+2kZHUte212MB3GTU2/EuabRuZYm291uQxWfL
oB2d1sg+MKUefEcHqK6FoNb1Iqs/qRQpu44Rz1ZQbW5NBQ53zM2+DSbK5cQ2PzUyJCoQfC8ixv0r
LknbR7G3nqSiXNerZGXGUNg16OMrJC/hvrWyycd/BbDSnttVq4joGPZKtNaqxPzUNjAfSseeb9l6
P9X9cBHFVrNe4maB2873ZDQSlz3eEq+UgBS/XkzhzpCk7yIsmIKaDtkCdWOtdGuZyefSbULSlf5a
VdOts9QXjmmhnZvccRezH9n36jiutLQVj1XomuexYt1XHC9MAYu9QexyYY7mbahWta+abbPO1NRc
zQNdStW40Ya9TH03Lfy3qhr/L3nnsRw5kkXZX5kfQBu02MwCCIRkUJNJ5gaWggmtNb5+jkdWVJIp
yozLsbRadHexQQYZHu7P37v33OQxlZpil1nYVGnJxmtrqo2jrPfjNYFbqScZViWiV9vbSpWmY2Vk
k6/aUX+DucveckyFiCbJtuZysQGvOxhraQaY4Y9JGIzbkJjhT2NSrZMlGM1rvRmX2J2okLpjq1YP
2PkiIJ5yp179DduT9p/bk1eWv+n+imf+2Zdsh4kBnXruymjiv6N2z/uSgqZZxaKNevmnAb99yrSj
6/uPAIum7FmaZfElkXLHhnaKwnufCVa8MvpXoogXAaJiws9P19HjM7tAdfizzCbqa0rzjgl/qsDg
JcahmsKVJlVha7iqU9ic5VFoFDlgcnXKBkqftm2+KmnJCegmMksH/1Vo7kxUfpRTC7X+nkbYZ9uo
La/Hh1WhXQ5NL8Y14tEmLgFGYdAc5a+Smgdb6ADPpd5exlH6be6c1m8643MxRLo/5xblO47IOLW3
VjBs20ol0kFrPHtOboZi/NYPNNFSLRlXhdRd1HXQb2xAgZ4U0ZsyEOi4ak02J65GmObHInfWapU+
1I3Bwl/2iba4zoKjJo+iyyIoGo8pPhD24DM99yMH9HaqAYE4Ja09ywwvnFl6QQh5JVtD7MnFkK0K
Lbi0yvROiVOLBLJ2m1QBhV3mJ3gux1EjkwEUrh3SjFbV9VQC8VpGOm1xedk6JJgmSZoDtxxlt8wD
54Y/fe62XY7Yux8P+Zjc0ABbm1ZPQZ8b+7EI/S4YXmy5Hrx6USIPuFzllsqytfr6Kk70xe9EkdpE
kR/lnboiFnqL8vlW0ed9L5WMd0vZWS8ksK4rPZpXXKtGbj1FhwJIaf2WLgE9wine631WrhtHig7y
YC67Xg/tC2JTCblgYOZn/EhvBsCIH4fGYTgEzjbIy3GdSl247oYE2dUyJERBtOYlnqViXRd2cWwT
s+LPBUSFpgitHDQQe8CKm7kA5hVIDl12s6dB3iQX0TJ8M+fQeEyDhm9rqxF5KTW3xTF/MZb6iTuD
eKVZ5VZxO90WpLeA5SJwGudr+DSWNI8d2FUXEIELF6U3hqmBq04YzV+bach9q7PXU0UgqiKF0Uaz
29gd7TI5JGQT8seeumoHSrZ/aceesp3tcY0mnVuiVWmuUoCuaqPQ3GhGcZva8UXVqzvJRKyVhvNT
oi73sdltpJ5uS49oxa0rZWcm860c9gpFe4wZfNj0zrBaZOsRadpd0QdbS5Ye4syeXMfop7XW03Lq
8+JbW3Eid4v6qIU03aMBJVkZz1/zurT2SRb1d7SPj12Sf7EgdLiozu6ymHc4t44TMLZjtBBGQX9t
csugoHPNF2/knqM/n5rCK/KlyD2ljm3+SLwRKoJ/D9et4RdSu5+XqSczt0+PMi7ncGPF49dgtHoI
2abU17tIaz80qgldMxnrXMOWGvZI3wMQOE3SBneyPTWLxyxFXzLvbzhHhLbqz2UucoSX5tcCVzx0
LnDV/9HGcdiqBTnpLc5diHyJuhBB3IC+GAr+KHAFgoYeqlByITrhnPlxkpw8u/hmBIJDaIPflR+g
vD1ITp5dG4Uv5mBG3GjSaDS/nkobea131ZIsB1Odcw0GKsQN7DHYMlKN0MNyIeBm3UOZw+2dC9ol
9tAi/eboU+ZbRIRG+6BK+ylymzZCpQl5OZw+mcVQVWs4g9bf0CmkWf9fa+hDXJTFrz3/01PnRaT8
j94NmxfCnhM/Ff3CuRpR8SQ4eKy47RAT9hOrG3svEkXW0D/u7n/LEbG+BEbThGepiP7ee6QNxi9d
f3RJBqomihGMgtCH3y4ioM9O4ih9f6iWeOgLIJAzmj2j0Qxo/4CtraQvfcvk4tRMi7LOzdZaBZDH
D7kK96KsHOpqo1s8JwHklQlKRThO8+2kmbOvzuAY0d6ST1S108rGjvukyqO67iwDQ1A7d9shlJvt
klXTYbTbWoh/9X2mhfkqWqwMxGZh7mu77fdRUNe7Msxfgri7ciZcWxp6rU3S2c3VoumDXzBSXcfj
0KxlOu3buR3J7sW7dehalMLqpCpIgabwJsbnfi2Fps13iZYD4xVtm2ZTk321+2AIHgqgU5Dv6io3
1mrL9Mxx83a5/xv2U8HA+vN+6kGI/T98IH7TNBAPnj8OJGSIBc0Kwen6PVb6/HEAIIvLRjNNWIe0
x8VT59a5MLIa9AZkeu3/bLfn6pxevFAHIT2EIMsu/S75rSH2zLfFOVoi2Pl0LmifU/a//Tg4aZRa
bRVRJbZ2mDMbpu/qFl2WDG7caaRXNZCFMzevjchvTUAymRF/TZEm5BW5dZ0a2MHBIepqY7eKmdz3
BGn4lVI5PoFcuTtDb49vE0kPK1cO5SJcq0nfFS+a0o/G3kYTX+ytarlvGbLDJFE44mk21/Pka3R0
fQbO3Y1VdtL0NDrFh7o2i3YbzcXkj06wkbL6ayCAdQG++LBybNfKq0dDmOPtvurcwuk+RWF9myhM
89ouqDdGX7Q7KbRu66IE5Gjq9UauOlTtpUL/Oqs3hWXOdAKlEpRTUxHmMabeUtWM1OShyLp1MZnL
svobPhsWza8/fzaOfdP8bqYknjp/MIz/6YK9zolwkrm9NofgXYP9jkmNRc7H4HVY0clRBEiJf7ST
5fZ1scFHhWKDwRKyufeJlk7e7h+fC1FriCoITBngOzhmp0vtKwWcow86c6QoumhSctzyWgHH2w8k
SdIHnrGoXFeDbmW1hzG3m/w21ebyUddGs/HQ9inTWpYJKvcZBkz5M79nMF8uqT02f0W/Q+gW/7x2
1s3Ly+ey+Y29UTx3Xj2nehQHEDHFlIOnrup5Wz2RZ+h/ykAR+YJYWOdt9VSq6uy5HP+qSFd+vXpw
SLALf69MhBfiPb1Y0Wp9u3xOtTCSNyxO7Kz8oNelKmNoJ+/0Qj6YrSLVG8fu10PB8YpTSJSbVp4s
bI9WkY/m9h9hmT5j+AdVh+D6Zo7qYfGNHh0ZF0OrCte9laOOMeW0htvxV2xAnGR/XkTXcfUiiJsv
rJif5LsCwnZeRWKjEVhggXD9aRV9R/0TKkNI8k+Hs9iDLFT830W4J9vM+XA+LTCuSRhngPMLrNB7
VpE4fF+vIkGg4McwbbAY6dKRe7uK5lKq4LWH2UVoytJ0X4xKOa+nCMwMWUZJmj7FRVtAu7SbPGr2
ieOUoNCUerQgwDEqXWPBJhAgXRYt8f+KNcMf8D/WzAsJp0X4W+qlsCWdFw1iW2GdZggkcuyECfHf
C44pEtrRFf2u3aowHRLIYAva1BtVE6pucVuyxFffzSXWuL6/WjNcijEO4pAUvApu3ZYjvv7q4JKl
BHgg+ZMXgRIqXj1k1UwvlEkG8bm6m42x0h+5vk10bZLqXlKLmXHBME5xd0jmQFW9NFNLhka18SEc
UjapBC6m6XVG39u3Zo3oFDwQyth4jMZNkvTkiunljF6TRq18qVYg4Oj6YJIYKiyHUBmyBU14Z8jZ
TeOkdQ2Qbq2UavJX3DCM/+zY7FrQ6/GvO5h46rwYOQfx76Gz4Uxj8CeOyB/nIP8W/bbG/vbdYf3v
OYj9gHGAqLtkBWvgW3cfuaVsieLy8R0O8I4dTH27g4nePy+LOEr8tWL4Keq/16sxcuYlLSbFJpAx
CDaELjgTg6oKbup48q9JvLb5iJR1vloKbdinczNnLwGdfK4HeTsee83YLdGwY3C2wepPod8lcbWx
AkMNHtraHPeKLZVgg+FeyhfTnFrABMemcv6OQ5IW2p83vKuOCKf/c/8pzn5dYyJN5LzGoN9QM+k6
b+RJ/vVmw4N6I2ScJkov7AV86VxriTxbTCSclBRpLEL6QOdTUqD/eUAGvaeJZLZ3ofwEgPjtjgfW
gVVO4C2uO8BPom34asczwrbC2Jk1F93YKeA8E11Z/CRMDcWPtG50Z8aO5b5PJi19BGsWf8xgpyFc
gvVP4R5q9Vaes8G4Tk/puABrguiisNCX1x6+CkJqc0uZdF+yay3aTnHl3MqVHsoflFk28n0iwH9d
MUzIZBZQwDu7nmO2V8kZmUQgjSpQ00uGKYJLOylO1dVfcBKr8n+exM8vWUZz5fjyNf4S/6aGOz3+
Y3XiHgYgomGqFEblVzugqOGglbMJ0kj5OYOURiRCQo5jIgJhN/1Ynfr/DF2h+y0LwgDdyPeVcL82
rQWKDGgKP4+7hcXLe706lyHIezp36UVX2j2ahKhLiU8JSRIfrL0VtDeq4OmaAqyrmHcm/CQpChmW
q9XnAgQvFpanGV+DAZo3N9N1KlC9RvqtAt2bC4ZvZMXrsrHWBXDfEshvIGi/JtjfQfB/mXgNG8Ue
mcKE+j4CEtwWzACtlrGVPM2hrwXV9ZhqjG4CGIACxoOIo/bmLLur4PSE5bTJ4PYQ8PMwGMbsMvT5
rOXxDV4bwmZg/ZgwfzIt7Va4IdONGi4r8g2Z6ArxU+ugc1xmxrhlDz8ow6Htaui61mElXyuCMhQG
8IYSQR6qp/lhFiwitc6+KIJOpIEpsg0y+qRUvWklqFcFOCMJrNHYZd96MEeW4B31gI+GeLhSNFqu
Zh9/i4AjDYKSlAtckvhj6gCUCjFl7QRTCcRf7eHLuM0XE/EeY8xIrymuY4//y4dpiEpviOw1M1em
f0tnIglJtnPTWYxT1etoGh5mgXUiB2QnTbO+bo0E9FPXqgy5WqZbWwOhxOIPc9np+9ycY2JvFseu
sr1RFoN2Fc2Ssp654KlbxJNAEa1+QP7ZVW34sTMYwcFcJINoWXWJJe/MHNFFmEVh5A0IW3Gv/gX7
B/XOfx1su+5T++XTr4eaeOq8bVA40UalVGYzQcr1uv2EmAufHIRZ+kz/AEjOhxqKLe5k7Deor8SN
kW94PtQsEUQKHIeewz9H4XsKp19Nc4I9iGAJzQ/YU5w0b/eNDr0r+D85u8h1qb3qaD8m20Ft69Qv
Btl2UUxEqj+3dlXeSWnnNajjSTquboxy6tEnV2UXu3Y6G9Y6jrSE+OuMQfOsexXSoGSddrayK1l2
26RHCGY0dCoq3ESuNjWTH5tGHPn5SQQ2f1eEOSd5WHCSimUtVRkhD7m7nKRkvT6wgfABUSXfqqKG
2YnGFMV6kuy4fzRNhJShpY7jrpmpzPx4MdK1XSS2vmfbjNeVk18SoruNI5IkyLcb3VQfj6jDevbJ
IPFMfM8udq7EzdBn0FdDB6yYON2cWVvZhJUK0njzcRkWvd1okao0hKGaTe6r8Tgdm7KRL2YH0WUS
hSpmPyt9CixlrSBD8+woUkUEwJU2lM8mE8JVrMh7zqZoq8Jwc8NJuLwNLkhDdgmF9KOZTPtuzsfV
Mo/fyg4/FOnk17RpvqROuJLkyDfMYZWPTHsGWV/hhNo4fRCxj4Srsla8OAs/FGM1gKMbrxW93ZuS
tE+1Ym2JxmJsId223aLEHG5m2THIAw9t6n1gTq7VLE8Bko4GdVsS69uwnG+mMfELklyzwrl0mv5J
KqobPao2w6L5Oq+HudFdlkkuYW1HLq3+MM5rqzTvW2U+xE147PRyb5svRa37Y6avtKXYkSztKTPy
j7nzezO90SfG/p3Wb/jN/akvd3ajgHB1rhZJOQ5F9Cyn9n6wlWNNAK4XSN2VOix3GuHPbj2XCRYM
6TqQlZeBIYPLAP9+LhJ/mYfbqZo82vsPtd0/t5r85CjNJZ2Ylc3vjM5p28sWO6M0YlI7SJXTupox
HsNsXHeGcZzj4sJopMtZ7te2Vh46zdiyQLdVwOa5xPWdmteHOQ92XeNc0lK7DJAghpF1GbfjAVbY
y8wogiPF8oalXUe2dmUleNbmZdXa5uzZg75iH7hiXPAFRLzn9NVHDr0rRdj1pFy7Q1XFjdeYvnI0
3GNWu6s67aMJPwFNRYkDLokO5TRcxWN/qTW9S78Ai1llb2clUr25aZ6jsr0JRxPtRs+PU8ZkhfOP
7DS+QykF11WjfsxC/TLUJN3L5Dx1DSu90dT+Fh/rRs3tB6HlNpwaqTWhFG33lT70l1JNn/Ve2kUw
bF01SRvysO3PplqvQ4T5zVBtEuyJTV0RU65B2F2TNdSaK8Q2WbpPUI/0ZA0r8N7VxunHJ1NeUmf/
V5w2tHf/fI06xF3Xlr/pVxs8dj5uTMgfFspOmj/s5afR9/mejtyOIGomfUB1xOTileHf+R98NMpH
cY+ndBTX6/NxY1OlQuKTAVFR/XK/eleZenLI/Gg1clGnIc5JaFr8V5w+ojP+ukztTcAZuSOHxzzs
I+cDGiHZvpeVocq3ITnKkKntrA92SyaZ6zJU6tozyZ2V/cysgvHQDVkdtND59JwPRtB0Q8QmRUn0
FJrhXWCVyFDxKJT6Ar8SCV7a5ZVL/ACa0rlOfDJNY3xkpeqWzfhcKXnvVtz3PDucUh+mwEUlR7ar
kOrs1Ulw3c9GtbcbkqiJjHxuog7ncaJMLtJZPlCSc93N3MYIfSmIxp4QWlXBZrGdqzxcSIm0pm2f
dB+bMTCwkhgXPTmPbkGvz50j5z6xm7tMh2WFvmyXKs6hivXAjZL4Upbk+6knZtWSw52iVFt2+9Gt
5gnPG9u6N2UY1m1CEnrjXunRRpE/7adCQtAOxMSMyrdCkZ61GXuEJBF0kA03IRFdjJNQpkmFkO3R
HltFTriXU/wrUdFtnSxYW0oN5zpZupVSd9fYNthHp+IwTk3tlq0e+F2qZewaBfNKnfIZcIc/9MER
zc7gtvVAAuZibTpcfOuaisJTh2SlaEq6IijxutXYT/RGqY95gyNllldwK4jSWMwNssDUTxQ7X9H/
28sVtfuUkONk6qi70vxLsxihBxV28BaNmI28smjwtdvQ4nSrs5JMzOoTBdPOWop5kxBc7GjlZWPz
Cqw6viS8aR9nmB8zhrAQknZ5W0gQSxIyLWpzjylpbelhzRtYHmyqDH+S8yu7lYmLLKZDOyKAWAgm
gSNKMI8xe/S4P7TSSKaorl+PuexhUfeDsQlIwq3WdCj2VT3fqv30Apbd3AZG+RG31+XQafDRIqsm
mkK6Li1rG2XJRaFMhLmNGpDWadzAWH2JKvObPbV9exi6apb/ijGegCz+eVfcf/qS/n5X5LHzrkgS
D+8HOyM7nEiCYtc574qMh8WXQEeI7fI0ZDkX4achC0AJ+pqOdRqy/LsrnjLPcGlAm/g+4XvXrvjr
3d0EwsJLJEeX/zh1nl51liay5qd6iaVD5hRxeTWbg7MvNDWQQy/vsM0304xfbjA5b9e01EkpTSCD
w7I3sgD1WV60RMk64zSm9yPLjl66kkbzJ5npX7buQ7P6O9YRLZE/r6PDp+JrPJfR7/rgPPhjJRFF
qKMoOI98f6wjVpDGXe2fFfbqdGWJEaf3Cvn943QVEVGKMNF8H/G8T2Sj8jNedSiFmID2D3ZXca4K
bNhPPaAqCVS9ipz0oqiVfiDPx0iK4DiSG7KOjSANt5q2aM2TwaQlQkhcPmYRjZRtOyJ3J0Dvdk6q
+imx1GytAnOOrw1l1lpU8fgYWX22QcBO2LWEG+GfdcM46B/koUnkj7PCDWFbSrAnvNN7IBhMPzy3
391H/zKZfvqf//f/P8yOuET/eaX9ntoknjkvMvl/FinvWBgYsf2jXzwvM6JKqcPgiAJOAnkgvGHn
7QqnhRCxYKBmub2NaKRHDs8U2CltSpoKNAHe0TNAofJmnYlpCz8GXpOY6OCsPtmkX+1XjH/t1gAn
fuh7sybdKrMy+dtCYyw9IJUeRpK6SFdMfQjmOCINJ+y1b4U6avklmJqZRG1jnMrmshXq6kjorMtl
HMdDJJdB9pzVTskNUk+HVYwye4iiHvF/pOaDJzXdV+Wk4UakmB6zsLyzuqTadpWGIxd2gVeh8DpG
Tpdssds+LvXyebRi5SbTcUSaVeUrAzkgEww2wqZCZL25TRegD3BR2+SVHqpK1W9jlcKgrDrYN0rS
rKupcp6LjpIurOtnrCPftEzqVvOipRstLIh6LKLFM6TA2fd05H3FnuQ70sxMrwAtuU4T67Yyq5sh
l+W1xrt6KBOJnJE2NbsPs2r3q8kJGk8fM5DqZWo+LXPaXKLEhyzSpd1GLkZjLZd1f2nQirnVpsk5
kkhFJri8VqnLvNDMXyIp3w3hHHtzKLe+nup4IMzCptGYb4E+4eGAxo1HtPKbPA95RL92hlj1IkOe
CWyHiDcZn8dxoG0zq5Shen4558bnytEe1Zy4mIhoOHduex+KLb0T0iXWXd++BKGVeqa97ODg18cC
e8A8mIBZnW1pmDWdy+ihXZynOh08J0wuGBGHbqX01TrPssmN1HHdjs2uNJONoyaB28WW8yUM8dFf
M3Re6CFEvVZu4HSorppnpYERvQi1hwg3r+5DwEWPH3eBcu2kL7lddssNHYC0XyMoXEX25OWR1Zrr
cC7l6SYKyGf5K1qa5n9uTkeRhQhY7kvLdvSTokU8ed6iUNwjDeUfRGvf0V3/VlSUTYzdGEJwrgl9
/5tZHSI37qXiMPyem/JvRSXQYvRCuRSebqBM+N6xRf1mVsc0mo4fshuADVDB3l4zCWzQGnkyqKgK
1KAgD3Jp3KCYDl2dAW9Bj5BDdCdpkjWDQq6uqlyam1sd1NwGYyV0hTyz80J05JN4Q/BSckfuYEmq
sRUOrW+N8VQyyjA59txCijT5SBQTKoQlCKSrBPgAGXxOIeXsEr0R7oLcSbU1jjFHxgfuFIwsDIJ+
/oaj0vnPlsdd9zK8FL9ZiuKx81JEZEDDQ1VUQR8Ge8oqPZ+WxMKLohoAOAPi7/jD82nJU+inxIqj
ZBNd+XPDQ1RrrB3ywHmM0dy7bAAK3+hVScZRaTEXxEYisxJpJ56yY18dlUwSEak0RXsR1MWU77q4
X6JPU1E7WybEY3Bbj2PihWoV1bvYqOPADaVp6r5gF6ukznVau3fc1tIZukljKHtBqWXOLfA2I7n8
G5aPuMn9udK6LquXX7cx8cyPtSO2KXwkoiEFcYa96rx2xAJB4EQFRiST/EY1/99rB+8SHiZsEbCe
3rOJ/UrHRBxMoYemBi40r1OU+6/WTjbisG6trLrgRhslECOYa2zNIknoqCclIaaapFLk50ra7LJU
7i3XkPtZOcxNpZDGo/V2rh7iUY4CfPNihVVisenf111e5Ls0Gc1so86krP4V/VeB5vrzajq+vKS/
c7aJp87richJjjHuX1wS8fyI9ud5PRE3wBaADuUfCOaryt2AUma+1Q+cd6PTBfGHZI818J5jkRbI
q93odEFksaOEh5PEAj2lVb5aUXK+lBig4/gCAk5g0u1Lb1U8kI0nJRZC4EVV1XYNPhy+b6uo6c6a
ZMl6MvJIeykX665rbI4uUKtBsleMzsb7qk9W+LhAWsw/WLUiTX5j1I9IaOpnmF6d9hz3chJuW03U
93/DhiV2mP9YYmXTxL/tZonnzosMq49J0gVapNMN8O1IWfxbbo7guA0hq/txPWQygF+AHoHwPHDm
sZucFxn7GYBWemC0L4gnRP/7jkVGg+zNKhPXQ2x5DKkh12ho+372+mRVbjmNI+fw1ZKqXE1tUW3K
UYoJQ1QjPbrXCN5ZT+MwXHbTKDEj4voFw+oi6ed7Pcoj11CyT0k75VexMZibdGp0+9AWczx8s8FZ
1Ps+swlr7sLJKb2pTbJ0jfwvLFbpqfIKlV5Z8wtXTKonHYSbZsay42pBmpPUNTWtqvp2ZpXj1ezI
3F9CHDiknFUeDdt5xzTc8eu0PPbJcFe0pew5VXdoAtT1RWMQXRmnn/n1GTDYi+IFpo76awAN0BVA
8UND+Ubm8rTSxuZxkhhFWMb0oDndTVFXvjr0ySqq6slPW71Yc08PuZjZHeZxDQe/lF53kEesCU+R
GiQ36aR+6dvkIZ7Gm7TodzxjX0IYvQ/m8JJ0S5KJq5brWxcpXgrhk1BMfYMEe/HzOKdrs5hP0mDO
rpKqt00nEaacGQO+cq5e4McfqyWbDnFc215qdyXRmsEHPUX9Adx/8hJsDxdxNDQbrZY/2GQcmTMh
G4qVfnbm9EPJ6Pi6nYsC3N6UrUPEcrI3ytN1LdVF5De9FilHB+ynzohcwSHLx/8OWsCcHFqikW/+
hp2AwvI/doLLmOit7KX7tXwRz/3YCRziAv9ViQjmz6vjBg4zm4BiQUQ+ydXOpS+6E0FcRs773Zzy
aifAciD8CVC/T0QOvuE7dgI+8292AnHe0BLlxzCOpIpB1/m2gmkIpZfLsrcOvcgZLzT7SdKW1Tjk
yrabi9aflD5YTRVDHl0AfEvjTpakz84kPYVLCyHONk03NyqNTHXlWlH0z30t36hld11P/UuSOiQI
GuW3ki3PjbnYuXMuH80828n5tOona3S7SX9WG2KSkwoan5prsL3qcpXZA/Bki6iPqMRiVXalH8+h
hYoyOoYh4LVQD4m6g9Tm96MT+3KkSwBrMSuqIenp7TTZROXmEKFps+wTo3iiIHjsHZoOSit9Jvvv
Et7XYerT27pmNKZk5uBLoZ7tQGvexWX3PAbFag5IH2jVu6af147RbPSgfXAAN3hDnF4NcjO4gez4
YbbAl2sfiqjelOjV4GTQmkqb0k/wm1O4Vsz0BwI8TNlekcaAEq7IARO2S57DLMoIUlSrPa2oK6Mf
rhySR/qZVksfI59xpjwlLli2/WmBn4m5PVoKsiAH60PuzICc6mJnBMaqReTKbyPpq7auHwwjeu5l
afEaY9DxScIuiXLrQ6G1W7ubpHVaa2K+NxFGOjEyVKW68UwpK11lDrFLDolFty2A/Vynx0V2VlY1
3gN3elIIM+XeHDwvuvMlVnVpJZvj9SQ1F5PpfFTNcEXEwcocl8rtnExbydHyPFbSWte6BqaTBB6q
mL4EU7pv5/EqqPrOrRe8cyS/NS7r8KvdABGc9GjbTNZzvMgAL5aLxek+6nrrTQ2bnxor4apeSpQ0
LeDifmoQPS57O9TBpzBkWYQ1dQlrX5+zem9HtcSw0tlNY9V7jt50flwQ8CLoc8bc3096skpKeV/k
xaXdqoObDNN+Ksh/QLXTuXKE8i9TFYg0NU3RJrKYHra07eYwIZqlhimTw3/J0+hblxvXIwQ52eRW
OHQjPux2E9XLJVfGfs2N0dMAEcDTah+ImD+oLbi8PNflTSUZBMuAk5msR1UNtnbf73M7/zBnvewO
5fxEEjP0R2l2dYw8hh19xXW/i+Xk2GXNug+CmIlotomaQVvH1nTBurk0S7GkI6Nal6P82RqlBzur
Vw3BoJA4H7W6Vd3JREDYBc06lqdj4tQrOqMGCQ/ZB4QIXxyJWD1tbJGxjMFN20gfLDPg0NPTLT54
L5jTLyrYPRKmCYC2C2Ujy+Mlf2NfK2CAaUMB7Xm2fKl0LozKQcJlXM5jeQmgaJt3oCoHsojcstIQ
dknhB+gtcDT5dpjOX6QlvqkiAy7X7DxM2Jc8w+n8KekOmcwVPGLYTYrHFxJJDnaZPSpOew9g9wKR
yy5HWrlyEpkFHknFPUx3U/RE2bekIF+HfbswptaOYD0JJYhVkIn68+CY930ZvzRquh3GrvC0uL1v
nOwiSAnIrBS5dgtluNXa8XoQtPGoqi6m0Fy8oRc6qo4eb9q8hBrwoL/izPzPEd5l2eSffqOPEVro
84kpnHg0YyiQWQ3fm5PnExMvPNNXqmeZVtJJ6fLvaEXEFHBcIq+WT4ArWkzn2lnAZ2VSLrnWfW8U
vOfE/J5H+UYfQztVuI4hUQjj388Qq1Rk4xRNalwkwRwM11AialznqZzN404/kWHpkoOW1FBNFzQz
1TR+zmUnhXeDEuuL+j3twAmVAFFDXDV1cpuqDAAqk+ldTzQbnw9IkUa7razx2lFpjgI5ib06lI4N
nxKEdIxKEkPZpoyfAdR1m14avUJPPi2VisWrKJ+XxbyIJ5Kpu9EzxvgGudph7rTIVZbqql3KK6fV
Ci+3C8JZG2TPuhNfO9j2XYdPTDppj0VhPg5tGV4QG4ekIkwO5UAuYtTbsx8RUR9FeujXyzRtrCX3
tIzaPFwS34mgyQ3GlRlHq3Aq7/QaKp8xsn/mY3FvNfCq51lahQVDHVuKCRAWAbqwBcJS2ikl0wIZ
tL/H5rrFcU1AXCOjDC/CL47cXBKRcA195iruFsj2pUFBEPfrNDAPsz4+Dlp43UrLrVRLmyyJn7Fy
3umaHiIDCS/1NmdWFC2yi678gdvGbpG6nSbXsyfDsXatOV5LQ9G7UyrdRwWi7F7I+qTpoYlIzDMN
6QbFB4OogduGWYT6MZJkY8dojW7NnD2mKu+dPDoHSv3bsub9mdr8o1JA6rbVa5RNT6qWXCcS9Ou6
ZzJrhJxGHcCEprA+W700w6g1QIul1U2pq/siG29r2fJLiGZrbvTHImp4FYv+ILfyLSOXbZ+mz2GY
35ST3PnFqN9B6gBeFVO0cQOCOP7RWcaVPVEATUGDpjBeNK5jIfirTN3OE0c6ocvEmbljGQM3U0gt
4601ZOl6Serjgphdn9t8E5doMEtndvusP07pcpHXdusBcfADIs9rrbmnPLhdSEkrrYYoBon9lxTl
UmHVwlzjN1Wm1J2qBjBquAAgz0HiziiGZr+VjVUQ1I+yjeqpmoftUBtPijGs/4ptlLbUn5sQV1ne
di9ff3Pz4LHzPioQOyCc/hHGnGQz532UCFf86ETsOYa4eLzGjQhHMw0wNl8Z3x9f/LGPMjXCLY88
EUYJTi9w/O+4eahvWxDi4iE2eBG3ycibsD827Net08qgGlkmaQZ0DWD+S1CRglnmaoDsrQuyzFvm
rrg1jaEw1ibVNnV9wAViWw1LcQtbsOk+aVlT9X6ogbr5f+SdWXPTTLrHvwo196Zk7bo4U3VsZ08I
kECAG5VJ/MparF2ypU9/fi3bxItgBuQL1WHqzNR5X0jH6XQ//Sz/5W6O5U3xHAJENJ6w8Ja1UVaH
dX2ekeOOTSH7FA+BhP0VR4ud/vnRet/GsuLXtHuucBYCCaVIsO32tW+Fh6SA0QCVagSV+KptRQsB
C1knHm140mtq84/3md4WhPatige9st84VkJ/fqd/KjpbGP+qaMkjMSZsKcWf7/ZP+aNqCTvxJi0W
pT4JUtQkq4rU0h1IiysvHNwPQ7Cn+FfN5DJafcxry/6M/rZ6oSvVfLKSpU/Yjjq3ZmQ+KIkFkF2z
VxNfl78OM7x2qkhNzpdphE67rT3XVlbepomQow5X5qM7d7/kVZbf237xiH4qoq8VdW+p+LdurEO5
lhBgTQYBaArbii5KbYmZwSAxr+pinr+LFPhJemnjK0kL7nM50BfjSC3lmzmGFWd6GH134R6cOVZQ
ocZofrXlBF5HQozNS0kel14CINVZJecIQ333ZB57R0D4Y1BEZ5VDeVRadXwTqKb5rqQ3OTHceTYK
JRWMAgC2eWqUoySWKGYck+pAWhojW42FiY8X4VdJaSc5aXS/TGzvTEu8NLwe4lVrfVtpLn51eYR3
t2VVGlMNoCVuiFi1r2cT+klzfJWG3sp+59QqvwxjlS4+JKCK6zNJTVfBo+bXkTdZSWEcE/E4uf/P
oUkmLZqf38+P00U2q44jv/iq18hP3B5i4PNKxd1GfuUtLCKhdsZ9a8RxXm8o3F7hpQxtFmiaaD+/
Rn5GHCYjUqCZJNK/6/OqiZbSawItIj+pOr0mEAiGoP7yZu1e0cpcRYHHh6e1qd2Ynkc1aCV4Y2VU
poMyuUjnGEulnluNVdX/LA0D7IZS+VPsR9CG0g8+3iOqtFqcRcXCvItSyyY/1SyoQliUpMKsBKgy
yVsix48+jJDVwNKuwjjPJZSa53PpzPUd9asyCK7ccOFJqFoDPwE6zbhkXGR2/U1Dz4B7atTahZ9j
sVTGsp+MDDu69RCQ1YwkgAYTV3hTLj2ENYrPVuHb5Kwgp6Xh2InLkeVUN7icTQeyRwEaSpcGQnAY
49Hf9f+KMZ5IK35xxmcvS3o9LYecL9secs4kaii8N03vdC+9AahC3oN0AdIXB1rH6luwcNSCW/8S
ZjbbMrHJfCQmgkzefju94Tsdn3Khc0DKBDkD6Ta+0+4pH/iZY/kopTIaluvhWaEu6voTph4oumJ2
5p9Bxw2ls/lcX1LIZQxL7JKybLWYrvLwujCWeJh574jC12E1v41jMx/pKpYAKgwCJ1UuUU6/Qxn2
KlhiF4c1xEQaZE9WbF1mZn2ZKlkwRrZ7NaqVIXdifk7JNwToFw6G1njoJvdpnE+wRLtYLrH6idJv
CMY/OdXgqrLTKdT1DzziqLANaGrMkZeZoP4+DVBVkLI5KD0teQ/cGW/z8qqsBpeJWpgjP47f08D7
EusIt0V1+clZoB+I5887n/6SrELbcv383EmcYBzEzn1AEBgVFX5Gc+VjVsjTKPYu587yYpAsJsMV
UnKy+7HKVlM5NF1adcgx+qYy8pPoGipYPfKU8ItVDy6Ybry36pqWs/VxEdHAc4ZuNUpy2oWSXPxj
2PjnpaZzXhnhpWnjCYRWpXBKSZ4dO4Ojt9TukYIejlZ4oI/KAfxCM1qEo9xcPDpedembtXZuppk3
UWLzEcAeyrcJjOncAVFoqyEWEwSsGAnd0LOfioXy4q30wTilEXvOj+oyNVvcqoPcG9k1v2Pam/cW
uPALyaURpunvyoUKUtzCIh4glIEInZzcxRWOrbljfbWKML4Gl4Q/+6KahIGtntWDJUV8YXx3g2JF
X0D/CmwiHlWSPf8QDYe3bs2Uyco1j3fc0xFj0dNKSsY1PEc+uoyUZOyPpBImJ8EwLiYyv0hE2i3T
sb4VsOq9v2HwA4/qV+Hpafoya5U+5ateoxPoNMa7KJ5vdeu2TzDvLJC3rSaqGA2/5shIPdJdVcBD
gWEXo+FtcGI0rAt1KobKDH4E2/g3kmRFvLCvL3Az/qU2FGwysPASJd1+bNITVOpC7HxuAzdOtLEV
Fu5IWtUvrr5kQrMyk0mspPd4r135dP2xIK98+EPGyyqeTyt18WwH6Rc9ye/DSlAfHPMR/KYEnx/4
U1LG1eDTIl1UqDSnD64Nevg6c0r66AuXRvRNmPHXMN6p9STFg6ew1WtfqHAsHDCgi4qte9Kgk2F1
77vanS7baXVW2f7A+RseTsqtX59MJKuWLQ3W5utezyZnidYAOPQmBWTJ7dnkUd2VLDtoDDTCpShJ
HZrxCRYOiBU6ouDyGgWN3zicDWbq9XA26SHJp0GwGTIB5T3eP5yMGIzIxAXrBq6l+myt0BQ/N+y5
p40q345dyOEIjH9dxQOG1cyAGNldrBZyGI2d5q+qrn0/16ISbQ3PW2Ta+2ZD/5/XFAL///N86zGd
lrM0mx0nXOLrtsdGIDVprlMkCP3uvYSLvrzo4NAxWivRkuu8xjS+hEj4g7q1jWgkafxrukmAWhrd
hd+JaIIZux/RDPhZMDGQJIf6A/Bm/9BUSCQ4QV6V8EMTiX5ybQ/K6zRGc3GUN9hMHlq0gLLaHaZ3
dSjNcU0bwFpEYyr9UBRCKGGVl7WBTBnJGc7E1QBvtVodya5pz+SV/pIkwF989MS1WmJOOizNCyfx
irHslR9K+BC6bd56OOlivgx2Rf4wzBRtNKhqA1CJdO3y2c48PxMjLvcF6H19ifmu91gNHeBamm5M
4qFtXQEqomGfzJc3/Jc0Zpk/aFp5kYWU6h64DGShpezGTVL/0ayX2aTAlAwbrVIrF0g8yOGkQLT3
GgEXYDe1H6ElwngQxv5SK+4DfSjDy83fo51C58DWHCu9lXMnusC+a15e/hX35Je190P+5jYq3Kzl
nuxU30OYPMygNLRFDzWyUBqh6QkWGk1IIbvG7dreE/MtAFJqa7hDmxJ75+3X0R4BI78hMv7W29+G
/aK4FzaMqJoAnjYO4uvQzCo91Jg9RJWvYwVULy59GU9RKbdWk6yojGTEHFU/k6IVvsm0ZL/EtVKh
8MF0BXlmvX4wYl9+N+D/0y7hsSC7MYIeXi2tC6kIZAny7aBQvg3U+fIKV+rE/oSAlml/Nb1EfReG
VjIclZCVGXYMmJPMzXR17Zaq9B2zNvl8KWET4bOvzJTwS6zymllutoSzQ7x/Xw3i8qZcDt1nf64Y
38w8kL7Q/FrdLnwIJXYJfDsq6tVnkhCaUgvXjMeGspD+waj1Gxjb5E63mZ8leUQN4tcWLqKJXT4X
qpncKQW2T4oH4znVyTXQoMBCcpkzofHjIGNaXjv6ZE6/McHgLyqtK4lw8TVfuHqEM6LGmL8042cp
1OJb8OPDG8UMtXCsIhoUv6+dcoHbY0lgcfUKcaA0yWJ9UqHiwF5rWfgOSYhyNQFdASVdcct4iSWG
V3wMvYF55TKYeq+upBivmEwzLlBpqe7VlV4Nv5SoauffXEdXnNsEU5HR0qxTxkb4dAFQ8JyPaob5
xrmXI/EiC6D6pZWBZp56gWNET7h7QqZYCA2ZSHOU8iKWmawxMIq8oYrvI/jScxMNCvNmjtGcpYx1
T0pkJBtNFEy0YDkyjNB9lIeBcV0PrfoPwKN37nMaZdE/edPz+0E/XLcAf/wjbMTN8z2Z5tO9fzhr
+DEfillafZxlRZBvExPxN//bP9ywbB6rePY//5q+LNwQz8M8dZ9zcesPGDjWLxM02BJTqATtX7Z9
aFUMNkj2lYa8t/fOUjoIAUXI0OvWBu2QbfwQAFEEIGioHbMl6IhjCiWEjJqX9nceWl6rw5fWkpG6
401nDEQP7zA9s73CnCMT5t6GJvrqF8tBiaVc7kC3t3wGgPVKhreH81Jt1veKnuCDNMc2nQITd6Qi
vVkUen42SLCJCQ1XOV+FSJAEoedOInoiy7Q+W/npTRgmYJfiYokiGBFmTLxlAgwjloH8ex2rTsCh
Y1dX6LRpObjO6Jo5/aflwrgidIyjOLmvi+LCXSH/Y8i0SvJHrIXwaUBawgkv3ay6sIthAPtMfacA
BRkmIN5Wy9s6zceWvJipyfzj0g8+yMvH1H9IltIHfZm9S9Lwkt7j17Ty3mex99WxfTQizG+5biCz
VnrThMn+aFW4d7lcQw0cRLcDP/ju+JiTmMHySyKb31eLeX5RBZo5UudaMtH04DKznMWt5sBEwqRo
db9KCvvMCobheOhF8yupjN4XQ205jvWlOU7d1VMcadpI00L3KtIGwwcZ6+kHB4zqJ3sRfKiMVL+R
q9ieOIFdndO7sS7wxLnLQSpp1dA+K2ERxvLS+JAsm6t/oXn6i+sNMamz1K9apF2k6NggzIbyQ1rf
27l8a/mpd62aufp5sLTzqzTIk5E9D9KzxM2wrC+qqBziOcr/xnzKUCqfV4ZV0RA1Ilk5N5cDjPhq
ehQYWifaR6xt6+jGLxehNoGdBoVZj3J7XCrK4NmE4Cxe1tHKkNM7jDOz4QcASRGWWoblfJ5zGP2R
FfnV35Gr/LKHSqSZBW0Z/U4LlXSEVICoIFh4+25xkAf5VzqIGv4Hb5SdjF70Sencm0P+7IDELApB
knCD/in1IKKevxVqjjuoMCEYDLIOVEUQ8/s5fRLh7GVLlXxjWn5ovYShFCRXaRlmw3PL9mpt5A9K
yfuCytQgufLBqIPUSMCY2k8KZ17AUou5dG67Q/3ir8htgR7/vAZ8WLr/5C3vEl+0fZc0zAARwiP2
k8TCKOWl2/YNkHGl3Q6fYCN4vfcwwXXH9oQvEL2u1/IP5T7m/jDeQWf9bkPr+FHC7ZCqT/T9SZVF
l2S32Q6CJkJwLMFY1zMqQFFKaqvVyA7yW8MH9IgpVHEDcvJa95MBgq+miZAOLrCY0TVqCas6ChIG
lktzonvz8kJaLpnwjHUmt0KxEWqBfhs7Ji+VryDo6irpqrgMfd2apIOF82QVUvIBVdl6ZLpZCXQ/
lVHHVM9MhLDRXzcmA8usb4oqPtMrG2RXAGxVctwLIyqrYJzhcx18yVd+loL99dWHv+KwUpX8/LA+
Ri8vLWeVr9meVeY8tCgUw8AeZ9++jBwKe0xQhDCjDwinTZPV0lpzKNgoOyPV32KcKqLCeu1wrduv
4PsZXzGKVSkJD04rg4wqdxbxLWp9cvmcLyGXPoelD8tFKpzo2gGLHt6ulssHPQ91qqAVSlKQRLCj
uY0rdwkaFiLHvKF05KW6GMW59Ywt6wCx1uF1jekgPTx74uZLfZzF+YB6w1hceiYElaH96FCAXnh1
gVDTSguGn+OF1QDz+Zwr0DTIJMfKwLEnlVOZePsNUSgZBU5GcRi7vjuqcoGuWWWr4fDiLzipJMO/
OqlP+BTNj+Nq81Xbs4pSEXofQ05r4wewy3CFrIiiuwze9UhUGxI0XjSYqCFDIl7vnWGB+hZymcGc
Uwe9yjv+W4xEAAB7x7VpyDIi4BNIWF7zwIvguwOpqYMo0Cz8a26AlA1dxlpOfV34S+gg0Vwde3Ly
fRHVL1ZVfHYdwxVYEA8TpuRe4CHVEI6X66GBlOb4A6NWg3lmVt5UDOaucQuunzLFfsnjuXEFs0od
z2nheci+nblljsK7Zc4vSg7cuYebNUBEnDCd2FPO+ck9GmIGVn+6couN6I2LrgrkLvvOL5PPpOrf
krJ8MGr1zI3Dl6A2JgsUPEeOcG+vhw6IxfqfpTy4maca8APX+zQvKS+qOkpGRV5d4gCFQSdsuFyr
MYmOZrluAoO1oy+SnTyCCX5vVebU9a16PHDiWx6Ax8hTvnmG9yS5y28rI3qITBcFR02aFQOs5Yfy
Ga5R7ijT1evhIvDG8aL8roK5GQ9UPb6Sgrl6E1NW3UiaOy0lOGF09lBSjZ0EGtgwufTsBMfUfKV7
kwS8/WgRVXeLBJfqlAHq2K1T91LxfeMMbF9wsQyRhmN0bk9QIDc+AE8orpd4gE99tJ9H0sC0/skH
lnJBE10fLfOBD8h0lb/zkUe/iJcVZs3lfDV2JYHiccmhTCfFzK40rxa1rUzqTPPPsjkQ/2ygfs7m
7uflqnRHcrS8QuD4MnSk6zStUZUOvVsFN9dyvrTHwTD+DoRCP1eGnjNZlEBeC1E4KYn+bWD5j4pd
WecxJVYiJ++c2P3ghFdy+C4DenxRUZdFRnErUaeliKfbgfyuiFfBeE4lZ1HRabVzXQhIPpWeIrRo
wNlWVIBqFt17VIQrKsNVZXzS5MU1GkmTKpXKkUENqVFLYjD5fo4CDlQe+RnyU4bMZgRkI17aWM9S
jUZgPTiO5qQSxWokylYH6YoRfd38TKemjRMTsqGGuUVte9Z5OVjdOwiEjVxzPvWUMh1FbgYLvKqt
wSiEpKvWsjmNfbRPv/p14V8NmYVPoUhGayOpRb0IRr0IrTttl6Nmyg/DetFqeR+RTD1Gf/aXdns2
xwv9vDuzmyGg4jCkvthLKZq1mt7Qr9YIprmbFy+0flTBzyVbpfARQy6y2n+9CaLQ2fzxwBKVkcCO
oAiwpfbyDXc26fjTH3el/uzv/PwnaOlR6Yfj7f9mJ1hnZyswLAS3iyjDJrXnzdjbCgjQzIpQJaW8
3DA1erkVYsb+24difyu0tzr6Roy+4INQyIh8YG8rkA6AiquBuGO/eEbX+UL/ToXxJ/djfys4FeIX
zgVB1KXBCe5vhfKWpBusLxnLFuDQy1Mhbnb3U4HUDb/vTWvl+IJYktCP345GSap6uRXCNbfzVpA4
Qsx65V/tnwqaBxRijIHxV9wovPRyK9CK6boVQmEEJUmVxwiELhjcg1jBCwL0h1bKpvnf11MhaOId
TwWYATYBlgluLcJ24fCCaLBNMMoVTUj6j41OSz9PRfdYgU0lTTVlS2psySuEtC04rca8q79bcWTF
8ft5hVBA5/ALClKTYx2eCmplutUGyjhrr8/1OezfYyp3zytwEEQZDxgB14Rf/tGpIMUCbUUnQUiK
9vhQdA8VhALgkEwcNheAqLiXYUFqYCiJjgV6Xusucy8jhVCW6xg0eR+YhTB7JSLSGRIp295OMDrG
ywY0XsOc7u2hIOp33grgaGBBNaFcsjE/398Kro/5qqa7yej6FyiE9FLHQ8HzoSA3pcqiR93gBQ7O
xJDyZNjvZxQdx877wOEHA0H58YpQ3dsIoQhv0BmEubrFvfYzTnQ/Egw5GJxiNAfyA1kfMb492ApR
psHCoj5hGrKRPOvf7RC95o63w2QmrXH++SnRfwDefLAVAGcYHVJ8bLWWmu/Yv604gvD+fnLFO0q6
zRWgjd92KuDo0r8yZQEO3Bgt9POCdD8VdCpw0SapwJOdekuoQO5dECHAxUsLY3ktNNLXPFMYC3W+
IERNXlHUVta6gwdbob8F2G/RrQD0sZml9vJUKN3LcwNBWUlmJ2BHaEKc8WArpLdkHKRdAOC2OUcv
t0Lrnl7xguACRdaAGM/Gj2Xvgmhgh9BUYC7YPCCbQN2/sCl3PxU0cIFk05uCjSL6t4c1KWFTRbsa
JXUDgAwz0p6+IIKC2jFWEAtkeDnNVPmoIOVIAAkT5O4fBJE+3o7jif2fvKSM6yGyg9dfp90HgQIg
nCEcrUkqNhN4sfM9vB2nOBKADxh9UHxv5br2AoUMTgHpZKRC1m/t+jv2cCu6x0w0yADG4aa2acoc
ppqw63hBKUBenf96eSqEGlvHQEEfT4Cr8Dpag1oOG91U50xkG6Ob3pbmolTouA0mPTrxcFCBKJYM
pfcgTgBTk9CG5WFZjw77mmaqp3hFLaRFmP9BOmpwwwdboQFaQvfPQLVnawTRy8uhd6/OKS4Aq5JY
MR9siJFHW0GDAnY2qejG0LOfr4eQiOl4QdBmZBSM14yl8ISg2XSwFSpdPFGY4L7N2WjMtHp5KpRT
QCqoOnCHA+63tRTbe0hp85Fs06qgWm3g1M3m9+8h1bufCi6ITs+Shj7oQ4EcPzgV9H5Vgz8lqVjz
nXq6FUb3F0R09BltCN9JCk8SzqOtwCZCQED5S8IEpa/Fxwb2snYV/AEJ+w/oKzHeeIVfQZFtEKhM
xXBPJlgcbAWcFYxitgbJzVb1MlYcUQT/pP6A6iDEEbYo9oOtEDgCxL8M6TWW9HIrRLzv+IIQFsX4
Ey0LLDVF3/JgKxShnMLofG0V1d9ToZwir0BKkx8V/st6FHqwFbS6CSE08noOv1K793fFTIxMcvM8
HLUqhnS6YRciZSE8oJqWTi/vh/CH7Xg/TIGuQjqAChxTP4Y+B4cC41G6u5uku5ke9nInlFPACKjB
VBgMMv7NlKeHOyGDSIJ3DaCiIS/2FqgpGpAdD4XB+INtQLVFU5GUEhKNe7kmxRjIRDJvIChC4rWv
danWPe1Gh4amDW19DaKMagiQ395WCMVMmF8Wk2VhlbQBDPcv7RbpUMdTIeT10dbnrWz0P4+ipggV
bIDKzAyOZX+nxkLvrONWGODMhP8OYM21FtvBqRCgbiGS3We8keAddtwG+tiMugR6F0Z3C46AKRH9
fgB7ryAcvmMPL0f3jALyB8AR2jVCG3SNt9uLE1D1xAgVgfS183xfQ6ba/XLQlAGWC4rgh97bfsiU
QS7yugh3uSaQ9HUrlFOU51wLWbiJYkfbAsgjpwCwSia6rliFmkovL8iR5fSf1KRoXvGTwoCiRUWZ
cRAyRaEG/MagBlnrDvZ0K9TuOQVNG3Jq6OU/AdrI4AzQ4CKjaFrdvT0VglTc8QUBc4QJBcNxdS03
eZhe8ZAK4SLAu2svinUW078XxFgHsS79Ky4ASCN8DiQyyjVOYO8FEbLVGjwxrkkzK1pvfv+2YtNj
7LIVXBCI5EPeS2wk1uT1va0QSbemWiBMyMh7DOkW5k+dLwhGLAx6kP5lIwRZf/8xhV4I6ETi/gjn
dAFU6+UDop7kfjAtZRqK9v9G/njvUGBoAwVANP5JPnpMpNS6J5vGW8x5m3J0ffj39mH4VqcOo5/5
ypHp45GAkdH5chAngKSSMoA9FNzAQxgBW4ErMpCKDeior6+H+OAd40Qj6kECRThsBeQRMgmm/d8K
IePVeSsQN6E+Zyi8YQbu3Y81R4w2txBNhaff1/LD7P54UHQSEMGV8Iw2jOqDx0Mcit2RcV+3wuo+
/KA5xS+b8lso3hy1rmRwBnRywOGsAd99rcOM7sUHaSZACSGEBtIfc2F+1L3rIQO0Uell6ggRq2Kz
eppRCEeVjoGCrQAjgPEYPgwbZvneVhBTmYkIkxboIeuJQB9fUnCVnbdC4Ll1EivaU2hDtQJtkJla
Ywx6m2RueEpdKo8WmNnBkVBEV0sY3An7nt7eDqP74wGKBlNcSjCswBo98oNAgREvzS1Qmsp6sN7X
5Mro3qVAmMQiIoITYArUAiJgck5LE8GGHhOtN7e2y+Ug3Ub+TdhVaaLbfwQ2AstNf4/WFnikjfVj
L+Ol0LTv+HQwNv8JzQG5EpPnwtpAB3oLX7ZOkWjTgEHJh7YV7fxj7iQVOU5GaF018/Te0s0b+9KO
54E+Jo8nI3OA3E1edRAsyap0Wt8gDICnIb3Y12ApJGc6bwU7IBTOwJcJh2B+1IMnlKEh0RKZgsZ/
r6+59pHR5u/PPEgg6cnxLrwa3+xthTD8wBF3F73Zy4Bpdi874E6iYAofCikb0ak8LDt0+pg8rZQc
P2TDe7kVwgyt8wUBk8t/GIpvTVYPTgXEY6Bn22q1r1W52b2nazD+GRISfyCJDmKFyEHVV/xAXysP
RvsnOBV0IETJjWwP0/EjLpCAn9HmB7L4I6z28oKYp2jrQrxH9BiKmE6+eYTZFXU5PAjCCKpYpB19
fUyPbGz/5AVBFRI8FXRRzJePFX0Ewmbzjvb1cpAddr4cdGpAImKKtZ58HvXviBPU5Ex9GhhSfzNN
jDm7vh6ga/DZM6R1Idqm5wPxRRTtqFNsmPm9jBNW9zghPAL5nePtt7E+O3g9aObQwIQoJIwJ102t
Pm7FsZ/s78cJITIAVF3VEGcRQ3HaP3s5BXFCEZwppgFbylQ/t6J7TkGzBmA/vGIK0/bXg3DKeJQb
0iiW9LT+wIvrBLECk3OiAayntVDN0amAFQbm5AeSovmO/xWk5L/4Sz8kvsdzN3hpxL3dWbbjtvYf
/8JW2vt4gR1jtbV2995fFV5s68XX/mvin/+9b83WoFB3/nSLSm2+1ebrNz/j8Xff+2bbH2z7Ly/d
WTpNn+dV8wfV5pO+my7QCP9fN/fdcFd5HIovc3qhB/n6YY5t5Lir68bdLxcPI3+6Xefq5X/+tVmb
3LTz2qPZsz9LtwvtLM59PcHiQZ5OF+52qZ3lSe1OsHyI7/F2oZ3FeYG6L+46bx5YfrZda2d9gnD3
9YNi9uZsmubz7WI734AI0f0bpNGybXMIi53XHk+xe2vdepqPp1gdX+LtQq/bIsjWJ1g8y7bL7Cx9
intKPInj2bLlqgqSX/dPPncz7M+3K+18+FPc1XEwrVqWPsU9HQe4Xy6neevv9BR3dRxFfstnP8U1
HUe58FaPopeWb3CKazrmmr55ckOnZf1TXNXJ1I/ytiN5ips6iV6clgApoNSdj/skKpxg2nJXBTq5
8+rn09T9PsUZdrvW63US0qzd13eDYBGlbZtzitt6ns5m36O0Jb6LtnznT3/BeZ8XbR/+FNf1Ip2G
bft+ivt6OQvDWdyWigksXueNuYyKrPXhE9zl7qsX379P05ZIIyTcOq9+lbHt7nah1/MuyJTdF8+n
2XNLmBHa8J0Xv54++1lbuiGwQp1Xv5mG0++z5+1KOxtzipvK6i9uFc3bNv4UV/XGzfP2vTnFVb2J
oue5y/+1vU+CKd1592+nz28+FO6b96SULQFH+JCc4Hv4bUuf4sreTv3Zm+ifN/l89uaJqNnyXok2
d/cfYfbmoZgVLVmxcHXqvrwbPkdBy3MiVH26r161XV6hqNV56bvpPIwWs7ZPforbezdNs/k0CLaf
9DU4CImGE3z6NG97q/RT3N2759tZW9oqeojdP/ls1to3EJDF7ouTPM3eEBlabpNgLHb/BlGauq1R
U0ANT7D8sq3WESDf7msXadpWqQk0XOfF37lEgWDWkpwZp7is76LvwazldypIdt0/e5Qupi1xQKha
dl78Plhk+exlu9JrGBDDue6r59TGbx6nbkucEYDPzt/gPVkxT3hr5ipAc92/gdvWKBOz7hMsTc+X
T97yggudte7rR0FL80AgY06wdNzyqYWUSOelP04X2azaLvR6HgW4qfvisxeib1vOJKAhp1i+vaEi
5uonWD0sxfuxXWpnb05xVz+6z21Ln+KWfoye207iKe7nxyibTYuWLTnFDX14pknWsvYpbufDfJZ+
L9K22y8QW51Py4PLk9Ryj8RAv/vi+ZvbqHBbXjxBfDrB8vRVw7bVT3FLH/LZrO0WCVTOKT56OWv9
6Ke4ow9L95+WAylY250/+WP08rJd5jW0CHht96XTKXOPrCW8CBOYzss/Tb9PKWa2K+18+FNc1Kfp
yyw8XrzBQJzgo2ezlu5S4x51isVFf6MtOWrwfyf4Bqy9bMlNoXJvfxtiMv2H4+EnN2ibPTdma90/
uxtGrb/WU9zTp9R15scXtXFq6PzJv86CgNHK3ezFfW7LThscxn/4Lm1AgR86V8fwga2rd9uX7cMj
xN94FmOxf/8fAAAA//8=</cx:binary>
              </cx:geoCache>
            </cx:geography>
          </cx:layoutPr>
        </cx:series>
        <cx:series layoutId="regionMap" uniqueId="{C56E793F-A39D-4021-813C-A715E4916B8C}" formatIdx="4">
          <cx:dataId val="4"/>
          <cx:layoutPr>
            <cx:geography cultureLanguage="en-US" cultureRegion="US" attribution="Powered by Bing">
              <cx:geoCache provider="{E9337A44-BEBE-4D9F-B70C-5C5E7DAFC167}">
                <cx:binary>5F1Zc9tIkv4rCj8v2EChUAVMTE/EADx025btdne/IGiJxn3f+PX7FSlKBCh7aYkvy47oXY8NZjGJ
r7Iq7/z3ffuv+3C1zM/aKIyLf923v79zyzL912+/FffuKloWk8i7z5Mi+V5O7pPot+T7d+9+9dtD
vmy82PmNyAr97d5d5uWqffeff2M1Z5VcJ/fL0kvij9Uq7+5WRRWWxU+evfjobPkQefHUK8rcuy+V
39/deHG8KpJy+W74iPz+zvScs09lEq/ena3i0iu7z126+v3dYAXy7uy38RftMXUWgu+yegAx1Saq
THWC/wxFVjSmvjsLk9h5fCwZbEIpNZihcE4okw26/fLbZQT6J57OrKSKy2779EXW1owtHx7yVVHg
163/fGmJwS/CK7n9ybt4+t578f0CBweQ/P7uS+yVqwe8r2W5Kt6deUWyZjDvrET87i+f1i/qtyGS
//n36B/w6kb/sgP2+D3/X4+GgP4c6/96ZeDFP32bvwg0m2iqqmoaV4huyIxoI6DVCVcUhchM1ijT
OR5vNtkG5w0/Ty/7J/vvZZBH9AcgPKI4MXjjJICE/+Q1/iK62kQxuEEMVScqoUQx9tBVda4YBpUV
XQPAeD6AV/DzBnQH5IeAOyA4LWzN1X2wyrfv98WD8BfBZRMdQktkqlKNy6oyPqO1ia7qusoYMwyi
7MnuhqHXozuiPwDeEcWp4RuW+TLyjokwn1BOGNXZ4/k7Fl860bnBGO5nWdZ0be8WXm1YegvGoxUO
QnlEc2I450lz1BuYTlSFGBrnTGV8I6YDVYtOqAaMDcIIM7S1mO+e0abg5w0ID8gPgXdAcFrYnlff
vi3zh2OKMJsYhCiKodAXlCttIjOFKdQwZKJSdaxdPbLzenDHCxwA75jktAA2ITnJUaVXmzAc0LCR
dBn/Q94zlNSJIRu6wXRtfUKr+nZzPRpKa4Zej/DmBz3RHwDwiOK08LWEMd/AtjuqosUnGiEE1q6s
aQrXODAcnNAwlvEQN7W2tp92T+dnhp4w2jx+UQF82Uh6YY0DcH6B6rSwNsNqdTaD78XditSL7/QX
lWo6UXDZKlC5FJ0whcNzMsCaTqBqaTrlCoPqta9UPzH1eryff9jTGgfg/QLVaeFtLfPwyIc3E4c3
Y0K613CO9WsyoYQwJutko5yNzONHjp5Q+nXJ3vykpwUOgHn8nSeGsesVSyc5pkCLw5lQqlOiEXhC
hItjINAEVjTDBc5kvnF1br98c0FbG46eIPp1jEcLHILxiOTEMF7m9XHvZzrhuqHChiK6Lm/M4AHE
6oRBP6OU47g2OG7pEcRrht6A8JD+EICHFKeF7yJJHtzqqNEIOoEFDDcWZRTOaJWMFTACJzbkWzN0
hdJ9E/mRo9cjPF7gAIjHJKeFsbUsED35yVn4i1oXn8CC4kynhorbWKUIJw0kGBtAxxWNOJPBZeHr
3H754yENdl6PrvgxT9QHQDv4/Inh6nppumqOGoOgE0NTmKGrsgo9a336DrDVEGHiigxlGlsAxtUY
20eWnhD6ya77gf00XuEQjMc0J4ZzuOy2InQMqwmhCK7qcHRszt+9KCKbcAZkKVycBIHlcZzJAjtv
wHeX+hBsdz9/YrgmSXBMXPmEazKRiQIFS9PkPc+HPEHsGFayzDQK3VofebcssPMGXHepD8F19/On
hmsJ07eBZnVMdNWJDtwgtZoi8xeiw4gewzetqAgPv4zulqm3YLy3xkFI71GdGN4Ispx9RYrRMeFm
E1WjHG5o5SmXY3AR04mQdBzRBlvngiCevLlrH5WsLU9vQHtviUPA3iM6Law/rOIYSB/ZtaVDdl8O
OrGJoisaNWS+1sbEXb0L8zM7r8f5hTUOAPoFqtNCeroM1hl8P9Fgf9FugucDHkpDRirei95qOLc0
JBBoOqfrCOPoft4w9HqcR/QHYDyiODF8kwfnyH4PGbk7BpyWIhdzP32LQD3TkLynq9gAMrK8hqI8
Ffy8Ad0B+SHgDghODdvKCZdHdXogP0uHSwunNOMEOhjckoP7GJ5rzjWiCc+mbsB/OUZ3zdFb8B0u
cBDCQ5LTwvh6GazOku9npbs6+wpd+6ho63BziHxqCv+WQfaDyBROahmZtoaiySoycUfa1x5vr8f9
x0sdsAN+THxae2G+zL1vS+Tub4XuGG4SBCJURBIp4fwx3Wcg8Ig9y4TCV/ZSuuYTQ68Hfn+JAwDf
JzoxoL0wjJL8qPc2cIawQ5gpYY8uzQHQZCLrikG5iuAyQlPjgNT8kaU3ID1e4RCgxzSnhfNtkkfL
o6Z+8QlcXjJiyjr8XzCp+ej+RmmFAmkW+I6NrA0zr8d3RH8AuiOK08J2nq9W35L8qOhChkXBCzQz
XVd0VRvnDagTlekIa6A2RkH8Yuz63LL0eoz3VjgA5T2a08J5kS/jo17I2sQwYDshc15RkPElj0HG
cwQu4BxFxpeQ9ZEKvubn9QgPyQ+Ad0hwWtieww22So9b3IbQI+dU1xB0RHiKiNDi4B5WJ3COoEBm
m4E9gnfL0usR3lvhAJD3aE4M56QqjuzrFGo1JJRoiqiP2As+KhMEMTQkgT16PEeW1fmGoTeAPFrg
EIxHJKcF8UWBY9o7puGkTTSkVyPUqMEwppyNXSUQZBhOusHhCpMRphzlEGwYej3CI/oDAB5RnBi+
5bK4P2qOCFRpFDYZEF8m0rv2ShlVZOBDGYMAc+0F58jFmqE34DukPwTfIcVp4Xu5vA+K45bJ4Igm
sk5FNbKhbxJABjcxbmpdZyqyhBCa2mTp7galHjl6PcLjBQ6AeExyWhhfLePlt9X9cQ9p5NdyHL7G
OlghLKIBxjikDSLDnf1i3PGRoddDPF7gAIjHJCcH8YPXJe6Rb2KFwOJFLdTLKjVKGqkKu/ixocDY
LMYb3/D0JpxHSxyG9IjoxLD2yvLIRzYCFlyjiBvDhcVEWvVInFHZiuAVqhvZi5VQVxuO3oDzaIFD
UB6RnBjGSXLvevjvuGlBugg8IcCMNjCbLIERzuqEKsgZgv69ThLbk+hnrt6A9QuLHIL3C2Snhfn1
8v4sq7yzD6gUO2qIAue0SPxTVYa8bJF+PUIdWUJweKkcVzZ9VNh2FTLB18ctX6/H/eVlDkD+ZcLT
wv4GAZnVGX5pcVwtDTkj8JZA00Y91D7wwu+NGiqOpHyRlDCOTT0z9XrUX1jjAMhfoDotvK+749pc
aBxC0ZtNJN5v2sOMRByFFzrSf3UkeMtrz9l2m23yPQU7r8d4QH0AuoPPnxiuSCvZvtpjZBHwiUzQ
kQ9usE1gcWBkKQg9i+Cz/OxJGZ7bSHGxXtuTb538saU+BFSRULP9/ImBujr7VK2qo/aZQCcglFkg
ZEw2ZapjjRu9+FSkcRKCpm3rVkDbXfUosI8sPb3xn+SZvlwpdT1e4RCMxzQnhrMX3yfhUSPLOJcZ
8nyAoyY/liMPRJhNiEgNgb/sMaIxgnnD0RtQHi1wCMgjktPC+Gbpxkm0OirIHF29UJKsa7ChUUCz
Zz0jsoyeQChqhQqOw1p4vHfP6S1Lr0d5b4UDYN6jOTWc88JdhuH2VR/jMkadhcE0XTQJgQMbvTRH
SpaofERcY5M+sNfh62a54egtMI9WOAjmEc1pwfzBO3YvZNRW4E5GD1WDi2bHI4iJEGW4TwwCF8p+
nrZg5/X4DqgPwHbw+dPCFcJSHjc/BLauRhRVVjadFfcyB9Y3NTzdjwGNcX++DUOvx3ZEfwC6I4oT
w7fK8+OWpaP5nqHKIk0PeQMv5PDBAkbjEOWlRl43a2begO2Q/hBshxQnhu399eq4xcsofRMN+ShF
D2QB4Tj7Fsn0aNaHUkf05kP3p3Ft1M2aoTfgO6Q/BN8hxYnhu1odubs1is+RnIeL12BclEsgN29g
JaElDNFljuYD+62tb9bcvAHcIf0h4A4pTgzcJM8xKeGo9tELmbUjeFXR7AkuaCqv66G2SvvG13Hz
yNIbMB6vcAjKY5pTw7k5bmM26Fdo1oTY4kZvFmfwAGRozkjPxQ1NOM5xdM8dgwx+3oLwLvlB8O4S
nBa2d0mxWlbb93scy1dHLSNiw+igqYq2eyNwoVwhbQABRKRXi3rHUU7mhqHXozuiPwDeEcVp4Xvr
wU0Zro5aHQF/tHA1o0M50aiO/PkRwlCvkVZt4AJ+sXPXlqXXY7y3wgEo79GcGM7Jt1BMLvqJb/8X
e0jgkIYGZYjQwnaU0+CQRu41ej+hAy6O8Rfk+HbN0BswHtIfgvCQ4rTwfR9GBSZUHRNgtKxWDHiZ
dTij0URiLy8TXY6RDgAvpYpgsPBFb798o2o9cvR6hMcLHADxmOTEMC7RoP7s89I7qicaYSOOpA6G
FpkI6cNiGp3WbCLytxBdVDf1jHi+G3F4/8TUG5DeX+MQsPepTgvvD166EjVPR80CEI3okUxNZW1j
A48vZ3T7krmGqxkfEmk+I7ifeHo92vtLHAD2PtGJYZ2Ex+7AyFWuC1VbeXRjDW5ntLAXrk2YT5sC
1jHMYOcNCO9SHwLu7udPC9c7TI0U6S/bQ/MYFhRHAyAFQaOnIPDeiQ27+Ln94jj8sGXp9fjurXAA
xns0p4XzhyQ9KsaYD4QOqmKCF/4UpWsjjMV4AhzRhIvEn/1WIIKd1+M7oD4A28HnTwvXu2VUrLpj
Si9K1jCyC5EHVKU+lqwNTmZ1gksXsYmdC3pX39ow9HpsR/QHoDuiODF8Vw/Hbo+LCANOX/gmGeQX
PT7Go4BEe1w00H1pchsOScHNG9AdLXAIvCOSU8M3rkU+/HElGEMXkeKOQgcGA3nPgymKUjFUBGoX
cgT2x2verTYsvQXl0QoHwTyiOTGcMV/9uBgTNNqC+5kizUP8Obp/RQuQ3dEwozy8O7DzBnx3qQ/B
dvfzJ4Zrcn9Uu0ik7iCFlm96Ke43/YA3BMFDNN/aFK3t6c5g5w247lIfguvu508L10/3SVkeV2A5
6tLQ1JhuuyCOtCrRCQJFp8i2Ex19RvK6Zuf1wA7JD0B2SHBi0Lqr/FuVH9dtBXtHRj4HKk0xjmtT
XjbGVzyEJ1M0xt1rg/ppy9MbMN5b4hCc94hODGsPYaUjm0doTY1ZTZvEu3Xm8wBoTBvAVHM4qzHZ
+rE316559GnN0BtQHtIfAvGQ4sTwLSdn10nlHTVyiNx2HMGPgrqXPEvQzRbzcuG43Aw2h+Y1AHjL
0Rsw3lviEJj3iE4NaYxAjo+KMyLAIs6PLpiI94s2iCMdWqRawo7i8vP8xSHSa47egvNwgYNQHpKc
HMarY5vC6M4EZzTCh0jHQubdCGLRYA0zQ5BG+1R2OoIYDL0J4V36wwDepTg5fOvV0WVYWEMcdUrI
qt23g5GPCXULVYm4tEXweBRH+lSuBEdvQniwwGEQD0hODOPG+35UwwmataKhlF+XEWzYaM4DhQuR
CMQXZEybEHHEsUH8SbDzBngH5IeAOyA4LWg/Jw8PW2XnGHFCkStN0TkN4is/DgIZIEvFHDfUsWy9
0SNNS7DzemQH1AcAO/j8ieGaLzG5ujiqfxJDYNAwDWWFPxjxw9C8Vod9pK3rl/bE9vMjS2/Ad7zC
IRiPaU4L56/Lb0sUCh9ThEVrB4okWmRaYk71frI0JkKgdhQivp5Rjz6K2y/f5OA9cvR6lMcLHADy
mOTUMH5YxUeFGJKKWWwYtgZRFVryfqQfwURoWIhGbNs+7KrQX5eCobcgPKA/COABxanhW6yO26MY
CXdoiIh0eASEdbTQGhccokcxYg0M9RAbx+bIM/11KRh6C74D+oPwHVCcHL6iEeKRO8mjK56GJGnU
k2Ly7QtWEuYpIkkHT541saEMF49MvQnn8RqHYT2mOjW8AXVz3AE+qF+BYoXhPbiXX47/I/kDrbTg
o163OB3p1V+XG5begvVohYOQHtGcGM5eGBy3yQMiwQzJHZhM/zTFemA9YUwTyl8wfvHFSU1f1/y8
AeIh/SEADylODd44Oa7ahWsZFhLaVaINsehUOr6W0RBPNX484wVDtsHQW/Ad0B+E74DixPDNPcc9
sltLQWkagg9QqtdzE/c802iGR5C8xTbzrsdq15qhN+A7pD8E3yHFaeH71yoMMZr+ZvXg3R+5zRK8
WKj3R7gYTup1P54R0IhCoRAC8yO2QYihiTzi7PWI/2ihA6D/Een/gz3wcxYHv135/d3N7fblv+Df
fPeLBaioVBIDmlBmvJ79shdIRnhRzAVBBqbwge4Vkt94GBxW/Hyw+ruX+13ukA5+4eYH/vyVoCGG
Jfqo5p2VPKx+f/fl0/p3/3bf/stZJdfJ/bL0kvg//x79Q7H3Lx+rVd7drQrMmv3ZMxBulp4uy+UM
85XKbofy509/QPrjIuItuhcPv79D3ZGC1OffdhcZRPJ33uLGGNqhWi2L8vd3km5MRIN50XnaECWK
ogyiQU0cHhli9o+OwgiEp6ClobHtu7M4yUv393fUEF4zFQbZ88zkIqnWj9CVHgWrmrHJzBV+0S1/
H5Kwc5L46Y08/v0srqIPiReXxe/v8DXvztLN5wSzcMigGTbiXvDOgT+MPJDx/H55BwsTH1f+R3UD
IyppLF/FspS4WWWlvM7Vq4TWVJ11hV7aVywt1ZXdur0/TXUe6qqZ25XLP2c+iZzvXFEb7UF2WSJ9
oTbL9D+aNC+L705Hw2TZc7WWHmpft3PT74v8slf7ojfbtPYCM0NxrpKZScslf5qkLCw+5RrvyFTW
iuIPj8R1MPOL1K3O26zMgnPXyZVkbuhhbd9rbtU6VsiIQ65Stw7fB5KuplO7kVw+rxOpjEwqV617
XRlGllxlsecppqy7XfreqTJbXbAQYrcgVW13Jn6J403lKoz/RrdDSTJL7gRsmocaSyx0QTSomcUO
9eRFKJXKinRtUFhFIXWt1bpOlJpu1pbMqm1aFRbzqoJdd2EV1O77KqaklWZNGRpFgW/zO7m4cB0t
jszIDzVPWUZ1WboXrhLkvikXoczNrAkC/6JxoyZf2C69ow2LTV/ts8RMEq6UltqRVJrniR18I0VT
qaZEjdC9KZ068iIz5DbJz2VKw2gR9W7bmhgvZth/xVFReHPZLvrULDQ1Uq3OU7pLo2lVf1obkSab
mNfeGR+q3uXNF7XRM/VT2zPFvfdpQu8downv5b7ti0URZEUw9fM89eYleq5jKU0t/2ZuUNkz1Wjs
28goE4sQW/0cK5preYoWO7PM571nVbGc6Ba+llwGKNv9GLNQ7UxFzpLMSpUkDqwis/mXiqd2M4/r
tGw/GhUJFcuVfN+fEtLJymWe46c6ZqUGQTVVCkLTGe1Lln7o20LzZh7rSGzmWZGyaaeSKjPtwk+6
uVu5fdGZnlTHH4wwk/TvGm/UwpSMvglSsy0DIzajxIhak3s5dyKz9hxPuoocpnbTCJMiHIumaa+n
05jVvLQqo2i4WaOcTV/4epNpZhqGkjaz5SJybp206si57xURmePqL+TbNK2VTz5Nib9oAq3JbsKy
cJwbqXVa/kesSQY57zJMjLq0caKo1KocVvXBzJNToNKYVVA0t6yp2hnpMn/GSO1dBr0j/ZnSqPtU
c1W9U/LCmUm2p1lFQJsPMu+ca0iAb6Wlpr1XUjly8TtD7yGkJPgs5UWzaGLiLjTSeN+ymjmLViLa
VSTr6XlSUHtm6FG8IGlbzriE19zrLEnNXo7zmRuW6hXNlezGczLZ6uNYfS8FvTQ1PKn9HOaMLBpP
T64invHr1pWDhWE30dSBHnRpZzS6yDWn+cQyx57mpdZZka/4506lkgvZdrQ/5C6zXdM1PO226NUV
jZpuWRVhfkulmn5Mqsb+2NQ9sWJFiT+mce3gfRSu1bh18VFPnOpbHSrpRSV76ic3kAvPDCru3uhh
iw+GGVsUbaP8GcWFd65mfnDBOohKWLnBXDW85DzQ/agwIz22zwvPCc4lI+9mucScayexPd3MEsW/
C3FCvs97P/47bqk/yyrD+cBYzhdV7tszZOWXcy/29Fnftfl5kZPinFZp/NFQcbp4vMxvVGzFRS0V
/Zz2gfahpra0JF7XYqkk/aP20vKDXvnVPI+lbh5yv37f+054wXw5xNnASkvTPPpB1krimppLo9tA
l+Kp6/vy90j24095FRW3Squ7holuNTIzKzkiF7Topa9y2hc3Zc3Dwmq6jtWm7AbpB1cN+UejtqN5
17XOlKgRnzqqUc+iOjVmfkJob0q1WsxUuS5N4kPMK6Vs73qWVXNmq4rFGruTzbJLu3PbIbpFwsZY
BJGuzvRCk0wlylTf9CrOrUbr4/tKIT52iIzjVq7cT3WSs9u81YrbJHOTmQ18zomXahd2FLQXJC2l
OQ18aZ66qnqZeUp7HoSNNtUj0t5IPglxW3XxQi+dCrQGn8a2xu/zhkqzoM+8a1n1u3mUp9KMEzVd
NHrCpqpnZBZsrfxWz0sybbrU/WIXYXfjVno3QzKnP8/6tl2UvuTPjCRSLzU9KnEchdTiraRMo9Br
F9Sj/CaMOv0Pvaj8Rav72lXpttlNGdTygvRN+9GO5PwW74DjSI59fxGglGqBIklv6qcKO2+6nswM
WyeLLs8MMyF9Opcj35vGOXXnkqPEFxlJuqnC7PKWd2llamFXXbpBZJtuqDXzEufmrHW4OpWTWjnv
WW3fVIpTzzuMO7FwIeiLFhI9p05vL7I0TSybysFN2eXkIXSa/FbzCxkKgNaYsZ5EC112PSsNfDqV
or6wdL1pL6TAozO/r3yr8tVspvIKiHddfeFKjXYeR1U8R7NY5VpChuxFVPnGV84j9iXIdfJesnk1
xYXJF43hh/OoLOmlLQXBFOKNQ7Ts7FlY4rZINbebZ7CGvrtUdq4UTw7mUi/ld7reMVPWKmXmNwWd
KrWSTZ2oV6dBrztW1DFmRpHhX1Z9n0/9umre61KYzqQqqm8VnByL3vaDWciZbfVt7Sx8qoaz2OPx
LJL7aq5Jru+Yieq1556j1haUJP+yLtLiJjVCbxopajV1PS+ctoatTtWkx3ao6jww+7Dpr5yEheLC
lWcZN9ppxOpkBt2/v6j8xp6xXmktXob+lBt+PmtRw2FFNO7mfpQX0zY2sIe9PJ+Xvh9bLG4CK/Xl
auE2kbhAmuSqw303VRxZs9pUwS6NfGcatrZqBX5veGajlf7Mr2XcobkcXntdVd1Jki9ZWtTH572S
sIuy88q5pLWAPetty8lxzBSqIZ1zo9BmmmG3My9m1aIPWG2YtAuKZZKn2dSXa7qIk1alZthWDbek
LHU/1ixML0Jdd23T1ov8a1ol/Vxt+vSWhn4TzgMEDfnUd5qGzIugKOyb1qOlMpU9J6zmroJQ03mr
tE1/reMlhVab9az83NI+defQL/NySvO0ucGlHiaWqrhQ4hjtws6MMlJ5cx+WVUbMOK87zU7N3Kmk
Tr6uUA71zelrSvp4umu2DHTn+yTt1r6MjSr99Nf/LFaJCEsXa9vm+Z+HfwXRo+kjDJbBX/asl63q
/qJp84OHPzZeYKw82yEYfYJJGOynBszu4BVhDjzTPJovhuiBpKo6/A8wVISBujVe0FQFVghjumjx
vq5C2touFH5HGemymEkr4v2i993WdhEGLTVkHYGkx3ye7W8cvH+YkS/YLgSpmQPTBRlBOmawiT9Q
Y65z2E+7pkukuX6kJcS/lhQlWQR1WXxOKicOFnmA6fWzgHVUfw/J4qYB0cQZ6SrGXeXjXGrzxGWp
1RmQnIuC+vRjpENPsrKwgQlRx316k8udUi6iSu29RcNZ5Zl+4+qB5dtKKnnWP2Fvie3wY+PYxFZ8
7pz5vLsE1XZ3Ya4HbKfBJL3t/kLeiEbQPh7xJ8VAQRRSr7cbDJlDSCbQDHR5MR4do9sNtk7YxtZC
SGM9uU/5JeOYDjYYun4ZKKSDfx2coAU6MbCTdzdY61DHJUbuXTdVpWq3jeJF3azrtfpCVhNDxs0u
9hnkJPli24FdLAwnlrPLoKZS9V3HNFD9ytVqtpCrPLqJYDiZupbcqnH+xVfVD7RWDFNv69AKU8Km
tIRhneb5LUmNfs7UpDANN8xnsZFmpuxT59KFaftFh514aZTk2sv795HRpWatO59DSV04Bv3L9ZXe
pD57kFz774Q0/GPVat9KndszT0tv9aSPzUyz2ZTY7DKIFGNm2749bXnOrkjkf4S7QP1cZJH2GbaI
8olqsXeRErdMrv4BG57IPz1MkecwCsw/bfo15XbTEwyzQWUuzlOklW96f243PTonwA+MmmwMmCTi
xN3d9GI48HNXBcjDdtOjITTK9DnOXJWIrsDGr2x60RRtcKqKgAPaJlEV4/FEzizCSrubXq06l7hN
QK+KSCWWXEXpeZCo6jRJAv+GxlI4dYusmXtFmszlOlj5tm7PAi9jHzonh3Je0OS2c+MKlga/VUNJ
Pi9b270PJOMaFm+4SHOvnnVhTc3Ucf4K+yaa264tb3w+dm07i57w8H0EH9BllCut6WN3mnaghBeK
3Hgfu64vCtOOsn4qqVI0tdus+RjlJbyVHJY87bs/EriMzEqzr4kb0huvlKsZaf2HBN0s5iq8WaZc
anweZV56KTvxe5bKilU7cLJImXQDbUKds7hTzbaTPhpypZw3TlDiE20rqX/Hna86n5qeFX9JjioH
l7Di2vBc69TurzZs4BzKiW46cU/mYSHnHzqpKm4xABz0WY47SIXKSmLFt5LW/mYYNswnXbkrMk39
mLZ6DKuirhZUyWAzVrDmWVRrl1By2LwuqmqZR01oRvAHTXlWVDMgVc5zWrv/CF1Hhe/yx/eRtcyR
w7qvIQmqrWgikwlDTUT79KeBFlvRRLQV838JgEIYBu5X3BXb+wjdEjhGeG8mU4nr7VkwMazMQDEY
2lSJ6iH6K4K5VmeGnlqKQfD4j2Iqh+h2NxTMhLcaz2ihX+G2fOChMWW5nJhZZiySPuCXVVf+0TNf
nXFaVGaTFrLpha6VwzYz66i+Zl5LrcCx22lC1O7P2I5aqwyraM7c2J/2PrmQSrczYaesutbFdVXc
omvmjd9l9yR3rgNHceZ5ntfzwKaKWcRVaHZOv/CNIjM7JXEtaPHpNJKN3uqTds4avzWdwu1Np6ou
YuqxWdLp86rwU3xtJ1m53MK5EzdwFdiRZtllnlpMkmUzcTXFLJ3gzzDt049ez2SrlRNuKk7zmShZ
cRFEatPO5MzjPDANSbG7mVdUpT0vaWjLN7zW02YW+cwy9IZqs9TJ62yGMi+iwyDlfWCSwHMviyq3
2VwuK+eG0yQzqZF+kb3w2z/gokM11M8k6b9euZOp8nTJrameJUl030NNFVoVbO6kJ8tBFeFOiIsO
WwxNhNiOZocBf7h1EI+ATii6y+yYDhjLqmHGzHNDuF+RJVHUs3PJrTU76HQInqCIE//J4vlO1MNB
KERt0tK79qs0NG7VnlXaRUZbR1s0NLnS0979btMmoV+1WImnHWxZ/QuVWGQmHBGHKbSqTp8VisTu
Y9vujb9tWQvfp1z3/XOJ2lHz3qZ10fzJAyUJTDXhRTVPlT4MLuOiKs71Lg+/lKyXrpJG99wPcVU7
uH1o0STvXcPwZ7arh6ZS+MYsCjlEulCY/5mz8LZWeBDfhjC2TT+ub6E9PsDN6kAUDUhh0PS1aXCn
Lmbcc+zI9MuCfq8prsN/wrYWus6PL4hho/Dnbb2e+7yJ5sEcFnYrTA+cw0I/g8m5vSCQBY0tj4bB
IlArboHt9WCIfpWwckC2ztSAbG0vCB2RfdwcWGgTA2S/sqlFnvVwUwthYsjj1NCvmMP4H25q2C+B
USAZ/zosSq1yTOxth90VnuToFuIOQX9Z0KC0zUTqSDtjTaOrOLTtnJg1fI1/SVH3hXsGu/Oo7k9h
XvXTJGCyb/asl6dJHNN5LKUGXLdOe+WEfnWT+B6fqpF0afiybUpEzcwqDr+2oXrX55Gy8FxS3CVy
+kXpXNnUfCk1iSOL22IWJio2sHIT5v2XPjauCHEzE1rPNPP7Ww3hQCg6X/W8SSzIcDrN87i+CuL+
uukkxyYmc4lqp5biQzFLrTxs9bscnql5ENXOp4AhcnRFO6Yscj8Jq6vaifi81fQgu+iMKpHMPAgR
hpA8Jzc1UhJlFiHq7Gdma6DU9xx+XRWhNrVzta9BErP2HyE8hPxMeP4bJ8FyX7kSRDtXAhKV0MPE
2Dp/nmRH6F3CwF73AdyVHQ0j2NEOBbFwJKSKjuvPsgNRRMkm5svBUFoL3a/IDhVh7mflSlwIuG7w
/wyII1qeaaMLIXdQh0QjR7/K0p5zM+0R+50VgaKVVsFIWdxwveXxd4n1TWESGrtTW+IVu2mSWkc8
tUyULpwRFiiFlbAmtRekM8qZWlbeNESkYcErV1vYSVXMWGlQGONOb6nER0TPaHyTeiW7MKq2fB+U
cvKptmsFMQZIgurr5EbV3cCKPU2fcjfnJmYfF1Nfz2Qz92URIen12z70+LzJ487MJS+8raK+RXgr
dqb/hGNfxa758bFvoY0PEqzRtG5/+wrK7fZFlhaSLrDdUPCvbuYdbo9+7FL4RjFu6XFw+E4ih/B4
gsyAL3bTMe95A0MPQkUM9B2o8mt151c2sCLM8ucNrMExI4bGoF09gTcWrIysg9BnSSYVhXNdVZS1
Vl3XdjiX0rJEQDvW+JSw0AgtaDhUnheZ7BgfQkWSU6vnceZ8hgff72YsCQztzgnipvoj1+Ig+Kpr
tepYSMSIlXnkyUV8+U/YUKJI7ccbatTI/lmRWNe2PSoSKHuDAoFzZz1XUWTxPB2GZIIjEhXNSM0W
Na9CCd6qEuvdhLYjnMjoXI+Hg92k4gmcSoiuYToY/5XdRIbHodhN+A5kBuFLkDLERfO4Xf041fIw
6Vupu1KSLFbu7VRWrSQi9tQ1SjsMrb4r4zum1bE2Z8jkqU1ie7Q9T+s+voMKn5dLNczTauaoYevd
uFCCqvvYdRP+NZADoplFH/f9vJDb1NJpG85SpVH/Ebes0Ch/vLW2Y2r3TypBtz2phBNcRnNWjnQU
lE8L1/n2pELUhkFhQk9P/AE9deek4qjiQp0AX4/CWG/IrZbKYXqJAno4P2SOQr9f0lJHB5XY8dif
qAXEWYqSQVQoDLdWwLNGLhjvr9OmitW/OUmu/bJHRlAdp0VulpHbuH+i/In0VqSH8aqNkGoyhR7W
aanlt0loz2riB/fENvLACjo5bv7UvBox9Qp7zpgpVaTRm3/CMUVwPPx4L5mrsMyXkbe/lwTddi9h
ECguFjQJhU70aJFv95JoqwClTEfl37Zh2facEnaNmP1rwLxBEqPQAp83E0UPu8e2o2Kb/UIEcK2V
PV962EuiPbxo3gJ/nQz9UBxjO2Z80dhx6oVVfe3JipfdVl1RXvtSqQdX+D9SmXoCbx5MbuV/yfuy
5UqNrtlX8QvwRTHDLWz2rHnWTYVaLUMVFFBUMdXT/4na2y253Y7oy3M6wje2A2lLWqwhV2auaJXn
uRqzwe79eOvVnQFuPMTVfW/ceasdjCiEdPpMjnV8QbXu/BuV93N/BmhaYdCI47EHOCbyTvTnPO68
o9UK8CdqO4/CHCAbsY8dw2pmRwcDql3t9YmHTkxehUNlPZcjs/uzAVQ5HSRDOL4Yn5kqqSJCz+xw
ilZlYaat25VhlViWn4Z93N/y3szHgXTOhW2EuCjqUDzbnpHnFbUJ9uW5cBIDIJsfVBUAReM+qVbl
ZHXhsXxvU1tOh/HB16wKUsuaRPn8O7wVy9j887fi23XMH9+J5anv7wTmeSQvHGEES+N9S3N6J+Cc
DPDKhr9ftJgJfVzgLCgx2jII4b+9Sh9qNzbmGM5dXIwL3ong7q+8FP9Su3HnBK4YGI7QXYBf/vml
AHmMgTUUWwePFfP8XElfbbqWmDgtDY8ercjR9CLnXTwmFZiIObgohJbrGoBp9A6dKj1F07MTatnf
43SSo9YQjvYma1r33NO55aXc1p6+KWQ4bVpT/h5x5fxn5U7eXj+cCf3eEy5PneIKttoByutyWgzX
H0EI/1i3kaiWs5B/CwVOqXYpzlDl4pG/i/0p1cKlbvl/yw0rgkNI/q+F1TJAfMq1uMYB03ckdHyS
5WbW57AanbmEm781HgefhsikxrGKI/dYFCekqib/UlmqOHTTshJ3eid8m7DQ/nPuVDPcxtRDYgsa
vafu7IttPkaA7gUV1rjJ2XuGrYRtgDU5tvHKrSPqSL/OddkXiTauRbI5Kt0KBM653Y6drKY1azyT
Zz0llkhsi1c56N6BPz5aYUM6+Vv0kssG6eeZ7tv5sh8z3fLU94hEh7bIDcCo+OsGyynToZNc0BfM
muECzHxE8ZfBNsaWCoRS9I1L3P1d/d/FC2DtuEswveM5v1D+7c+AJ3pcmByjw0U7GSwZ2V9m4g/l
v5RTY7dOg5l3oX0NXV/2h86z9CsAxEisRQOe/yONyiCC4KAz4EaHfl7IFIqFvF8RMlciiQyImy/G
JqZZI6kXL66a2VsFd1iQZX+Hern8Vn8eRceX1z+uevbH5Uv33Zfve3pbHv4eTMCkkdmW2xB/3WX6
HkyIM0DkJ7ULkOtTfvMhYgY2B8rYiWd2Sm8AZPCHXxxjfiWGlsXth7zmL3g+kiq2QbjmCY3O4oX/
MYjc3mohC8nbIwVhYcCKs243nV02YotSxwxWi6PUYKUrCArq0ilTORTnec2KJEIyApN+Wxm6Lp35
bAqjJtVNz5OqYjydevI0xi5Ne2099EFxb5Wj3hCQRslE7+YuXEdzEWbB1O3spn1y8wb4s3dkQ6tS
6SOt+bUnk5Lyt0h7oH1bWeMI6AsavtKNPiu0XKvAe6Qy2Aq3e5J+fKZVtLWVd668YO/X1npwTWox
9wrGaYeWlbvZbR9crp90XG21UM/z5B04lk+7dgaQP3tPvelvitnZ+QZEempbGfXwXabyWtRxpqn/
tbTHFcDabcfzi9Krz0PSfVHgtvu9V66GojXusWElAaBkFSk0RFeDG+18GeylU5/hhV5VQ8lTBReK
QzeygwchSiIqT2fcibI+smiiRPTFDsEqDUEHdozMchoZcIDDVUxGkxjQj0WMnUXM1JA0VFapXdhf
wFk9UFPnaV9iSxw3/FI4Xp8Rz+JJF07YGcdHu9ZnrT1vtOvlSUvGLbgY9rar4nlTBH1WR/ZlI0WN
XrmYszjUl4qHQzJbUP9QZT8oR+pkZs0eq4ml8b/3h/CMTva5lcvU0e42p83W8OJu0NFBj2MSlPUq
ompPBFlXBu2VaZ2dAhksAYc4LRq6r1t+za1opUpyDMIorfv4xnLHs5k5IBUrk6dD6+zzybqsYnIv
mX8Mq3LH6/wubMy1EjStjHc5MZ7l+EBZ68k6GcrgeVLiMNPyuTH+qqKgc6uuXDd2AeXHoHZEszF1
2LTT2onWytB9xYuUSFOAWuKcS8ioSqdaG2OnXSRvxz7Pokltobe6UQUHrcDUZB9aASXLBybkKTDc
th+ERJxupQWacF20vKp/i/Tp/WcRXuOyh2i6tx/L8PLcKXPa/4M6D+kRWNzp6Pspc+KEJagl8F36
SyOO7HbKnEsZxlABxAb4neuQT2V4wXpQnN1vyvJfIqb8WIaX+Tt0l+8TY7b5J2MMggVmjUyMB7co
xrBMmR6h4ZNBYWmVmKieADubck1JUNVrHrMKSjGWg9UISmJ9wZt+BheXfQMWoWNxmoRKFni7RjUd
yWqwSer171CJHfQ/P6/ECcv/uMEm419iaXnwFEvgUWDMxOQahjA7/QQ8B/+LXB/hhEupCx59iiPA
iWjlFgYsWjocU/2wv8bEArsvfCWQNr7hPL9Sihec6UMpXqBBnApDpQedG5poBPXnUhz7rYE6iHXQ
q4UCi7QyiFfc7aZ+W6oyghiLRtA2lUXX7K3GreJrp7P8ASDzOIZgFdljOFzYHaQPaeWYEnrOZrhQ
QzDcuzICIbGq/TgpBydIZeRZWxEqN/MGZsoUAkE/K3gZJEU/+ij/kqEYtfcRGb0kJCNZE1aWt65v
7DMIDovDJPJ6Sr7pEdgE/QGvnVlkwxzKWzQMZN8tibK32U2IzDn38cp36vvBE6k2ai2DZlUh05ol
5RYBSFrIwX2es8RImyY2UnMUiTEdkazrJWt3SN8FNoXJOAerCYl9RILHdernZsn4lkDuj3kDlaV1
63Y8Ld3yyTXxnVvOG6BGZ0HcPA5tc92F7n5eqsrM/TKhKDQCBQc4cRrp+chQiHhdXMNtc1+gQEGO
1SVDQHaADVC7UMTinJ11cbnyoyHpGD3MKHZNK7c2il/ny1RoAAQoivg8946HTsm0+26pmsJ3H6al
jpYzHZIIpZUuNbZeqq1A2Y3DISNqCtfKp8OuQWlWS43W1GwIivZEp71dNceoC6+bOkpAcu7XA3yb
L0Q338ZL2W/anKa/Q5JYDKx/niRWEEBUL+pfyg0eO6UIvNUuOMBgYH07e43CcSo3y2n7RXUBV4LT
6bdTmlgSS4g2+q8950fuFp7yo2VGhEwDB/9woPcX0sSCkHzOEtALREgTwXL/Ffuxf+BbTjz5vR6D
9thiMxW1deGARW/NEZRlTnjbt2VenklWsgRKQt9JXWM1kD3OIZgnBWR3wT4PgtxroeN1yHg2UjXY
Se/Y4EsSJxiD1JOOSIGwseoQT4qALthDXXgQUUDbPVdasnXUD+FvQYmHJeB/hRvksm9/ZC/wNPgx
4pYnTxEHHQiqCIqM+9dE93fAQQayLDuxQ/BO9gmngMMdDSyQsJECmkDQGAGQOo2G76v1RR2C+XCh
Hzq/EnC4O/op4pZtKNwb8AHAZwRvEaDv57oUqbCwa3cKDnbvNXEAgYVbD0kQdaDWuqWM7DW2nCC0
a1l4+aMlw7pMVI+vty5qaeoz3fftCo0aS9TkPTmFN0IFO63ioN8y3V4EEchatQ28ofObP1kZs5T5
3dtcFhd8ADcc7X6UK1ClWpUx1M7E65syRcw/KsJeg8a/kV4u0iou720z91k/1yrLbUq2xp8hLQ0e
RaE9BH/c4ON2b6Mma47RIJvzwKSsbY9jgOET7MPLbtbXElL8hA6eSlQMISETX3hraEKoBd6it+KN
fQ2rhnVg8PNIpSCOIQfSszmBbnlDuDwWvTIpRjmxlkIK6EnrIKkKq77tHXzlEfLNRCuKmcXzN5zA
FSFWt3FTodr6B5g9v/Ia1OGitNcj14cqUtlMmIYY0wWdkjZJaPKrsfbewhzbEuKqVFv5Q9u6fRK2
E00G13qlDbSFI6Q2xD0P2vgsb+NjNIeo9nWcerXuE1irbLQFDwsvXkVTnqd1Xt57jTq2fF5N87zr
CwheJ2tX59aUjIS+lAW74F2L5tRqADkS8lpNZQEIvR5TQF1poMzZxPUayy+ecIUfQXDACWO7G7V3
N3DQ/m18cOg3a38yWW/FcZ2qGLpt4xUZaEV0qJJ2AuS11jH3w11LZHdp4o5/+R3qWvSfieb6w5G1
7+jT8swpxSx4JSYUdJZ/Q+inogbmpr9wJxYtzkfy2TuO6YOTBgLaX4DV9wSDAQqNEAg3kAugM/6l
BINa+6GiLTgmUgy2STCJQKpx3vviDzhmHQkYOeQN1OnvMOSIpWNdJ6NtQqWTmApH76tezSohcVl7
zzafjVg7nobGeyCDC2G26Lj+LcbtpRv4efuTVjiOMr7of9WB4MlTsCybmBi+euD8/VOitUxDTvQ+
7Xwek6JFu7V4qIKW+K49/F6Olh0NmqPQgUZrYQf/0iJmaaQ+RMv70nvZE0XwfoMiBXSfz9WolfFU
4VDcdGSBI9uDEwz5tIE00IFZSQmMdT9AKbECaAShekmIUqlDqng62q4mEgtihyS5ALFr7858WE2T
tqsUrg7ynC0bZmfZNY/L1rlc9s81bYfbGavoNhlj0WwB9/OsYBY9I+8rbDeE8Y8PzYaldnkwRvoe
gLydoF6W9cEzrj4TlS/ia9GWmYPG6g1SmZqlhgyDeAIhyF1sJ+Yuh+0W/qx/6aovv+2l/qHO/se/
/r8o1gZ/4efBe3z746Z/67sfW6kAz51CF1RaxAR6dIITzZCeInpOeQ4SJrBY0TWDlfHXVdfvvZQP
1BaNkhdhq/O+ejylunfOGYz4kQSx68Ur8Sup7l0y+32L+K2VAv8DiwAbtu/IuJ+D1zZqNByc6gMF
n0Ni3zcEUPxpqbWEHYY99me2cvtGpMYp6pte8+dydv9s/JaB2TqAu96bl7woL4qpfq3b9lKW8AuS
XT+tBndYB6XKk1LUO6erygzWPHYCDt6wU2V4NYAolfKqIgl46KmaYf1DjZPkIb3JnfDGspuHlg23
FG48rqOLpB/IRSma/UCbtSXA+h3zMKNyUjwZKOswFbAgcYtQpUVeXZNo/Mpz281412SwfCrSWVZd
Mhuzcyp1l/fjV4w1WU+6AWZDdK+KaudwlyQuVWgOrENfxSKZqJ16Rb1ivnxyS3ZDc6/akSoYMhkJ
9JqQF/K5fbAVIF1HeVNazzF+MA4+yVTvgQPzBEZb0YqWQZ4oSA+TsjJW2vsuywImYLswTxfh5PrJ
aLnlxhcF1JFlmJg8GlLusKdG+0kdljwpiOxXvWxWQnVFCoReJW3A6+5IhOWFa/re4/4O76z3n6Dc
pnup9Y8v7PLQ6YV9H47h9gZd3zulE6DY6YVdDHwDEI5Pl4vQN5xe2GXaRqoE7AvC5zdP9tMLu3zB
5UA7OhOUouVd/oVpeyELfq42GN0BOyORLAwEdEmfX9iJBzoMWqOP+Ib2k+9BMbgl/uDnW5Ck2pew
GWdxbMpZAPbtKDh7vW98BPIyVZcTHe1nMhaWgx7atNDUDowNGGDqqprTuSbFqpRtLA+YW2CjAn8w
BiuT3yGsHOTtn5eCpGvG+sewWh46hRUGZ7CBYd0BjB8Zf6FZnsIK3Q3B7h0dSQCfhPdkfwor0P2w
DsVfG+jOX57Cp7BCHUALg69pn47C/0pYhYj4D3G1FALIpcBBBZketFJ7KWEf167cqbnjjJF1yEMO
757YCHcTuTLvWSooqcSTpFYElSdmo0aAMJp2zNwFkEND1sTOeYj2pxvc9QwfrKEjYQYBtsZIXnxt
5nHdQOKUsKY5D4Ph0Qt0k/Q9VrNzcFnm437UMoOs73kYnEMtPLKxRkCr6LgOxWA2FjdbTF1u4s9m
P5BabpGarzqJha8u+91gxJtnRRf9EMHyqeyTWNIts2sntWcWpaoIvb0tXbjIOTbGRFhqIaHio9mD
/RZxEFmoWueLvggeOVXiWGqj/fGWNjOGxnrAvrXTWUV1D4w23hEmrGSkEWBUtz34bXFPGyDdUOan
nj/teyXXEiRIfC8nI25+0VdjvjJe/FRY9mUzQN4UOnTHDTkCXH2avWILzmwBFLb6qoWF8tSCDRE6
7U5NEZDy+cKayn3eTK8aTk1o6qYOxAlrbRfmCYIyd1XnhsODDmSxxl63Mny2W3l0m/LODmWx6pSd
WmV9CQDwT1VaFn4jGH5n/ShKc1Rh7oLwyLIaVmwJmXOdyArTtGvJLsXqvUoCsMGTSrpkpUDiWDeu
2jIRPrA5gNeiP3iYdSyTBn7xpKW8m3vLW4FACevBWACnLtm1JVH49YBt54DHTC0TMtnb3nduqbYP
cMTwscwVr5PvrvqmiBd9PktoMe9GTq7r2WlTSDndNFdRmVilnch+zrGjss7cFn8vqqyrISRxAi+i
q7Kjm1wP2yriN8YLn+LJzajdb0Kjz5mlruwZ3Mww4FhEsMciFsKsw26m46YBDTODvUIdJjDeGM2d
G0KGvGoDp4V1Vdcl8TclhjVZZPc7JELvPxPhFoop7Lx+TIXLY6dUaOMiOmLuL5ryMuGfMiEWq7Aq
gsWMu9xMf2dynjLhO4QIXSaU/ehVF+3+B3TxfXuKZLjogH6RgPKPcQ6JEKAnJKAwUYIoGvPmkig/
DP+5L2EkFtXy0OuoPkZ+GaU+2BPn7gRZvgX90Ap13kmciprzXFew/wq5SWg8s71N4ZwYOd2YWcyC
Q5xpo5QHEXA6vWSrysdix1j5BuOkuROmFxCLtfXdlHcmm7mEf+YYF+RaQvWDgB/nDZwlIeGsuHPF
Zx/2r9jFxbuyzCNspapiirHnYrndPzdYIpVrjSVut4olcdsqmbg1VFe/Q8RG/wlBXL/VA5b+bz+G
7PLcKWSXOgygGQjTu2fwx5iF2AzbfBB8l5X+J6ExCFEIpnek+v0plPzvxdsDUgWyHPa0i1Ltl3yR
EP4/FG8X7wzof+6yrIWW43PM+k7FxjoCxbjo2249T3RxWGm9C0dPhbvpSIMwxSBS8RTsVDjFEqv0
uxvs9FS1GoFtQ8lR4AszmXqUTu3LOC0mmbVyZtSkilYJI+YWs5xAMnbvRtYdbN+yEsLYuOlJQVZ+
GR9jBd17LacnDGe7HN4SXPN11RXxZWMPGQx9/+RhfU5tDr/D/GIeijW3w0dB4BrqtF+gkwR8DVZT
O3o3vqF3tpqbbBLdXWfyOMP3PU6EFleSR21iz8FTUfUTZiDvy2yNIMpU1MsKIwAWe/Y26ut2r/L4
yaacrKJeAQlWm1LHV1E7Ho3yr2kutoYF2ygU4wbksovYYMZ0Lc2TZbPZ5hU+DUramk2BlWrhfhWc
PshW4pULYBLpweF0rlD+5FSDGBblidNGt2GnkCPs0mxzYr+Uuq2T3qrcZGTwAZh0bCfo567CohlW
rte9uS1/qKnKHMsLknkUWxnl8OzEvtw4/Z+zH6nUIgDyq8YZEjipPXsG2SGYLluab5lbPwYWGFhR
0O6DEmZVMZ93dh0x2OmaFzhUOXDt8Hdty7dl4b/Qwr3WMwwHZZwnlZ7XNGZb5mOh7pt+30sUewi1
91bgHCZKk87tMBeE010DbkgS2fKRyPoyIHOUdBXd2mWJbxpueEdJEoMWwq38rLP4l7H1opRYWG1M
MFZM7Cm6QhZ7yeHwEXXkgXnN8zDCrbVGZyf6VWt1F8ICEgA9M+aTZuU6w9rD4iBxI9C6SGNvaRtv
jaUegmpYlSMVSVfku1z2Z5Z0t9Crm0QKvmvaSCcLy96M4R47/PN+mA+jrvfRJF7QmF1UdpSviJIq
JWgGJJVXVch2VZ43K1jL3lhq2I6WuNGgwSWhFjew1L52lkYjmItzRlkKP+uHtgkzU7A/46UxmZpS
J6wYD+Hsb9uQ72GBzSA9RisDFwtE/PgmzIANi4Q5aQ65FKzsvGHEwsNsf4fE7CBN/Xymgj9Q9a+t
xPLYKS87/8Pc9B0W/piX4d2FTHjiWn1KzCDi48ol8DMUeWTgZUw7JWbsHoC64R8fwzXM5n5pU7ms
UD8MVYCGYcaIbgYbygXHAx3rc14mdIo6S1vxIa/rqV9BtnmJbhu6JcrhAut7IAckhdYsjRkW3U6D
CA1VLi14Z4dPBaRL6nKRMts3sLjuj512i33Zw476kBfML+BIgjiEFZczRZk2nUNTP2ctshh8Uaqc
+8XNSAyreTLCJwhsD+W1NkdwN8L6LTqDAE3kzwPw7KXD7c2q+rEzWJ47RSD2D+hWEU84ybcYh3yY
67FmWPhZnotzuf8Qd0KQh1U5pJfLHuKbJPQUgRE4XJjB0WjgUfjx/Jpw+B+tAUIQ8nh0tFiEYGnm
fGsdPrSz3dzoOo6KAEAhfH47MjmtTH2Ht7fUYdVuFrMXXONQZJ/gwET74E85Vzs1Qz8nQE3bt++u
G1hMR/XlcgoCphyad7adRRV1gdsC8XDAFiTwylEHnDy4b+Dfsa7c4iuss/b9CDvnIsYsNXjNLe36
e7dpRsxb6lrO9IpMAsgmYAXwWmHg/G4e3jjta2B3dFWjNCexLu9YLeeEhGILHRVIY3zcdrUJtz4Z
JszzYNm2BCaKPBx3ESr+VJEr7EQ2XcO2M4bTlTWq/az7c1Xqm3aAXRv+K64bNDOc6yh6GFvOqUSa
yCYqLuBCdDOM3l0ZNH2az+2tN/mvHK+t27X3Fic3VhMGWeiWV15nZXkc39iyHFNsb3zYratLq9JX
feWmpLTmtHetG+GVQToFcZfkrNwSRh7yvL10SQ5Au4FRi4+uw+87P7W66jKKFQByMBrSsCVIBZa6
FPa0n0dYUvBKXsO9m8DWJX6Do0uxMnlzjsU/SftJ4ASEA0oDiM5dbcNoSwUbp/HvPM7B1wT1jrso
VaRtnISyAdP73CR2ZGV1HQ6p5QxHCBg3s93ThIkIvZqqz4a62Q2BLlIs/4fVPPZPlgqe/ZAVWd7F
sHmezErM8hgFQ520BTuySF633mBggs2GTZ7LA8zENsqM16aygkS5zf7dhJ0M+ZnHy43jDkCzS4Lr
Pug1RTlczsp95r11z0V/Uai8yeKyfZPMPSg6h+jeigeoPkXqdYWAmfS4lhq/Li9kNMOab++gEUWB
DXeBKY425qoEjMSNwLEKSYW9t5v4sQY1gBn7OAfUSmMh9z64g2vZ1w8Y5q7qphDwQOSXuT/Gu2lw
SMq1vZHheOjyUG6Ml5dJj2sLhuW3aLoMWjK5AZ5vr7BN/lLX1SOg4zyxVBWvw16vrKA+g/H1G8bJ
e4fMS2Dgr8bsLgGRUMB023HrZtVxaGMAW+Xgb8hFHVBAHdqXrsCuQPoPROPkBZupA+9HEzDnt+gc
XCDvP0/c6YtSPybt5ZlT0ga/CQxpHIHAWnmh16IBOEEQMO8EuQBGIFg/QbC/iP5OEESISQ8TG/SA
rg8PwUWZckra2AwsVAYIrAGgLtjBr2D8yJA/9A3AfOEuCF02pFtYJ3zuGyzfQ4c/OPVxYOQurJyN
ZwEcwHy1zqHlGGK6iWcNs3DNjNzwIKQr5doWfajiXN16vCsyZ5BwE28d2I7BXRMb6KQewjwJG5wK
2pu4LOz7ei54cInrGQhg03HoSErTBBf9YoPmKvBkZqtpu20fcEqykYthPdgqk0O7meKFVeVv5jn6
4vKyWzHAmIlH833rlE+5Y16VLb92TrGvhNrknpW4IrqbOM67OP11FYkrQUQJI8JyQU/886Zznhsr
v+IUhgNlEdMVayCUcYAT+5ZzUYzxM5MCiG7eRkBMyaPX9Ukgx/Pe9vYY2W61aJAufZCRgEA+j1F/
E8OEV/rTV9+dKrh/4uJE28GMVLAL2rfPIBmnulavUNNfRCPs+fXQYTSrz5mXfx0UbpSQ4HZU1RU0
H9sASh8tmzeuxsNY+ec08FZFrc8hNzk3gu5cIQ+EyRu7BefDkf7Wl952ZgFUP/0t2q9j7/tno9Wv
HX88y2Wskibea1Ot5ni66vsSGKSDkxZWCoO8FbW7c9LOj13UPzWmu5vbKXUHfW1qns1+dxs2qkgs
gr1jG1+2c7O4gWEXaA/mRnB14buGJNCZw2nOp4/Ess88Fl+g7GzmvtkFxZiBq7nxJytPRMCuQC/L
nHlIA+ADYSV2Q+WtBqBYkNWwM1VMB5xjuO0cswYjPRsjssEGbG2IezN2XtY5XuYX7YbAfL4q6NXU
hecNlrPVyLIC5dXt8atg9U51fFV01T3t5ySXwW2PH5X1/AwKLhRjW0D6Em7q5VCOW69Dy9r7bb93
xHjZjC08/4P4vpV2WsFUlfa4P8JQqsqBeKt6NJs46lchyTMEPq4ytK9RTi5bHYJ1psyf/SzGVcin
vR7DZ9PW5+0IUnTetmc9WuukMRKG4pF/waoIeZnKJ6b1RVyAvxrixUng5LktZVg+lkXuPJoYxwYW
AcTRZSNOW1SBFBleG2Rz4Pqu2hCALiBVw2lfCA+jZzwD1rZhYgvHQS8RrQNVZI59sMDve6xnnZRj
1Sdukx9YbYGhMYFu6EYNQr/auHaJN72mdx5cRJuLhqNT3QQh9+3MskENBJOe9Ch0dJbrAhP3sCE4
6gHDX4ysw1zVN7hD4OAoTz5g3VGAvhTuLaFvCLOqC1j66vYRHPmLSODXOfMRn6Kmt2LG392X+sLx
msfJE69jW7zgmsBXAOUlQIaphzmds2vc7gI1qlsVwQi80sHhJNy70SkYmPm+s+mtr/WN7CnUdM1k
YbrBYNN4rk5juJji9ch5pnn+lUPBdFQi/uKydrxqqXggYfmF8W4CRKr2jiQPRTF0GwauFqRYCm9B
mRdgMeaPPEJeKJiM0srvp0MZz/eR10wJSF1DKrW1SLm8a85wRwoV87EvJUtdSBky1gQbXDzqk6kQ
duq3ak55azVJPOfnyDq3nVdH55Df7YppvNKK3/HJeQWCdFULoRPIqXf4nJcWCQxIjZHGoR+ar7jy
6jXEM1Nm/HZe9V7xeyxMF5Xxz0v04aV++fL2+mOVXh77XqUhacaBc1TVGCzNBfI/VenFoC4ChR2u
CtC6/GO4t7FuR4GGrc0/qjQ28SA0o+J/M9sBWvALK9N/4b2jgXDAfQ9BIYvhovK5SMdUhQwiCnpg
RQhjOPWlBsCXucbvkNeCcppN5k/VtOFydIIEDpHOtIEgE6eMvHd708HTPD4vcmkgDJ0AUSWVzeU5
D+CGCIotMFmD+Qm8EpHP2VhCTI8bOSB+pTx3RXsoAHlW+A3jj/D/OU3Ldf4r1NKCte3b+PJjrC3P
nWINsmYwN753fQjDU6yBqeoubdiH+xmnjhCbe+gnMN0vm/0F/v/eEaKPxGy/2BdCofVrkQb06VM/
CKAAHFno/YmLltRz3IVH+3EnBTbgMGniVkdsKL7EboWtUBfEgmZjPpEWRttOgxmkJYCjo4lviyEU
5YUEleo8KqvmkQ7d0euoB0p4pCrg52oEdAWrrwbFIsW9Myyt7Hpftl5W8/LQYRFyKBddcGmZVQuh
sF/xDSj12KYPWxci4nhRE9eLrrh/lxh7i9o4itQWQtMvHDJkCTly3vlbDnmygkzZkTTrIFuGR9Q6
hozZW/TMMbN3GgJnB0LnGEIqtiifJ0igFaTQ4Lpvw3l4Yqp+gIJ5p/roYAr7Crd3roiM9jWzwQYo
M1vo+8rtnmLIrjvIr6umXeNG51mlcKdp0WdbVpyFEGxHoXWGTnbVjqRNZMzqpFiU3bZwj85SUiH5
9iH9DhcNuMT2wkAUDnO0jC4qcZwpuhdB8Tgs+vHKmp7aRuDi0qItHxeVOYfcvA0sOF6Lrd9AXlyD
dO6N5UWg7SmzyhxqZgHfbgWDbjvfTfNowTN1hgqsxKExB4y70gQ4xYNy3TXx2oZAIK1V/OTJ4MKt
Q9ApxAQ6WtzJVCkVpyE6mcRl7EaUMTjvsDzqBYy78qg6Q//wZ4wDToCcybPKdF8dA0qxCxDeZUPY
nzQU10K3r9qPi7SkGjdpuizqbdhouh30AtF0cKz6dSLRsAqa8Y55cAO34plsial1ajXkMpDcX5v/
I++8duPG0mj9KvMCbDCHW7KSVCpl2bJvCNmWmHPYJJ/+fLu6qy05NKBzdQ6MmcEA3ShLlja5/7DW
twRWbqjjzUZNqzu5Ql/RwqZ+36fE8CXzKhJ1Rl6S0q0YchyyRL9WOmQcblhs6zn+qlADBVZfPWSK
dhNN87YppTmgvCtj4r8igfvNc+pbe2xAN8Xxw5/wppMI4d9fqhdJ+bXKf7F8lx87veh4m4ERZDQu
qYVvdUhSd29CAwQHy2byDYxOZghh6cHnRYfLe47X46n1lXpUPKfct3/LUd8lptbovF9NzI/0B1dF
z80un10mILO3b7pFY7fuDUlxUXcMqctj3E8+aw3RmTk5LIdWJgIpOjRjn5yu8KNaxQC7mWmT73Zu
JE0FQaQiDkOQOBVwzTbVdTSSgLQtMkDh26w2kva8G3FI/xFXp5xh/MeBesqe/1e9/K+Pn//3ESBr
9/MdKv+A09FiSY4KXoIOj/aM11Jni2RlCpx/7R6cn9Md+h/Rui6aOZhZpAshUZZ7lPfUa+zq35wt
KdTHMMgShv+p3Kc2+/3Xt6ggrK9wUkW/iLNkhh6X1i63UOFYol9oRC0l2ypGZD5zD3cPZIKY6VnO
TEEPaJNHHdutla/GLjI3PUakC7XPYhE0mftVyZR8A7Or8HVV+5TlabXOGlPfdqNa7wszb67D2p4O
WYe9MesW7SOuff1SqVL9sjSMJBCZ6l22KaKN2MBBmcXxtjCFtxOVNq0m1cPXm6zziJ5llhtSW7ff
BpcqhdMmYObjKNua5AhvuhRSLDGvxRaxDlOg2bN2DQKCfcqeAHlAk3xg6ri0fq7axbZvTQIgF54p
n2ijhCclhHBfTdOXqVQpZeFx1Aq6rMZXtBxnFBmvG6tR8SErgv15vTNmsY2TeGMy76yE6NsbqcV2
v5Yl6RZnEwPpDi3dcjEW4bAnOIxBtQSJh1n6MXezVQ1XuW68lSaR46wzHnLV3Edmsze47VwwuAZO
0ZwvhAOntbhVl2tGHtHdLJHmArZ54SYfQx3YOXo+FtdWtC8lCF3JQKI7OT0dYYI41xOGvKvEjLMV
VYpzu4zqw1Jn6if1iFzXFX4MjOw9Z1rPZmUlD5BeALUnR2j7QlirHpC5GixtCGeQgZd5kR/pg++/
lw7J1xaWwkv/Nsfu7zr+35S7/6di7aTp5ffvEUrw7imqfn57yI+d3h5gdqnAafRI5/4B5W/8Ja8C
HltUY8iav787jg2dBP+ZSGGRvtAhnq4lCnp6Roa1VN+4L9jxvqPXc94KbOQi19GxpAHp4JKTAN63
rw5XZLmp0rbto6E21ktuTevRqJSbkEomWBqF1LFcNLuMcE4mPEw70kFvJL0GzJruZBvNHrWVMLua
pKXiyigEAP/aSgD3xdY+Dk1vp1nd8pQCivEzx1VXwtChGpFoefCmeNy3naMEbKzH9TBW12EYah8K
pRhh5jsU+iph2YuplmeKSiBzJ8Y6yPrOuO4GcribrnG3xqQeYiJ3VxMTOj/pvLPR4+9AE2DvbHwP
gRaiY0FBmvtWMRgb8IQWKP7SREahzKx/kotRMc7zSKu3vYpytOOCDcgDaHzHgXJeTnOd6X5h6vPV
kFp9sc1Vw8SZgUNVO8tmzVv8hNUU0b6p4+DdwDJl+UPrefHnitDq8Zjo9P5H6f+/gEhpdv79k7R6
yqr+6RcP0qtrWOaZSecbVgX16J88NbLGXyD9GYzAZYXR9oPOHKWaDvUcADATF2jV/z5I3OoYl8Bo
2v8XOnOu7Lf1nfRTYvmkL+abwE3xw4MUzibp6g093hAucX1W2wXkizRGc9OpTBGJ4t2nXfmsZ2mL
XKGZAjWscSb3WkzSazawH8uhA2BX2LhRhJ8uI3RedZfsjO2CcujKaTG33WxNmzR0zsqZBmYtTOGk
QKnQTGUofTA+dCqIDxMpl2mys80sFqSNNxokFVnhoZPxXYkM8lKAy8Jwyrh8mfOj4wltLSjIG8Ze
bRi3Zp+569yqhq1Wm2XQN5ZxU1jLLdHBFVdF+MWQsWKJQcCYVs4vi6lVK70w3ZtC5pBVikX4WUs2
2SxTyjKNgJkOtveKGPB0nfNDRJPlWi954u66ub3p9QJWVag9tDPdb1h26ZVJPO56yEdyo8QAFiFq
r4ux4TtZiuVpGtKOIQH7CjXWcnR5seIXI/sV3QztdZKn05doctUPXW+g6KqMizBK3Au3GZvNsGhf
eC857apKSp7SMi+dQB3nYtuMnfJcNK1xXRO/EAeG3ex62+BKDYtCZGd67fhKZaV/hGUEE/J/PMlB
/jT/4jnmM6cLEUsRgg0KapJUJYbh1ZISMpCp8gLlxjshgE7l9NHbihAF9gdJSsdctNOVaIO1xSj7
6tXwjiuRS/TNo8ydKEPZ8DVyK6OTYjr29k4UobMgSc31C0Ch+9kyKSdtXbDpYJiieh7hzr1m3rRq
fNeFeTbCfAzVvWvUtXupgf7J9lmfEhCYs8MkzTASxbRxl6He1eWsiv1yhI1aRlFo+2roJ2JlxnBx
x+tcUe5ac7pL9fRFqRhmJYxLFaPG+0CJ6MQCPWatB2AkCf4UCPiV/lukuLdu3dp4EXWI0MpTpItr
M2fJk9oDTH37OTKlZjU+6Ep/WVYJgWpz/pAM4R2IhL0QLXRBgz1/L1aKm6PdsPIbKx1sAEAoBI/h
3HOtHmp3/tyn4+Vi6cRRp5+wAz5VsVlSWBub2BGPuCgPRUEqvBndDyOlg5d9XHo7C2KRX+q51gaN
mq0iC9WgNjqbY6S311XIHRsyF0VyyAd4F3GFacQuuquxmLdm2j+4iA+COHT9LlsePR2Noa5oF6E7
XlE6XY5K+Gjp0KkRHN1YS3St6Pp15ZqXInErv1iUG9cCUpNXV3YXX81LeIV75JEB4LehcqBodCOi
i1I8u1UGWk75xrZro3rJnj0zixjTPYiiFH4UYhUC/vlNy3MIDDg92AQ9kHLE1mcxEr9W3F2F87id
WB8aCwAJgUYjTN3bzHLYxqQk+uoeEtXkJVfFvD4GkUfesqOVeKrozdKqIrF7tg6Vmu4QPQGNGLIz
WyTDSoH4KMb0odYUrCJAqCD69c9h312Rn/3I8vw6L/ubCZwkArnnsSRKfTKu+mn6UM3mdWP3yF6b
Ao6HemOa40NSDY+NoyYskgzWe7gy51aX7L+uCaYk2c9dutYWrhLPnFejG3+tUDT7ojAvrLBgrAlu
JBbhRWwSSI/ZDns3keiNDJoU0wvKokMfIoLyELke09Fbl0Q9KQVJOn3dJP3Z6GSq70TKk2mlnzul
yIO50D2sse1jNCX3Db9Ueh0OHopoftIMRgdji5l7W4sCzU+xiQvz5pivPo/Gg1kh+lsUa7eYJHAq
5cc44RO5eaNoKl7UaGZbqGNTsoa7dKCIEwi4Kn36UtTeJur5a4vuW2d092APgt7ILV/joLEc/0b4
+Yta8LfSh5uSeDO/y8OgzpPbBq0AEsfa55Lf1el4sErrvMKK48TGfau2h6lrDkptn2X1DAdkPgur
ajPGHeYFV+MRNl+cpOUfIDw3lOVzKVopdVQXP2spPfXeXWPK/Ty63qEb8QURrb6zI+6tUnwVcgQZ
txjKRm9nT9VFM7JZPibFR2pxUxrFfZG0D0sa3vap+mF2vW3ixGd1JUBHerdaMlwpI4NNfWr25LcQ
AkTxDQliRlREUXAGsqxbhXb66PBj8eNa44RXX/NFv+288CO8sUsjLtZ/RCGLqOX3hWxAPO0vrj8+
88/153rSV0G3B+rnRBo6FbIaGxkd2e+RXfWmIXRZ42Cop8pFqMOqhEXK6fZz+Fcm15Sq46Clw3yX
REc3fpbo8NVNU1qB6VeRWb69/eKh4e7r6QhJFPToC5N6ilYoIqPO8nWvdHlY4shiO67m+pSPvFu6
rv0Gx5Yj5qeQU5NAmyL7zGZGyftq4TI9F3b8xbUaJxgwCNVsXiI7SNJ4DqyFh91Duq4I9ZuiF+EO
K9Cnyuwukzh7mXuvW7e99aUcY3M9Fw73I/r7JHN3TjjuOik98Iw2cOf0ZizFyzDi4MsMFD+l0l80
TThsUfFFgRIvwreMkVKyUQMLDT0c70NZeBu9zh6a1tqky3KeGovvLRUXRxxflmHZBnR9gMfDL5at
H3gCdlPjIkGsdHpDO7rwZuWZMe4VMN8kUMsxX5VGeOlU2Z2WZA45EN0urUPenPk6ReEvhJEGJSQg
N6p3+Cg3U4XZdMHn4CTVZecpYZCmWYGcVRBNWoTeDT/6wu/6glXVIPaFSG/iztzYDrQ8gkzPRRlB
yh2fXbVBHrBocHTLsvYrbdk5Q3OVpOay7uUt0MbxOi56HZqvtmNvc6uZ8/mgVAzoKtXbLJmSbmoz
nlfULYKyokTC0aGI6ijD6Xyn5Nwc8mrTekq8V0d7ORvMyL1oF4hltAsmEXvaEsxIsZBCRMSwjqG3
C4tKbDKljzb9mIaHaBnT88Xo7MswrspNU7rloUvtmh9XOJ/RddAr0TOfA/nYziWm01AhstyxB38s
2/QiXsYXe46sD1nY8se6esw6uqEcE8WztTSPXMryO81rv0666bYkVxr7KLFk+CyiR1Epse/hsbwA
iFQC9UOcTmyVCKJ4/tZOY8Eazd1MdVlsNCWKt4bbJb5wq3SfWrPCD3vq6zMoE8NzJwbuxVagG5pa
yjCnNnwNranfxZG9NazyNnOTi3og4tYesb9G82OqL/eJ3W+VgXZmYMjhN7V2ZqfzrRoNGrdigvVo
3A7euFpU54NTtnflEO4cVXlAvjP5HlKQjTHQ0w1F+dLVFJb9on8wIuRf8ag0QZXM34qmcs7TPB7u
EgUKWFp8dbDj+fhU7vKE33DhHCZMw4d4qZGD6eoEz7hEYsq/vFGHuFwXU1sGZbGURQCS0uWHxC+C
BX0X4PGw1qWC1HiZBvIMh+yg4qmJtk4ivoXCGQCE2crQnMVG97HVbUgvqWgK46lNooHFXegQFZd2
4Z3qTi3iNEcxlzz4E+4RqcD8/T2yr6qvccJ/y+jn60R+9NRNYQdheWWSBsKE+e9V/ek6YcJBfALR
HKfR4/cBo0tkA0hVvPmy3/Jkfsj3++SYdUObRZ6cTBJ5z4BRO1ISv4NYjssJ/jy+hktIBLT+H7qp
ClljIYxMXLSV2ziPhteMyOsBl1fJWuvoq0JgQtQ6bVNMSIxZBtu1ZV16yMHTwB1YpKwnlwYJyzbV
aAlarSvGNQlOLxH2VSRNce4EjZen2L10Zd4IOpcbLephrzHW38jEaO/KE3o+nkUG5dXaRQF1qy6T
Y6xEqCVryxE8VLpI6KkYo4h8F5l9iXgRtVhuRT7lG8L/suuuRYnXXOideEhbrV/ZRjewtaaYWkbt
xu3M/J5x+hi4epYRIq2M5K/nzWcCDMxdbzTG1mBqsbUUr1njNzC24cTYJXWsz62uhCuEbQIaip6v
aLacgLU6wn0wc7pepysrKWxiepOGMAErOu/sfAowtYGlc+Zu1SlGfBMNSrxGqml97qC4+pXrzHdx
rz01w3iIE7tdL0m7+LHDz0SYqcd4c0lWSkjo9WBM0c50zBA2Xan6muUKdGqtTZTfMu+gJzjAtpXh
WlWzrbs0B9eyWXBPntglLHLOB1WIlZZ1xqc68izorvbH2tUcn14IzmroHixh3UUq7gzV6tp1rmbW
ah6ZdtWtF29YIDUPUJutVV2L9EOmtOVZ7uDw6eYw2ThTYx1UcxDXfRZmgWI5tcyh7G5rXZkOtZVP
a92Nhxscc+6OdidC2UAuK0OqLRDN0dooM3wQRL5RKHYRQYNPIq257UOBQJj3eOJPdNr9odPrBzyS
Mag+tdev/oTXk9xy/v71FAAG+d/HX76c5Ae/v5xwD7HoVF0A4T8mGLHDYMKCYY1pypEfdRr1MAUi
WNAi2QjsjGSKfH85MTuymPOyiwUc4snZ0TtGPXKn+2opL7cfOOKgVPGGZNxDFf221kUtnjldHVN0
dW6EFHJhTuCXfZ6OftIbMygowHi5XzRWvO5k+nVuJd8y4rALmYvd66Eb7r0KXavbydzsASznutZq
bx162BzIR0oTsPtmVPtqpJbRRk+Hvnw2tEFY5+5Rse7Uy32XiQZDKUDpiOGIlLcbUumeCae/cape
mR6FV35sGrvsdvFcTmuBTl7Jm2/hbK8JDYv8qPZc3ynqD5a2TNiC694vvf4JCd5tqjF97vqw2VpD
2Z0pkXPblGQij7bZoHDuzS1VIfOWvNmWjj3TuSoVbrsWULolsmCpG0bA6ljm/aac7GVZ/QnPhrzE
fv9sbFEUxMPzz9e2/NjpycDgicZShaBmWn/rPE+3Nhe6qekY7qx/RHbfb220dxqGeKz1OpR+jBzf
HwypVsFY4fyzzOBfvePBcKUa5fulLXV5PGF8ezwVRHOyonz7YEwTuRDzmDH+ZLJTbLPEy5OVcBwO
HCNA9dbSR1cwzB/z5kPXqG6A48fb6ktk78rGna/nUVD0G3O0o6BNt0nbKUHUhJlvD6mG6Vk1LmY9
dc/nfNbJ8WD+NSyqtmZaMZ3VkrWim8awnqfyGRd/dohzs167YR/vIKYp5IKMWTC5eQUxZ35StHpg
UokXuR+j8K6l6g3GYXiw+Pe5TYXcxjrWbvfSEuJ5thD9GyParcgoFQA1iSSZYddgNX6NzuILAjXc
48tI+d5nfZ5js8tmjK1tXtKuTnq0m45rl+K4ggnb0N31x+VM77XsadC4nqkpw6VcSetVZCJlbIdY
85lI0TfLbY8m9z4Y86dAdxRiV1gKRUjTALX0AcIL6c536mGXk1agbEVt6fE2QXzdrWyE+PnVUtV1
V/8RewjJ9Pv9U7iqvkW/egb50PdnEEUPhTNW6x/dUvIhZCsuQ6lUUBfyTjvdTkddGKUze3kJRJOg
slPpLFkuMgHjnyHN+x5CqT374SGU1yI0T5b8qFqsH26nojVY6C2WuleKxMA8CoKw2SZUVHcdZOUF
rJCRWX4+L5WHpyBNCbfnzxkjrrGsKT6oYdR3wdjFrbZR9c5d/xFvbn5bvz8zu+HLl6f22y/e3Hzs
dGqQDMIjAcDkaEi33qyvkE1LZAqcsaOsSx6N06nBYwfDXOab8opmjscv+3RqZLkDQ403usHYjRbu
Pa/un7MtKLNMVUoa+SKgOVm8vRaD5VZc2omIOtxZelnezWF4E6dOtzeKBauxa4yDum6TxOrOIykP
rppIE34jKuNLVAs9ujGBykAcmQw552ZJZUzrQXJeFZore5dNGFC3ei76Ymciwzh3ZeLeoCuU3aYi
XopsFgvMkFLN6z/jLSWVnr8/cXfJl/x5/vnAyU+dDpyE1uOn/wcOfRwLn2oFziKVgPVKE3E6b7JU
ICXnX/Teq/PGWEB6T3irmB6Rtvg73lEqMDD46TVFSWKyM2WiwPhaSp9eH7hQr3K3rXRl37Mg38e6
UdDfm01UOUE19477FZzaVWWr7Carj4rm3JlRfK/FRgDyZPJHJb8sNIxMZkWOCc9WQILWjRXl4ixO
VA02XKSt+lg9t2sKXSHZq7LGbSWOldriOoHPGsNpNQm7bcdZ89tFS3gpGi8UGc4ae8PXZHHOLZpG
lOIK39PUuoBkvMyf2vppNqBae+pjHHGpMpsEvxZ1jAetNgrcTOkwjmExHedhpEBPr/WUuiDO5mDU
bABz82GI4apnC57PiCEGKMHnqk0kkMK6SZ1oL8o+DZDErQGsKv7QiK2RuDfoWBgD5spmQJt4ZTSh
8NtoOitiy16JarpgMt6Byw+fGiZ0PuA9J9C16QISwUclxBshxwLVRBKlMeRPiZjvsYk1flea0QE6
jmdvUNFE5+EkMyUKZcpr/GUQGZi9mLPHImvG6i1EpDwvE1VcItNVSaCzmW3P+F1XmaVikWhUCVfS
jqAldCBX0xG+1ALuuvsjLhJu498/1hvGm1+ehrz/+cmWTeb3JxuNnwaQlUdHciops78/2ZKLSTAK
oBWa4ddXybHKkPYsCywrJpxXj/Yx9pLoCASCsu+234dk/VnTJH1DfBMQ42hIfjKCFVNmT72m79u2
7uetVrVdvSmtUDTYLNWKxW1epOpXCNy1UbP1UZrrMu4gURCkpyhk/bHtWWd5P5Qbr3I1jK2lWJuV
4bB3nxetRBrl9X+G8d/5z1viMLTtr1Q18lOnswSuTYLaoVkfJXA4s/49S1gjAMXjgaCp++EsHYtZ
uGr8xzg6ur6XJfKYIT6l/JRs33c6vX6+JJC606FiK9SBFx23jq9oLZ45mihp4viizSo5UNHgeg6j
wCrsGzN97XU9mk7eBPi+pP8/M+bqg2kIuw1IRtCmjapWmbpGDjEVn/h7hvPlkrmi/SMmdSY/7P94
FbXPz1+q9hfuGfm50+mR/Q7Tfs3kV37E/Xw/PQb6ZZgQDAOOEzx5sE5FxvFNxF4aBbGpSxLQ69OD
5JkRhmZIArwsWt5TZPA1fmiFZKPG1zeYizCr4wu9rjEQ4nlFb5bq3u40pZHu+M1Y6pDNnHKs641T
pAsDN6cshL1rcvIWqEBmSlH4VHgabua4GTGtDkVbs7lz6mgzOAVlqq1mDYXAn3CfSdPI7w8RyKg+
+cURkp86HSFikqSglmUP1aB0YH0/QgAjmefSkdAZ/dBNH48QjRQ6+OMcmDN56ovwQtNJezBmTtDU
9xwheUTejrQ4xsDKgE04UkQo31Cv3kBuVdaYFzNrD85+LFkMhE33GCad44E5jIuWODzTajPhp0WH
wjTHDtp9HgAcZcTn1kUt/MoapzT8I06L1FH//rTsnsvyuf7VeZGfO50XzA8O2Nujh+FodD+VPrLf
cbDGn84R9c3phXN0M4Opxy/x94vl+2mh4WEuis2P98Tfbor3nJZjpPfb48Lhk6Qa3HqsLmRY+evj
YjVExnNOnD2IImc71KIP8l4vVygesk0660QsEOu2C12bLKnGvgOo4fowvrQPSTRPXxBTIkYuWLe3
da74vbtsdFwT97NUL9dE0D+1SwZ6UUFzOanlE1amdBNG8z6si7M4bQ7hkIWBFw4fYmVa7myngfaS
NRnGiirHUA+M8bMRItVYmfnk4F+uSRlmc3HJIn8G3FE7ZEks7iWPqrt23dw5yyZoY0I1m7Xpxllg
pq5+YHwprrqk8s7yXq3uLLdfLlIjcg6pmRk4Ymm0nN4z1wp0ZKy0sbWtTSXcaI2AThYBGF089xPm
5PMi7xO/yPR1GXk3i1V9QvvNZlc016Cx7rNa3STFdFWnxmcAKvdRXF+QCL0E4ew+laF5rYXN/TgV
j1ZlzkGo5M9jrC70Id2WBep+iKfdtNDh5AuET5GkD5Q6z/akXUDzeVG16BYBO0rwSBJLcRvHdflN
EZIq3N+Rsv05H5sPMQL4mYWrHynRvk8hqXtDvqocaOj41YwNcxEMIIOAUEqlvqlCLd6mY0/rl/bW
qhHOvinzec38xtq6ivNtFu78scEdfa6bPaJDWGFlmxloM1zkm71lBFZZoygU3l501RVowhRvtp6g
VRo+FJP4lujNFxO8ejGagD3Smiy13aRmMUhwa6xje215xVNcj/1Ka+NnQIw7JsjRypxAxswqc2ru
3u3YKL3vmjYz7MHDlmZpgUbj3CyqdW7z9yLHKadid1L8ZgtT7MhJL0Y2cmszNDZ/wq1n/ecI+awj
VCPhjSUBgPP3uC/5qe9vMZX1CLFLUjTuubKm+v4e459yERq4Qhgyy23N9/eYfEfJQl3VMIe99XeZ
ksbMVOdkVn7He0zqAl/denLDybdFviZbHKnzkA3D69dY7M1LVk6aS8JkGG7B/XsTO/kauiYHGAeT
wvc2H0ppb1pKYzzP5nbOn0MmEGwoi04cBsM6W+LxDI3AFusxu8Y+TeqtE1p6+NA1tjiHt1dB/Yab
rF5Mc+YAoxVt7f0R96TFz/v39+RZ/9R9ffrF+eJTr84XC2/WALqKuffNPckcD1YMTT792z/bwNP5
ciB0I90kOc74B8P9b1XlyHAmRtRMtTSJlX/X9I9Yp58OmFQQmUQ2SQ4nXJq3B6xHSc/AV82haird
Vc+iON2Netdk63JUXR+paKyv586tqzsl64MW301pTPWNVU0Dzoe64uJws9lyNklspMSe5ijsZjOo
EYukm6x3tbNqRIGSDkiDrJYOoM7KxTemdlontgW1sTjKgua/NULeUTAUHsVDecfhBWUPyOkoLhrM
0WA+2Du6snbquGVMaaR8/4+KmwwfyD7XeEHqQpy1Mwd4nSwWpV+ZuuY5VWWyqb3ikvDEXRLDyydI
T/iZKQ7ohQa/i8I0sLHsAh8jGilHmEq/isNAYrJGCcxyCXCSQO/28zIuZrc1Yh3AVqrYbbHWJXer
lQSuWbK4UknlSiWfK3S0jYYwKXAluwue7hVoyU92AW0x0dTzvBLxTge94XPzYVCGATaO+SXjws+2
hINJStgyi5dKcsNIpb2m/fmaARRT1Hht2eOqADSWSuJYDHrMkwyyeolWFTdMkkcfS0kp08CVaWbH
baKcZxJjJht2sGZz7fpwJRvfzvNDWIQBqvf70J58p10eQ7SsLXqnNDF3EcC0SUDrlAC10rv02uFR
KesbE8DauJCLzffjTdpdTpVEmsqBPdh6FPPGAdDWafM+aaNDb1bnrv1cNuZaAHIzlvIMcCupH+he
Ab0NNtRSSX7rjWHL33w9gYRzW41Zq3cFxRLkZ/xJzdzz0dUODaFglBjQwCDLGYR++o2EzSmVch1C
nxuRg/goF+9nuHTLPN5OcOoQYjw0cOs6Q3304NixBFrBGAtY6OwG1fEHRxEkdO2VGgaeIWF4udj0
wPFmIHlWq1zO6kCFUe17w9pxQHd1yGR5Aa2ng9ibQe31rXdJq3oZIkqLoC4R7b0H8fA8IxrplNoJ
RtK8Y9e4ctJ8Xc7LqnPtOXBHc8V74Aphx1dI7IEHAdCABEhqdUdYt3GHnJyoT0kLTNL7EXpg3Ruf
bYkTHCRYMEvjfTWNV4kYLo128FlBPqoSRThrsR7MbfsprrqbSNhMqwe+nCbS1Rii1VP4EyolvK7h
G+aReRkZihnkEn1oOdmNoQ+3QjIRYSNKl4jlNZg4IDx3/TfmO18rWIrmoJzFEq6oS8ziBG/R1ptN
hOWnpRBLjX7dNjXxtAaj8E0dohxeoTLOs/MU2exA/hrwOV9vvUE82uqSeed/RDXznz38HspfV/2i
ibdeNfH2X1w1aP2Y9vIuP7rsTuUMPgPC+dBkMVyWE8FXbZn3F406ta8sdyT2mSrk1MRLIDQAFTbp
KoUStdC75kBH7933tox6hkETNyHzAiIo5Dr77XUz2DRKhadGhyIaYu8j4mjVvVe1sS52EdlyrJDc
fAjPJJl3U0Va0wQ24Y/qOrfrUOx79CphB1TFLHgwwrYfqfKTvtMfIzu6C50KYSLup4rWZCjwHmR9
UftQ/lEZzk26Jjw1waEKbLhqxadag25bGw4LpGjK1hPcv1qNXV8j6S5o0vB6mK2abADS+ch0+tTG
veEvqTb5iCl5oBTvup8nIjLLsiQucEJhXofbxfWuimghxsmZdkPaf25FaGFSsy4G05r8Ehy2P4P0
S932LjcRliCsP8s0b18nZujHaXKpKuo90LXeBx95pmn1jre98Ot5wk3Laz2Ycu28dMkiGKx7bUAU
TibfOlu0TdHBjiRH7aXUlE/GjPFKUcgTyMebKIQJbMxI8hXYlL6TNQ3w6+hczXDGQQzdeXm4cbSG
hVS60LA0/TWyId6jU7kXU9v4VWeG6z4zct4aJcoyE2kszIn1OIQHjKAjBuGRiKrF2fb4gzcNFUWg
j+lKgxe5IsnoujN4n5it1hyKFq/brALHlCExiw09csjWqeYWKzeyz9U6R0GcklZjm8jas+Jru1hR
AMxrDBaDNIuidm5ar9tFDrdbk1eEVtVPFExnzlLO25T0UM+oLluX78Bpkksias6THFt1jlwOlMBZ
0ZUKsI2U6IjGPsfuuHHMqOEXWO1dqoz1pBZXbgctOSmnfSdGMNXkf4B/gnJvzcGyGB87mlPfMs1r
UaiBEerrUDB94u+zYTx7XjfzrT5Mz+xP7V1oVZ/xkV6OvYFYKXYaEiCU68pxdnGeXpTaNKwXYcDW
miSR2niOa/sFAOXQ7ce+ntU/YjwudTO/r8HPn75mv34r8rFTEX6cXyICYsJ9jFXgrXN6K7J24VcF
c5mV+t9z7n+bvL9HmzR51NoOaiL6v9Nb8e/RJnNsabOSk/N3vRXf1uBSrWcjGWTEStAd/ydzJF43
eRP5m1OzJMo+98qkuprt0TsvDT1Uo6DogZ+204wTdzzOMtFzECOWogVh6WzBug+couzIevPEJLJ7
wbGDsatl8fykMlXPN0Nk13/GOfpPQfQFSKlfdHKvtNDqXww1adhAKqKHfnO1aiiAkOzwq3OkfEzi
Fk+dHMY/ubLDMI9+6G08GGkfSD4RX1gkSB+xF++YFLBt/qmT48vY8oZlhG/hzn97irwqdDsLNt9+
GOyGaJ/cydWXRTO6bI9zZxTEFJHsla1rG2kjRV00GC+lLozi0h6GmSBCS0xVe8nwPLwDzDvDIRZC
7GO1CvNPeeNV1PVmNq4So/s4xvGAFy3WCzD9bf9NO1qKDLJiD3lU3Tl9Wu/62sCBDasiqFFIH2Kv
T3fYqz8szfJFOIl2k5s4YJGFrLURGcU0Md3HckVWSOHSm0HqrTETd8q+rnXzlnmbfV7VcP+JCmk3
9VR7n8qeizZqmk84GV+MXOlX80JarRGVxIyV8RJYSuidD3NirDV3Uu+IcrKDEjLOJkud29qub8ZC
VTekaLj7KlWQaXSZ3X+cdeDNkxe2gSly+IRVZj8uc9ZeYgybAPlm/VYthbVRq2a4tGiQb43/Q96Z
LMetZFv2V9LeHFnom7J6b4DoGUEy2DcTGElR6B19+/W1EFKIpKQrK9ablJUmaakrQSIZDvfj5+y9
dt87p8TxEKUo0yeu9Jlvpq+BBLjaH8LZ4MvVQo91LHmmsGeZmq4zwAOwdBT4ylxVyzT1eUTfO22o
zgJDHsi5BLHVG89d13KZHlSKAz09G1LjOXe0WzVFbROQi+UOVbNA6MuNFpXXsm6qV8+34plpjxug
ksWpwK02tCbaVWedGWZBsGpwU43OfRG3M8ePdkk++G6uNPkyTZLeDdRuWXXlJjOjlaMyLqlDy3nx
SZQo9yqeE252QaNlK7gs+PbTJDMADwhfuwlwb+sLRMLYw8LaU/ZO/JraWT1ecC+LmyWC/HlAokYa
WJW59IdM7i8CD3nL39Foou/4z4ccVOIv4ZAFv+tl8uDbMUeci46MYCrz3wsIGLsY9Dio3r8df+9K
f84/BZbHG0b27ZDj1EQ5wuQY4zKj5c95NX6iEk+HHBwfKB9T0T/h+H6a38F+V/U8cOKdKJSmJdPL
iIR32qErWYaGF/trTRu1khGCTQRJ22a3SaD647rqMCGTYXg5RHlxH1lqslQBhIZ7Qxm0Cq8y+AaO
RtsgZAu9LAFnIf5XP/SaG7ktI/lxUGhfrDOp1JrZ33DJnMhG/7zSTl9f49fy14NweuptmU3FEp8j
i01VkDG9VVMM8Uwa4wZaFLSy023xx0EIaRGsEoUW439anu8di4eFZjFc/s6//pyAljrvXcv8sNAM
lC8UVbYmT5FZH89BOR0z7O1huAMg4pG8HsWXKg7XciZFFiqCUVXVaglMDP5epajxxuplybon4lwj
EMW6qksbUkMbml50ohg185xI7y3/dtQSM72zCkXqF6VR3JLjUTyARKq1h7CRI39dadNx+VcssT9W
WqdTquW/dk8v1W+W2bt6Cy0cPrEfU+T3+xmVucIi4vp4tLj+WGYEnuhTG3va0r6JsX8U7SRiAVgw
6Tscmhyf7JxPRfmHTgZScIemMoIWaEMkn39cZqCctVLuDYp2gTUMXg8D5xXuFN/VGbUI2tBshRtJ
k6wB60t+nqfSUF7qosADcCCpp+SNCJyhURSuEOFGVyRIEu7kWX5bLawu7DMc3iablyukQJNPkeVi
wBk9TzqPIOeQpugIKaXkaQx/46VOrC2hMTgyEBNHsIQNRJ9/xWrkk/vDhpeVZfjbC+Qk2TxueQcJ
N7H2KPKn8v79WpzsBCwArogsO+xW77Y8mnEoEDj5JvkemyHH7vECCSCSwB52Qw7lT4epodP+ZTHC
L2AuBIZGQxzzsxEyyVPLKR05BZYW5dm8r0S+yjopRCisBnpwrYEoXvZd257VfUfKiUZtDZBqFzXD
tR6kRH0pyVNU9el5aLTmKu5L3d5WYgjbrzae4uKkSWwCwWq/d7JZX0VJvGQw6Yt5fFiJvtIoS75h
Juai1+GxaWY4BWB7cQrTvC8rYsfRMGTd+eDIFKc+9kR48PmMHsmwYQDlLIo4O22i9kpUmTxz8npb
egjFRGkg6w7jZ759enr2qMxIuVEW5K/n81oAbPQN5Stpov1c68rbXqL7Zxn9jebUF6LISRtqyHjJ
CcGIK+IwuIT5VN1EZAD8gRYixfsa+7fVY7hUydOIydVoyNcI++4iJm+DZ+yzhHadRxIHym8yN3PC
OZw6UGbxFNhRePpqpGm2SMOUWoRUD6k1B1eJ1ctyCvyQE6OFYUFdDaz2Nh+TfhtOASHxFBVCTMed
PoWHAJ7sZxEKvl04RYtoZIzY0KDNAZOZQvqIM8R3GdOafTUIATuvT5ZY4XF+d3K/L0gzDxZlowXK
qaMFts5USmlR53fdFWSSIdpWhH5e/A07gfVHtQATtt9VPtNDx21A/TdkOwe4zgGs8KHyOQgwJ8cn
s97vnudjC+DQR5qK8slIPYmb3raBg94bje4UxDkp6/T/Zh8JoRN1GQpQlHx8pR+PJCMt9Dofo3Fr
qkOqvdpEAhjEMRADEGuSMcvGrBfLZqB1i9hHZo1QRIn4q6P3ycKSGUueeHnc0Pgl1YejRmo9v38y
DwpNHSTOX3FRsyg3//k0OQsB3Sev9a+VzfTccRlp/yZUhb7i9+H+VAof25EU0IS7cpDgKmD0N8lR
jstosv1wXiBW+abVfXeaoAKfRL9wiA8EKf7CT3SSODc+nCZTBc1lkX+GIh3dC/KTj+uoJLJbzrLG
2jZTCrPQ7HtJG+ddmyrrehDVoieQcd7n9OZ1kretzLiSJenZ6aV7f6xABtqm6aZGrpE4rewVRX9u
CvlCzep90TevUeyQ12FkXzOOTTekWHKHVD4102Qjp/286a3OrXv9QS0xGEQ5eEY11YC9Fdk8sdtm
nlqgjIMMxXlWZ4tw8C2Ig8Gp70Pi83WfYAnQfYumc8KFHOjSLPahAag+yrOq722sSER7Mo4UJ5Eh
7rni3DYOXQmlkp5J2jgDALftm/iyKJhoKInZLiRfTzawVq/CrH7oPDEfPBRclXpVNsPSMcqV7lU3
DqChWRvG561ctq4nkwuejAAHqxsRFKuM7Aq4TvSu4jJbRLxtsqPljGJbAMWoJefw300XeA+kympM
U+AjCbElan5Cr+rcaNpzB7IyKWV1SEYZrd6eeMonX7YX/QhQlVc7GAXJK611lzoDur1CbAzPmFex
ofDdSPq8KoobwwgeGlkaZ6XR6oAIYG0FqXUntGpt1720jAttGsv0uAZ7Jj2qVJQzU0oI5Bx8eARt
ZNGO8xIAQ/HpKDtzK++uobTcK7gOqUW9h1F3XkJVl+ay2e17qdz1pvOomv4cqPrc7MbcrZ2ETLtg
fOhyaalrdQmcRYLzIvoXr49PqqE79/KmdosRK0GVSqXLOvxil1Alez1Yl731EI4ygKZxNzr1o65X
s77kAFVDxZ8XY4YAouo8t+nLZVaOJ7avg/uiNz5O7IfRRzo5JMWJHRQSMyaiNLu8mTl6WS9CAcB6
whEaQ3Pd69E8yuQTkYozuyLhPGr7k15AnEdsQVppQBhKoioQ1Aq6pmVgMfSp6OsNfgR6uoCBlsIr
S+Pga50a+w6koGyi82vrbj1U1SooxrOC/sSyh9qusQ0DxqluCODeqhX8RELa5FUuGYCzwZ/11q2q
euTGNyepnd4NSSO7bTbc43QDByoNrl4xT7ODL5gFN6EcndZJuWw8L2SQlayCstWWodXvWDdnZjYt
6cDIl1knP1uddGMnxbwkhgc0661WVCroHoD7tVcuQ7k/jQhTpXVqwJRP7pgfvzgSIRYacki36byL
qpTuLNOjcNLjdcpi8ob4RYXDiIMPg50tlJUsd2f8jBcIW4lyawXxMIOFGNXZGbmD8sY4G7rsDKDe
Oq3R0bZozN0s19DjSP4dtDHAqvx1rdBfpTG8yAMDwM7g3PRyCL/GqRd9VG8TudiEATNKcgNeyEAg
GTC5VZzqGlP/Dm3CJrXzZO5EMgs8kMR1Zgki7SviWi3JS5d+U41MF7VTOK/FTA9VGJr6Q+uY100W
vpZqvG7Jap9pYXVdOsnOi4mjyRW5cIXSXiJf3bcmJtwgz3cw80a4BZP8paYJHJevvgbs7q+ouzjF
/nBmZmX69BtZg8VTxxNzckCh+ueSxWo4MK1+nJi4r+lNcgOTlYMv+939C8822H4mahNF6xsE4Hj/
mmjE2PZsGlVY7T7roT2kv3xoBtDWmkxYOtaUybc7TfjemRPiKY0D/bCxi7zBa/dWBPDNd2M5GbqN
fkAF00aHNarlgi1D79U4fEhlJ4bPhoDmRVVCewSk6BNxWeAcLYvoMlaZEOQmfc0pjZT3A3SoUa1z
q9s7Kg0HSrxwVvjSaclbgv6JWQoxjOuYqSGkqXrVSN1M6NHTmKvDTBLZwziau7DHQl53M6MLL1AZ
bYdaC1xlzM+rMTt3Kk3MUlsQhVRCG9SdcE/uMwlxvDFxr90KYd62VebvQG8wCfejbdZCKAgae1gE
WICDQPcXxdj3K2tMZ1rC/c4fo4UTgIVqjXMzDAhnzq70AryW0bF/pp24tkoA5sMgzX3B1MeWQuK6
prgq4D1+Jm2UjHGCLBqClyJ1jQENyEYp1zNf+C+OXJ6Zo7wH6X4e1mMBC8qgIAibZeyZ20HvblvN
31fSeCkV0iqJwge41Fe6phMnqftnepUyTApG2ZXt9oYb62aU6o0mE7stAzZ3rSFcSq0glTGWrgOh
LIdmUmNJ/U0ZQB0xDemCQT2TqpYbqyl8/TSQZGPD7C3CvJTcxiqfnYyAnOviZVbw+fRV+qgI0O22
ukeQcq9q0T6SMBSQ9Fy7hs9pVEMkKoX1bDXkdJOUDQozzi8yXT0RSXdZyNYiU8d8SY/yVAQlX8Wo
38iVfMlMZt3EZNz66UXWy/VCdPpVWo3AFkOKNm7RIOgfnbGb21O2ee+RfUrYLIJ33wfXmKjroedI
J+KMuAa3y0JgnAqpDHy0hiztRxwN46Av9aFKV2GGdC5zBrdJmtM+HndpYVczKEkLDzZBoZXXlAeX
IykQmVVm5Jyx/5JZlimsWhihfKdKj3s7LyHl+iNE+hRG8oDQY1hUsjH3vOJWthGr5EO7bgvjXjHa
5V+xjbKr/PM2el7Xr+W/rp/C5DeXD548bqUwLrhHIHlQkTYBSeGSeLx80DulrwqeyzS+S4t/XD6Y
VTPf1nGZci342MoC6SXzgIzHmMY/s+zPXD4OWocPOymZVzTUDinYU4zmTzupgY+fnJGk3NVdrbSU
aboyLiKfSnYRaHXnDnZeE9ge9Vp8i8s/fExACXAfKL0R26mvFWt5SFpjH+uh7bik+XnBTlhSACGb
8DGju08tpccRYxdasO7D3LmUc92X7xSCLdOTaHI416JF12WNam9v7IISCK6h0wE65aIhzASKnenr
+ayWwlid/xUL848jpT1uMkBz9e+ki9a7sRLt+SnhjSbrt3njh4WJmYtbKfoKjvFp4HS8FNuY0Djk
CQmxkDx+yAex/o13YmrUHOdKn1mX2i8dVsz8sHymWE2aNZYz/f67E16WIr1KGC3sPMVXZkXL2Bzo
MZgG5o26S7S00pzieevBs0b5taSKIUfO3fVhvY0GT1VncaJmYDML485vY8yuEYNOc1YbTWNfmoVu
u3Arkug07IJuFUWNPo/0bOC8gcgsn6m5vwHWLsizanN4V9OmOhLMWiMQRg6HoG8RSUslU6Prv2JB
/nEAtQ/Fb6Q+aLh+7JHA3aC1IHyV2Y2+6XmOe+QU+TTNyxFsHZlTx7VITCGQF8aeTMsPQb5vfT7a
/RC+jx59xgef6M9M+Ro/TZ4gSoGVYNKKyYjp/U9Lkd8aOowh27JJW3OelMC8h4GbUijJ6SYS0rki
UMDqivSqtll/WY+Od0u+gL4ytSGY96p8A4nM39mZfaUVDnJ6w+vnsak+KJUXzIZML5ZdmZFD4Rkv
o1O1u7KYcPuit6/DILyvh6o+9+LmWm8IFe8G2jitFu/C3ORFkAGDFlKCeshzslVrdIS1SIW9GZug
Pss0Hy1l6xEDxVTitpXMdJbprboNCORZmCJ7DnFALHwnwUYo7AdPLXCXFJQMdSurszYqkMX6fbGs
7fI5Uqld/clIkCMXWAwQXGatM+bbBB/xWcu4Zm6FQeUKWUeTg4wuKK3WLXih3NS3uezKneV6ek58
WxllxEvRqZD9MjvvCi9aGEVUihMFfJ3z2BshBrw6I/jRcQaDgFqkVKEAxh+b1ZwWe2DdR0rUe2f+
qPNhWH2ZXhRom8eFrJd9cm3EYxbN8Ynm+Ze/4v1kb//nSmYf5q/k//32JeXBYyEz3Qk1jHboEBii
oXh5X8hQo1CMIDWZomZ+pr9Z2nRJYx717Sw53gkPfXpa+HBbUOtNes9PvKXKz03UycDFPwNrjFsm
UW8/yRCGTMq1giionW/KUn8tOiUbln0AZMn1pCiO70NRCTTQdpkG5UnkoN+7K3DmWi7tDZo6xNGq
U5Q746XF37BmbLrQ/7xmLl+/ICn4nYRzeu64ZNiGKSMoK8Ha/xTczuZtI2sB3fQtgoynjvs6hYSJ
2ZPchm+Lhr7EcclYhGk7PIXLnJHLxEz4zJL5ZWMniHTCL4DimoSc04n0vsZI4y6utSowdnbvS3Cp
RNeYV1LKRr5S67S6HC1NnCAgMB6SPGqMk0AfnXCTOFgXCAHzSWehheV1XX6OfEWJNmGRd9KJsIR1
D425Bg0NxXoryXIgrf+KJfXHeeAeDSZL5yfvsP1uHDgJSigxpww6kMYfSIL0lwhtp2mlaMxzJu3c
j+U0lawaRSmDnm8iqffLSWeCOE15WEqfqxJ+4+xE045SAOYKYmAEV9MG9a5i7Qerkhg9m7tMLmha
ql4YFDPlW6epjaqJbIpnoSe0MYrnXaUPMjmLksBdEikeelLbzpxLAj7q084HF3hih62zoP/aBCeD
NBJFo6XGUC7CKG77KQa8Mk7SaW22EmFzbiJZzrjDRuaBliIDVdsWTRbdRySALOnBcmAeFqdWZI53
NlRZeFLkZrsKDkXwIGwio3QRJ9ffaTBya9feuiqI3ug71Y00B+xsde/bijTPMoMYHovRUJlf+WVj
bBIUza4jDw+SIVZeHKduksRrsgtw8AzVM02j29DjPmdbZOM6g/caOEa/Iiuyocppz1pjnDrl3tI2
gzt/tGW30425zVVylsP0cptW7IIopQc3qtQcOR2Tlh/aNjOyetl1pWBakTlb3aibWZ715ywSz43i
rHFHw25nUZnc5yUGTL00L2I97jZkE31pEq6WipUWy1GRq9mYmhuhKhRDkoIdyal6V8Zr4radA5lL
xc+j91BOGNW4Y9NMNUx3bQjlKWijFfA+2tshwRyWuu+9eqXapeSiX6tdzRHrLK+8uVTn9MzHYmXC
KFgpofbcQ5pz8564dOopgVvQeky9ISdKvXiIpOQ6mjrdXKQhATs9kZra6Lgt5FtnDJfdOOzTwh9m
+GdP9VKMWHOsOcoJsbU8/3GUyjM5s+NZGRPl0RuJmBV6PIszpJ5BPdxC918PA2FKetbdipacPgum
Nkkk+JZELl8kYWgtai0bXbkN7qI4kqEm+OdlK39pC2WVK/gN66z+YjY+6YyEmUpS2QH4KC5QfZ6q
rb2ohiBdUmWvCR7Yotyo3CpsVm3kn6ROd40pEq1V6MzNXL6MjOK+7IxtHVOSFirpwsTfzFuAHUZd
LbDabzAwP+dGuxuUUV2lvnqRSQrdxzEqibNiEjK2xhNBHo/+qKku6+ze1lXg5HLKwI3xFCKNK3mk
IOXTc9O6eCgsJvR+cVOPgAjHTqZCaLyv2ug/WEK5hCNOioApP0vleOfl2iXqt6VeafO+JV25JMQt
xc40jzEBL4QyjjO5D5m0EM0saK+5lj7obmiA0uDGQ5SHBQGZJIYZYZQ3QVKvZQXJWuBJZL7hMHWD
htmVnRbywrekLzJY0CAhw02MCYsnG69CB1qFWcDUaDp/bvm0T0tD2zCkue+8GHm8VlwSuUq2mm0E
s0aq95HoL5rWGt2iqLdOFJJ7Uukn5WDgVdVfhZe/llp+r0SJ3ez/ilOJCcY/Fzr7LP/N5XVSnb0V
OZMuEiDkZLL82OCj/qEcRQP+bebxvi6efotS+ptqd9K3HUucSSCuIGuBL8Z2gYT3v1figEmkXkdW
oE810ySJe38oJR05EpWV5Dv0xUFEvhpe/bUpogiXeJRVxqUmqWjDU4XJXRLLjeUacjMo26HMFe5d
WmOn6jbs5MAjHSQPik3edbTby7DzLotUpJs46sxkpQ59Wv4VnmKbY/+fV9PlU1r9Dl87PXVcT+q/
uRIpbFFvXeG3ZgjYCMjH9MMwP+EpfqtyaDPTo1Do4CL3nzrGbysKubfN3YsDhBHcZxOwJ/Dyu27I
JFah/4dKBT2wNXWhWbrvV9Rg91kS8cUjrDO2dhQxR3YKTv+KmbbUFqsy4Ogso3CY6Xp8KysJG2qp
3uRxBieivIiJsdXlPl1kTWqfZqXjMdkyHNgQpN2WU+4t3lTOxULNr2MQAL3kGBuR17VMWEsQyIsw
9vUHTUo2oQCmuUAfiF25jpGOz5rKGx8NGnq0RKzRWMUT9anN1bhwLS/bRUSlGRMYqtbyYZH4XcSl
r7l1JnKUz8AllZWZn7eMBYctddyTpEaMroW8tsZuSemPujD+G9Y4zvQ/rfG7py+v4umXSv7w1HGN
I7viPIK9+UbYPK5xFjIKb4ww+FdotrG8jvfCiftNX1rWZDhBH+mJKH/NqTUBkffAY/yUa16blvDH
mQhY0EnOzoZJm/vn3rNZwNMURK/ukjAvjJkjmtCV+/FLaHaIp3q7mOdaea6aVCYIckg/H2Ic2daX
Pg+eBj198ZLy3izqczFMZlLfvsZ7Jbta48s0svNBuknLdICIW16FHs6/k4oONSqgEI3IVlT8MUJS
R7MoqXcbTz+Jp4lL6uPfIkRB0+4MDPpPfhaHxqmpeuWwGLxY8v+Glcmu+aeVSdOiQ7/0y9I8PPa2
NLkRTpYpbnL2t4bV29LEhUqLC5PWRGV8PxdBlc6f5or5PaSZvtnxQJ+QsegLOerpSx1GJp/pWRxS
DN4W52H/5RVgqfMVoD3V+Zfe779SXPlOTFodJ7o6KotGT8fxhuRiUvW4aMQLy2yFvAgCs0OcUCEi
91qkBn361NfipLE67g/RGa3YEzEEuzy3a9fUyT3VgRn4pbYm1uuUdL5NAm3cJf92LkvVnZM768oe
16VWJTPDIq921BR262CJjEGJuLNIgMiVsDgHfDznOrLqOvLMs/KRNLM7f5A2g1c+Md+7oJNPdI+E
UCegKTcnmuwpgYMlVwHWVKPY47wm86TdtIO0LvTGduM83yNKu89N0n6ysb3xU505YzqexWimiKOo
yLesl37hJ7Mk988Tjie3GQhtD7TLqlGfsjxaB363kop0rvTkD6nh5VD1T6qwQ9cYxo0V25obF9kJ
VJqRm664d0Zphep774wjMkrnMs0QpflKOLhFjQROVpuvlsfdtbT95WCJte0RfM6GNsVBFy++V4EL
6oxz4jgVtycbxQXajsgjSwVgw/Taj4Z1bI/G0i6raK7l9jUuVdIHC3h8tY+N1tMFObocpTkxhiLy
7ppU+xL1pjQrERcu+VZD3ATpTpfqyPVGPmMke+cOFvWVHCLuMsyzNtUxrTtEx2CYsUguUovTfPDG
ee07D04j8hP8K+S2pMNcJJ6+GKUOYUpjPYdJ06N1MR+odnN3kL3gIlOUXTiivndqI6KZH5nMycxy
kIvZCHKJL131iiKPuSwCleKYzpu5ygdJgphj+84jwQpKdHF4cf/HS/8//dds/23BV4cX5SXLB6Kc
gvqnX/7X6jU7e0pfq/81PfXjT/3Xx1/y0Pe/dP5UP334xeLQarpoXsvh8rUCPn58L6c/+X/6m98b
VtdD/vqf//H0JQ3FPKzqMnypp5Lu52YWBdsfisPw5fX3zxz3JkTvnHBoqHQ4/D/PyejKU5XpqJIp
+T8KmZms0X6lO35wqlLRfdibLFjl6Km+gWiOP4MPH8HbR/Iv0aT7DEtn9Z//gaHr/bl50DHDpJ08
OPDVuA9RJrzfmhDnNk6qSPpWLuT7EHJUcDU6gexfJ7BWSJCu9E2m+HqwyrU0qlf0XmM6YSrh7CcB
tM9qY0RyGM9xxATkCColtZhGXqE/pwzVhyujkpx2mdnRXkvKv8H4p05c539eT3dP1etvcHmHp95W
FKJzTBZHIDVr43jaTR4sWvSspu+12FslNh1pzIKYin43P7+tqGmow7SedXqwRH9mOU0N048nHf5B
/B3caVSZlfvTTSNqse1ZUqZvy0TxzCcBUTRa8wqE8tIzQuKVdao0/z5NhBLhBg0dzpBssJT6Lo9G
nx5OXGB2VlNT4bXjx/j/++bD6/rPi+XqJavr3+w+PPS2VtBi4MJUMX/9FE6IwwI7DR+RCm78Y/ud
2yf6DTYs3HI8/96No0+sK3r53+6ylPqfWS2HwufjcpmuuCY35MnR8YuSKfR0gpn9wd7mTlHSJrQa
GhidlW3ScGQQTs2QZ4MbaKb3MGi29xr3RrryBAAX9Hik2edI5ksiSIHxtRO0GBebmLcTyLiSonZd
2l2+CgDCxiE2ArWJzywrELOmV2AWx94FcJhHMp6ZEmkNkCTukkhvXmIDhXc3YWe9bHBWoyw/+16i
zEhjzuYFaBr63kU9h+z2ZGfxQlPYBYVv3ZLZrE24JuK3Leh/qaqdWBA7ZlWvzWu+EtcjRGJWkWs9
Q5jC5UJraO3mtTRTIwIJu9JapnpoLqS62TABG1yri5BVhd1SDQw0gGqTz3uiXmcSDSJ30PpVldOO
tjnr3aKEGTUQOLsMknQHbeKFquPUjNWrpjDWWaxyPWnyV4/+IT8B/H4aSdBRE/YMw/LhvlL0fl5U
QDnKrt4Vw4AIoPGRR4DQsMlAopHkqKj/y1tnrD32fAvmHwEvZuLMDWn4YgnpVJbai0JWvhSivasi
HBq+33huaTmLTm/u0qzay5UTzcdIegxV6wn6Ds4EkmC8Fp5xRTYMFNDObYIgPS/JjfFU/n4Eahdq
0K6cKVpGt8Sin8Jm2kw64Wd90Y2oeovEeW3ZFd12iqkxqu7Ej6SNj7xeqfPXMMouuynZpm5BeHDc
VtR75N6kEiWnM2XhJEZGM60b7ntichSnfAqm3BxfEYA9a5N1NqXqoID9mnnZeRIgBw0oR+d/w+40
XbL/sDsFr+VzU/5OojA9+LZDUYSg+5miYHRY6ZwYx9NssmzRPZg0hwczIfvasa/AWHHCAb1zc/2o
jyZ+OnEN3ARp8WKPtz6zRdmTlvJth8IfyKSZCyJqUBYH0EBO7/f1kRQ2deynwtvqkll4q47qnZ4G
2uaCDqt/YWIgT9IQy/osVPMK8QyTNsNt1eYuMzsyIxOlY2iQ7WUqq03vdYK08cZbFI7Tn+s+3vTS
8dMdm8rOSRsbcp3B7EzuIzKJq5tKr+8NW0C18xiFmZW/ozOsz7zOx0TTaPKCnKdyYXqZuYyV/Bl7
rEeqZH1iypAplewRWBubqkyllsPk7DdIiEO3kcx1KQqYDTXAhzapxDLhRZrrzIA2ll9ufLRIi1FG
R8Tk0J6JITIWEZLSVWH3NZg2KV7iTTJxoDjaapRs5ytx8/rUUmyfiDBucGSF1oWsq96cQBNi6XFP
ryKaLYtgLMO1houS+xhx0FkbZAtcYRLbixXAJByVYo0poLjNcxnsH6M1poHhU9bFGvzxQN96uplv
Eq/DAzcN6Nra/qJYf0cT2/ljE/uq/tcua8Lq12pheu74LirQtrCBIC79RffMNQZjCW/AN3vu+7GI
/W/GFDSp4Xt971X/eBdNclXQnULmPoanfKZc+I2Fny65QU8GOIoyCU0+voyKXQ2mMJD/Z0NsLnNz
TNexmjYLuXb6edUMVuFiZTIXctYzYs1S9T4ftQE2MgYHIojN8crKY/VM4v8Za1hTAItdwJpD56zk
JlFlsIVSoz1KetBtGGAX3g2zXNt7sKNCPxPCKRS3BfOI30DCqhDYZX8Strr8LEJfXXaySHG8a/AO
gSPPhnrETlXB6Ae/E+4HKW+3baeEL3GgWY92ncj3CPb6XYqeZe61fbrJmrG/pdmIkC4N7Xxmaan8
lTjVRyY5xanpTYddndEyiUfHIGjNa18a3S5OtYasNC1CJ1Wa9BSh96o7pasxScR5UmFYI7J2HnDP
LNywyVpnI9ft+FCnoZnNfcPAadfa+YssjHzXjIGy1WxhiJk+1ma+H/02/ULMexW7oTmoWPmKKjfn
A/xbftZGJc6A6bb9HIMjME8tpPY6GcaouRSRZG9CvCF7vZfzZ8OsDCImqnQ413tzUO5bkqPrx9A3
NX9X2NCJO3sscW6QeY9HMPIv9YqYh2VUA8cm2LNx1k7FzOwpSnwru+MggRGSTvTtzPC1dpWrmFvw
bGSRop+pSaWoSxt6r70NhjFwtJkZyYWK+NeG/WwknWtZIrxGOmCdkIUw/l9cTE/Dl5LQu6/1x9bG
/8udDoeL5B+O8/r1qRS/20B47LiB6FOkLC14tDS/9GH5r8iFEYkpUyeWpu/bWU7/H+AtkzBmYNP0
4Njq4CinjsN7xjDswIb/zFGOquiXs5yuCY0rNiOcHSSsfNw+vKixA46ScCdsZexXndSGC6X2AZU6
MbKNEcUG7ojMHe3xXDMLh7obhQX9MCr6ptymjVkvpEIGUWuF2rIXwJsTEYXzjBZuV46LPi63QhTY
h/Omk9cRO8yM/fYFli+VqaXszV67gvExC02NkZVRg+fITlDn33Qp4SVQdrO8OEeqsgp7wOmWSme3
vm7xTCIJOPF8sQ6rYeU1SgIhTj/TcGMqBabzvtuNZT1z1PRVL4LLLk4u1O66jK+KTr4wu+qsKMWa
Id5DOUT7Ko8efC+Grms/Ut8SENVGTwWSJ7dvwtNaHdEnSNlOipNnP4aOYCfdfaHazz2p0athKk/0
wCjmhpmsq0Pp8q2IoZzpp8LGSRQxU6ZiR6bqaRSjm3FJs2dl2N/lU2lkGCLcZIakXKlholz5oEZu
vDS5GKzS3KpD7s39xBuWtJqdlT4mpzVmYWNQvEUL6S9XO+ui6A6v/sqIzC9hpIwU5PqDkRmrEgJ4
EzMbj8rx3KvVnROX0Ylu1/qt1Hn1pkzqggDMpFwUYYW6pRmyVqE84X9zvkohty+9hdRpxhajkpfS
Sfq6HmmpGmNcGJeR2YzZNm5TYcyBLsFXM7P6cPGUXmzoa9PJ6vaWWp42oquUCzzB2RlALce/DViM
setk8fBXiAod3v4/7jSvCe2dnzux01PHjWZCiaBdpgX6g5R2vDXAC2HOjZwPYuhkP3h3azj0wMjD
Vvi9n0CjB2EznwLjHogeGLU+tdX8pg02GcGIn5gIXICPPu40ReaPrScP6tZ2/jd5Z9bbNpOl4b8S
9L0C7hQvuoHR4kWWHS9JnORGUGyFpESKOyny189TlBRbMpPufNQFgQxm0JhOUpLLVafO8i6rtfW8
xio4uozzdSKfWbNlpQ9WvVxafkGfvxddrpAaEgUFMg+zR5UzL5QhMoeOmSsb539Focmb8Nvzki8a
Xyb+2f7AgN2hesNkzai9aMTbsD8wUPqErLAsiFU7xPOrp+k3iB/grLhR0ptFE/6Pjgvf67DIRBGQ
LhvsbcYEFlqqh8dFkTVoSzy+U1QpSASRsKic+WYdWRew9wRqRwB4bEVgeVwdXQQcnhBGeFrN4pAu
lSXSo0FiakVy2St4rGaB6ln34DX15c1fcXx+O8J5KNwfaUO04R+9HB6gWGCVCSZEnNoW4OXwgPwi
adkz7w7yGmRDhUNtjVN+ldTgpETrAlFj2hugJv7k6DTkNDKzAPiATLmptDBWP+hPwIEOcPqIgmm0
NEto7Wo808rBzEun5grZCkSNsiu0LybGCtwyJUsfBXtHyH+uaiVQPMewWlNWRX9kLGm0SUUB0mZo
QFZS0ARBYMyYhnafRGelQtxz1XiTXaxXhjWKe779aGVSdAfRtBr03SRHwCtWBqWrjfsw8uBomKOe
1a+usjIcG+UMbr6H8Ihku+dmkJfeMOnrnvcl3aySGPWWlfbwVxxWLv+vY93H4Pm54azyb/ZnFVQD
MAfYETXc/nU7DZSOroNSUy0dyQdJPKf7OFdjcaDiNKXgov//Am37o0CnikB22E3DWx3qKghLw0Ii
7CjQibF9mdp+OMUmR8mf0oKY9rTOV2jdSZkdTGzUhNbTTVE8GOnaoIjeYOGAVNwq7E3pKhXomSDn
5tTCbmmu+YMwtZ50b9Mbllg+VDlGQ+itjNy0MIYJnXXKVdO/WPaRqZNnH236F+fLKsMhAXy1/Dn0
rVpaie+5GduCOR2qPXs2KplImNcbGfXdgWcn9BZCd+UOyhS5AgQKNrJ8/lecVN7Q35zUeJ4v4qQp
j+Pf7U+reHsZJ+2k3Wp4zktkpetKuwmqpmjjvnYHh9ZGFUdneG9H8FIw8l9BSBUaurWX2J/EVuH2
cnha8RinK91HrY4QS5A9jK0ltl+2l5Y5nieRROe0mvXySRwaiTxI69cWxAbM+6Ry5fi6WkvOyEp7
OHFgLxffZZkw/9rQaiHz74HygV5S9gZ9tdIGisssS9kYz1GEvuQKqTm9Ytohy3n/3I6WGQOh/C5H
Td6Y9adL6BDkmIhDKndyouqDXlmZYyWXJhj65ePlKhH6P+4zwuUVNWew/FjKNuq8umGOQnlmXRqq
hZpJ5BRX/B94mCJ90PX8PMHHfLBE+JAWrJRcuVG8+tivimSUeRKCqgD0cx/bMuEHaiTOREOxKxhW
q0CBETqDGGAUevbBM2RlYKbp7RquhDuY6bYVT5XUDs7tDUKNf0e1Q/b/63vyOP8+T5y32Euo0y/X
BPMEiP8q8DAO/hYpsr8mCgQrGVnT3fD+Z0gXUng6eDiITeB/AR+/tFUog0CPvCZh/0FXVtj9vbol
AkFClQVKXbjcMktWeFZeT0hKwyvWVplvrrTQDK9DZhcYtmixt3xmHGJeeBUgsLJfboYJM97PboEv
ahQoEzU35Qtt1TdgN2/cM7nqqRN0A79x9h6K3qy8xBFrIhUU6H6INZCMd/OVykQAokwknVkV5gs6
ujBDmtblrb0s8vM4MLwbD1nTS7sq05HuMEVRPN8ZYe2j30SJK19F4YYuoTxzuWMzfBMu17kZXfpK
7kWfUzk1i7EwebrfmGZpjBPH8dyRy68FRWzArSOmF+VyuKqkGPECb+NeK14cZmNIb3E6n/na35Bs
g3D6/WmHtFw0SFnV/27/KmgCGgxcAYhTDZlnyf1xB5pARfaTfvx6DiGOdR+vEKALaNkf6FxsES4Y
joq5gQAp/8m7UBMwXrIYceIFWF+UAzJak6BED088Ym5mQDQ2rzAj056sjaFIZ+bMWeqDcjULXdwT
g9n664a2P+CFEME173zjK+tgaNd/VXNnHxw9yFf4cGPErd/+BckElOLfHhvXW7lv9c/qf7U/NKQS
oraXeLAFZPdQtIdaS4hR9Pl1MTamtHvJfFE3E/CnvY7FS5isswyRrSKohiEyo98/CJPI6h/ESaoz
5mp8iAlMHbQyjanDU+N6ueREub2ZWow2nHFkJpRi+QptZX/JyDOmAdqfJmpP2ozpUhfjOFDSb7q0
kio82sJQ+6REafUkL608GlRKoejhUNYCpTj3ndUXX1K/+YpzV/oG6OG0mDAWc4dFmF3riTWGzXwf
Z8lnux99sVfx1DWiz25Voqdc3ONP/Rj19UkZF0/SyrglW/MHvVl2ndP9HuRQ0Mh9LjdS/0rX1t9p
xH5J/SwYuLMyhQmZTtcbhj3++kwNV+kAdtKXbF3eqi496kQReA1LH6WeP9H74SfArXeWnU790r6S
4WJaRf/ZNG2QLeXj2s7HahX8CDcA7g3tup/ml9K6vEv19G4TKhOtqrDQDjEIx2uul6fIrSnVZBMG
TMcKgLoyDttYiA6KlXRe6svHIsCoU7YlJH0l/aZYy5/yePXJWPWmQTCb9uT4q5V490UPP50lvj0D
3GquysC96xlMrDUJ7G+SBUJ/czaA0nifat6Hqh9QuM6++Xn/m5cU/shdZ6NMM89szi6Vrve9t/av
vFS5SVLlcu17V+je3OZF8rkokaDbqONiVjnDKJY+VyEZ0zq+ZJ59vkH4u3D7uM84IzUxH/Uomuqa
85BBKUzRcVLC3hy9kYGfeVNPBxSVJtZ1uSw/MTQ/k0NA4VVpUVabKICso3sCKiLh5XizhVlH/lBK
ta9u5JCA5u40s+RnUjPUSGV6/2Fs3nisG/QYe3i9fDSDC632ZpdMLM4Yt40pvfh3ei4NJVM+B0n7
kGazZ5SOPxWSPE0RBBlEUC0jPGTHUaB+0zXGkI7Zu5rN2NmMTj7edinymPHCjXrXSdhDA9Mera3s
LsrXkx/eOqsGhpxx0lJ9vkKgdhDwZ2U++4C2C86d2BSFxmwaq/B6Vu7yTl0uPztRcWdLFU7sa1ce
IELOL0syp8EmjM4st5qH6I2S+sbL4bp2FSrBSVsb1MQDT3GG65UyV5mdEJmlH9BkwzH4lM8rUB6i
3+GNMH/uDSws6xQFvnPZu3IrbWy4y+9hymHaIB4eJak3kpaQlWL7QWZuM+hBcIItG10hgvtZd9Un
34n8gVbOAKm7k0p1ijMLpAVYqvxyFva+2gyNZ5Z6pSrJPV4bDwlgNCYv88zJPsIUmBaGcmtr0aXX
X9+uMDHsRxw9XVxH79rIM+ihKniJxFZVqgrlJlTtSaA4547avy1xMkSfNMFXj2lMscTiejbJ0G51
quhSqfzzAoq7ZTif1iYOM6mxOtcC/QP+peN+ACaqFKqCGZQuhq6LvPD4E+GcMLta+v07hNvNIS/w
daTDNPBMDZG7vn6r6s51YLkXpqE9WGY+CXT51uxpHxSsYf0i/9gzw5hPSqTLRNfQ0LUlhPz6P2Il
nVeQ5/ESTqIROjn5OF4un0Er6hPbt9SxlPnX6gZ7qLu/4oWk/PxNGeGug0YGF/9q/0LKjFPR1/pJ
1HqVVinvGXuQdNHH5Dmsjdv2L6QYmig0jIB8Qn8FhPfyQoq0ilGLhA52bbT9R80h/fCBJK2ik04j
HlgziCveR9oErwsJ39OspSVn2VVYuXm2HhLjEutSj1X9Os0qSB8YWUOVQdw53ggvTyMxRzOygStf
KYNxEFrx2NNTMSylsvAEs8IuNuX9RjXKsVKW4SXOI9zDMNmM+nFeflGkQjlLTR2D6KRML3Jbii8q
L9xcFf0kGpebtTbxVNsfOZXpUSOvjQkajtkEMEZ0Gdj+YuamkHTk9QRPN/scpEL8oVI13DDhCJ+5
RR6fSX4eoWdcANSiXLhKkzAbKBtFvvGljX3nruCr9GyjzypOdUVSo16svE3sPfezWT77tGZS4A8R
KPH1MyWBPW4NUKv8+Ffchd929B9r6gnn/pDKwfD/5S7gTkkeiMrIVhPvdbaokUiCUUAs943EI0Rv
BbA0ciFyPXckh9u3nrT3uJtQA2uGyBXpQP1JtggH+CBbrGsMCne+AaJ+FPy1wNkrZZLKCzzd6lVw
nwBUuPCH7GqSrQoeqcDRhksl+u4H1bNVZp9d23SF8tZyYIfRBwkxVW0d6gN3ie9lnG5m55iALQdZ
kl+VMKAmBtXwY6LOntPQMS+x9tCGDi2uZSj7YzdP7QEEIOc8p9d5tizUFSqmtnFuh0v1jJ98ScPI
5BU01ClF+5WL0iXuIrPrVR59BmTwLcrzB5Pn0g3Xz15ljnxc2we2M/MGlWzfwwD7USi9KyfWYSC7
y09ODjCirIJokKXlhe9FV0sdO5ZUr0YzNVikRh8N3VnwRZpFHxEUvrXK/txdWdWwZ4dTZg8fg6X6
bWkuHyW3+LYxg4eg7/LK69Ii68U0cMkQvNQdJIY2kX1vOQz9/LuGwtmwJ3CEkkAUhgJbKAEyzCWj
RJoNHnJcIxAFFnE5i3hm042xHJHh0IkIyms/CpcMPxx16NZoxhUSGHh9eefFGlcIOIqzEXqY5h0M
5WxSCEzkSqAjJYGTTAVikrrQGBQCRRkLPOVKICvDogzPlrmzGbqS0Exzmf72gWLqApPpC3Rmlegr
OhLogyc97XPiuJ+LTe4OlKC4BHh6QaIzieNqTR67nKp2f5o7xWzoAQqFRW2cqTLqF36OXm4mIB9q
ZHwD5fxRnZXWWQg4JFKiGzt07+z1pbK+SdAtPi9BlARmNpVAmMRIec485SYDbz50wKBYYFH0yp5k
Qs8bjIoqnC6XyaAEu6IlwYclWJYNmBYEdj7pCro4YF3KWMoHJugXHRQM3hy3DqkFPgDKE84JydCT
AljbISnyEB/JKwhm4jj2R6WA2QQCcGPHQG/oe6ZjAzROGPVxu9FRdapmS+ss720+2JjCDty+M1+q
eTxA+wZgd1lZvcEazzKtUvrzcIXf/ddVla0uZUiHczx6glwzUdL3K98b/BWhlWf512nG14XnBcW7
68Wz+9QkEUnX/SXGYmcHSJuMQqNVcti1REqM2ECX/gW/8ZJvkIhgg0hkVgFPCOnGlxjL/IrOkJi4
16Z6f1CQM/l/E2Lh5CF8jtYZnwOV7jDfAKHhZ7zcq2ka9DP9XHdSOjKJTcacmxNzltwp6BSMjWr2
SZaNB9Df456DNuNGCb+vpdkdEk5fSnR9dNv+4Burs5W5vpnpqx+hnI/92LFuHdPFYsE8Awx0GUSb
r7MEhwVjZU1pBEgjJmT5udwv/CHhYeIk6icMqdBFTIiY0qa0x+osvCU4Ibozk744Ra8/ChwrYtDl
PaCQfmMHm3OvJ98ZafAp1/WSuWv/u+q7d2hNkVK7yq2ROteeukpHQVGszjGKHGXpMsUHA+OzxIpx
00AHfBBkXnTmlViKq2CnzuxQupWrNerhsxIImwZZJdqUn0r0v0dK5NF/QM5IVeNzsH4JdY9yl/RC
aUj7/6ln+vdF6v3IfO3WnKHDlFFZ5m7+QVZJuYzM/eH0vevcV4KpT9Wfic3UXPcBs3lUWpPEGpZW
HA3RJbr3K+NClxFYd7QIWUACgBI9boCLD3Onfya7UO9D8KnCGe6CQGUOl0vl1tnkn8qy6PG0uJe9
DVLcib7cQKehEcG7VUTpBa++U43zMki1iW+URM5hZWF+MNGDda5+cMoeEuZRXilQZpzeIDOznHFH
Sg/vW6o7eS8Z6HhlwMhdmtIllirZne05mGvkukaF2o348Ypa+4Ywu6XrQh0VdNqaM/ox+Gd/aX8z
mxf6NQP3ddZG0JBBVh1Eo/pL1fzf363hzVM3zZ6h92rCYA6gBZAvEUsAZPzrnRes7d0f9yxR3giS
P7MLCXULoRLEB77apF9tw+9/wrfs5Lfr/Pon4Kc+Sl4Bkv2DnWCdV1uBggc5JRhcsN5bQ703W4FK
B3CWHX6XyNvNrTiuhP+XQ3G4FSqOhHAi934YDadCiJuiIwJflkpUwCg6uRXCd+qP78fhViDRwnmg
lc4zzZMrph0HF0R/zwBcUC62RXlnt0KoHrXcCn5U5njEgN2vnQtwsBWq0LymDKcltwN1dfNQbGPY
VpfhZwD+L0Hz+FCg2qlCBOJobFnhxzthMkijoiacbEl7ndwJMaxueSbM92K4jejRNhl9cz1oJJDE
MtUB3S1m8NtT2L33Q8zlW2+FRsKu4RWz/b0DUDi4HsxmqcLpnRhSDc3ZfmL3tkLjrLfcCt4PhGkR
ORDouBq2dLQTQDIoVeo2ZmcjptJ+H8AUCu4u8uGKKl7K4yOhvgekz+CV/rAYyYs2WzcDxXHV++cp
hf6eVh3l5Itd1uHtwAMG1CUl747q3NWtELlQy9uhv4egyRR+2yStY+LB9RDSE0i/M27YQvi6mmiK
lkHrrUDfhyRyjzw4zq5ohGiwDkBomWDMa1BuJy+I4CS03AoqLR4H2Hck1HTY4UwcXhDIgxLqMbT+
hH1dh3Pu7XFtk14BcEJin1RzK70iXoiDCyLAe+wVTilbv77OJhXbINZmK6CIA9uhGlN+2hYebAV+
0kJRF4+Z7WZ1NWwa7R9TfuvgjIFmEjrrwHh0KuAw0VUD4IQuZ82V7ehjKoyhWscK4H90ZmnIMcGt
59EHp4L8i9dFQ46gnkkLRFcnw6bQ9G25FSawRjSS4KYBfNgypw+2AkWmPleHp0NgyyjgO7oVWvuw
KbJu7JzwbNgzxQ92QsbLFOItNvFbd4iuRk31FKHCoqVJ4xKNrroZ8TZU0MmTeEY5O1vd3U7eD6ED
0PJ+cChECwKo8M7K6GgrKEEMofG6JWrWNiOd3Aqj/VZgm2LBrRKvJRhT6q6jrcChkpKUFEvQv+qq
tZM7oW4vbpusgtEjcYCZIwKbggh3vBMKTU+EKuhj1Gzvzr4fevunFKksujbI5qCjBcdYzBEOoiZN
TVoVAp5MNOnwAESoELYMFcIHG2MHYkEtt/+m6y/uB8kXtgv4tKJk0tVcc9dRanNBKLYAHTERE9Jm
FGTHrW7Sbp0YgvwZCedWtrabsaJ9t8KkgwuPQ4zGtiL1RxdExBLQj51u+evtt6H/HhkeDQ8sckko
5WKcchAnjPfQZywaN5hIdLk819vHCbqaMO3Ir6jF6GyKmfDBVtDq0/AsA59XNzXF5enm5WjfvxLu
fdSb2PpBJRTz8aOtkN4zJqKZg7CSIOl2dyva969AO/NDih4vGjENvW5ODT4rzIo0tA07vBXC7bHl
Q2piTyOjzKXI9Lu3r8PBBYGLhVTmz53o7ARE0AdbbgX4EqiGtGtq0lndtTzYCtDEIqQCaTf2Su7d
jBXbZKddTsG1UIQLFsI4DQ1ekm5mpeQViKkKM46uhk2j/akQVmG6yKDgiTIAwyf38AURRSttLXT/
dxTXjr4gWvv6g0yTtEEQSMQc5O2IUBFbBdSgD05LlKVdPRVC+rdlrABf0hdJFBVG/Ws/LsXINIUU
ooCk6sLJZpvJdHCA3v4F4QKALQFCgu3YrkF1EDYhJAHD0TAUFgSjmrLbybCptU+8aeDyM3I9fpLT
D2MFCg8ADVB42pWt283v3qnQ278g1CCcCMIEjW4LHwtiwcGpQNyI0Qejs1o5q7tgG6194q2/F7U3
Uk0oFtRihUdbwZ/TrCAR3bXzuhorhEhzy7BJW3PLqWpo2IBWhVO8a/jvoAvduxpa+02o+WXkDAAP
G2tS2niCOAkVkxp9OybqZMAUd7rleeAZ5VVQhCKOZQrQxNHVwI2TQhSeKxUKosPdfUbbB0yaMszN
f3E7aFMgdLo/EN3t9wu/vJZHgnRCyHcKMJq1M/Q9ejhQJ0LoaucJ0d3ObvsjIWA0YJSFXwU12NvO
LgWr0NpGrV9HK6e7iCOjfb4NoAKrC8S+FQi1QofzKFDQphAZJidnN1Kuz2H3no/deKpNbY5JQ80k
JiJuq++jrUA1GUNsqtHaU66zU1LQ961jBRdEw/ITmNnW/Zu3+SBWyKAMwFr8DJxdzaz09i+piZAi
crZMBbcatcf7QIbJ2PwF+d7JjGJH2WpzOwCs0uUWmDv+U6D4j46EGAERL/HwhoDa4WpUYCpbvqRA
E1G043JAlds6jx/eDrC7QGwsHpZuI0uEk2X7rWDoAYx/p+J8PBHDbRE1LN4P9gs1xc4ir3aclDYX
xASwSg+CYbGOL+nb4SDVKGhucGi7eUBXexRG+0JMDAdxMxIOAwh+1E4mB2GTdg7aIdvcq7ODj10C
3OZINDQgjvYBJR96NQKyuoupnXw+zPaBQjQz+RGFxp8oR0UL+2ArKEhN/FpxVzUh3yIO09E802zf
thKTP4osbL92TmFHW4GoIkMiYqqKKbtaA3u7eSraVx+8lKhKCuwhyCvxsx5thZgRIa3eaTCFeZJO
PwRqSzyVe4bLweUAnwayAHS/MDDoMFS13z5OAKZAcKrf3+mhvIkTcCHESSFG/PSn6eblaA+xgVYr
pn3ovGwFuI6LMAN9LqKEyLU729UVmtotU0zxiOKUrZNLo9VdtyoPLgeUWkMECVhTAvvf2eFo/xSF
hwWTlnD4ovd/sBXCgVJDuOJVX6uTl6Pf/nKQQoKeIVtATR2vmDdMOYE02h2IzmaY/VM0aiDIIdNH
oMBS/u0DykiE+ox5IZu1Iwl180S0T6tAETEM53XEfL0mdBzlEmL685oO1dX6S2iltwyZJNvUoIq5
HRC/FfQhA6Xo4OWoQXrdpZHuoJJtSrA++qucfyagiCGLG3B0KsgwQfLCOKeX2enU6hRTD7Q3wXHD
gtvp9Rw9HkKlA+wyM0EB6O3q/Xhjqf5PdAiY7/A/oFChi9bImeOtEH9IlSaASN3FUGCM1jZU8I4i
uS9s9UT51STTwexHlKowrXc4704+IG+8vf/8VEBt4dzvfuVvcBQKHFPIDwSTLSF9O1no3iDsjUXx
n28E5aboX7/YoB3FTFQKSEBJx1+Yx908E6dIMxmZg+OmW0Ofgmbd0VYIZhjgGqqOnwOibm5F+1ST
UyFSBgy/dk71R1tBnUasZJQs3Mq2Td9ubkX7VJNZF+rXEjIDjMO278PB+8GsjKpcAsNK4t1dUInV
fjoKzgieDy3dXyCX0W4BUAJ24OV56eahOEV6RRBgHkgnDyTq20wTuC5QK/oYNdu2s0k3x7p1UiEU
e6Dc464GyKyBT0txjuwx5GOIUzvQSRdPBfy21lsBkgK8OsNiOhU7x62DUIE2HkUYgnC7TLSjWTcE
ndZbAdYOtUQ6t+gi1rXW0QMiCOfETHBGPxt93TwVp2j4I5+JlKiQAGtu29DZAlZC2l0zSTuabNbm
YvyO2hTo9CIMGlfQzX9SAg8uCF1uRiMoeXS60U2NdIL7gdcGznkIU2xFE4/uB+RKup1UaT/tM0Tx
17kKpNa3b3ko6OnX0qmg7bbyXkdbQS7KkAgg6z7xrjf/f9qK/+Ev/ZT4Hjqu91yLe7uLpBaH3WpW
/9e/sL8Sbxd4JVq91e4++Ksfy3CxXXyrbS3+///MnzENG7lJGrtPqVL/wl/96f4A1B+1+/e7n/Ht
px982P4H2/+XF+4insdPTln/Qbn7pjdzH43w/3PTJndBCqO9DLf46H//6/C7vroSv118Hazm+3Uu
n//9L7S9ANQJ7c2XH/Qfrj1YPK0W8X6hV4sTxE+wuJfGc9/dL/VqeUrPEyy/xgp0v9CrxSnm2i/u
2u8eWH6xX+vV+sSy9ut72eLdeB6nzn6xVx9Ai7v9B8RB0bQ5vJWt1x7OY69566kTTrE6vt/7hV62
RYjCnWDxJNkv82rpU9xT4kkYLoqGqyrkutp/c8dN5nawX+nVlz/FXR1687Jh6VPc06G3mMfFPG38
nZ7irg6DYNXw3U9xTYcBBpnrIgieGz7gFNd0yDV99+iu7Yb1T3FVR/NVkDYdyVPc1FHwbDcESEH5
bn3cR0Fme/OGuyqajK1XP5vH7vd55qX7tV6uk9D2br++63l+EDdtzilu61m8WHwP4ob4Lqhqrb/9
OefdyZq+/Cmu63k8Xzft+ynu68VivV6EDUbPsiBQtt6YiyBLGh8+IU3ZfvXs+/d53BBptFNc1suE
bXf3X/PlvAuBuNZf/TKdJ08NYUbYJ7RefDJ/WiVNmZ6g/bVe/Wq+nn9fPO1XerUxp7iprP7sloHT
tPGnuKpXLhbxjXtziqt6FQRPjsv/Nr1PglPWeven86d3d5n77paUsiHgCIvXE3zGqmnpU1zZ6Xy1
eBf8eJc6i3ePRM2G90pgKtr/CIt3D9kia8iKBUul/fLu+inwGp4TQaFsv3rZdECF3HXrpa/nzjrw
F03f/BS393oeJ87c8/bf9CU4CK3VE3z7OG16q4xT3N3rp+miKW0V8p3tv/li0dg3EOyY9ouTPC3e
ERkabpNQVmr/AUEcu41RU7BaTrB80VTrCJpI+7WzOG6q1MxTXNQblyjgLRqSM/MUl/Um+O4tGn6n
giLQemNugtifN8QBYcrZevEPnp+ki+f9Si9hQIBn26+eUhu/+zh3G+KMINS0/oBbsmKe8MbMVair
tP+AJidXdMtOsjQ9X755wwtunuKy3gZeQ/NAUDXa70oQNnxrQTZuvfT93E8W5X6hl/MoUPTtF188
E32bciYh/HiK5ZsbKgL3foLV17l4P/ZLvdqbU9zVe/epaelT3NL74KnpJJ7ift4HyWKeNWzJKW7o
wxNNsoa1T3E7H5xF/D2Lm26/ALq2Pi0PLk9Swz0S0NH2i6fvpkHmNrx4Ao55guXpq66bVj/FLX1I
F4umW2Sd4pKyeL5o/OqnuKMPhfuj4UBap7ikH4Pn5/3v7iW0CB5X69/nx3jO3CNpCC8CidZ6+cf5
9znFzH6lV1/+FBf1cf68WL9dvIZLneCrJ4uG7lINQDrF4qK/0ZQc1bCeE3wAaxcNuSm6KPvfRovx
8KPrNc2ea/BJ++/uroPGX+sp7ulj7NrO24tag0Vaf/OvC89jtHK9eHafmrLTGofxXz6lCSjwE1Ly
Fj6wd+xu+meH8AjxN57EWOw//w8AAP//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endParaRPr lang="en-US" sz="16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/>
          </a:endParaRPr>
        </a:p>
      </cx:txPr>
    </cx:legend>
  </cx:chart>
  <cx:fmtOvrs>
    <cx:fmtOvr idx="0">
      <cx:spPr>
        <a:solidFill>
          <a:srgbClr val="00B050"/>
        </a:solidFill>
      </cx:spPr>
    </cx:fmtOvr>
    <cx:fmtOvr idx="1">
      <cx:spPr>
        <a:solidFill>
          <a:srgbClr val="FFFF00"/>
        </a:solidFill>
      </cx:spPr>
    </cx:fmtOvr>
    <cx:fmtOvr idx="2">
      <cx:spPr>
        <a:solidFill>
          <a:srgbClr val="FF0000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020558-79FF-4539-9491-F907E4F2EB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A46A0-C98C-4171-A455-0B205EEBCB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2" y="3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61DD0-59BE-4A25-82B4-ACAA6ED93C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0241" y="8749845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4E6847B-D97F-4EB9-8968-C12A5CAD6ED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0C156-7CC7-4524-B71E-D7465726FD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91628" y="8763739"/>
            <a:ext cx="3956549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Walker Methodist Annual Meeting - Oct. 1,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3ADBB-B33C-46CA-9F96-2C139BD55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" y="54825"/>
            <a:ext cx="1828800" cy="6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9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4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828" y="8459522"/>
            <a:ext cx="2538035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DB1D7BB-5C28-490B-B42E-3001A99399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255D1-B693-44FA-B86E-978261EFBA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75138" y="8459525"/>
            <a:ext cx="4091354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Walker Methodist Annual Meeting - Oct. 1, 2019</a:t>
            </a:r>
          </a:p>
        </p:txBody>
      </p:sp>
    </p:spTree>
    <p:extLst>
      <p:ext uri="{BB962C8B-B14F-4D97-AF65-F5344CB8AC3E}">
        <p14:creationId xmlns:p14="http://schemas.microsoft.com/office/powerpoint/2010/main" val="30297481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ABBA9-173B-4453-97C4-70F46DE7F9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152F-DF49-4876-9FE5-9BAB1B93F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Walker Methodist Annual Meeting - Oct. 1, 2019</a:t>
            </a:r>
          </a:p>
        </p:txBody>
      </p:sp>
    </p:spTree>
    <p:extLst>
      <p:ext uri="{BB962C8B-B14F-4D97-AF65-F5344CB8AC3E}">
        <p14:creationId xmlns:p14="http://schemas.microsoft.com/office/powerpoint/2010/main" val="13586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ABBA9-173B-4453-97C4-70F46DE7F9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152F-DF49-4876-9FE5-9BAB1B93F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Walker Methodist Annual Meeting - Oct. 1, 2019</a:t>
            </a:r>
          </a:p>
        </p:txBody>
      </p:sp>
    </p:spTree>
    <p:extLst>
      <p:ext uri="{BB962C8B-B14F-4D97-AF65-F5344CB8AC3E}">
        <p14:creationId xmlns:p14="http://schemas.microsoft.com/office/powerpoint/2010/main" val="36863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ABBA9-173B-4453-97C4-70F46DE7F9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152F-DF49-4876-9FE5-9BAB1B93F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Walker Methodist Annual Meeting - Oct. 1, 2019</a:t>
            </a:r>
          </a:p>
        </p:txBody>
      </p:sp>
    </p:spTree>
    <p:extLst>
      <p:ext uri="{BB962C8B-B14F-4D97-AF65-F5344CB8AC3E}">
        <p14:creationId xmlns:p14="http://schemas.microsoft.com/office/powerpoint/2010/main" val="148968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ABBA9-173B-4453-97C4-70F46DE7F9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152F-DF49-4876-9FE5-9BAB1B93F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Walker Methodist Annual Meeting - Oct. 1, 2019</a:t>
            </a:r>
          </a:p>
        </p:txBody>
      </p:sp>
    </p:spTree>
    <p:extLst>
      <p:ext uri="{BB962C8B-B14F-4D97-AF65-F5344CB8AC3E}">
        <p14:creationId xmlns:p14="http://schemas.microsoft.com/office/powerpoint/2010/main" val="273899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ABBA9-173B-4453-97C4-70F46DE7F9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152F-DF49-4876-9FE5-9BAB1B93F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Walker Methodist Annual Meeting - Oct. 1, 2019</a:t>
            </a:r>
          </a:p>
        </p:txBody>
      </p:sp>
    </p:spTree>
    <p:extLst>
      <p:ext uri="{BB962C8B-B14F-4D97-AF65-F5344CB8AC3E}">
        <p14:creationId xmlns:p14="http://schemas.microsoft.com/office/powerpoint/2010/main" val="3566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99BE-F3BA-4304-8158-2210BA7E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E487-8E92-40AB-8D33-CA7BDA2D3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8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AC963-DF01-4A12-9B70-90A1A1D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1310-6ADD-44C7-BCFD-F892098F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AB1579-BF43-4377-A625-CC01D7FB4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3" y="6183283"/>
            <a:ext cx="1828800" cy="6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14/relationships/chartEx" Target="../charts/chart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925033" y="310306"/>
            <a:ext cx="10196624" cy="1008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Vaccination Rates Remain Short of Goal for Staff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5421EF6-2D6B-402E-96F9-5A98B4FB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12" y="6341192"/>
            <a:ext cx="9108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MDH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FD8383-0060-4802-8D81-772171DEE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53248"/>
              </p:ext>
            </p:extLst>
          </p:nvPr>
        </p:nvGraphicFramePr>
        <p:xfrm>
          <a:off x="634484" y="1453060"/>
          <a:ext cx="10746855" cy="2120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9487">
                  <a:extLst>
                    <a:ext uri="{9D8B030D-6E8A-4147-A177-3AD203B41FA5}">
                      <a16:colId xmlns:a16="http://schemas.microsoft.com/office/drawing/2014/main" val="108019961"/>
                    </a:ext>
                  </a:extLst>
                </a:gridCol>
                <a:gridCol w="2574522">
                  <a:extLst>
                    <a:ext uri="{9D8B030D-6E8A-4147-A177-3AD203B41FA5}">
                      <a16:colId xmlns:a16="http://schemas.microsoft.com/office/drawing/2014/main" val="3931699537"/>
                    </a:ext>
                  </a:extLst>
                </a:gridCol>
                <a:gridCol w="2456423">
                  <a:extLst>
                    <a:ext uri="{9D8B030D-6E8A-4147-A177-3AD203B41FA5}">
                      <a16:colId xmlns:a16="http://schemas.microsoft.com/office/drawing/2014/main" val="1710720351"/>
                    </a:ext>
                  </a:extLst>
                </a:gridCol>
                <a:gridCol w="2456423">
                  <a:extLst>
                    <a:ext uri="{9D8B030D-6E8A-4147-A177-3AD203B41FA5}">
                      <a16:colId xmlns:a16="http://schemas.microsoft.com/office/drawing/2014/main" val="777676106"/>
                    </a:ext>
                  </a:extLst>
                </a:gridCol>
              </a:tblGrid>
              <a:tr h="643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Service Area</a:t>
                      </a:r>
                      <a:endParaRPr lang="en-US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% of Staff Fully Vaccinated</a:t>
                      </a:r>
                      <a:endParaRPr lang="en-US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% of Residents Fully Vaccinated</a:t>
                      </a:r>
                      <a:endParaRPr lang="en-US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39B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National Goal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39B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63256"/>
                  </a:ext>
                </a:extLst>
              </a:tr>
              <a:tr h="643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Care Center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59%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84%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39B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39B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34744"/>
                  </a:ext>
                </a:extLst>
              </a:tr>
              <a:tr h="614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Assisted Living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50%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87%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39B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6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39B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319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7A9AACF-F583-4943-9D92-CAAAE10822F9}"/>
              </a:ext>
            </a:extLst>
          </p:cNvPr>
          <p:cNvSpPr txBox="1"/>
          <p:nvPr/>
        </p:nvSpPr>
        <p:spPr>
          <a:xfrm>
            <a:off x="1557990" y="3856872"/>
            <a:ext cx="93679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 of April 28</a:t>
            </a:r>
          </a:p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Providers with 70% of staff and resident having two doses are now maintenance mode and only report once a month (26% of providers currently on maintenance mode)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940" y="310306"/>
            <a:ext cx="11177335" cy="1008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Staff Vaccination Rates Vary Substantially by Provider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5421EF6-2D6B-402E-96F9-5A98B4FB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12" y="6341192"/>
            <a:ext cx="9108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MDH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9AACF-F583-4943-9D92-CAAAE10822F9}"/>
              </a:ext>
            </a:extLst>
          </p:cNvPr>
          <p:cNvSpPr txBox="1"/>
          <p:nvPr/>
        </p:nvSpPr>
        <p:spPr>
          <a:xfrm>
            <a:off x="1761478" y="4707900"/>
            <a:ext cx="96198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 of April 28</a:t>
            </a:r>
          </a:p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MDH Reaching out to those in the lowest tiers to work on improvement strategies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BEFBF-A569-4817-8182-504FB1F1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92" y="1319103"/>
            <a:ext cx="10136015" cy="30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940" y="310306"/>
            <a:ext cx="11177335" cy="1008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Staff Vaccination Rates Vary Substantially by Location </a:t>
            </a:r>
            <a:r>
              <a:rPr lang="en-US" sz="2000" b="1" dirty="0"/>
              <a:t>(full vaccination rates)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5421EF6-2D6B-402E-96F9-5A98B4FB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12" y="6341192"/>
            <a:ext cx="9108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MDH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9AACF-F583-4943-9D92-CAAAE10822F9}"/>
              </a:ext>
            </a:extLst>
          </p:cNvPr>
          <p:cNvSpPr txBox="1"/>
          <p:nvPr/>
        </p:nvSpPr>
        <p:spPr>
          <a:xfrm>
            <a:off x="7669763" y="2231590"/>
            <a:ext cx="30024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 of April 28</a:t>
            </a:r>
          </a:p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AL Staff Data Shows Similar Pattern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B4C01-0F73-413A-929D-E42ABF11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44" y="1455941"/>
            <a:ext cx="640368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940" y="310306"/>
            <a:ext cx="11177335" cy="1008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General Population (16+) Vaccination Rates Vary Substantially by County</a:t>
            </a:r>
            <a:endParaRPr lang="en-US" sz="2000" b="1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5421EF6-2D6B-402E-96F9-5A98B4FB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12" y="6341192"/>
            <a:ext cx="9108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MDH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9AACF-F583-4943-9D92-CAAAE10822F9}"/>
              </a:ext>
            </a:extLst>
          </p:cNvPr>
          <p:cNvSpPr txBox="1"/>
          <p:nvPr/>
        </p:nvSpPr>
        <p:spPr>
          <a:xfrm>
            <a:off x="7669763" y="2231590"/>
            <a:ext cx="30024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 of April 30</a:t>
            </a:r>
          </a:p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County is Benton at 27%, highest is Cook at 70%</a:t>
            </a:r>
          </a:p>
          <a:p>
            <a:pPr marL="182880" fontAlgn="b">
              <a:buClr>
                <a:srgbClr val="E86D1F"/>
              </a:buClr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D18BA-EB3D-41FA-B40F-D4EB9E97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17" y="1582718"/>
            <a:ext cx="5233419" cy="4320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3FC5F-4D03-4BEB-9158-7C18BA6B0FF9}"/>
              </a:ext>
            </a:extLst>
          </p:cNvPr>
          <p:cNvSpPr/>
          <p:nvPr/>
        </p:nvSpPr>
        <p:spPr>
          <a:xfrm>
            <a:off x="5393094" y="1418253"/>
            <a:ext cx="45719" cy="6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B0AD9-F066-4ACD-9532-BE4ADB110573}"/>
              </a:ext>
            </a:extLst>
          </p:cNvPr>
          <p:cNvSpPr/>
          <p:nvPr/>
        </p:nvSpPr>
        <p:spPr>
          <a:xfrm>
            <a:off x="4565780" y="1319102"/>
            <a:ext cx="1530220" cy="80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940" y="310306"/>
            <a:ext cx="11177335" cy="10087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Minnesota Doing Better than National Average on General Population Vaccination Rate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5421EF6-2D6B-402E-96F9-5A98B4FB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12" y="6341192"/>
            <a:ext cx="1380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USA Facts.org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9AACF-F583-4943-9D92-CAAAE10822F9}"/>
              </a:ext>
            </a:extLst>
          </p:cNvPr>
          <p:cNvSpPr txBox="1"/>
          <p:nvPr/>
        </p:nvSpPr>
        <p:spPr>
          <a:xfrm>
            <a:off x="2231157" y="5710335"/>
            <a:ext cx="96198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 of May 1</a:t>
            </a:r>
          </a:p>
          <a:p>
            <a:pPr marL="457200" indent="-274320" fontAlgn="b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MN at 31% Fully Vaccinated vs 28% National Rate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47096-7E3C-4AC6-A83E-0537F09D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1408921"/>
            <a:ext cx="11177335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139D-2907-481F-9AD4-194EEC4D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Positivity Rates Above January Levels Despite Vaccinations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C78E55C-8F56-4D20-A053-6EB2D90DBF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50102381"/>
                  </p:ext>
                </p:extLst>
              </p:nvPr>
            </p:nvGraphicFramePr>
            <p:xfrm>
              <a:off x="838200" y="1825625"/>
              <a:ext cx="4732176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CC78E55C-8F56-4D20-A053-6EB2D90DBF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4732176" cy="435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AB8884AD-2036-4A19-AD14-3BA20B0E1E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06534560"/>
                  </p:ext>
                </p:extLst>
              </p:nvPr>
            </p:nvGraphicFramePr>
            <p:xfrm>
              <a:off x="6095999" y="1874125"/>
              <a:ext cx="4904793" cy="42094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AB8884AD-2036-4A19-AD14-3BA20B0E1E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5999" y="1874125"/>
                <a:ext cx="4904793" cy="420943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Box 6">
            <a:extLst>
              <a:ext uri="{FF2B5EF4-FFF2-40B4-BE49-F238E27FC236}">
                <a16:creationId xmlns:a16="http://schemas.microsoft.com/office/drawing/2014/main" id="{717081E3-5B20-44DF-98F4-EF491A2C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12" y="6341192"/>
            <a:ext cx="8739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</a:t>
            </a:r>
            <a:r>
              <a:rPr lang="en-US" sz="1000" i="1" dirty="0">
                <a:solidFill>
                  <a:srgbClr val="4D4F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55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AMN Template">
      <a:dk1>
        <a:srgbClr val="ED7D31"/>
      </a:dk1>
      <a:lt1>
        <a:srgbClr val="FFFFFF"/>
      </a:lt1>
      <a:dk2>
        <a:srgbClr val="4D4F53"/>
      </a:dk2>
      <a:lt2>
        <a:srgbClr val="4D4F53"/>
      </a:lt2>
      <a:accent1>
        <a:srgbClr val="007DB1"/>
      </a:accent1>
      <a:accent2>
        <a:srgbClr val="739600"/>
      </a:accent2>
      <a:accent3>
        <a:srgbClr val="EAAB00"/>
      </a:accent3>
      <a:accent4>
        <a:srgbClr val="98002E"/>
      </a:accent4>
      <a:accent5>
        <a:srgbClr val="ED7D31"/>
      </a:accent5>
      <a:accent6>
        <a:srgbClr val="54075B"/>
      </a:accent6>
      <a:hlink>
        <a:srgbClr val="739600"/>
      </a:hlink>
      <a:folHlink>
        <a:srgbClr val="4D4F53"/>
      </a:folHlink>
    </a:clrScheme>
    <a:fontScheme name="LAMN Fonts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CFA021-DD62-4696-9CD2-8AA76393F1E7}" vid="{BB1D7DFA-A9B2-4289-90E1-C9B67C1709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9892</TotalTime>
  <Words>281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1_Office Theme</vt:lpstr>
      <vt:lpstr>Vaccination Rates Remain Short of Goal for Staff</vt:lpstr>
      <vt:lpstr>Staff Vaccination Rates Vary Substantially by Provider</vt:lpstr>
      <vt:lpstr>Staff Vaccination Rates Vary Substantially by Location (full vaccination rates)</vt:lpstr>
      <vt:lpstr>General Population (16+) Vaccination Rates Vary Substantially by County</vt:lpstr>
      <vt:lpstr>Minnesota Doing Better than National Average on General Population Vaccination Rate</vt:lpstr>
      <vt:lpstr>Positivity Rates Above January Levels Despite Vaccinations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Senior Care Landscape in Minnesota</dc:title>
  <dc:creator>Nancy Garrett</dc:creator>
  <cp:lastModifiedBy>Jeff Bostic</cp:lastModifiedBy>
  <cp:revision>272</cp:revision>
  <cp:lastPrinted>2019-09-30T16:23:58Z</cp:lastPrinted>
  <dcterms:created xsi:type="dcterms:W3CDTF">2018-09-05T23:39:18Z</dcterms:created>
  <dcterms:modified xsi:type="dcterms:W3CDTF">2021-05-04T13:49:33Z</dcterms:modified>
</cp:coreProperties>
</file>