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7"/>
  </p:notesMasterIdLst>
  <p:handoutMasterIdLst>
    <p:handoutMasterId r:id="rId8"/>
  </p:handoutMasterIdLst>
  <p:sldIdLst>
    <p:sldId id="886" r:id="rId2"/>
    <p:sldId id="887" r:id="rId3"/>
    <p:sldId id="890" r:id="rId4"/>
    <p:sldId id="891" r:id="rId5"/>
    <p:sldId id="892" r:id="rId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600"/>
    <a:srgbClr val="E86D1F"/>
    <a:srgbClr val="000000"/>
    <a:srgbClr val="007DB1"/>
    <a:srgbClr val="ED7D31"/>
    <a:srgbClr val="00FFCC"/>
    <a:srgbClr val="B4CC95"/>
    <a:srgbClr val="58595B"/>
    <a:srgbClr val="38939B"/>
    <a:srgbClr val="540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9" autoAdjust="0"/>
    <p:restoredTop sz="93620" autoAdjust="0"/>
  </p:normalViewPr>
  <p:slideViewPr>
    <p:cSldViewPr snapToGrid="0">
      <p:cViewPr varScale="1">
        <p:scale>
          <a:sx n="103" d="100"/>
          <a:sy n="103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28"/>
    </p:cViewPr>
  </p:sorterViewPr>
  <p:notesViewPr>
    <p:cSldViewPr snapToGrid="0">
      <p:cViewPr varScale="1">
        <p:scale>
          <a:sx n="83" d="100"/>
          <a:sy n="83" d="100"/>
        </p:scale>
        <p:origin x="191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020558-79FF-4539-9491-F907E4F2EB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4A46A0-C98C-4171-A455-0B205EEBCB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552" y="3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61DD0-59BE-4A25-82B4-ACAA6ED93C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0241" y="8749845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4E6847B-D97F-4EB9-8968-C12A5CAD6ED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0C156-7CC7-4524-B71E-D7465726FD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91628" y="8763739"/>
            <a:ext cx="3956549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Walker Methodist Annual Meeting - Oct. 1,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93ADBB-B33C-46CA-9F96-2C139BD55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7" y="54825"/>
            <a:ext cx="1828800" cy="6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279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60463"/>
            <a:ext cx="55689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4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828" y="8459522"/>
            <a:ext cx="2538035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DB1D7BB-5C28-490B-B42E-3001A99399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255D1-B693-44FA-B86E-978261EFBA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75138" y="8459525"/>
            <a:ext cx="4091354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Walker Methodist Annual Meeting - Oct. 1, 2019</a:t>
            </a:r>
          </a:p>
        </p:txBody>
      </p:sp>
    </p:spTree>
    <p:extLst>
      <p:ext uri="{BB962C8B-B14F-4D97-AF65-F5344CB8AC3E}">
        <p14:creationId xmlns:p14="http://schemas.microsoft.com/office/powerpoint/2010/main" val="30297481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6ABBA9-173B-4453-97C4-70F46DE7F9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E152F-DF49-4876-9FE5-9BAB1B93F4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Walker Methodist Annual Meeting - Oct. 1, 2019</a:t>
            </a:r>
          </a:p>
        </p:txBody>
      </p:sp>
    </p:spTree>
    <p:extLst>
      <p:ext uri="{BB962C8B-B14F-4D97-AF65-F5344CB8AC3E}">
        <p14:creationId xmlns:p14="http://schemas.microsoft.com/office/powerpoint/2010/main" val="135861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6ABBA9-173B-4453-97C4-70F46DE7F9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E152F-DF49-4876-9FE5-9BAB1B93F4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Walker Methodist Annual Meeting - Oct. 1, 2019</a:t>
            </a:r>
          </a:p>
        </p:txBody>
      </p:sp>
    </p:spTree>
    <p:extLst>
      <p:ext uri="{BB962C8B-B14F-4D97-AF65-F5344CB8AC3E}">
        <p14:creationId xmlns:p14="http://schemas.microsoft.com/office/powerpoint/2010/main" val="36863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6ABBA9-173B-4453-97C4-70F46DE7F9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E152F-DF49-4876-9FE5-9BAB1B93F4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Walker Methodist Annual Meeting - Oct. 1, 2019</a:t>
            </a:r>
          </a:p>
        </p:txBody>
      </p:sp>
    </p:spTree>
    <p:extLst>
      <p:ext uri="{BB962C8B-B14F-4D97-AF65-F5344CB8AC3E}">
        <p14:creationId xmlns:p14="http://schemas.microsoft.com/office/powerpoint/2010/main" val="148968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6ABBA9-173B-4453-97C4-70F46DE7F9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E152F-DF49-4876-9FE5-9BAB1B93F4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Walker Methodist Annual Meeting - Oct. 1, 2019</a:t>
            </a:r>
          </a:p>
        </p:txBody>
      </p:sp>
    </p:spTree>
    <p:extLst>
      <p:ext uri="{BB962C8B-B14F-4D97-AF65-F5344CB8AC3E}">
        <p14:creationId xmlns:p14="http://schemas.microsoft.com/office/powerpoint/2010/main" val="2738998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6ABBA9-173B-4453-97C4-70F46DE7F9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E152F-DF49-4876-9FE5-9BAB1B93F4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Walker Methodist Annual Meeting - Oct. 1, 2019</a:t>
            </a:r>
          </a:p>
        </p:txBody>
      </p:sp>
    </p:spTree>
    <p:extLst>
      <p:ext uri="{BB962C8B-B14F-4D97-AF65-F5344CB8AC3E}">
        <p14:creationId xmlns:p14="http://schemas.microsoft.com/office/powerpoint/2010/main" val="266019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499BE-F3BA-4304-8158-2210BA7E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FE487-8E92-40AB-8D33-CA7BDA2D3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588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AC963-DF01-4A12-9B70-90A1A1DF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81310-6ADD-44C7-BCFD-F892098F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AB1579-BF43-4377-A625-CC01D7FB4C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3" y="6183283"/>
            <a:ext cx="1828800" cy="6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0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925033" y="310306"/>
            <a:ext cx="10196624" cy="100879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Vaccination Rates Remain Short of Goal for Staff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5421EF6-2D6B-402E-96F9-5A98B4FB4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512" y="6341192"/>
            <a:ext cx="9108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Source: MDH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FD8383-0060-4802-8D81-772171DEE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66638"/>
              </p:ext>
            </p:extLst>
          </p:nvPr>
        </p:nvGraphicFramePr>
        <p:xfrm>
          <a:off x="634484" y="1453060"/>
          <a:ext cx="10746855" cy="2120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9487">
                  <a:extLst>
                    <a:ext uri="{9D8B030D-6E8A-4147-A177-3AD203B41FA5}">
                      <a16:colId xmlns:a16="http://schemas.microsoft.com/office/drawing/2014/main" val="108019961"/>
                    </a:ext>
                  </a:extLst>
                </a:gridCol>
                <a:gridCol w="2574522">
                  <a:extLst>
                    <a:ext uri="{9D8B030D-6E8A-4147-A177-3AD203B41FA5}">
                      <a16:colId xmlns:a16="http://schemas.microsoft.com/office/drawing/2014/main" val="3931699537"/>
                    </a:ext>
                  </a:extLst>
                </a:gridCol>
                <a:gridCol w="2456423">
                  <a:extLst>
                    <a:ext uri="{9D8B030D-6E8A-4147-A177-3AD203B41FA5}">
                      <a16:colId xmlns:a16="http://schemas.microsoft.com/office/drawing/2014/main" val="1710720351"/>
                    </a:ext>
                  </a:extLst>
                </a:gridCol>
                <a:gridCol w="2456423">
                  <a:extLst>
                    <a:ext uri="{9D8B030D-6E8A-4147-A177-3AD203B41FA5}">
                      <a16:colId xmlns:a16="http://schemas.microsoft.com/office/drawing/2014/main" val="777676106"/>
                    </a:ext>
                  </a:extLst>
                </a:gridCol>
              </a:tblGrid>
              <a:tr h="643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Service Area</a:t>
                      </a:r>
                      <a:endParaRPr lang="en-US" sz="28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% of Staff Fully Vaccinated</a:t>
                      </a:r>
                      <a:endParaRPr lang="en-US" sz="28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C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% of Residents Fully Vaccinated</a:t>
                      </a:r>
                      <a:endParaRPr lang="en-US" sz="28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39B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National Goal 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39B">
                        <a:alpha val="4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63256"/>
                  </a:ext>
                </a:extLst>
              </a:tr>
              <a:tr h="643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Care Center</a:t>
                      </a:r>
                      <a:endParaRPr lang="en-US" sz="2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61%</a:t>
                      </a:r>
                      <a:endParaRPr lang="en-US" sz="2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C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87%</a:t>
                      </a:r>
                      <a:endParaRPr lang="en-US" sz="2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39B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39B">
                        <a:alpha val="4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34744"/>
                  </a:ext>
                </a:extLst>
              </a:tr>
              <a:tr h="6143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Assisted Living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55%</a:t>
                      </a:r>
                      <a:endParaRPr lang="en-US" sz="2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C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90%</a:t>
                      </a:r>
                      <a:endParaRPr lang="en-US" sz="2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39B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6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39B">
                        <a:alpha val="4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319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7A9AACF-F583-4943-9D92-CAAAE10822F9}"/>
              </a:ext>
            </a:extLst>
          </p:cNvPr>
          <p:cNvSpPr txBox="1"/>
          <p:nvPr/>
        </p:nvSpPr>
        <p:spPr>
          <a:xfrm>
            <a:off x="1557990" y="3856872"/>
            <a:ext cx="93679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May 19</a:t>
            </a:r>
          </a:p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Providers with 70% of staff and resident having two doses are now maintenance mode and only report once a month (33% of providers currently on maintenance mode)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3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26940" y="310306"/>
            <a:ext cx="11177335" cy="100879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Staff Vaccination Rates Vary Substantially by Provider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5421EF6-2D6B-402E-96F9-5A98B4FB4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512" y="6341192"/>
            <a:ext cx="9108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Source: MDH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9AACF-F583-4943-9D92-CAAAE10822F9}"/>
              </a:ext>
            </a:extLst>
          </p:cNvPr>
          <p:cNvSpPr txBox="1"/>
          <p:nvPr/>
        </p:nvSpPr>
        <p:spPr>
          <a:xfrm>
            <a:off x="1761478" y="4707900"/>
            <a:ext cx="96198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May 19</a:t>
            </a:r>
          </a:p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MDH Reaching out to those in the lowest tiers to work on improvement strategies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6ACC8-56C0-4DCB-960B-DC731353D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71" y="1399592"/>
            <a:ext cx="10802858" cy="333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0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26940" y="310306"/>
            <a:ext cx="11177335" cy="100879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Staff Vaccination Rates Vary Substantially by Location </a:t>
            </a:r>
            <a:r>
              <a:rPr lang="en-US" sz="2000" b="1" dirty="0"/>
              <a:t>(full vaccination rates)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5421EF6-2D6B-402E-96F9-5A98B4FB4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512" y="6341192"/>
            <a:ext cx="9108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Source: MDH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9AACF-F583-4943-9D92-CAAAE10822F9}"/>
              </a:ext>
            </a:extLst>
          </p:cNvPr>
          <p:cNvSpPr txBox="1"/>
          <p:nvPr/>
        </p:nvSpPr>
        <p:spPr>
          <a:xfrm>
            <a:off x="7669763" y="2231590"/>
            <a:ext cx="300245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May 19</a:t>
            </a:r>
          </a:p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AL Staff Data Shows Similar Pattern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9FA75E-8779-42EE-BF06-C169AEDD1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039" y="1650129"/>
            <a:ext cx="5800459" cy="429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33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26940" y="310306"/>
            <a:ext cx="11177335" cy="100879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General Population (16+) Vaccination Rates Vary Substantially by County</a:t>
            </a:r>
            <a:endParaRPr lang="en-US" sz="2000" b="1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5421EF6-2D6B-402E-96F9-5A98B4FB4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512" y="6341192"/>
            <a:ext cx="9108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Source: MDH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9AACF-F583-4943-9D92-CAAAE10822F9}"/>
              </a:ext>
            </a:extLst>
          </p:cNvPr>
          <p:cNvSpPr txBox="1"/>
          <p:nvPr/>
        </p:nvSpPr>
        <p:spPr>
          <a:xfrm>
            <a:off x="7669762" y="2231590"/>
            <a:ext cx="35829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May 21</a:t>
            </a:r>
          </a:p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63% statewide have received at least one dose</a:t>
            </a:r>
          </a:p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Lowest County is Benton at 38%, highest is Cook at 80%</a:t>
            </a:r>
          </a:p>
          <a:p>
            <a:pPr marL="182880" fontAlgn="b">
              <a:buClr>
                <a:srgbClr val="E86D1F"/>
              </a:buClr>
            </a:pPr>
            <a:endParaRPr lang="en-US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3FC5F-4D03-4BEB-9158-7C18BA6B0FF9}"/>
              </a:ext>
            </a:extLst>
          </p:cNvPr>
          <p:cNvSpPr/>
          <p:nvPr/>
        </p:nvSpPr>
        <p:spPr>
          <a:xfrm>
            <a:off x="5393094" y="1418253"/>
            <a:ext cx="45719" cy="65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FB0AD9-F066-4ACD-9532-BE4ADB110573}"/>
              </a:ext>
            </a:extLst>
          </p:cNvPr>
          <p:cNvSpPr/>
          <p:nvPr/>
        </p:nvSpPr>
        <p:spPr>
          <a:xfrm>
            <a:off x="4565780" y="1319102"/>
            <a:ext cx="1530220" cy="80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E628A9-283A-4B56-8DF7-0DDECF315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757" y="1873468"/>
            <a:ext cx="5655284" cy="41634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C62593F-84E9-4E40-AEB6-51FBC20966AF}"/>
              </a:ext>
            </a:extLst>
          </p:cNvPr>
          <p:cNvSpPr/>
          <p:nvPr/>
        </p:nvSpPr>
        <p:spPr>
          <a:xfrm>
            <a:off x="4565780" y="1707502"/>
            <a:ext cx="1723987" cy="620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2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26940" y="310306"/>
            <a:ext cx="11177335" cy="100879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Older Adult (65+) Vaccination Rates Very High Statewide</a:t>
            </a:r>
            <a:endParaRPr lang="en-US" sz="2000" b="1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5421EF6-2D6B-402E-96F9-5A98B4FB4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512" y="6341192"/>
            <a:ext cx="9108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Source: MDH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9AACF-F583-4943-9D92-CAAAE10822F9}"/>
              </a:ext>
            </a:extLst>
          </p:cNvPr>
          <p:cNvSpPr txBox="1"/>
          <p:nvPr/>
        </p:nvSpPr>
        <p:spPr>
          <a:xfrm>
            <a:off x="7669762" y="2231590"/>
            <a:ext cx="358295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May 21</a:t>
            </a:r>
          </a:p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89% statewide have received at least one dose</a:t>
            </a:r>
          </a:p>
          <a:p>
            <a:pPr marL="457200" indent="-274320" fontAlgn="b">
              <a:buClr>
                <a:srgbClr val="E86D1F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Lowest County is Benton at 61%</a:t>
            </a:r>
          </a:p>
          <a:p>
            <a:pPr marL="182880" fontAlgn="b">
              <a:buClr>
                <a:srgbClr val="E86D1F"/>
              </a:buClr>
            </a:pPr>
            <a:endParaRPr lang="en-US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3FC5F-4D03-4BEB-9158-7C18BA6B0FF9}"/>
              </a:ext>
            </a:extLst>
          </p:cNvPr>
          <p:cNvSpPr/>
          <p:nvPr/>
        </p:nvSpPr>
        <p:spPr>
          <a:xfrm>
            <a:off x="5393094" y="1418253"/>
            <a:ext cx="45719" cy="65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FB0AD9-F066-4ACD-9532-BE4ADB110573}"/>
              </a:ext>
            </a:extLst>
          </p:cNvPr>
          <p:cNvSpPr/>
          <p:nvPr/>
        </p:nvSpPr>
        <p:spPr>
          <a:xfrm>
            <a:off x="4565780" y="1319102"/>
            <a:ext cx="1530220" cy="80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62593F-84E9-4E40-AEB6-51FBC20966AF}"/>
              </a:ext>
            </a:extLst>
          </p:cNvPr>
          <p:cNvSpPr/>
          <p:nvPr/>
        </p:nvSpPr>
        <p:spPr>
          <a:xfrm>
            <a:off x="4565780" y="1707502"/>
            <a:ext cx="1723987" cy="620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0D3ADA-C53D-4968-ADFA-9D8B1279F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867" y="1707502"/>
            <a:ext cx="4514574" cy="41054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68CB3E-1D03-43EE-A8D2-809856A8EC88}"/>
              </a:ext>
            </a:extLst>
          </p:cNvPr>
          <p:cNvSpPr/>
          <p:nvPr/>
        </p:nvSpPr>
        <p:spPr>
          <a:xfrm>
            <a:off x="4655976" y="1595535"/>
            <a:ext cx="1316550" cy="620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32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LAMN Template">
      <a:dk1>
        <a:srgbClr val="ED7D31"/>
      </a:dk1>
      <a:lt1>
        <a:srgbClr val="FFFFFF"/>
      </a:lt1>
      <a:dk2>
        <a:srgbClr val="4D4F53"/>
      </a:dk2>
      <a:lt2>
        <a:srgbClr val="4D4F53"/>
      </a:lt2>
      <a:accent1>
        <a:srgbClr val="007DB1"/>
      </a:accent1>
      <a:accent2>
        <a:srgbClr val="739600"/>
      </a:accent2>
      <a:accent3>
        <a:srgbClr val="EAAB00"/>
      </a:accent3>
      <a:accent4>
        <a:srgbClr val="98002E"/>
      </a:accent4>
      <a:accent5>
        <a:srgbClr val="ED7D31"/>
      </a:accent5>
      <a:accent6>
        <a:srgbClr val="54075B"/>
      </a:accent6>
      <a:hlink>
        <a:srgbClr val="739600"/>
      </a:hlink>
      <a:folHlink>
        <a:srgbClr val="4D4F53"/>
      </a:folHlink>
    </a:clrScheme>
    <a:fontScheme name="LAMN Fonts">
      <a:majorFont>
        <a:latin typeface="Arial Blac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CCFA021-DD62-4696-9CD2-8AA76393F1E7}" vid="{BB1D7DFA-A9B2-4289-90E1-C9B67C1709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9922</TotalTime>
  <Words>263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1_Office Theme</vt:lpstr>
      <vt:lpstr>Vaccination Rates Remain Short of Goal for Staff</vt:lpstr>
      <vt:lpstr>Staff Vaccination Rates Vary Substantially by Provider</vt:lpstr>
      <vt:lpstr>Staff Vaccination Rates Vary Substantially by Location (full vaccination rates)</vt:lpstr>
      <vt:lpstr>General Population (16+) Vaccination Rates Vary Substantially by County</vt:lpstr>
      <vt:lpstr>Older Adult (65+) Vaccination Rates Very High Statewide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Senior Care Landscape in Minnesota</dc:title>
  <dc:creator>Nancy Garrett</dc:creator>
  <cp:lastModifiedBy>Jeff Bostic</cp:lastModifiedBy>
  <cp:revision>279</cp:revision>
  <cp:lastPrinted>2019-09-30T16:23:58Z</cp:lastPrinted>
  <dcterms:created xsi:type="dcterms:W3CDTF">2018-09-05T23:39:18Z</dcterms:created>
  <dcterms:modified xsi:type="dcterms:W3CDTF">2021-05-25T15:57:24Z</dcterms:modified>
</cp:coreProperties>
</file>