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8" r:id="rId2"/>
    <p:sldMasterId id="2147483826" r:id="rId3"/>
  </p:sldMasterIdLst>
  <p:notesMasterIdLst>
    <p:notesMasterId r:id="rId33"/>
  </p:notesMasterIdLst>
  <p:handoutMasterIdLst>
    <p:handoutMasterId r:id="rId34"/>
  </p:handoutMasterIdLst>
  <p:sldIdLst>
    <p:sldId id="256" r:id="rId4"/>
    <p:sldId id="258" r:id="rId5"/>
    <p:sldId id="257" r:id="rId6"/>
    <p:sldId id="297" r:id="rId7"/>
    <p:sldId id="260" r:id="rId8"/>
    <p:sldId id="294" r:id="rId9"/>
    <p:sldId id="261" r:id="rId10"/>
    <p:sldId id="298" r:id="rId11"/>
    <p:sldId id="299" r:id="rId12"/>
    <p:sldId id="286" r:id="rId13"/>
    <p:sldId id="279" r:id="rId14"/>
    <p:sldId id="287" r:id="rId15"/>
    <p:sldId id="288" r:id="rId16"/>
    <p:sldId id="267" r:id="rId17"/>
    <p:sldId id="268" r:id="rId18"/>
    <p:sldId id="270" r:id="rId19"/>
    <p:sldId id="293" r:id="rId20"/>
    <p:sldId id="273" r:id="rId21"/>
    <p:sldId id="275" r:id="rId22"/>
    <p:sldId id="277" r:id="rId23"/>
    <p:sldId id="276" r:id="rId24"/>
    <p:sldId id="292" r:id="rId25"/>
    <p:sldId id="300" r:id="rId26"/>
    <p:sldId id="301" r:id="rId27"/>
    <p:sldId id="289" r:id="rId28"/>
    <p:sldId id="282" r:id="rId29"/>
    <p:sldId id="295" r:id="rId30"/>
    <p:sldId id="296" r:id="rId31"/>
    <p:sldId id="274" r:id="rId3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1F"/>
    <a:srgbClr val="0B8187"/>
    <a:srgbClr val="EAAB00"/>
    <a:srgbClr val="FF0000"/>
    <a:srgbClr val="BBE0E3"/>
    <a:srgbClr val="54075B"/>
    <a:srgbClr val="98002E"/>
    <a:srgbClr val="FFFFFF"/>
    <a:srgbClr val="739600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919" autoAdjust="0"/>
  </p:normalViewPr>
  <p:slideViewPr>
    <p:cSldViewPr>
      <p:cViewPr varScale="1">
        <p:scale>
          <a:sx n="46" d="100"/>
          <a:sy n="46" d="100"/>
        </p:scale>
        <p:origin x="20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73" d="100"/>
          <a:sy n="73" d="100"/>
        </p:scale>
        <p:origin x="2364" y="5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215159476335637E-3"/>
          <c:w val="1"/>
          <c:h val="0.85238631889763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4CC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55-4FDB-9964-02337E513633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455-4FDB-9964-02337E513633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55-4FDB-9964-02337E51363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455-4FDB-9964-02337E513633}"/>
              </c:ext>
            </c:extLst>
          </c:dPt>
          <c:dPt>
            <c:idx val="4"/>
            <c:invertIfNegative val="0"/>
            <c:bubble3D val="0"/>
            <c:spPr>
              <a:solidFill>
                <a:srgbClr val="E86D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55-4FDB-9964-02337E513633}"/>
              </c:ext>
            </c:extLst>
          </c:dPt>
          <c:dPt>
            <c:idx val="5"/>
            <c:invertIfNegative val="0"/>
            <c:bubble3D val="0"/>
            <c:spPr>
              <a:solidFill>
                <a:srgbClr val="708C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455-4FDB-9964-02337E513633}"/>
              </c:ext>
            </c:extLst>
          </c:dPt>
          <c:dPt>
            <c:idx val="6"/>
            <c:invertIfNegative val="0"/>
            <c:bubble3D val="0"/>
            <c:spPr>
              <a:solidFill>
                <a:srgbClr val="7577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55-4FDB-9964-02337E5136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1990s</c:v>
                </c:pt>
                <c:pt idx="1">
                  <c:v>2000s</c:v>
                </c:pt>
                <c:pt idx="2">
                  <c:v>2010s</c:v>
                </c:pt>
                <c:pt idx="3">
                  <c:v>2020s</c:v>
                </c:pt>
                <c:pt idx="4">
                  <c:v>2030s</c:v>
                </c:pt>
                <c:pt idx="5">
                  <c:v>2040s</c:v>
                </c:pt>
                <c:pt idx="6">
                  <c:v>2050s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47000</c:v>
                </c:pt>
                <c:pt idx="1">
                  <c:v>91000</c:v>
                </c:pt>
                <c:pt idx="2">
                  <c:v>285000</c:v>
                </c:pt>
                <c:pt idx="3">
                  <c:v>335000</c:v>
                </c:pt>
                <c:pt idx="4">
                  <c:v>97000</c:v>
                </c:pt>
                <c:pt idx="5">
                  <c:v>66000</c:v>
                </c:pt>
                <c:pt idx="6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5-4FDB-9964-02337E513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769520"/>
        <c:axId val="498769848"/>
      </c:barChart>
      <c:catAx>
        <c:axId val="49876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69848"/>
        <c:crosses val="autoZero"/>
        <c:auto val="1"/>
        <c:lblAlgn val="ctr"/>
        <c:lblOffset val="100"/>
        <c:noMultiLvlLbl val="0"/>
      </c:catAx>
      <c:valAx>
        <c:axId val="4987698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9876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RNs</a:t>
            </a:r>
          </a:p>
        </c:rich>
      </c:tx>
      <c:layout>
        <c:manualLayout>
          <c:xMode val="edge"/>
          <c:yMode val="edge"/>
          <c:x val="3.4071820567883583E-2"/>
          <c:y val="3.4090909090909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B-4D92-BBFB-BFCFD9D25A03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EB-4D92-BBFB-BFCFD9D25A03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EB-4D92-BBFB-BFCFD9D25A03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8EB-4D92-BBFB-BFCFD9D25A03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EB-4D92-BBFB-BFCFD9D25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6.9000000000000006E-2</c:v>
                </c:pt>
                <c:pt idx="1">
                  <c:v>0.121</c:v>
                </c:pt>
                <c:pt idx="2">
                  <c:v>0.152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B-4D92-BBFB-BFCFD9D25A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7537878787878782E-2"/>
          <c:y val="6.8181818181818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6-4B5D-81CF-88E000C423E7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6-4B5D-81CF-88E000C423E7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6-4B5D-81CF-88E000C423E7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6-4B5D-81CF-88E000C423E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12.0%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6-4B5D-81CF-88E000C423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17.0%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6-4B5D-81CF-88E000C423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7.1999999999999995E-2</c:v>
                </c:pt>
                <c:pt idx="1">
                  <c:v>0.12</c:v>
                </c:pt>
                <c:pt idx="2">
                  <c:v>0.17</c:v>
                </c:pt>
                <c:pt idx="3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26-4B5D-81CF-88E000C423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NAR</a:t>
            </a:r>
          </a:p>
        </c:rich>
      </c:tx>
      <c:layout>
        <c:manualLayout>
          <c:xMode val="edge"/>
          <c:yMode val="edge"/>
          <c:x val="3.4270758768790266E-2"/>
          <c:y val="3.409090909090908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93939393939394E-2"/>
          <c:y val="8.5227272727272721E-2"/>
          <c:w val="0.91666666666666663"/>
          <c:h val="0.7835603078024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AF-4878-A65C-2CBC8F55A4A5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AF-4878-A65C-2CBC8F55A4A5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AF-4878-A65C-2CBC8F55A4A5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AF-4878-A65C-2CBC8F55A4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9.9000000000000005E-2</c:v>
                </c:pt>
                <c:pt idx="1">
                  <c:v>0.14399999999999999</c:v>
                </c:pt>
                <c:pt idx="2">
                  <c:v>0.14799999999999999</c:v>
                </c:pt>
                <c:pt idx="3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AF-4878-A65C-2CBC8F55A4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49999999999997E-2"/>
          <c:w val="0.95416666666666672"/>
          <c:h val="0.88095816929133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0B8187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5FEE-4D50-9FA2-92DE15AD4DAB}"/>
              </c:ext>
            </c:extLst>
          </c:dPt>
          <c:dPt>
            <c:idx val="1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5FEE-4D50-9FA2-92DE15AD4DAB}"/>
              </c:ext>
            </c:extLst>
          </c:dPt>
          <c:dPt>
            <c:idx val="2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5FEE-4D50-9FA2-92DE15AD4DAB}"/>
              </c:ext>
            </c:extLst>
          </c:dPt>
          <c:dPt>
            <c:idx val="3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5FEE-4D50-9FA2-92DE15AD4DAB}"/>
              </c:ext>
            </c:extLst>
          </c:dPt>
          <c:dPt>
            <c:idx val="4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9-5FEE-4D50-9FA2-92DE15AD4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70.400000000000006</c:v>
                </c:pt>
                <c:pt idx="1">
                  <c:v>65.3</c:v>
                </c:pt>
                <c:pt idx="2">
                  <c:v>69</c:v>
                </c:pt>
                <c:pt idx="3">
                  <c:v>66.7</c:v>
                </c:pt>
                <c:pt idx="4">
                  <c:v>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EE-4D50-9FA2-92DE15AD4D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NAR</c:v>
                </c:pt>
              </c:strCache>
            </c:strRef>
          </c:tx>
          <c:spPr>
            <a:solidFill>
              <a:srgbClr val="5407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68.099999999999994</c:v>
                </c:pt>
                <c:pt idx="1">
                  <c:v>66.400000000000006</c:v>
                </c:pt>
                <c:pt idx="2">
                  <c:v>65.599999999999994</c:v>
                </c:pt>
                <c:pt idx="3">
                  <c:v>64.8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EE-4D50-9FA2-92DE15AD4D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8118872"/>
        <c:axId val="488113296"/>
      </c:barChart>
      <c:catAx>
        <c:axId val="48811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113296"/>
        <c:crosses val="autoZero"/>
        <c:auto val="1"/>
        <c:lblAlgn val="ctr"/>
        <c:lblOffset val="100"/>
        <c:noMultiLvlLbl val="0"/>
      </c:catAx>
      <c:valAx>
        <c:axId val="488113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811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686646981627299"/>
          <c:y val="0.19062499999999999"/>
          <c:w val="0.12938353018372703"/>
          <c:h val="0.16193061023622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928471062329325E-2"/>
          <c:y val="2.6357264968280687E-2"/>
          <c:w val="0.90628706998813757"/>
          <c:h val="0.82227488151658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wage increase</c:v>
                </c:pt>
              </c:strCache>
            </c:strRef>
          </c:tx>
          <c:spPr>
            <a:solidFill>
              <a:srgbClr val="0B8187">
                <a:alpha val="74902"/>
              </a:srgbClr>
            </a:solidFill>
            <a:ln w="12764">
              <a:solidFill>
                <a:schemeClr val="tx1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E86D1F"/>
              </a:solidFill>
              <a:ln w="127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176-4875-9789-28CC5727A49C}"/>
              </c:ext>
            </c:extLst>
          </c:dPt>
          <c:dLbls>
            <c:dLbl>
              <c:idx val="0"/>
              <c:layout>
                <c:manualLayout>
                  <c:x val="2.0933614358811192E-2"/>
                  <c:y val="-4.624408628976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76-4875-9789-28CC5727A49C}"/>
                </c:ext>
              </c:extLst>
            </c:dLbl>
            <c:dLbl>
              <c:idx val="1"/>
              <c:layout>
                <c:manualLayout>
                  <c:x val="1.0442809445524188E-2"/>
                  <c:y val="-3.863094165702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76-4875-9789-28CC5727A49C}"/>
                </c:ext>
              </c:extLst>
            </c:dLbl>
            <c:dLbl>
              <c:idx val="2"/>
              <c:layout>
                <c:manualLayout>
                  <c:x val="9.2547522468782312E-3"/>
                  <c:y val="-2.6794090110260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76-4875-9789-28CC5727A49C}"/>
                </c:ext>
              </c:extLst>
            </c:dLbl>
            <c:dLbl>
              <c:idx val="3"/>
              <c:layout>
                <c:manualLayout>
                  <c:x val="1.9728196898861194E-2"/>
                  <c:y val="-3.031029491264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76-4875-9789-28CC5727A49C}"/>
                </c:ext>
              </c:extLst>
            </c:dLbl>
            <c:dLbl>
              <c:idx val="4"/>
              <c:layout>
                <c:manualLayout>
                  <c:x val="1.5090670484371271E-2"/>
                  <c:y val="-2.4401678439618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76-4875-9789-28CC5727A49C}"/>
                </c:ext>
              </c:extLst>
            </c:dLbl>
            <c:dLbl>
              <c:idx val="5"/>
              <c:layout>
                <c:manualLayout>
                  <c:x val="4.294254884806066E-3"/>
                  <c:y val="-3.1835070660724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76-4875-9789-28CC5727A49C}"/>
                </c:ext>
              </c:extLst>
            </c:dLbl>
            <c:dLbl>
              <c:idx val="6"/>
              <c:layout>
                <c:manualLayout>
                  <c:x val="1.0524605481001984E-2"/>
                  <c:y val="-2.19665673483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76-4875-9789-28CC5727A49C}"/>
                </c:ext>
              </c:extLst>
            </c:dLbl>
            <c:dLbl>
              <c:idx val="7"/>
              <c:layout>
                <c:manualLayout>
                  <c:x val="2.2877856740292579E-2"/>
                  <c:y val="-3.373439946145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76-4875-9789-28CC5727A49C}"/>
                </c:ext>
              </c:extLst>
            </c:dLbl>
            <c:numFmt formatCode="0.0%" sourceLinked="0"/>
            <c:spPr>
              <a:noFill/>
              <a:ln w="2552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Twin Cities Metro</c:v>
                </c:pt>
                <c:pt idx="1">
                  <c:v>Northeast</c:v>
                </c:pt>
                <c:pt idx="2">
                  <c:v>Northwest</c:v>
                </c:pt>
                <c:pt idx="3">
                  <c:v>East Central</c:v>
                </c:pt>
                <c:pt idx="4">
                  <c:v>West Central</c:v>
                </c:pt>
                <c:pt idx="5">
                  <c:v>Southeast</c:v>
                </c:pt>
                <c:pt idx="6">
                  <c:v>Southwest</c:v>
                </c:pt>
                <c:pt idx="7">
                  <c:v>Statewide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0.13843466560678108</c:v>
                </c:pt>
                <c:pt idx="1">
                  <c:v>0.15474382599090955</c:v>
                </c:pt>
                <c:pt idx="2">
                  <c:v>5.1339146875425734E-2</c:v>
                </c:pt>
                <c:pt idx="3">
                  <c:v>0.12006484475078948</c:v>
                </c:pt>
                <c:pt idx="4">
                  <c:v>0.21842317037176726</c:v>
                </c:pt>
                <c:pt idx="5">
                  <c:v>0.10298523577872067</c:v>
                </c:pt>
                <c:pt idx="6">
                  <c:v>0.1683496153895904</c:v>
                </c:pt>
                <c:pt idx="7">
                  <c:v>0.13916664105133919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76-4875-9789-28CC5727A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9985904"/>
        <c:axId val="313454696"/>
        <c:axId val="0"/>
      </c:bar3DChart>
      <c:catAx>
        <c:axId val="28998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13454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3454696"/>
        <c:scaling>
          <c:orientation val="minMax"/>
          <c:max val="0.25"/>
        </c:scaling>
        <c:delete val="1"/>
        <c:axPos val="l"/>
        <c:numFmt formatCode="0%" sourceLinked="0"/>
        <c:majorTickMark val="out"/>
        <c:minorTickMark val="none"/>
        <c:tickLblPos val="nextTo"/>
        <c:crossAx val="289985904"/>
        <c:crosses val="autoZero"/>
        <c:crossBetween val="between"/>
        <c:majorUnit val="5.000000000000001E-2"/>
      </c:valAx>
      <c:spPr>
        <a:noFill/>
        <a:ln w="255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928471062329325E-2"/>
          <c:y val="2.6357264968280687E-2"/>
          <c:w val="0.90628706998813757"/>
          <c:h val="0.8222748815165879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9985904"/>
        <c:axId val="313454696"/>
        <c:axId val="0"/>
      </c:bar3DChart>
      <c:catAx>
        <c:axId val="28998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13454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3454696"/>
        <c:scaling>
          <c:orientation val="minMax"/>
          <c:max val="0.25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89985904"/>
        <c:crosses val="autoZero"/>
        <c:crossBetween val="between"/>
        <c:majorUnit val="5.000000000000001E-2"/>
      </c:valAx>
      <c:spPr>
        <a:noFill/>
        <a:ln w="255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3433017842466683E-2"/>
          <c:y val="0"/>
          <c:w val="0.90628706998813757"/>
          <c:h val="0.82227488151658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Benefits</c:v>
                </c:pt>
              </c:strCache>
            </c:strRef>
          </c:tx>
          <c:spPr>
            <a:solidFill>
              <a:srgbClr val="0B8187">
                <a:alpha val="74902"/>
              </a:srgbClr>
            </a:solidFill>
            <a:ln w="12764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 w="127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F41-4B97-9D4D-E8471F3AA2E7}"/>
              </c:ext>
            </c:extLst>
          </c:dPt>
          <c:dPt>
            <c:idx val="7"/>
            <c:invertIfNegative val="0"/>
            <c:bubble3D val="0"/>
            <c:spPr>
              <a:solidFill>
                <a:srgbClr val="E86D1F"/>
              </a:solidFill>
              <a:ln w="127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F41-4B97-9D4D-E8471F3AA2E7}"/>
              </c:ext>
            </c:extLst>
          </c:dPt>
          <c:dLbls>
            <c:dLbl>
              <c:idx val="0"/>
              <c:layout>
                <c:manualLayout>
                  <c:x val="1.5883152492283635E-2"/>
                  <c:y val="-1.701499892719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1-4B97-9D4D-E8471F3AA2E7}"/>
                </c:ext>
              </c:extLst>
            </c:dLbl>
            <c:dLbl>
              <c:idx val="1"/>
              <c:layout>
                <c:manualLayout>
                  <c:x val="1.0442809445524188E-2"/>
                  <c:y val="-3.863094165702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1-4B97-9D4D-E8471F3AA2E7}"/>
                </c:ext>
              </c:extLst>
            </c:dLbl>
            <c:dLbl>
              <c:idx val="2"/>
              <c:layout>
                <c:manualLayout>
                  <c:x val="5.8877488798748639E-3"/>
                  <c:y val="8.2812656789846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1-4B97-9D4D-E8471F3AA2E7}"/>
                </c:ext>
              </c:extLst>
            </c:dLbl>
            <c:dLbl>
              <c:idx val="3"/>
              <c:layout>
                <c:manualLayout>
                  <c:x val="1.9728196898861194E-2"/>
                  <c:y val="-3.031029491264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41-4B97-9D4D-E8471F3AA2E7}"/>
                </c:ext>
              </c:extLst>
            </c:dLbl>
            <c:dLbl>
              <c:idx val="4"/>
              <c:layout>
                <c:manualLayout>
                  <c:x val="8.3566557500847159E-3"/>
                  <c:y val="-5.3630816407301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41-4B97-9D4D-E8471F3AA2E7}"/>
                </c:ext>
              </c:extLst>
            </c:dLbl>
            <c:dLbl>
              <c:idx val="5"/>
              <c:layout>
                <c:manualLayout>
                  <c:x val="7.6612711849388185E-3"/>
                  <c:y val="-8.1524591182607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41-4B97-9D4D-E8471F3AA2E7}"/>
                </c:ext>
              </c:extLst>
            </c:dLbl>
            <c:dLbl>
              <c:idx val="6"/>
              <c:layout>
                <c:manualLayout>
                  <c:x val="1.0524605481001984E-2"/>
                  <c:y val="-2.19665673483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41-4B97-9D4D-E8471F3AA2E7}"/>
                </c:ext>
              </c:extLst>
            </c:dLbl>
            <c:dLbl>
              <c:idx val="7"/>
              <c:layout>
                <c:manualLayout>
                  <c:x val="2.2877856740292579E-2"/>
                  <c:y val="-3.373439946145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1-4B97-9D4D-E8471F3AA2E7}"/>
                </c:ext>
              </c:extLst>
            </c:dLbl>
            <c:numFmt formatCode="0.0%" sourceLinked="0"/>
            <c:spPr>
              <a:noFill/>
              <a:ln w="2552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Twin Cities Metro</c:v>
                </c:pt>
                <c:pt idx="1">
                  <c:v>Northeast</c:v>
                </c:pt>
                <c:pt idx="2">
                  <c:v>Northwest</c:v>
                </c:pt>
                <c:pt idx="3">
                  <c:v>East Central</c:v>
                </c:pt>
                <c:pt idx="4">
                  <c:v>West Central</c:v>
                </c:pt>
                <c:pt idx="5">
                  <c:v>Southeast</c:v>
                </c:pt>
                <c:pt idx="6">
                  <c:v>Southwest</c:v>
                </c:pt>
                <c:pt idx="7">
                  <c:v>Statewide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0.30989908579161612</c:v>
                </c:pt>
                <c:pt idx="1">
                  <c:v>0.10714075478817976</c:v>
                </c:pt>
                <c:pt idx="2">
                  <c:v>-5.1087666733873882E-2</c:v>
                </c:pt>
                <c:pt idx="3">
                  <c:v>0.1886710169633059</c:v>
                </c:pt>
                <c:pt idx="4">
                  <c:v>6.0845076675228718E-2</c:v>
                </c:pt>
                <c:pt idx="5">
                  <c:v>0.13266998820184364</c:v>
                </c:pt>
                <c:pt idx="6">
                  <c:v>0.22861092384532747</c:v>
                </c:pt>
                <c:pt idx="7">
                  <c:v>0.20387600732453859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F41-4B97-9D4D-E8471F3AA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9985904"/>
        <c:axId val="313454696"/>
        <c:axId val="0"/>
      </c:bar3DChart>
      <c:catAx>
        <c:axId val="28998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13454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3454696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289985904"/>
        <c:crosses val="autoZero"/>
        <c:crossBetween val="between"/>
        <c:majorUnit val="0.1"/>
      </c:valAx>
      <c:spPr>
        <a:noFill/>
        <a:ln w="255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06313148909484E-2"/>
          <c:y val="5.3104878162419045E-2"/>
          <c:w val="0.91112087551556054"/>
          <c:h val="0.815794921702202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rgbClr val="3893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41.78</c:v>
                </c:pt>
                <c:pt idx="1">
                  <c:v>44.08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B-4B75-AD54-681EE78E7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Care Center</c:v>
                </c:pt>
              </c:strCache>
            </c:strRef>
          </c:tx>
          <c:spPr>
            <a:solidFill>
              <a:srgbClr val="5407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Sheet1!$C$2:$C$3</c:f>
              <c:numCache>
                <c:formatCode>"$"#,##0.00_);[Red]\("$"#,##0.00\)</c:formatCode>
                <c:ptCount val="2"/>
                <c:pt idx="0">
                  <c:v>24.53</c:v>
                </c:pt>
                <c:pt idx="1">
                  <c:v>26.15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B-4B75-AD54-681EE78E7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Home Care </c:v>
                </c:pt>
              </c:strCache>
            </c:strRef>
          </c:tx>
          <c:spPr>
            <a:solidFill>
              <a:srgbClr val="EAA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Sheet1!$D$2:$D$3</c:f>
              <c:numCache>
                <c:formatCode>"$"#,##0.00_);[Red]\("$"#,##0.00\)</c:formatCode>
                <c:ptCount val="2"/>
                <c:pt idx="0">
                  <c:v>26.37</c:v>
                </c:pt>
                <c:pt idx="1">
                  <c:v>27.67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9B-4B75-AD54-681EE78E73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7281168"/>
        <c:axId val="427282808"/>
      </c:barChart>
      <c:catAx>
        <c:axId val="427281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7282808"/>
        <c:crosses val="autoZero"/>
        <c:auto val="1"/>
        <c:lblAlgn val="ctr"/>
        <c:lblOffset val="100"/>
        <c:noMultiLvlLbl val="0"/>
      </c:catAx>
      <c:valAx>
        <c:axId val="427282808"/>
        <c:scaling>
          <c:orientation val="minMax"/>
        </c:scaling>
        <c:delete val="1"/>
        <c:axPos val="b"/>
        <c:numFmt formatCode="&quot;$&quot;#,##0.00_);[Red]\(&quot;$&quot;#,##0.00\)" sourceLinked="1"/>
        <c:majorTickMark val="out"/>
        <c:minorTickMark val="none"/>
        <c:tickLblPos val="nextTo"/>
        <c:crossAx val="42728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5278610085244"/>
          <c:y val="0.82729319649650535"/>
          <c:w val="0.45064339302719908"/>
          <c:h val="6.3561011974094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RNs</a:t>
            </a:r>
          </a:p>
        </c:rich>
      </c:tx>
      <c:layout>
        <c:manualLayout>
          <c:xMode val="edge"/>
          <c:yMode val="edge"/>
          <c:x val="3.4071820567883583E-2"/>
          <c:y val="3.4090909090909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B-4D92-BBFB-BFCFD9D25A03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EB-4D92-BBFB-BFCFD9D25A03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EB-4D92-BBFB-BFCFD9D25A03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8EB-4D92-BBFB-BFCFD9D25A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2.4E-2</c:v>
                </c:pt>
                <c:pt idx="1">
                  <c:v>9.2999999999999999E-2</c:v>
                </c:pt>
                <c:pt idx="2">
                  <c:v>5.8000000000000003E-2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B-4D92-BBFB-BFCFD9D25A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7537878787878782E-2"/>
          <c:y val="6.8181818181818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6-4B5D-81CF-88E000C423E7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6-4B5D-81CF-88E000C423E7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6-4B5D-81CF-88E000C423E7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6-4B5D-81CF-88E000C423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2.4E-2</c:v>
                </c:pt>
                <c:pt idx="1">
                  <c:v>6.2E-2</c:v>
                </c:pt>
                <c:pt idx="2">
                  <c:v>0.13</c:v>
                </c:pt>
                <c:pt idx="3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26-4B5D-81CF-88E000C423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Home Care Aides</a:t>
            </a:r>
          </a:p>
        </c:rich>
      </c:tx>
      <c:layout>
        <c:manualLayout>
          <c:xMode val="edge"/>
          <c:yMode val="edge"/>
          <c:x val="3.4270758768790266E-2"/>
          <c:y val="3.409090909090908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0909090909090912E-2"/>
          <c:w val="0.91666666666666663"/>
          <c:h val="0.7835603078024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AF-4878-A65C-2CBC8F55A4A5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AF-4878-A65C-2CBC8F55A4A5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AF-4878-A65C-2CBC8F55A4A5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AF-4878-A65C-2CBC8F55A4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4.9000000000000002E-2</c:v>
                </c:pt>
                <c:pt idx="1">
                  <c:v>7.2999999999999995E-2</c:v>
                </c:pt>
                <c:pt idx="2">
                  <c:v>0.11</c:v>
                </c:pt>
                <c:pt idx="3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AF-4878-A65C-2CBC8F55A4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Food Service</a:t>
            </a:r>
          </a:p>
        </c:rich>
      </c:tx>
      <c:layout>
        <c:manualLayout>
          <c:xMode val="edge"/>
          <c:yMode val="edge"/>
          <c:x val="4.8323789071820576E-2"/>
          <c:y val="3.4090909090909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0B81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02-4939-92F2-2896E625DB9D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02-4939-92F2-2896E625DB9D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02-4939-92F2-2896E625DB9D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02-4939-92F2-2896E625DB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6.0999999999999999E-2</c:v>
                </c:pt>
                <c:pt idx="1">
                  <c:v>4.5999999999999999E-2</c:v>
                </c:pt>
                <c:pt idx="2">
                  <c:v>6.5000000000000002E-2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02-4939-92F2-2896E625DB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RNs</a:t>
            </a:r>
          </a:p>
        </c:rich>
      </c:tx>
      <c:layout>
        <c:manualLayout>
          <c:xMode val="edge"/>
          <c:yMode val="edge"/>
          <c:x val="3.4071820567883583E-2"/>
          <c:y val="3.4090909090909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B-4D92-BBFB-BFCFD9D25A03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EB-4D92-BBFB-BFCFD9D25A03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EB-4D92-BBFB-BFCFD9D25A03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8EB-4D92-BBFB-BFCFD9D25A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0.158</c:v>
                </c:pt>
                <c:pt idx="1">
                  <c:v>0.252</c:v>
                </c:pt>
                <c:pt idx="2">
                  <c:v>0.28799999999999998</c:v>
                </c:pt>
                <c:pt idx="3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B-4D92-BBFB-BFCFD9D25A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7537878787878782E-2"/>
          <c:y val="6.8181818181818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818181818181816E-2"/>
          <c:y val="0.20681818181818182"/>
          <c:w val="0.91666666666666663"/>
          <c:h val="0.62787848962061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6-4B5D-81CF-88E000C423E7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6-4B5D-81CF-88E000C423E7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6-4B5D-81CF-88E000C423E7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6-4B5D-81CF-88E000C423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0.13200000000000001</c:v>
                </c:pt>
                <c:pt idx="1">
                  <c:v>0.182</c:v>
                </c:pt>
                <c:pt idx="2">
                  <c:v>0.5</c:v>
                </c:pt>
                <c:pt idx="3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26-4B5D-81CF-88E000C423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Home Care </a:t>
            </a:r>
          </a:p>
          <a:p>
            <a:pPr>
              <a:defRPr sz="1600" b="1"/>
            </a:pPr>
            <a:r>
              <a:rPr lang="en-US" sz="1600" b="1" dirty="0"/>
              <a:t>Aides</a:t>
            </a:r>
          </a:p>
        </c:rich>
      </c:tx>
      <c:layout>
        <c:manualLayout>
          <c:xMode val="edge"/>
          <c:yMode val="edge"/>
          <c:x val="2.669500119303269E-2"/>
          <c:y val="5.11363636363636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0909090909090912E-2"/>
          <c:w val="0.91666666666666663"/>
          <c:h val="0.7835603078024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818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AF-4878-A65C-2CBC8F55A4A5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AF-4878-A65C-2CBC8F55A4A5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AF-4878-A65C-2CBC8F55A4A5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AF-4878-A65C-2CBC8F55A4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0.27200000000000002</c:v>
                </c:pt>
                <c:pt idx="1">
                  <c:v>0.35399999999999998</c:v>
                </c:pt>
                <c:pt idx="2">
                  <c:v>0.53600000000000003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AF-4878-A65C-2CBC8F55A4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Food Service</a:t>
            </a:r>
          </a:p>
        </c:rich>
      </c:tx>
      <c:layout>
        <c:manualLayout>
          <c:xMode val="edge"/>
          <c:yMode val="edge"/>
          <c:x val="4.8323789071820576E-2"/>
          <c:y val="3.4090909090909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0B81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02-4939-92F2-2896E625DB9D}"/>
              </c:ext>
            </c:extLst>
          </c:dPt>
          <c:dPt>
            <c:idx val="1"/>
            <c:invertIfNegative val="0"/>
            <c:bubble3D val="0"/>
            <c:spPr>
              <a:solidFill>
                <a:srgbClr val="5407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02-4939-92F2-2896E625DB9D}"/>
              </c:ext>
            </c:extLst>
          </c:dPt>
          <c:dPt>
            <c:idx val="2"/>
            <c:invertIfNegative val="0"/>
            <c:bubble3D val="0"/>
            <c:spPr>
              <a:solidFill>
                <a:srgbClr val="EAA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02-4939-92F2-2896E625DB9D}"/>
              </c:ext>
            </c:extLst>
          </c:dPt>
          <c:dPt>
            <c:idx val="3"/>
            <c:invertIfNegative val="0"/>
            <c:bubble3D val="0"/>
            <c:spPr>
              <a:solidFill>
                <a:srgbClr val="980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02-4939-92F2-2896E625DB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0.48</c:v>
                </c:pt>
                <c:pt idx="1">
                  <c:v>0.36799999999999999</c:v>
                </c:pt>
                <c:pt idx="2">
                  <c:v>0.52400000000000002</c:v>
                </c:pt>
                <c:pt idx="3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02-4939-92F2-2896E625DB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42744"/>
        <c:axId val="183537496"/>
      </c:barChart>
      <c:catAx>
        <c:axId val="18354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7496"/>
        <c:crosses val="autoZero"/>
        <c:auto val="1"/>
        <c:lblAlgn val="ctr"/>
        <c:lblOffset val="100"/>
        <c:noMultiLvlLbl val="0"/>
      </c:catAx>
      <c:valAx>
        <c:axId val="1835374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75777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0.53966</cdr:x>
      <cdr:y>0.66808</cdr:y>
    </cdr:from>
    <cdr:to>
      <cdr:x>0.73435</cdr:x>
      <cdr:y>0.66808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E60D00C1-CA82-41D7-8F40-C93A9542E1A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4646823" y="2867798"/>
          <a:ext cx="1676400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2833" y="8664787"/>
            <a:ext cx="447886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100" b="0"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4D4F53"/>
                </a:solidFill>
              </a:rPr>
              <a:t>Workforce Outlook – June 2017</a:t>
            </a:r>
          </a:p>
          <a:p>
            <a:pPr>
              <a:defRPr/>
            </a:pPr>
            <a:r>
              <a:rPr lang="en-US" b="1" dirty="0">
                <a:solidFill>
                  <a:srgbClr val="4D4F53"/>
                </a:solidFill>
              </a:rPr>
              <a:t>www.leadingagemn.org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618" y="8664787"/>
            <a:ext cx="1240160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C35372-0A70-41CE-9DE0-F4E46A9F0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LA.Minnesota.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444" y="77364"/>
            <a:ext cx="1940278" cy="7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0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A2219D52-C3A4-474A-B50C-E2AC8CEB58DB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46EFD2AE-A3C3-4696-A029-311CCA4BA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13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9363" y="773113"/>
            <a:ext cx="464185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B4CE3E-BCA3-4AFF-B665-BE1B9083CB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8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5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5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7348">
              <a:defRPr/>
            </a:pPr>
            <a:fld id="{D06ABBA9-173B-4453-97C4-70F46DE7F99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27348">
                <a:defRPr/>
              </a:pPr>
              <a:t>23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3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7348">
              <a:defRPr/>
            </a:pPr>
            <a:fld id="{D06ABBA9-173B-4453-97C4-70F46DE7F99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27348">
                <a:defRPr/>
              </a:pPr>
              <a:t>24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47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17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Perham Living - 3/11/2015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83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Perham Living - 3/11/2015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4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0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 of people age 20-65 to 80+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8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4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9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Position Growth for all Minnesota jobs (between 2014 – 2014) is 4.3%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FD2AE-A3C3-4696-A029-311CCA4BAF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4821"/>
            <a:ext cx="9144000" cy="2092872"/>
          </a:xfrm>
          <a:prstGeom prst="rect">
            <a:avLst/>
          </a:prstGeom>
          <a:solidFill>
            <a:srgbClr val="0B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2677675"/>
            <a:ext cx="9144000" cy="228600"/>
          </a:xfrm>
          <a:prstGeom prst="rect">
            <a:avLst/>
          </a:prstGeom>
          <a:solidFill>
            <a:srgbClr val="8B9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97" y="5486400"/>
            <a:ext cx="3854196" cy="12045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255" y="2896257"/>
            <a:ext cx="9144000" cy="1143000"/>
          </a:xfrm>
          <a:prstGeom prst="rect">
            <a:avLst/>
          </a:prstGeom>
          <a:solidFill>
            <a:srgbClr val="B4C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Shrinking Workforce. Growing Need.</a:t>
            </a:r>
          </a:p>
        </p:txBody>
      </p:sp>
      <p:sp>
        <p:nvSpPr>
          <p:cNvPr id="8" name="Arrow: Right 7"/>
          <p:cNvSpPr/>
          <p:nvPr userDrawn="1"/>
        </p:nvSpPr>
        <p:spPr>
          <a:xfrm>
            <a:off x="1012698" y="1163365"/>
            <a:ext cx="3276600" cy="1039210"/>
          </a:xfrm>
          <a:prstGeom prst="rightArrow">
            <a:avLst/>
          </a:prstGeom>
          <a:solidFill>
            <a:srgbClr val="EAAB00"/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latin typeface="Arial Black" panose="020B0A04020102020204" pitchFamily="34" charset="0"/>
              </a:rPr>
              <a:t>Supply</a:t>
            </a:r>
          </a:p>
        </p:txBody>
      </p:sp>
      <p:sp>
        <p:nvSpPr>
          <p:cNvPr id="10" name="Arrow: Left 9"/>
          <p:cNvSpPr/>
          <p:nvPr userDrawn="1"/>
        </p:nvSpPr>
        <p:spPr>
          <a:xfrm>
            <a:off x="4590393" y="652382"/>
            <a:ext cx="3505200" cy="1967733"/>
          </a:xfrm>
          <a:prstGeom prst="leftArrow">
            <a:avLst/>
          </a:prstGeom>
          <a:solidFill>
            <a:srgbClr val="E86D1F"/>
          </a:solidFill>
          <a:ln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latin typeface="Arial Black" panose="020B0A04020102020204" pitchFamily="34" charset="0"/>
              </a:rPr>
              <a:t>Demand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9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9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3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90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7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Workforce Solutions Conference</a:t>
            </a:r>
          </a:p>
          <a:p>
            <a:r>
              <a:rPr lang="en-US"/>
              <a:t>May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32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60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22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41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80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56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74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4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124200"/>
            <a:ext cx="9144000" cy="228600"/>
          </a:xfrm>
          <a:prstGeom prst="rect">
            <a:avLst/>
          </a:prstGeom>
          <a:solidFill>
            <a:srgbClr val="8B9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62903"/>
            <a:ext cx="3854196" cy="12045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3352799"/>
            <a:ext cx="9144000" cy="1143000"/>
          </a:xfrm>
          <a:prstGeom prst="rect">
            <a:avLst/>
          </a:prstGeom>
          <a:solidFill>
            <a:srgbClr val="B4C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449223"/>
            <a:ext cx="8458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800" b="1" dirty="0"/>
              <a:t>www.leadingagemn.org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1066800"/>
            <a:ext cx="9144001" cy="2057400"/>
          </a:xfrm>
          <a:prstGeom prst="rect">
            <a:avLst/>
          </a:prstGeom>
          <a:solidFill>
            <a:srgbClr val="0B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E86D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343400"/>
          </a:xfrm>
        </p:spPr>
        <p:txBody>
          <a:bodyPr/>
          <a:lstStyle>
            <a:lvl1pPr>
              <a:buClr>
                <a:srgbClr val="EAAB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5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B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818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400"/>
            <a:ext cx="9144000" cy="76200"/>
          </a:xfrm>
          <a:prstGeom prst="rect">
            <a:avLst/>
          </a:prstGeom>
          <a:solidFill>
            <a:srgbClr val="8B9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76489"/>
            <a:ext cx="1371601" cy="428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50" r:id="rId2"/>
    <p:sldLayoutId id="2147483825" r:id="rId3"/>
    <p:sldLayoutId id="2147483824" r:id="rId4"/>
    <p:sldLayoutId id="2147483851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6D1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E00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E00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E00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E00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E00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E00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E00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E00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08C3F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777A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5B5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E98B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9BE88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B8187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B8187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B8187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B8187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2F72-A737-4AEA-A5B7-DDE41A94F92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8FC7-2EFA-440D-A1A3-83E0BFFF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24676-1C8A-475C-9E90-8CD2AAACC892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C8CB-A6A4-4C10-A05C-D1E3E0399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35.svg"/><Relationship Id="rId4" Type="http://schemas.openxmlformats.org/officeDocument/2006/relationships/image" Target="../media/image49.sv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svg"/><Relationship Id="rId11" Type="http://schemas.openxmlformats.org/officeDocument/2006/relationships/image" Target="../media/image22.png"/><Relationship Id="rId5" Type="http://schemas.openxmlformats.org/officeDocument/2006/relationships/image" Target="../media/image50.png"/><Relationship Id="rId10" Type="http://schemas.openxmlformats.org/officeDocument/2006/relationships/image" Target="../media/image35.svg"/><Relationship Id="rId4" Type="http://schemas.openxmlformats.org/officeDocument/2006/relationships/image" Target="../media/image49.sv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chart" Target="../charts/chart2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chart" Target="../charts/chart6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chart" Target="../charts/chart10.xml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10.svg"/><Relationship Id="rId4" Type="http://schemas.openxmlformats.org/officeDocument/2006/relationships/image" Target="../media/image16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Care Workers: The Largest Occupation Group in the US</a:t>
            </a:r>
          </a:p>
        </p:txBody>
      </p:sp>
      <p:pic>
        <p:nvPicPr>
          <p:cNvPr id="4" name="Graphic 3" descr="Us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441" y="2046859"/>
            <a:ext cx="1371600" cy="1371600"/>
          </a:xfrm>
          <a:prstGeom prst="rect">
            <a:avLst/>
          </a:prstGeom>
        </p:spPr>
      </p:pic>
      <p:pic>
        <p:nvPicPr>
          <p:cNvPr id="6" name="Graphic 5" descr="Shopping b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8587" y="2106390"/>
            <a:ext cx="1114425" cy="1114425"/>
          </a:xfrm>
          <a:prstGeom prst="rect">
            <a:avLst/>
          </a:prstGeom>
        </p:spPr>
      </p:pic>
      <p:pic>
        <p:nvPicPr>
          <p:cNvPr id="10" name="Graphic 9" descr="Blackboar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9050" y="2106390"/>
            <a:ext cx="1423988" cy="1266826"/>
          </a:xfrm>
          <a:prstGeom prst="rect">
            <a:avLst/>
          </a:prstGeom>
        </p:spPr>
      </p:pic>
      <p:pic>
        <p:nvPicPr>
          <p:cNvPr id="12" name="Graphic 11" descr="Burger and Drink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62400" y="4000182"/>
            <a:ext cx="1219200" cy="1219200"/>
          </a:xfrm>
          <a:prstGeom prst="rect">
            <a:avLst/>
          </a:prstGeom>
        </p:spPr>
      </p:pic>
      <p:pic>
        <p:nvPicPr>
          <p:cNvPr id="14" name="Graphic 13" descr="Medical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2880" y="4143056"/>
            <a:ext cx="1076326" cy="1076326"/>
          </a:xfrm>
          <a:prstGeom prst="rect">
            <a:avLst/>
          </a:prstGeom>
        </p:spPr>
      </p:pic>
      <p:pic>
        <p:nvPicPr>
          <p:cNvPr id="16" name="Graphic 15" descr="Sir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041" y="4260401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4141" y="3284603"/>
            <a:ext cx="1600200" cy="646331"/>
          </a:xfrm>
          <a:prstGeom prst="rect">
            <a:avLst/>
          </a:prstGeom>
          <a:solidFill>
            <a:srgbClr val="0B81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Direct Care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4,999,100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9694" y="3287333"/>
            <a:ext cx="1600200" cy="646331"/>
          </a:xfrm>
          <a:prstGeom prst="rect">
            <a:avLst/>
          </a:prstGeom>
          <a:solidFill>
            <a:srgbClr val="5407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Retail Sales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4,968,400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8075" y="3297875"/>
            <a:ext cx="1785937" cy="646331"/>
          </a:xfrm>
          <a:prstGeom prst="rect">
            <a:avLst/>
          </a:prstGeom>
          <a:solidFill>
            <a:srgbClr val="980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K-12 Teachers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3,902,000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704" y="5181102"/>
            <a:ext cx="1728788" cy="646331"/>
          </a:xfrm>
          <a:prstGeom prst="rect">
            <a:avLst/>
          </a:prstGeom>
          <a:solidFill>
            <a:srgbClr val="E86D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Public Safety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3,667,000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5400" y="5181102"/>
            <a:ext cx="1728788" cy="646331"/>
          </a:xfrm>
          <a:prstGeom prst="rect">
            <a:avLst/>
          </a:prstGeom>
          <a:solidFill>
            <a:srgbClr val="EAAB00"/>
          </a:solidFill>
          <a:ln>
            <a:solidFill>
              <a:srgbClr val="EAA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Food Service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3,553,000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224" y="5185925"/>
            <a:ext cx="1728788" cy="646331"/>
          </a:xfrm>
          <a:prstGeom prst="rect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RNs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3,449,300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880854" y="6468515"/>
            <a:ext cx="3130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Paraprofessional Healthcare Institute, 2012</a:t>
            </a:r>
          </a:p>
        </p:txBody>
      </p:sp>
    </p:spTree>
    <p:extLst>
      <p:ext uri="{BB962C8B-B14F-4D97-AF65-F5344CB8AC3E}">
        <p14:creationId xmlns:p14="http://schemas.microsoft.com/office/powerpoint/2010/main" val="253048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349439" y="6468515"/>
            <a:ext cx="66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Argentum, 2015; Minnesota Department of Employment &amp; Economic Development Occupation Forecasts</a:t>
            </a:r>
          </a:p>
        </p:txBody>
      </p:sp>
      <p:pic>
        <p:nvPicPr>
          <p:cNvPr id="17" name="Graphic 16" descr="Hou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159" y="2247684"/>
            <a:ext cx="680700" cy="6807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476372" y="889435"/>
            <a:ext cx="5312825" cy="1527906"/>
          </a:xfrm>
          <a:solidFill>
            <a:srgbClr val="E86D1F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Continued Job Growth in Senior Living Field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1039" y="351437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More</a:t>
            </a:r>
          </a:p>
          <a:p>
            <a:pPr algn="ctr"/>
            <a:r>
              <a:rPr lang="en-US" sz="2800" dirty="0">
                <a:latin typeface="+mn-lt"/>
              </a:rPr>
              <a:t> Home Health Aides by </a:t>
            </a:r>
            <a:r>
              <a:rPr lang="en-US" sz="6000" b="1" dirty="0">
                <a:solidFill>
                  <a:srgbClr val="739600"/>
                </a:solidFill>
                <a:latin typeface="+mn-lt"/>
              </a:rPr>
              <a:t>2024</a:t>
            </a:r>
          </a:p>
        </p:txBody>
      </p:sp>
      <p:sp>
        <p:nvSpPr>
          <p:cNvPr id="10" name="Oval 9"/>
          <p:cNvSpPr/>
          <p:nvPr/>
        </p:nvSpPr>
        <p:spPr>
          <a:xfrm>
            <a:off x="4504520" y="3048000"/>
            <a:ext cx="2156453" cy="15897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30%</a:t>
            </a:r>
          </a:p>
        </p:txBody>
      </p:sp>
      <p:pic>
        <p:nvPicPr>
          <p:cNvPr id="3" name="Graphic 2" descr="Grou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518339"/>
            <a:ext cx="2034371" cy="20343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0025" y="1659216"/>
            <a:ext cx="2112532" cy="1167142"/>
            <a:chOff x="1438133" y="3746666"/>
            <a:chExt cx="3072354" cy="1697429"/>
          </a:xfrm>
        </p:grpSpPr>
        <p:pic>
          <p:nvPicPr>
            <p:cNvPr id="18" name="Graphic 17" descr="Hous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20513" y="3746666"/>
              <a:ext cx="989974" cy="989974"/>
            </a:xfrm>
            <a:prstGeom prst="rect">
              <a:avLst/>
            </a:prstGeom>
          </p:spPr>
        </p:pic>
        <p:pic>
          <p:nvPicPr>
            <p:cNvPr id="14" name="Graphic 13" descr="Hous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2259" y="4037645"/>
              <a:ext cx="989974" cy="989974"/>
            </a:xfrm>
            <a:prstGeom prst="rect">
              <a:avLst/>
            </a:prstGeom>
          </p:spPr>
        </p:pic>
        <p:pic>
          <p:nvPicPr>
            <p:cNvPr id="16" name="Graphic 15" descr="Hous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8133" y="4241653"/>
              <a:ext cx="989974" cy="989974"/>
            </a:xfrm>
            <a:prstGeom prst="rect">
              <a:avLst/>
            </a:prstGeom>
          </p:spPr>
        </p:pic>
        <p:pic>
          <p:nvPicPr>
            <p:cNvPr id="20" name="Graphic 19" descr="House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66060" y="3859267"/>
              <a:ext cx="989974" cy="989974"/>
            </a:xfrm>
            <a:prstGeom prst="rect">
              <a:avLst/>
            </a:prstGeom>
          </p:spPr>
        </p:pic>
        <p:pic>
          <p:nvPicPr>
            <p:cNvPr id="21" name="Graphic 20" descr="Hous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43402" y="4384250"/>
              <a:ext cx="989974" cy="989974"/>
            </a:xfrm>
            <a:prstGeom prst="rect">
              <a:avLst/>
            </a:prstGeom>
          </p:spPr>
        </p:pic>
        <p:pic>
          <p:nvPicPr>
            <p:cNvPr id="19" name="Graphic 18" descr="Hous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12180" y="4454121"/>
              <a:ext cx="989974" cy="98997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51033" y="3718670"/>
            <a:ext cx="3315452" cy="2269055"/>
            <a:chOff x="256331" y="3781261"/>
            <a:chExt cx="3315452" cy="2269055"/>
          </a:xfrm>
        </p:grpSpPr>
        <p:sp>
          <p:nvSpPr>
            <p:cNvPr id="8" name="TextBox 7"/>
            <p:cNvSpPr txBox="1"/>
            <p:nvPr/>
          </p:nvSpPr>
          <p:spPr>
            <a:xfrm>
              <a:off x="256331" y="3781261"/>
              <a:ext cx="33154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Senior Living Jobs Outpacing Average U.S. Job Growth by…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5160" y="5034653"/>
              <a:ext cx="22365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0" dirty="0">
                  <a:solidFill>
                    <a:srgbClr val="54075B"/>
                  </a:solidFill>
                  <a:latin typeface="Arial Black" panose="020B0A04020102020204" pitchFamily="34" charset="0"/>
                </a:rPr>
                <a:t>3.7%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85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Race to Hire: Today’s Competitive Market for Available Workers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2760" y="2212037"/>
            <a:ext cx="1744101" cy="369332"/>
          </a:xfrm>
          <a:prstGeom prst="rect">
            <a:avLst/>
          </a:prstGeom>
          <a:solidFill>
            <a:srgbClr val="54075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Average Wage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8611" y="2218028"/>
            <a:ext cx="2260003" cy="369332"/>
          </a:xfrm>
          <a:prstGeom prst="rect">
            <a:avLst/>
          </a:prstGeom>
          <a:solidFill>
            <a:srgbClr val="4D4F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Vacancy Rates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2743" y="2801321"/>
            <a:ext cx="148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B8187"/>
                </a:solidFill>
              </a:rPr>
              <a:t>Retail</a:t>
            </a:r>
            <a:r>
              <a:rPr lang="en-US" sz="1600" b="1" dirty="0">
                <a:solidFill>
                  <a:srgbClr val="98002E"/>
                </a:solidFill>
              </a:rPr>
              <a:t> </a:t>
            </a:r>
            <a:r>
              <a:rPr lang="en-US" sz="1600" b="1" dirty="0">
                <a:solidFill>
                  <a:srgbClr val="0B8187"/>
                </a:solidFill>
              </a:rPr>
              <a:t>Sales</a:t>
            </a:r>
            <a:r>
              <a:rPr lang="en-US" sz="1600" b="1" dirty="0">
                <a:solidFill>
                  <a:srgbClr val="98002E"/>
                </a:solidFill>
              </a:rPr>
              <a:t> </a:t>
            </a:r>
          </a:p>
        </p:txBody>
      </p:sp>
      <p:pic>
        <p:nvPicPr>
          <p:cNvPr id="11" name="Graphic 10" descr="Shopping ba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810" y="2558748"/>
            <a:ext cx="706215" cy="706215"/>
          </a:xfrm>
          <a:prstGeom prst="rect">
            <a:avLst/>
          </a:prstGeom>
        </p:spPr>
      </p:pic>
      <p:pic>
        <p:nvPicPr>
          <p:cNvPr id="12" name="Graphic 11" descr="Burger and Drin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856" y="3413148"/>
            <a:ext cx="791099" cy="7910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2600" y="3737957"/>
            <a:ext cx="163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86D1F"/>
                </a:solidFill>
              </a:rPr>
              <a:t>Food Service</a:t>
            </a:r>
          </a:p>
        </p:txBody>
      </p:sp>
      <p:pic>
        <p:nvPicPr>
          <p:cNvPr id="14" name="Graphic 13" descr="Hous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9728" y="5231005"/>
            <a:ext cx="898484" cy="8984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3520" y="5503953"/>
            <a:ext cx="193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8002E"/>
                </a:solidFill>
              </a:rPr>
              <a:t>Home Health Aides</a:t>
            </a:r>
          </a:p>
        </p:txBody>
      </p:sp>
      <p:pic>
        <p:nvPicPr>
          <p:cNvPr id="16" name="Graphic 15" descr="Medica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3714" y="4402304"/>
            <a:ext cx="835241" cy="8352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27461" y="4609260"/>
            <a:ext cx="193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39600"/>
                </a:solidFill>
              </a:rPr>
              <a:t>Nursing </a:t>
            </a:r>
          </a:p>
          <a:p>
            <a:r>
              <a:rPr lang="en-US" sz="1600" b="1" dirty="0">
                <a:solidFill>
                  <a:srgbClr val="739600"/>
                </a:solidFill>
              </a:rPr>
              <a:t>Assistant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39406" y="2883075"/>
            <a:ext cx="93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B8187"/>
                </a:solidFill>
              </a:rPr>
              <a:t>7,096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9662" y="3837677"/>
            <a:ext cx="93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86D1F"/>
                </a:solidFill>
              </a:rPr>
              <a:t>3,266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4130" y="4740691"/>
            <a:ext cx="93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39600"/>
                </a:solidFill>
              </a:rPr>
              <a:t>2,179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90752" y="5627064"/>
            <a:ext cx="93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8002E"/>
                </a:solidFill>
              </a:rPr>
              <a:t>831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0255" y="2854873"/>
            <a:ext cx="93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B8187"/>
                </a:solidFill>
              </a:rPr>
              <a:t>$12.35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7361" y="3835038"/>
            <a:ext cx="93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86D1F"/>
                </a:solidFill>
              </a:rPr>
              <a:t>$9.64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6942" y="4733547"/>
            <a:ext cx="93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39600"/>
                </a:solidFill>
              </a:rPr>
              <a:t>$13.93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1121" y="5574437"/>
            <a:ext cx="93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8002E"/>
                </a:solidFill>
              </a:rPr>
              <a:t>$12.34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257800" y="2987875"/>
            <a:ext cx="0" cy="2944457"/>
          </a:xfrm>
          <a:prstGeom prst="line">
            <a:avLst/>
          </a:prstGeom>
          <a:ln w="28575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  <a:stCxn id="24" idx="3"/>
          </p:cNvCxnSpPr>
          <p:nvPr/>
        </p:nvCxnSpPr>
        <p:spPr>
          <a:xfrm>
            <a:off x="6492253" y="4006954"/>
            <a:ext cx="618349" cy="0"/>
          </a:xfrm>
          <a:prstGeom prst="straightConnector1">
            <a:avLst/>
          </a:prstGeom>
          <a:ln w="57150">
            <a:solidFill>
              <a:srgbClr val="E86D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6513808" y="4901648"/>
            <a:ext cx="618349" cy="0"/>
          </a:xfrm>
          <a:prstGeom prst="straightConnector1">
            <a:avLst/>
          </a:prstGeom>
          <a:ln w="57150">
            <a:solidFill>
              <a:srgbClr val="73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6471997" y="5796341"/>
            <a:ext cx="618349" cy="0"/>
          </a:xfrm>
          <a:prstGeom prst="straightConnector1">
            <a:avLst/>
          </a:prstGeom>
          <a:ln w="57150">
            <a:solidFill>
              <a:srgbClr val="980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6512118" y="3052352"/>
            <a:ext cx="618349" cy="0"/>
          </a:xfrm>
          <a:prstGeom prst="straightConnector1">
            <a:avLst/>
          </a:prstGeom>
          <a:ln w="57150">
            <a:solidFill>
              <a:srgbClr val="0B81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196374" y="6518254"/>
            <a:ext cx="4727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>
                <a:latin typeface="+mn-lt"/>
              </a:rPr>
              <a:t>Source: Minnesota Department of Employment &amp; Economic Development, 2016 </a:t>
            </a:r>
          </a:p>
        </p:txBody>
      </p:sp>
      <p:sp>
        <p:nvSpPr>
          <p:cNvPr id="50" name="Oval 49"/>
          <p:cNvSpPr/>
          <p:nvPr/>
        </p:nvSpPr>
        <p:spPr>
          <a:xfrm>
            <a:off x="7574251" y="2729533"/>
            <a:ext cx="838200" cy="698325"/>
          </a:xfrm>
          <a:prstGeom prst="ellipse">
            <a:avLst/>
          </a:prstGeom>
          <a:solidFill>
            <a:srgbClr val="0B8187"/>
          </a:solidFill>
          <a:ln>
            <a:solidFill>
              <a:srgbClr val="0B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574251" y="2906835"/>
            <a:ext cx="8001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54" name="Oval 53"/>
          <p:cNvSpPr/>
          <p:nvPr/>
        </p:nvSpPr>
        <p:spPr>
          <a:xfrm>
            <a:off x="7603255" y="3706466"/>
            <a:ext cx="809196" cy="698325"/>
          </a:xfrm>
          <a:prstGeom prst="ellipse">
            <a:avLst/>
          </a:prstGeom>
          <a:solidFill>
            <a:srgbClr val="E86D1F"/>
          </a:solidFill>
          <a:ln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03255" y="3883768"/>
            <a:ext cx="80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5.2%</a:t>
            </a:r>
          </a:p>
        </p:txBody>
      </p:sp>
      <p:sp>
        <p:nvSpPr>
          <p:cNvPr id="58" name="Oval 57"/>
          <p:cNvSpPr/>
          <p:nvPr/>
        </p:nvSpPr>
        <p:spPr>
          <a:xfrm>
            <a:off x="7603255" y="4598034"/>
            <a:ext cx="838200" cy="698325"/>
          </a:xfrm>
          <a:prstGeom prst="ellipse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35050" y="4781290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6.9%</a:t>
            </a:r>
          </a:p>
        </p:txBody>
      </p:sp>
      <p:sp>
        <p:nvSpPr>
          <p:cNvPr id="61" name="Oval 60"/>
          <p:cNvSpPr/>
          <p:nvPr/>
        </p:nvSpPr>
        <p:spPr>
          <a:xfrm>
            <a:off x="7588753" y="5422755"/>
            <a:ext cx="838200" cy="698325"/>
          </a:xfrm>
          <a:prstGeom prst="ellipse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93301" y="5593778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3.0%</a:t>
            </a:r>
          </a:p>
        </p:txBody>
      </p:sp>
    </p:spTree>
    <p:extLst>
      <p:ext uri="{BB962C8B-B14F-4D97-AF65-F5344CB8AC3E}">
        <p14:creationId xmlns:p14="http://schemas.microsoft.com/office/powerpoint/2010/main" val="296794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Race to Hire is a Marathon</a:t>
            </a:r>
            <a:br>
              <a:rPr lang="en-US" dirty="0"/>
            </a:br>
            <a:r>
              <a:rPr lang="en-US" sz="2800" dirty="0"/>
              <a:t>Total Openings from 2014 - 2024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411" y="2033272"/>
            <a:ext cx="1890896" cy="646331"/>
          </a:xfrm>
          <a:prstGeom prst="rect">
            <a:avLst/>
          </a:prstGeom>
          <a:solidFill>
            <a:srgbClr val="5407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Replacement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Openings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8806" y="2010183"/>
            <a:ext cx="2260003" cy="646331"/>
          </a:xfrm>
          <a:prstGeom prst="rect">
            <a:avLst/>
          </a:prstGeom>
          <a:solidFill>
            <a:srgbClr val="4D4F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Total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Openings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4622" y="2948619"/>
            <a:ext cx="148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B8187"/>
                </a:solidFill>
              </a:rPr>
              <a:t>Retail Sales </a:t>
            </a:r>
          </a:p>
        </p:txBody>
      </p:sp>
      <p:pic>
        <p:nvPicPr>
          <p:cNvPr id="11" name="Graphic 10" descr="Shopping ba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627" y="2679603"/>
            <a:ext cx="706215" cy="706215"/>
          </a:xfrm>
          <a:prstGeom prst="rect">
            <a:avLst/>
          </a:prstGeom>
        </p:spPr>
      </p:pic>
      <p:pic>
        <p:nvPicPr>
          <p:cNvPr id="12" name="Graphic 11" descr="Burger and Drin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743" y="3492719"/>
            <a:ext cx="791099" cy="7910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4670" y="3878747"/>
            <a:ext cx="163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86D1F"/>
                </a:solidFill>
              </a:rPr>
              <a:t>Food Service</a:t>
            </a:r>
          </a:p>
        </p:txBody>
      </p:sp>
      <p:pic>
        <p:nvPicPr>
          <p:cNvPr id="14" name="Graphic 13" descr="Hous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4179" y="5214176"/>
            <a:ext cx="898484" cy="8984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0284" y="5504115"/>
            <a:ext cx="193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8002E"/>
                </a:solidFill>
              </a:rPr>
              <a:t>Home Health Aides</a:t>
            </a:r>
          </a:p>
        </p:txBody>
      </p:sp>
      <p:pic>
        <p:nvPicPr>
          <p:cNvPr id="16" name="Graphic 15" descr="Medica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601" y="4351238"/>
            <a:ext cx="835241" cy="8352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02889" y="4574007"/>
            <a:ext cx="193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39600"/>
                </a:solidFill>
              </a:rPr>
              <a:t>Nursing </a:t>
            </a:r>
          </a:p>
          <a:p>
            <a:r>
              <a:rPr lang="en-US" sz="1600" b="1" dirty="0">
                <a:solidFill>
                  <a:srgbClr val="739600"/>
                </a:solidFill>
              </a:rPr>
              <a:t>Assistant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62309" y="2948619"/>
            <a:ext cx="966351" cy="3058118"/>
            <a:chOff x="4102810" y="2770543"/>
            <a:chExt cx="966351" cy="3058118"/>
          </a:xfrm>
        </p:grpSpPr>
        <p:sp>
          <p:nvSpPr>
            <p:cNvPr id="19" name="TextBox 18"/>
            <p:cNvSpPr txBox="1"/>
            <p:nvPr/>
          </p:nvSpPr>
          <p:spPr>
            <a:xfrm>
              <a:off x="4105704" y="2770543"/>
              <a:ext cx="932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8187"/>
                  </a:solidFill>
                </a:rPr>
                <a:t>30,380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2810" y="3750708"/>
              <a:ext cx="932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E86D1F"/>
                  </a:solidFill>
                </a:rPr>
                <a:t>20,660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3065" y="4544675"/>
              <a:ext cx="932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39600"/>
                  </a:solidFill>
                </a:rPr>
                <a:t>6,730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6570" y="5490107"/>
              <a:ext cx="932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8002E"/>
                  </a:solidFill>
                </a:rPr>
                <a:t>6,940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75295" y="2933565"/>
            <a:ext cx="984400" cy="3048698"/>
            <a:chOff x="5884716" y="2779963"/>
            <a:chExt cx="984400" cy="3048698"/>
          </a:xfrm>
        </p:grpSpPr>
        <p:sp>
          <p:nvSpPr>
            <p:cNvPr id="23" name="TextBox 22"/>
            <p:cNvSpPr txBox="1"/>
            <p:nvPr/>
          </p:nvSpPr>
          <p:spPr>
            <a:xfrm>
              <a:off x="5884716" y="2779963"/>
              <a:ext cx="932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8187"/>
                  </a:solidFill>
                </a:rPr>
                <a:t>35,300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16660" y="3725145"/>
              <a:ext cx="932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E86D1F"/>
                  </a:solidFill>
                </a:rPr>
                <a:t>25,980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6660" y="4483113"/>
              <a:ext cx="932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39600"/>
                  </a:solidFill>
                </a:rPr>
                <a:t>9,180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36525" y="5490107"/>
              <a:ext cx="932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8002E"/>
                  </a:solidFill>
                </a:rPr>
                <a:t>16,190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5334000" y="3062280"/>
            <a:ext cx="0" cy="2944457"/>
          </a:xfrm>
          <a:prstGeom prst="line">
            <a:avLst/>
          </a:prstGeom>
          <a:ln w="28575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  <a:stCxn id="24" idx="3"/>
          </p:cNvCxnSpPr>
          <p:nvPr/>
        </p:nvCxnSpPr>
        <p:spPr>
          <a:xfrm>
            <a:off x="6639830" y="4048024"/>
            <a:ext cx="618349" cy="0"/>
          </a:xfrm>
          <a:prstGeom prst="straightConnector1">
            <a:avLst/>
          </a:prstGeom>
          <a:ln w="57150">
            <a:solidFill>
              <a:srgbClr val="E86D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6659695" y="4836595"/>
            <a:ext cx="618349" cy="0"/>
          </a:xfrm>
          <a:prstGeom prst="straightConnector1">
            <a:avLst/>
          </a:prstGeom>
          <a:ln w="57150">
            <a:solidFill>
              <a:srgbClr val="73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6745267" y="5796502"/>
            <a:ext cx="618349" cy="0"/>
          </a:xfrm>
          <a:prstGeom prst="straightConnector1">
            <a:avLst/>
          </a:prstGeom>
          <a:ln w="57150">
            <a:solidFill>
              <a:srgbClr val="980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6659695" y="3102692"/>
            <a:ext cx="618349" cy="0"/>
          </a:xfrm>
          <a:prstGeom prst="straightConnector1">
            <a:avLst/>
          </a:prstGeom>
          <a:ln w="57150">
            <a:solidFill>
              <a:srgbClr val="0B81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297719" y="6554182"/>
            <a:ext cx="47628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>
                <a:latin typeface="+mn-lt"/>
              </a:rPr>
              <a:t>Source: Minnesota Department of Employment &amp; Economic Development, 2016</a:t>
            </a:r>
          </a:p>
        </p:txBody>
      </p:sp>
      <p:sp>
        <p:nvSpPr>
          <p:cNvPr id="52" name="Oval 51"/>
          <p:cNvSpPr/>
          <p:nvPr/>
        </p:nvSpPr>
        <p:spPr>
          <a:xfrm>
            <a:off x="7605433" y="2761432"/>
            <a:ext cx="838200" cy="698325"/>
          </a:xfrm>
          <a:prstGeom prst="ellipse">
            <a:avLst/>
          </a:prstGeom>
          <a:solidFill>
            <a:srgbClr val="0B8187"/>
          </a:solidFill>
          <a:ln>
            <a:solidFill>
              <a:srgbClr val="0B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605433" y="2938734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5.6%</a:t>
            </a:r>
          </a:p>
        </p:txBody>
      </p:sp>
      <p:sp>
        <p:nvSpPr>
          <p:cNvPr id="41" name="Oval 40"/>
          <p:cNvSpPr/>
          <p:nvPr/>
        </p:nvSpPr>
        <p:spPr>
          <a:xfrm>
            <a:off x="7653487" y="3668193"/>
            <a:ext cx="809196" cy="698325"/>
          </a:xfrm>
          <a:prstGeom prst="ellipse">
            <a:avLst/>
          </a:prstGeom>
          <a:solidFill>
            <a:srgbClr val="E86D1F"/>
          </a:solidFill>
          <a:ln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42685" y="3869933"/>
            <a:ext cx="80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8.3%</a:t>
            </a:r>
          </a:p>
        </p:txBody>
      </p:sp>
      <p:sp>
        <p:nvSpPr>
          <p:cNvPr id="44" name="Oval 43"/>
          <p:cNvSpPr/>
          <p:nvPr/>
        </p:nvSpPr>
        <p:spPr>
          <a:xfrm>
            <a:off x="7619986" y="4548192"/>
            <a:ext cx="838200" cy="698325"/>
          </a:xfrm>
          <a:prstGeom prst="ellipse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51781" y="4731448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8.2%</a:t>
            </a:r>
          </a:p>
        </p:txBody>
      </p:sp>
      <p:sp>
        <p:nvSpPr>
          <p:cNvPr id="50" name="Oval 49"/>
          <p:cNvSpPr/>
          <p:nvPr/>
        </p:nvSpPr>
        <p:spPr>
          <a:xfrm>
            <a:off x="7605433" y="5458547"/>
            <a:ext cx="838200" cy="698325"/>
          </a:xfrm>
          <a:prstGeom prst="ellipse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05433" y="5643709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30.1%</a:t>
            </a:r>
          </a:p>
        </p:txBody>
      </p:sp>
      <p:pic>
        <p:nvPicPr>
          <p:cNvPr id="38" name="Graphic 37" descr="Warn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09354" y="5265234"/>
            <a:ext cx="635115" cy="6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909822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86D1F"/>
                </a:solidFill>
                <a:latin typeface="+mn-lt"/>
              </a:rPr>
              <a:t>The State of Workforce in Older Adult Services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6410"/>
            <a:ext cx="309447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947" y="620014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87421056"/>
              </p:ext>
            </p:extLst>
          </p:nvPr>
        </p:nvGraphicFramePr>
        <p:xfrm>
          <a:off x="1988820" y="182245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18338997"/>
              </p:ext>
            </p:extLst>
          </p:nvPr>
        </p:nvGraphicFramePr>
        <p:xfrm>
          <a:off x="5516880" y="182880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47413048"/>
              </p:ext>
            </p:extLst>
          </p:nvPr>
        </p:nvGraphicFramePr>
        <p:xfrm>
          <a:off x="1988820" y="423164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4232002"/>
              </p:ext>
            </p:extLst>
          </p:nvPr>
        </p:nvGraphicFramePr>
        <p:xfrm>
          <a:off x="5516880" y="423164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6690" y="599440"/>
            <a:ext cx="8839200" cy="1143000"/>
          </a:xfrm>
        </p:spPr>
        <p:txBody>
          <a:bodyPr/>
          <a:lstStyle/>
          <a:p>
            <a:pPr algn="ctr"/>
            <a:r>
              <a:rPr lang="en-US" dirty="0"/>
              <a:t>Rising Employee Vacancy Rates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4058518" y="6559550"/>
            <a:ext cx="4960620" cy="1739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i="1" dirty="0">
                <a:latin typeface="+mn-lt"/>
              </a:rPr>
              <a:t>Source: LTC Imperative Housing with Services Workforce Legislative Survey, 2017</a:t>
            </a: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215627" y="3733800"/>
            <a:ext cx="149352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sz="2400" kern="0" dirty="0">
                <a:solidFill>
                  <a:srgbClr val="4D4F53"/>
                </a:solidFill>
              </a:rPr>
              <a:t>Housing with Services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6176" y="2896546"/>
            <a:ext cx="1472971" cy="1177285"/>
            <a:chOff x="550418" y="3962400"/>
            <a:chExt cx="2192782" cy="1752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9618" y="4230686"/>
              <a:ext cx="973582" cy="148431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418" y="3962400"/>
              <a:ext cx="1151709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59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1930" y="620014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8237272"/>
              </p:ext>
            </p:extLst>
          </p:nvPr>
        </p:nvGraphicFramePr>
        <p:xfrm>
          <a:off x="1905000" y="182880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89723082"/>
              </p:ext>
            </p:extLst>
          </p:nvPr>
        </p:nvGraphicFramePr>
        <p:xfrm>
          <a:off x="5516880" y="182880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80380118"/>
              </p:ext>
            </p:extLst>
          </p:nvPr>
        </p:nvGraphicFramePr>
        <p:xfrm>
          <a:off x="1897380" y="423164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6486114"/>
              </p:ext>
            </p:extLst>
          </p:nvPr>
        </p:nvGraphicFramePr>
        <p:xfrm>
          <a:off x="5516880" y="423164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6690" y="599440"/>
            <a:ext cx="8839200" cy="1143000"/>
          </a:xfrm>
        </p:spPr>
        <p:txBody>
          <a:bodyPr/>
          <a:lstStyle/>
          <a:p>
            <a:pPr algn="ctr"/>
            <a:r>
              <a:rPr lang="en-US" dirty="0"/>
              <a:t>Turnover Rates Improving…</a:t>
            </a:r>
            <a:br>
              <a:rPr lang="en-US" dirty="0"/>
            </a:br>
            <a:r>
              <a:rPr lang="en-US" dirty="0"/>
              <a:t>Still Unsustainable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4058518" y="6559550"/>
            <a:ext cx="4960620" cy="1739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i="1" dirty="0">
                <a:latin typeface="+mn-lt"/>
              </a:rPr>
              <a:t>Source: LTC Imperative Housing with Services Workforce Legislative Survey, 2017</a:t>
            </a:r>
          </a:p>
        </p:txBody>
      </p:sp>
      <p:sp>
        <p:nvSpPr>
          <p:cNvPr id="15" name="Title 9"/>
          <p:cNvSpPr txBox="1">
            <a:spLocks/>
          </p:cNvSpPr>
          <p:nvPr/>
        </p:nvSpPr>
        <p:spPr bwMode="auto">
          <a:xfrm>
            <a:off x="248752" y="3791586"/>
            <a:ext cx="149352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sz="2400" kern="0" dirty="0">
                <a:solidFill>
                  <a:srgbClr val="4D4F53"/>
                </a:solidFill>
              </a:rPr>
              <a:t>Housing with Services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1867" y="2973709"/>
            <a:ext cx="1472971" cy="1177285"/>
            <a:chOff x="550418" y="3962400"/>
            <a:chExt cx="2192782" cy="17526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9618" y="4230686"/>
              <a:ext cx="973582" cy="148431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418" y="3962400"/>
              <a:ext cx="1151709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5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742979"/>
            <a:ext cx="8127578" cy="1159598"/>
            <a:chOff x="457200" y="1742979"/>
            <a:chExt cx="8127578" cy="1159598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57200" y="2095500"/>
              <a:ext cx="7086600" cy="509051"/>
            </a:xfrm>
            <a:prstGeom prst="roundRect">
              <a:avLst/>
            </a:prstGeom>
            <a:solidFill>
              <a:srgbClr val="38939B"/>
            </a:solidFill>
            <a:ln>
              <a:solidFill>
                <a:srgbClr val="3893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/>
                <a:t>Competition with Other Employers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7342351" y="1742979"/>
              <a:ext cx="1242427" cy="1159598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3893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39693" y="2142886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939B"/>
                </a:solidFill>
                <a:latin typeface="Arial Black" panose="020B0A04020102020204" pitchFamily="34" charset="0"/>
              </a:rPr>
              <a:t>45.1%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457200" y="3094720"/>
            <a:ext cx="6362318" cy="571470"/>
          </a:xfrm>
          <a:prstGeom prst="roundRect">
            <a:avLst/>
          </a:prstGeom>
          <a:solidFill>
            <a:srgbClr val="54075B"/>
          </a:solidFill>
          <a:ln>
            <a:solidFill>
              <a:srgbClr val="540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No Applicants</a:t>
            </a:r>
          </a:p>
        </p:txBody>
      </p:sp>
      <p:sp>
        <p:nvSpPr>
          <p:cNvPr id="12" name="Oval 11"/>
          <p:cNvSpPr/>
          <p:nvPr/>
        </p:nvSpPr>
        <p:spPr>
          <a:xfrm>
            <a:off x="6599621" y="2808984"/>
            <a:ext cx="1245105" cy="107860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540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457201" y="4097329"/>
            <a:ext cx="5181600" cy="657791"/>
          </a:xfrm>
          <a:prstGeom prst="roundRect">
            <a:avLst/>
          </a:prstGeom>
          <a:solidFill>
            <a:srgbClr val="EAAB00"/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No Qualified Applicants </a:t>
            </a:r>
          </a:p>
        </p:txBody>
      </p:sp>
      <p:sp>
        <p:nvSpPr>
          <p:cNvPr id="15" name="Oval 14"/>
          <p:cNvSpPr/>
          <p:nvPr/>
        </p:nvSpPr>
        <p:spPr>
          <a:xfrm>
            <a:off x="5428662" y="3861191"/>
            <a:ext cx="1195189" cy="1077275"/>
          </a:xfrm>
          <a:prstGeom prst="ellipse">
            <a:avLst/>
          </a:prstGeom>
          <a:solidFill>
            <a:srgbClr val="FFFFFF"/>
          </a:solidFill>
          <a:ln w="76200"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425302" y="5084016"/>
            <a:ext cx="4070498" cy="783383"/>
          </a:xfrm>
          <a:prstGeom prst="roundRect">
            <a:avLst/>
          </a:prstGeom>
          <a:solidFill>
            <a:srgbClr val="98002E"/>
          </a:solidFill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Non-Competitive</a:t>
            </a:r>
          </a:p>
          <a:p>
            <a:r>
              <a:rPr lang="en-US" sz="2400" b="1" dirty="0"/>
              <a:t>Wages/Benefits</a:t>
            </a:r>
          </a:p>
        </p:txBody>
      </p:sp>
      <p:sp>
        <p:nvSpPr>
          <p:cNvPr id="17" name="Oval 16"/>
          <p:cNvSpPr/>
          <p:nvPr/>
        </p:nvSpPr>
        <p:spPr>
          <a:xfrm>
            <a:off x="4283780" y="4868523"/>
            <a:ext cx="1298521" cy="1156485"/>
          </a:xfrm>
          <a:prstGeom prst="ellipse">
            <a:avLst/>
          </a:prstGeom>
          <a:solidFill>
            <a:srgbClr val="FFFFFF"/>
          </a:solidFill>
          <a:ln w="76200"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9621" y="3126276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4075B"/>
                </a:solidFill>
                <a:latin typeface="Arial Black" panose="020B0A04020102020204" pitchFamily="34" charset="0"/>
              </a:rPr>
              <a:t>40.6%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5837" y="4165053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AAB00"/>
                </a:solidFill>
                <a:latin typeface="Arial Black" panose="020B0A04020102020204" pitchFamily="34" charset="0"/>
              </a:rPr>
              <a:t>29.7%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3780" y="5215934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8002E"/>
                </a:solidFill>
                <a:latin typeface="Arial Black" panose="020B0A04020102020204" pitchFamily="34" charset="0"/>
              </a:rPr>
              <a:t>25.1%</a:t>
            </a:r>
          </a:p>
        </p:txBody>
      </p:sp>
      <p:sp>
        <p:nvSpPr>
          <p:cNvPr id="22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kern="0" dirty="0"/>
              <a:t>Why Housing with Services </a:t>
            </a:r>
            <a:br>
              <a:rPr lang="en-US" kern="0" dirty="0"/>
            </a:br>
            <a:r>
              <a:rPr lang="en-US" kern="0" dirty="0"/>
              <a:t>Struggle to Attract Applicants </a:t>
            </a:r>
          </a:p>
        </p:txBody>
      </p:sp>
      <p:sp>
        <p:nvSpPr>
          <p:cNvPr id="20" name="Footer Placeholder 1"/>
          <p:cNvSpPr txBox="1">
            <a:spLocks/>
          </p:cNvSpPr>
          <p:nvPr/>
        </p:nvSpPr>
        <p:spPr>
          <a:xfrm>
            <a:off x="4119311" y="6553200"/>
            <a:ext cx="4960620" cy="1739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i="1" dirty="0">
                <a:latin typeface="+mn-lt"/>
              </a:rPr>
              <a:t>Source: LTC Imperative Housing with Services Workforce Legislative Survey, 2017</a:t>
            </a:r>
          </a:p>
        </p:txBody>
      </p:sp>
    </p:spTree>
    <p:extLst>
      <p:ext uri="{BB962C8B-B14F-4D97-AF65-F5344CB8AC3E}">
        <p14:creationId xmlns:p14="http://schemas.microsoft.com/office/powerpoint/2010/main" val="48578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638800" y="4572000"/>
            <a:ext cx="3230880" cy="18948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63500">
            <a:solidFill>
              <a:srgbClr val="E86D1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690" y="620014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6170137"/>
              </p:ext>
            </p:extLst>
          </p:nvPr>
        </p:nvGraphicFramePr>
        <p:xfrm>
          <a:off x="1988820" y="182245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81575606"/>
              </p:ext>
            </p:extLst>
          </p:nvPr>
        </p:nvGraphicFramePr>
        <p:xfrm>
          <a:off x="5516880" y="182880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7442590"/>
              </p:ext>
            </p:extLst>
          </p:nvPr>
        </p:nvGraphicFramePr>
        <p:xfrm>
          <a:off x="1988820" y="4231640"/>
          <a:ext cx="33528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6690" y="599440"/>
            <a:ext cx="8839200" cy="1143000"/>
          </a:xfrm>
        </p:spPr>
        <p:txBody>
          <a:bodyPr/>
          <a:lstStyle/>
          <a:p>
            <a:pPr algn="ctr"/>
            <a:r>
              <a:rPr lang="en-US" dirty="0"/>
              <a:t>High Employee Vacancy Rates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178829" y="3525520"/>
            <a:ext cx="1493520" cy="14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sz="2400" kern="0" dirty="0">
                <a:solidFill>
                  <a:schemeClr val="tx1"/>
                </a:solidFill>
              </a:rPr>
              <a:t>Care Centers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2776" y="4754825"/>
            <a:ext cx="220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E86D1F"/>
                </a:solidFill>
                <a:latin typeface="Arial Black" panose="020B0A04020102020204" pitchFamily="34" charset="0"/>
              </a:rPr>
              <a:t>2,800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9919" y="5630945"/>
            <a:ext cx="312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8C3F"/>
                </a:solidFill>
              </a:rPr>
              <a:t>Open Direct Care Positions in Minnesota</a:t>
            </a:r>
          </a:p>
        </p:txBody>
      </p:sp>
      <p:pic>
        <p:nvPicPr>
          <p:cNvPr id="17" name="Graphic 16" descr="Warn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0323" y="4646465"/>
            <a:ext cx="894234" cy="894234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1677" y="6599644"/>
            <a:ext cx="3657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50" i="1" dirty="0"/>
              <a:t>Source: LTC Imperative Legislative Surveys, 2013 - 2017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36" y="2885329"/>
            <a:ext cx="1328708" cy="727251"/>
          </a:xfrm>
          <a:prstGeom prst="rect">
            <a:avLst/>
          </a:prstGeom>
          <a:solidFill>
            <a:srgbClr val="E86D1F"/>
          </a:solidFill>
        </p:spPr>
      </p:pic>
    </p:spTree>
    <p:extLst>
      <p:ext uri="{BB962C8B-B14F-4D97-AF65-F5344CB8AC3E}">
        <p14:creationId xmlns:p14="http://schemas.microsoft.com/office/powerpoint/2010/main" val="258251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11" y="787702"/>
            <a:ext cx="5038692" cy="5698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077" y="2341235"/>
            <a:ext cx="310321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86D1F"/>
                </a:solidFill>
                <a:latin typeface="+mn-lt"/>
                <a:cs typeface="Arial" panose="020B0604020202020204" pitchFamily="34" charset="0"/>
              </a:rPr>
              <a:t>High Vacancy Rates in Care Centers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5674" y="1341445"/>
            <a:ext cx="1295400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RN = 18.2%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LPN = 19.2%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NAR = 19.7%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5410200"/>
            <a:ext cx="1295400" cy="738664"/>
          </a:xfrm>
          <a:prstGeom prst="rect">
            <a:avLst/>
          </a:prstGeom>
          <a:solidFill>
            <a:srgbClr val="EAAB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RN = 17.4%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LPN = 15.6%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NAR = 14.1%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7145" y="5454663"/>
            <a:ext cx="1295400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RN = 17.4%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LPN = 21%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NAR = 19.9%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0894" y="2028613"/>
            <a:ext cx="1295400" cy="738664"/>
          </a:xfrm>
          <a:prstGeom prst="rect">
            <a:avLst/>
          </a:prstGeom>
          <a:solidFill>
            <a:srgbClr val="E86D1F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RN = 11.1%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LPN = 15.9%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NAR = 17.0%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2832" y="4097611"/>
            <a:ext cx="1295400" cy="738664"/>
          </a:xfrm>
          <a:prstGeom prst="rect">
            <a:avLst/>
          </a:prstGeom>
          <a:solidFill>
            <a:srgbClr val="7396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RN = 13.4%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LPN = 12.4%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NAR = 13.6%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4550" y="3029094"/>
            <a:ext cx="1295400" cy="738664"/>
          </a:xfrm>
          <a:prstGeom prst="rect">
            <a:avLst/>
          </a:prstGeom>
          <a:solidFill>
            <a:srgbClr val="98002E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RN = 12.2%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LPN = 16.5%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NAR = 18.2%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6284" y="3006490"/>
            <a:ext cx="1295400" cy="738664"/>
          </a:xfrm>
          <a:prstGeom prst="rect">
            <a:avLst/>
          </a:prstGeom>
          <a:solidFill>
            <a:srgbClr val="0B8187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RN = 12.7%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LPN </a:t>
            </a:r>
            <a:r>
              <a:rPr lang="en-US" sz="1400" b="1">
                <a:solidFill>
                  <a:schemeClr val="bg1"/>
                </a:solidFill>
              </a:rPr>
              <a:t>= 19.5%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NAR = 17.0%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9293" y="683869"/>
            <a:ext cx="3774310" cy="523220"/>
          </a:xfrm>
          <a:prstGeom prst="rect">
            <a:avLst/>
          </a:prstGeom>
          <a:solidFill>
            <a:srgbClr val="4D4F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STATEWIDE AVERAGE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RN = 14%; LPN = 15.8%; NAR = 15.8%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Graphic 19" descr="Warn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7188" y="945479"/>
            <a:ext cx="635115" cy="635115"/>
          </a:xfrm>
          <a:prstGeom prst="rect">
            <a:avLst/>
          </a:prstGeom>
        </p:spPr>
      </p:pic>
      <p:pic>
        <p:nvPicPr>
          <p:cNvPr id="21" name="Graphic 20" descr="Warn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2030" y="5144417"/>
            <a:ext cx="635115" cy="635115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386045" y="6540078"/>
            <a:ext cx="3657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50" i="1" dirty="0"/>
              <a:t>Source: LTC Imperative Legislative Surveys, 2013 - 2017</a:t>
            </a:r>
          </a:p>
        </p:txBody>
      </p:sp>
    </p:spTree>
    <p:extLst>
      <p:ext uri="{BB962C8B-B14F-4D97-AF65-F5344CB8AC3E}">
        <p14:creationId xmlns:p14="http://schemas.microsoft.com/office/powerpoint/2010/main" val="206329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00478150"/>
              </p:ext>
            </p:extLst>
          </p:nvPr>
        </p:nvGraphicFramePr>
        <p:xfrm>
          <a:off x="609600" y="2320498"/>
          <a:ext cx="8229600" cy="414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38200"/>
            <a:ext cx="5486400" cy="1143000"/>
          </a:xfrm>
          <a:solidFill>
            <a:srgbClr val="E86D1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Minnesota is Aging Fast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230171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4D4F53"/>
                </a:solidFill>
                <a:latin typeface="Arial Black" panose="020B0A04020102020204" pitchFamily="34" charset="0"/>
              </a:rPr>
              <a:t>60,000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500" y="3025585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708C3F"/>
                </a:solidFill>
                <a:latin typeface="+mn-lt"/>
              </a:rPr>
              <a:t>Minnesotans are turning 65 every </a:t>
            </a:r>
          </a:p>
          <a:p>
            <a:pPr algn="ctr"/>
            <a:r>
              <a:rPr lang="en-US" sz="2200" b="1" i="1" dirty="0">
                <a:solidFill>
                  <a:srgbClr val="708C3F"/>
                </a:solidFill>
                <a:latin typeface="+mn-lt"/>
              </a:rPr>
              <a:t>year through 2030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169780" y="6541880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U.S. Census Bureau, Minnesota State Demographic Center, 2016</a:t>
            </a:r>
          </a:p>
        </p:txBody>
      </p:sp>
    </p:spTree>
    <p:extLst>
      <p:ext uri="{BB962C8B-B14F-4D97-AF65-F5344CB8AC3E}">
        <p14:creationId xmlns:p14="http://schemas.microsoft.com/office/powerpoint/2010/main" val="111970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617220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6690" y="599440"/>
            <a:ext cx="8839200" cy="1143000"/>
          </a:xfrm>
        </p:spPr>
        <p:txBody>
          <a:bodyPr/>
          <a:lstStyle/>
          <a:p>
            <a:pPr algn="ctr"/>
            <a:r>
              <a:rPr lang="en-US" dirty="0"/>
              <a:t>Continual Decline in Nurse Retention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734476278"/>
              </p:ext>
            </p:extLst>
          </p:nvPr>
        </p:nvGraphicFramePr>
        <p:xfrm>
          <a:off x="2209800" y="195961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2819400" y="2570480"/>
            <a:ext cx="5562600" cy="274320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1400" y="6459379"/>
            <a:ext cx="5257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DHS Nursing Home Cost and Statistical Reports, 2011 - 2015</a:t>
            </a: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411480" y="3824049"/>
            <a:ext cx="1493520" cy="14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sz="2400" kern="0" dirty="0">
                <a:solidFill>
                  <a:schemeClr val="tx1"/>
                </a:solidFill>
              </a:rPr>
              <a:t>Care Centers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67" y="3266817"/>
            <a:ext cx="1328708" cy="727251"/>
          </a:xfrm>
          <a:prstGeom prst="rect">
            <a:avLst/>
          </a:prstGeom>
          <a:solidFill>
            <a:srgbClr val="E86D1F"/>
          </a:solidFill>
        </p:spPr>
      </p:pic>
    </p:spTree>
    <p:extLst>
      <p:ext uri="{BB962C8B-B14F-4D97-AF65-F5344CB8AC3E}">
        <p14:creationId xmlns:p14="http://schemas.microsoft.com/office/powerpoint/2010/main" val="397771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9" y="2209800"/>
            <a:ext cx="4055391" cy="2902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Workforce Shortages Affect Consumers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2009507"/>
            <a:ext cx="3581400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D4F53"/>
                </a:solidFill>
                <a:latin typeface="+mn-lt"/>
                <a:cs typeface="Arial" panose="020B0604020202020204" pitchFamily="34" charset="0"/>
              </a:rPr>
              <a:t>More than </a:t>
            </a:r>
            <a:r>
              <a:rPr lang="en-US" sz="6000" b="1" dirty="0">
                <a:solidFill>
                  <a:srgbClr val="E86D1F"/>
                </a:solidFill>
                <a:latin typeface="+mn-lt"/>
                <a:cs typeface="Arial" panose="020B0604020202020204" pitchFamily="34" charset="0"/>
              </a:rPr>
              <a:t>5,000</a:t>
            </a:r>
            <a:r>
              <a:rPr lang="en-US" sz="60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4D4F53"/>
                </a:solidFill>
                <a:latin typeface="+mn-lt"/>
                <a:cs typeface="Arial" panose="020B0604020202020204" pitchFamily="34" charset="0"/>
              </a:rPr>
              <a:t>Nursing Home Admissions Were Denied Due to Shortages in Essential Staff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04271" y="6477000"/>
            <a:ext cx="313972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i="1" dirty="0">
                <a:latin typeface="+mn-lt"/>
              </a:rPr>
              <a:t>Source: LTC Imperative Legislative Survey,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2327334" cy="23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9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6671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E00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kern="0" dirty="0"/>
              <a:t>Why Care Centers Struggle to Attract Applicants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59282" y="1970707"/>
            <a:ext cx="4604069" cy="4444394"/>
            <a:chOff x="2059282" y="1970707"/>
            <a:chExt cx="4604069" cy="4444394"/>
          </a:xfrm>
        </p:grpSpPr>
        <p:sp>
          <p:nvSpPr>
            <p:cNvPr id="3" name="Freeform: Shape 2"/>
            <p:cNvSpPr/>
            <p:nvPr/>
          </p:nvSpPr>
          <p:spPr>
            <a:xfrm>
              <a:off x="3690498" y="1970707"/>
              <a:ext cx="1341637" cy="1341637"/>
            </a:xfrm>
            <a:custGeom>
              <a:avLst/>
              <a:gdLst>
                <a:gd name="connsiteX0" fmla="*/ 0 w 1341637"/>
                <a:gd name="connsiteY0" fmla="*/ 670819 h 1341637"/>
                <a:gd name="connsiteX1" fmla="*/ 670819 w 1341637"/>
                <a:gd name="connsiteY1" fmla="*/ 0 h 1341637"/>
                <a:gd name="connsiteX2" fmla="*/ 1341638 w 1341637"/>
                <a:gd name="connsiteY2" fmla="*/ 670819 h 1341637"/>
                <a:gd name="connsiteX3" fmla="*/ 670819 w 1341637"/>
                <a:gd name="connsiteY3" fmla="*/ 1341638 h 1341637"/>
                <a:gd name="connsiteX4" fmla="*/ 0 w 1341637"/>
                <a:gd name="connsiteY4" fmla="*/ 670819 h 134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637" h="1341637">
                  <a:moveTo>
                    <a:pt x="0" y="670819"/>
                  </a:moveTo>
                  <a:cubicBezTo>
                    <a:pt x="0" y="300336"/>
                    <a:pt x="300336" y="0"/>
                    <a:pt x="670819" y="0"/>
                  </a:cubicBezTo>
                  <a:cubicBezTo>
                    <a:pt x="1041302" y="0"/>
                    <a:pt x="1341638" y="300336"/>
                    <a:pt x="1341638" y="670819"/>
                  </a:cubicBezTo>
                  <a:cubicBezTo>
                    <a:pt x="1341638" y="1041302"/>
                    <a:pt x="1041302" y="1341638"/>
                    <a:pt x="670819" y="1341638"/>
                  </a:cubicBezTo>
                  <a:cubicBezTo>
                    <a:pt x="300336" y="1341638"/>
                    <a:pt x="0" y="1041302"/>
                    <a:pt x="0" y="670819"/>
                  </a:cubicBezTo>
                  <a:close/>
                </a:path>
              </a:pathLst>
            </a:custGeom>
            <a:solidFill>
              <a:srgbClr val="3893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958" tIns="226958" rIns="226958" bIns="22695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75.8%</a:t>
              </a:r>
            </a:p>
          </p:txBody>
        </p:sp>
        <p:sp>
          <p:nvSpPr>
            <p:cNvPr id="4" name="Freeform: Shape 3"/>
            <p:cNvSpPr/>
            <p:nvPr/>
          </p:nvSpPr>
          <p:spPr>
            <a:xfrm rot="2160000">
              <a:off x="4989954" y="3001750"/>
              <a:ext cx="357567" cy="452802"/>
            </a:xfrm>
            <a:custGeom>
              <a:avLst/>
              <a:gdLst>
                <a:gd name="connsiteX0" fmla="*/ 0 w 357567"/>
                <a:gd name="connsiteY0" fmla="*/ 90560 h 452802"/>
                <a:gd name="connsiteX1" fmla="*/ 178784 w 357567"/>
                <a:gd name="connsiteY1" fmla="*/ 90560 h 452802"/>
                <a:gd name="connsiteX2" fmla="*/ 178784 w 357567"/>
                <a:gd name="connsiteY2" fmla="*/ 0 h 452802"/>
                <a:gd name="connsiteX3" fmla="*/ 357567 w 357567"/>
                <a:gd name="connsiteY3" fmla="*/ 226401 h 452802"/>
                <a:gd name="connsiteX4" fmla="*/ 178784 w 357567"/>
                <a:gd name="connsiteY4" fmla="*/ 452802 h 452802"/>
                <a:gd name="connsiteX5" fmla="*/ 178784 w 357567"/>
                <a:gd name="connsiteY5" fmla="*/ 362242 h 452802"/>
                <a:gd name="connsiteX6" fmla="*/ 0 w 357567"/>
                <a:gd name="connsiteY6" fmla="*/ 362242 h 452802"/>
                <a:gd name="connsiteX7" fmla="*/ 0 w 357567"/>
                <a:gd name="connsiteY7" fmla="*/ 90560 h 4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67" h="452802">
                  <a:moveTo>
                    <a:pt x="0" y="90560"/>
                  </a:moveTo>
                  <a:lnTo>
                    <a:pt x="178784" y="90560"/>
                  </a:lnTo>
                  <a:lnTo>
                    <a:pt x="178784" y="0"/>
                  </a:lnTo>
                  <a:lnTo>
                    <a:pt x="357567" y="226401"/>
                  </a:lnTo>
                  <a:lnTo>
                    <a:pt x="178784" y="452802"/>
                  </a:lnTo>
                  <a:lnTo>
                    <a:pt x="178784" y="362242"/>
                  </a:lnTo>
                  <a:lnTo>
                    <a:pt x="0" y="362242"/>
                  </a:lnTo>
                  <a:lnTo>
                    <a:pt x="0" y="90560"/>
                  </a:lnTo>
                  <a:close/>
                </a:path>
              </a:pathLst>
            </a:custGeom>
            <a:solidFill>
              <a:srgbClr val="4D4F5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0559" rIns="107270" bIns="905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5321714" y="3155855"/>
              <a:ext cx="1341637" cy="1341637"/>
            </a:xfrm>
            <a:custGeom>
              <a:avLst/>
              <a:gdLst>
                <a:gd name="connsiteX0" fmla="*/ 0 w 1341637"/>
                <a:gd name="connsiteY0" fmla="*/ 670819 h 1341637"/>
                <a:gd name="connsiteX1" fmla="*/ 670819 w 1341637"/>
                <a:gd name="connsiteY1" fmla="*/ 0 h 1341637"/>
                <a:gd name="connsiteX2" fmla="*/ 1341638 w 1341637"/>
                <a:gd name="connsiteY2" fmla="*/ 670819 h 1341637"/>
                <a:gd name="connsiteX3" fmla="*/ 670819 w 1341637"/>
                <a:gd name="connsiteY3" fmla="*/ 1341638 h 1341637"/>
                <a:gd name="connsiteX4" fmla="*/ 0 w 1341637"/>
                <a:gd name="connsiteY4" fmla="*/ 670819 h 134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637" h="1341637">
                  <a:moveTo>
                    <a:pt x="0" y="670819"/>
                  </a:moveTo>
                  <a:cubicBezTo>
                    <a:pt x="0" y="300336"/>
                    <a:pt x="300336" y="0"/>
                    <a:pt x="670819" y="0"/>
                  </a:cubicBezTo>
                  <a:cubicBezTo>
                    <a:pt x="1041302" y="0"/>
                    <a:pt x="1341638" y="300336"/>
                    <a:pt x="1341638" y="670819"/>
                  </a:cubicBezTo>
                  <a:cubicBezTo>
                    <a:pt x="1341638" y="1041302"/>
                    <a:pt x="1041302" y="1341638"/>
                    <a:pt x="670819" y="1341638"/>
                  </a:cubicBezTo>
                  <a:cubicBezTo>
                    <a:pt x="300336" y="1341638"/>
                    <a:pt x="0" y="1041302"/>
                    <a:pt x="0" y="670819"/>
                  </a:cubicBezTo>
                  <a:close/>
                </a:path>
              </a:pathLst>
            </a:custGeom>
            <a:solidFill>
              <a:srgbClr val="54075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958" tIns="226958" rIns="226958" bIns="22695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70.1%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 rot="17280000">
              <a:off x="5505342" y="4549451"/>
              <a:ext cx="357567" cy="452803"/>
            </a:xfrm>
            <a:custGeom>
              <a:avLst/>
              <a:gdLst>
                <a:gd name="connsiteX0" fmla="*/ 0 w 357567"/>
                <a:gd name="connsiteY0" fmla="*/ 90560 h 452802"/>
                <a:gd name="connsiteX1" fmla="*/ 178784 w 357567"/>
                <a:gd name="connsiteY1" fmla="*/ 90560 h 452802"/>
                <a:gd name="connsiteX2" fmla="*/ 178784 w 357567"/>
                <a:gd name="connsiteY2" fmla="*/ 0 h 452802"/>
                <a:gd name="connsiteX3" fmla="*/ 357567 w 357567"/>
                <a:gd name="connsiteY3" fmla="*/ 226401 h 452802"/>
                <a:gd name="connsiteX4" fmla="*/ 178784 w 357567"/>
                <a:gd name="connsiteY4" fmla="*/ 452802 h 452802"/>
                <a:gd name="connsiteX5" fmla="*/ 178784 w 357567"/>
                <a:gd name="connsiteY5" fmla="*/ 362242 h 452802"/>
                <a:gd name="connsiteX6" fmla="*/ 0 w 357567"/>
                <a:gd name="connsiteY6" fmla="*/ 362242 h 452802"/>
                <a:gd name="connsiteX7" fmla="*/ 0 w 357567"/>
                <a:gd name="connsiteY7" fmla="*/ 90560 h 4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67" h="452802">
                  <a:moveTo>
                    <a:pt x="357567" y="362242"/>
                  </a:moveTo>
                  <a:lnTo>
                    <a:pt x="178783" y="362242"/>
                  </a:lnTo>
                  <a:lnTo>
                    <a:pt x="178783" y="452802"/>
                  </a:lnTo>
                  <a:lnTo>
                    <a:pt x="0" y="226401"/>
                  </a:lnTo>
                  <a:lnTo>
                    <a:pt x="178783" y="0"/>
                  </a:lnTo>
                  <a:lnTo>
                    <a:pt x="178783" y="90560"/>
                  </a:lnTo>
                  <a:lnTo>
                    <a:pt x="357567" y="90560"/>
                  </a:lnTo>
                  <a:lnTo>
                    <a:pt x="357567" y="362242"/>
                  </a:lnTo>
                  <a:close/>
                </a:path>
              </a:pathLst>
            </a:custGeom>
            <a:solidFill>
              <a:srgbClr val="4D4F5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268" tIns="90560" rIns="1" bIns="905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698645" y="5073464"/>
              <a:ext cx="1341637" cy="1341637"/>
            </a:xfrm>
            <a:custGeom>
              <a:avLst/>
              <a:gdLst>
                <a:gd name="connsiteX0" fmla="*/ 0 w 1341637"/>
                <a:gd name="connsiteY0" fmla="*/ 670819 h 1341637"/>
                <a:gd name="connsiteX1" fmla="*/ 670819 w 1341637"/>
                <a:gd name="connsiteY1" fmla="*/ 0 h 1341637"/>
                <a:gd name="connsiteX2" fmla="*/ 1341638 w 1341637"/>
                <a:gd name="connsiteY2" fmla="*/ 670819 h 1341637"/>
                <a:gd name="connsiteX3" fmla="*/ 670819 w 1341637"/>
                <a:gd name="connsiteY3" fmla="*/ 1341638 h 1341637"/>
                <a:gd name="connsiteX4" fmla="*/ 0 w 1341637"/>
                <a:gd name="connsiteY4" fmla="*/ 670819 h 134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637" h="1341637">
                  <a:moveTo>
                    <a:pt x="0" y="670819"/>
                  </a:moveTo>
                  <a:cubicBezTo>
                    <a:pt x="0" y="300336"/>
                    <a:pt x="300336" y="0"/>
                    <a:pt x="670819" y="0"/>
                  </a:cubicBezTo>
                  <a:cubicBezTo>
                    <a:pt x="1041302" y="0"/>
                    <a:pt x="1341638" y="300336"/>
                    <a:pt x="1341638" y="670819"/>
                  </a:cubicBezTo>
                  <a:cubicBezTo>
                    <a:pt x="1341638" y="1041302"/>
                    <a:pt x="1041302" y="1341638"/>
                    <a:pt x="670819" y="1341638"/>
                  </a:cubicBezTo>
                  <a:cubicBezTo>
                    <a:pt x="300336" y="1341638"/>
                    <a:pt x="0" y="1041302"/>
                    <a:pt x="0" y="670819"/>
                  </a:cubicBezTo>
                  <a:close/>
                </a:path>
              </a:pathLst>
            </a:custGeom>
            <a:solidFill>
              <a:srgbClr val="EAAB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958" tIns="226958" rIns="226958" bIns="22695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51.6%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 rot="21600000">
              <a:off x="4192653" y="5517881"/>
              <a:ext cx="357568" cy="452803"/>
            </a:xfrm>
            <a:custGeom>
              <a:avLst/>
              <a:gdLst>
                <a:gd name="connsiteX0" fmla="*/ 0 w 357567"/>
                <a:gd name="connsiteY0" fmla="*/ 90560 h 452802"/>
                <a:gd name="connsiteX1" fmla="*/ 178784 w 357567"/>
                <a:gd name="connsiteY1" fmla="*/ 90560 h 452802"/>
                <a:gd name="connsiteX2" fmla="*/ 178784 w 357567"/>
                <a:gd name="connsiteY2" fmla="*/ 0 h 452802"/>
                <a:gd name="connsiteX3" fmla="*/ 357567 w 357567"/>
                <a:gd name="connsiteY3" fmla="*/ 226401 h 452802"/>
                <a:gd name="connsiteX4" fmla="*/ 178784 w 357567"/>
                <a:gd name="connsiteY4" fmla="*/ 452802 h 452802"/>
                <a:gd name="connsiteX5" fmla="*/ 178784 w 357567"/>
                <a:gd name="connsiteY5" fmla="*/ 362242 h 452802"/>
                <a:gd name="connsiteX6" fmla="*/ 0 w 357567"/>
                <a:gd name="connsiteY6" fmla="*/ 362242 h 452802"/>
                <a:gd name="connsiteX7" fmla="*/ 0 w 357567"/>
                <a:gd name="connsiteY7" fmla="*/ 90560 h 4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67" h="452802">
                  <a:moveTo>
                    <a:pt x="357567" y="362242"/>
                  </a:moveTo>
                  <a:lnTo>
                    <a:pt x="178783" y="362242"/>
                  </a:lnTo>
                  <a:lnTo>
                    <a:pt x="178783" y="452802"/>
                  </a:lnTo>
                  <a:lnTo>
                    <a:pt x="0" y="226401"/>
                  </a:lnTo>
                  <a:lnTo>
                    <a:pt x="178783" y="0"/>
                  </a:lnTo>
                  <a:lnTo>
                    <a:pt x="178783" y="90560"/>
                  </a:lnTo>
                  <a:lnTo>
                    <a:pt x="357567" y="90560"/>
                  </a:lnTo>
                  <a:lnTo>
                    <a:pt x="357567" y="362242"/>
                  </a:lnTo>
                  <a:close/>
                </a:path>
              </a:pathLst>
            </a:custGeom>
            <a:solidFill>
              <a:srgbClr val="4D4F5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270" tIns="90561" rIns="1" bIns="905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2682351" y="5073464"/>
              <a:ext cx="1341637" cy="1341637"/>
            </a:xfrm>
            <a:custGeom>
              <a:avLst/>
              <a:gdLst>
                <a:gd name="connsiteX0" fmla="*/ 0 w 1341637"/>
                <a:gd name="connsiteY0" fmla="*/ 670819 h 1341637"/>
                <a:gd name="connsiteX1" fmla="*/ 670819 w 1341637"/>
                <a:gd name="connsiteY1" fmla="*/ 0 h 1341637"/>
                <a:gd name="connsiteX2" fmla="*/ 1341638 w 1341637"/>
                <a:gd name="connsiteY2" fmla="*/ 670819 h 1341637"/>
                <a:gd name="connsiteX3" fmla="*/ 670819 w 1341637"/>
                <a:gd name="connsiteY3" fmla="*/ 1341638 h 1341637"/>
                <a:gd name="connsiteX4" fmla="*/ 0 w 1341637"/>
                <a:gd name="connsiteY4" fmla="*/ 670819 h 134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637" h="1341637">
                  <a:moveTo>
                    <a:pt x="0" y="670819"/>
                  </a:moveTo>
                  <a:cubicBezTo>
                    <a:pt x="0" y="300336"/>
                    <a:pt x="300336" y="0"/>
                    <a:pt x="670819" y="0"/>
                  </a:cubicBezTo>
                  <a:cubicBezTo>
                    <a:pt x="1041302" y="0"/>
                    <a:pt x="1341638" y="300336"/>
                    <a:pt x="1341638" y="670819"/>
                  </a:cubicBezTo>
                  <a:cubicBezTo>
                    <a:pt x="1341638" y="1041302"/>
                    <a:pt x="1041302" y="1341638"/>
                    <a:pt x="670819" y="1341638"/>
                  </a:cubicBezTo>
                  <a:cubicBezTo>
                    <a:pt x="300336" y="1341638"/>
                    <a:pt x="0" y="1041302"/>
                    <a:pt x="0" y="670819"/>
                  </a:cubicBezTo>
                  <a:close/>
                </a:path>
              </a:pathLst>
            </a:custGeom>
            <a:solidFill>
              <a:srgbClr val="9800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958" tIns="226958" rIns="226958" bIns="22695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42.7%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 rot="25920000">
              <a:off x="2865979" y="4568701"/>
              <a:ext cx="357568" cy="452803"/>
            </a:xfrm>
            <a:custGeom>
              <a:avLst/>
              <a:gdLst>
                <a:gd name="connsiteX0" fmla="*/ 0 w 357567"/>
                <a:gd name="connsiteY0" fmla="*/ 90560 h 452802"/>
                <a:gd name="connsiteX1" fmla="*/ 178784 w 357567"/>
                <a:gd name="connsiteY1" fmla="*/ 90560 h 452802"/>
                <a:gd name="connsiteX2" fmla="*/ 178784 w 357567"/>
                <a:gd name="connsiteY2" fmla="*/ 0 h 452802"/>
                <a:gd name="connsiteX3" fmla="*/ 357567 w 357567"/>
                <a:gd name="connsiteY3" fmla="*/ 226401 h 452802"/>
                <a:gd name="connsiteX4" fmla="*/ 178784 w 357567"/>
                <a:gd name="connsiteY4" fmla="*/ 452802 h 452802"/>
                <a:gd name="connsiteX5" fmla="*/ 178784 w 357567"/>
                <a:gd name="connsiteY5" fmla="*/ 362242 h 452802"/>
                <a:gd name="connsiteX6" fmla="*/ 0 w 357567"/>
                <a:gd name="connsiteY6" fmla="*/ 362242 h 452802"/>
                <a:gd name="connsiteX7" fmla="*/ 0 w 357567"/>
                <a:gd name="connsiteY7" fmla="*/ 90560 h 4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67" h="452802">
                  <a:moveTo>
                    <a:pt x="357567" y="362242"/>
                  </a:moveTo>
                  <a:lnTo>
                    <a:pt x="178783" y="362242"/>
                  </a:lnTo>
                  <a:lnTo>
                    <a:pt x="178783" y="452802"/>
                  </a:lnTo>
                  <a:lnTo>
                    <a:pt x="0" y="226401"/>
                  </a:lnTo>
                  <a:lnTo>
                    <a:pt x="178783" y="0"/>
                  </a:lnTo>
                  <a:lnTo>
                    <a:pt x="178783" y="90560"/>
                  </a:lnTo>
                  <a:lnTo>
                    <a:pt x="357567" y="90560"/>
                  </a:lnTo>
                  <a:lnTo>
                    <a:pt x="357567" y="362242"/>
                  </a:lnTo>
                  <a:close/>
                </a:path>
              </a:pathLst>
            </a:custGeom>
            <a:solidFill>
              <a:srgbClr val="4D4F5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271" tIns="90560" rIns="-1" bIns="905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2059282" y="3155855"/>
              <a:ext cx="1341637" cy="1341637"/>
            </a:xfrm>
            <a:custGeom>
              <a:avLst/>
              <a:gdLst>
                <a:gd name="connsiteX0" fmla="*/ 0 w 1341637"/>
                <a:gd name="connsiteY0" fmla="*/ 670819 h 1341637"/>
                <a:gd name="connsiteX1" fmla="*/ 670819 w 1341637"/>
                <a:gd name="connsiteY1" fmla="*/ 0 h 1341637"/>
                <a:gd name="connsiteX2" fmla="*/ 1341638 w 1341637"/>
                <a:gd name="connsiteY2" fmla="*/ 670819 h 1341637"/>
                <a:gd name="connsiteX3" fmla="*/ 670819 w 1341637"/>
                <a:gd name="connsiteY3" fmla="*/ 1341638 h 1341637"/>
                <a:gd name="connsiteX4" fmla="*/ 0 w 1341637"/>
                <a:gd name="connsiteY4" fmla="*/ 670819 h 134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637" h="1341637">
                  <a:moveTo>
                    <a:pt x="0" y="670819"/>
                  </a:moveTo>
                  <a:cubicBezTo>
                    <a:pt x="0" y="300336"/>
                    <a:pt x="300336" y="0"/>
                    <a:pt x="670819" y="0"/>
                  </a:cubicBezTo>
                  <a:cubicBezTo>
                    <a:pt x="1041302" y="0"/>
                    <a:pt x="1341638" y="300336"/>
                    <a:pt x="1341638" y="670819"/>
                  </a:cubicBezTo>
                  <a:cubicBezTo>
                    <a:pt x="1341638" y="1041302"/>
                    <a:pt x="1041302" y="1341638"/>
                    <a:pt x="670819" y="1341638"/>
                  </a:cubicBezTo>
                  <a:cubicBezTo>
                    <a:pt x="300336" y="1341638"/>
                    <a:pt x="0" y="1041302"/>
                    <a:pt x="0" y="670819"/>
                  </a:cubicBezTo>
                  <a:close/>
                </a:path>
              </a:pathLst>
            </a:custGeom>
            <a:solidFill>
              <a:srgbClr val="E86D1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958" tIns="226958" rIns="226958" bIns="22695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0" kern="1200" dirty="0">
                  <a:latin typeface="+mn-lt"/>
                </a:rPr>
                <a:t>13.4%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 rot="19440000">
              <a:off x="3358738" y="3013647"/>
              <a:ext cx="357567" cy="452802"/>
            </a:xfrm>
            <a:custGeom>
              <a:avLst/>
              <a:gdLst>
                <a:gd name="connsiteX0" fmla="*/ 0 w 357567"/>
                <a:gd name="connsiteY0" fmla="*/ 90560 h 452802"/>
                <a:gd name="connsiteX1" fmla="*/ 178784 w 357567"/>
                <a:gd name="connsiteY1" fmla="*/ 90560 h 452802"/>
                <a:gd name="connsiteX2" fmla="*/ 178784 w 357567"/>
                <a:gd name="connsiteY2" fmla="*/ 0 h 452802"/>
                <a:gd name="connsiteX3" fmla="*/ 357567 w 357567"/>
                <a:gd name="connsiteY3" fmla="*/ 226401 h 452802"/>
                <a:gd name="connsiteX4" fmla="*/ 178784 w 357567"/>
                <a:gd name="connsiteY4" fmla="*/ 452802 h 452802"/>
                <a:gd name="connsiteX5" fmla="*/ 178784 w 357567"/>
                <a:gd name="connsiteY5" fmla="*/ 362242 h 452802"/>
                <a:gd name="connsiteX6" fmla="*/ 0 w 357567"/>
                <a:gd name="connsiteY6" fmla="*/ 362242 h 452802"/>
                <a:gd name="connsiteX7" fmla="*/ 0 w 357567"/>
                <a:gd name="connsiteY7" fmla="*/ 90560 h 4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67" h="452802">
                  <a:moveTo>
                    <a:pt x="0" y="90560"/>
                  </a:moveTo>
                  <a:lnTo>
                    <a:pt x="178784" y="90560"/>
                  </a:lnTo>
                  <a:lnTo>
                    <a:pt x="178784" y="0"/>
                  </a:lnTo>
                  <a:lnTo>
                    <a:pt x="357567" y="226401"/>
                  </a:lnTo>
                  <a:lnTo>
                    <a:pt x="178784" y="452802"/>
                  </a:lnTo>
                  <a:lnTo>
                    <a:pt x="178784" y="362242"/>
                  </a:lnTo>
                  <a:lnTo>
                    <a:pt x="0" y="362242"/>
                  </a:lnTo>
                  <a:lnTo>
                    <a:pt x="0" y="90560"/>
                  </a:lnTo>
                  <a:close/>
                </a:path>
              </a:pathLst>
            </a:custGeom>
            <a:solidFill>
              <a:srgbClr val="4D4F5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0560" rIns="107270" bIns="9055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16088" y="4076537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075B"/>
                </a:solidFill>
              </a:rPr>
              <a:t>No Applicants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6096000" y="5569554"/>
            <a:ext cx="186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EAAB00"/>
                </a:solidFill>
              </a:rPr>
              <a:t>No Qualified </a:t>
            </a:r>
          </a:p>
          <a:p>
            <a:r>
              <a:rPr lang="en-US" sz="1800" b="1" dirty="0">
                <a:solidFill>
                  <a:srgbClr val="EAAB00"/>
                </a:solidFill>
              </a:rPr>
              <a:t>Applicants 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304800" y="5143558"/>
            <a:ext cx="2362231" cy="64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98002E"/>
                </a:solidFill>
              </a:rPr>
              <a:t>Non-Competitive</a:t>
            </a:r>
            <a:r>
              <a:rPr lang="en-US" sz="1800" b="1" dirty="0">
                <a:solidFill>
                  <a:srgbClr val="E86D1F"/>
                </a:solidFill>
              </a:rPr>
              <a:t> </a:t>
            </a:r>
            <a:r>
              <a:rPr lang="en-US" sz="1800" b="1" dirty="0">
                <a:solidFill>
                  <a:srgbClr val="98002E"/>
                </a:solidFill>
              </a:rPr>
              <a:t>Wages &amp; Benefits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5107568" y="2132011"/>
            <a:ext cx="25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B8187"/>
                </a:solidFill>
              </a:rPr>
              <a:t>Competition with Other Employers</a:t>
            </a: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5942289" y="6497692"/>
            <a:ext cx="2979420" cy="279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i="1" dirty="0">
                <a:latin typeface="+mn-lt"/>
              </a:rPr>
              <a:t>Source: LTC Imperative Legislative Survey,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447" y="2758144"/>
            <a:ext cx="212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86D1F"/>
                </a:solidFill>
              </a:rPr>
              <a:t>Unable to Hire </a:t>
            </a:r>
          </a:p>
          <a:p>
            <a:r>
              <a:rPr lang="en-US" b="1" dirty="0">
                <a:solidFill>
                  <a:srgbClr val="E86D1F"/>
                </a:solidFill>
              </a:rPr>
              <a:t>16 &amp; 17 Year Olds </a:t>
            </a:r>
          </a:p>
        </p:txBody>
      </p:sp>
    </p:spTree>
    <p:extLst>
      <p:ext uri="{BB962C8B-B14F-4D97-AF65-F5344CB8AC3E}">
        <p14:creationId xmlns:p14="http://schemas.microsoft.com/office/powerpoint/2010/main" val="2674287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499" y="635050"/>
            <a:ext cx="8686800" cy="1008796"/>
          </a:xfrm>
        </p:spPr>
        <p:txBody>
          <a:bodyPr/>
          <a:lstStyle/>
          <a:p>
            <a:r>
              <a:rPr lang="en-US" dirty="0"/>
              <a:t>Higher Wages</a:t>
            </a:r>
            <a:r>
              <a:rPr lang="en-US" sz="3600" b="1" dirty="0"/>
              <a:t> in Care Centers: Progress But Challenge Remains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846593"/>
              </p:ext>
            </p:extLst>
          </p:nvPr>
        </p:nvGraphicFramePr>
        <p:xfrm>
          <a:off x="233499" y="2026877"/>
          <a:ext cx="8289081" cy="460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86561" y="6465953"/>
            <a:ext cx="502413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Source: Long Term Care Imperative 2016 and 2017 Payment Reform Benchmark Surveys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562550" y="1939145"/>
            <a:ext cx="2384963" cy="1097323"/>
          </a:xfrm>
          <a:prstGeom prst="rect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14% increase from June 2015 to July 2016</a:t>
            </a:r>
          </a:p>
        </p:txBody>
      </p:sp>
    </p:spTree>
    <p:extLst>
      <p:ext uri="{BB962C8B-B14F-4D97-AF65-F5344CB8AC3E}">
        <p14:creationId xmlns:p14="http://schemas.microsoft.com/office/powerpoint/2010/main" val="41447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19271" y="1963079"/>
          <a:ext cx="7543800" cy="43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99772"/>
              </p:ext>
            </p:extLst>
          </p:nvPr>
        </p:nvGraphicFramePr>
        <p:xfrm>
          <a:off x="114340" y="1901476"/>
          <a:ext cx="8553662" cy="47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499" y="635050"/>
            <a:ext cx="8686800" cy="1008796"/>
          </a:xfrm>
        </p:spPr>
        <p:txBody>
          <a:bodyPr/>
          <a:lstStyle/>
          <a:p>
            <a:r>
              <a:rPr lang="en-US" b="1" dirty="0"/>
              <a:t>Enhanced Benefits in Care Centers: Improvement, Not Solution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46098" y="6465953"/>
            <a:ext cx="52742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Long Term Care Imperative 2016 and 2017 Payment Reform Benchmark Surveys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83620" y="2286000"/>
            <a:ext cx="5605600" cy="418403"/>
          </a:xfrm>
          <a:prstGeom prst="rect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20% increase from June 2015 to July 2016</a:t>
            </a:r>
          </a:p>
        </p:txBody>
      </p:sp>
    </p:spTree>
    <p:extLst>
      <p:ext uri="{BB962C8B-B14F-4D97-AF65-F5344CB8AC3E}">
        <p14:creationId xmlns:p14="http://schemas.microsoft.com/office/powerpoint/2010/main" val="3789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179"/>
            <a:ext cx="3657600" cy="733464"/>
          </a:xfrm>
          <a:solidFill>
            <a:srgbClr val="E86D1F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RN Wage Gap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4800" y="2410495"/>
            <a:ext cx="8610600" cy="4292600"/>
            <a:chOff x="344277" y="2286000"/>
            <a:chExt cx="8610600" cy="4292600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359580253"/>
                </p:ext>
              </p:extLst>
            </p:nvPr>
          </p:nvGraphicFramePr>
          <p:xfrm>
            <a:off x="344277" y="2286000"/>
            <a:ext cx="8610600" cy="4292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981700" y="4968835"/>
              <a:ext cx="2514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/>
                <a:t>Wage Gap = $17.25/</a:t>
              </a:r>
              <a:r>
                <a:rPr lang="en-US" sz="1200" b="1" dirty="0" err="1"/>
                <a:t>hr</a:t>
              </a:r>
              <a:endParaRPr lang="en-US" sz="1200" b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31775" y="2865143"/>
              <a:ext cx="3083345" cy="276999"/>
              <a:chOff x="5507975" y="4176825"/>
              <a:chExt cx="3083345" cy="27699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076720" y="4176825"/>
                <a:ext cx="2514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Wage Gap = $16.41/</a:t>
                </a:r>
                <a:r>
                  <a:rPr lang="en-US" sz="1200" b="1" dirty="0" err="1"/>
                  <a:t>hr</a:t>
                </a:r>
                <a:endParaRPr lang="en-US" sz="1200" b="1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5507975" y="4315324"/>
                <a:ext cx="1295400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5219700" y="3263128"/>
              <a:ext cx="3314700" cy="276999"/>
              <a:chOff x="5295900" y="5058935"/>
              <a:chExt cx="3314700" cy="27699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096000" y="5058935"/>
                <a:ext cx="2514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Wage Gap = $17.93/</a:t>
                </a:r>
                <a:r>
                  <a:rPr lang="en-US" sz="1200" b="1" dirty="0" err="1"/>
                  <a:t>hr</a:t>
                </a:r>
                <a:endParaRPr lang="en-US" sz="1200" b="1" dirty="0"/>
              </a:p>
            </p:txBody>
          </p:sp>
          <p:cxnSp>
            <p:nvCxnSpPr>
              <p:cNvPr id="10" name="Straight Arrow Connector 9"/>
              <p:cNvCxnSpPr>
                <a:cxnSpLocks/>
              </p:cNvCxnSpPr>
              <p:nvPr/>
            </p:nvCxnSpPr>
            <p:spPr>
              <a:xfrm flipH="1">
                <a:off x="5295900" y="5197434"/>
                <a:ext cx="1485900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5219700" y="4622201"/>
              <a:ext cx="3276600" cy="276999"/>
              <a:chOff x="5257800" y="4738300"/>
              <a:chExt cx="3276600" cy="27699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019800" y="4738300"/>
                <a:ext cx="2514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Wage Gap = $15.41/</a:t>
                </a:r>
                <a:r>
                  <a:rPr lang="en-US" sz="1200" b="1" dirty="0" err="1"/>
                  <a:t>hr</a:t>
                </a:r>
                <a:endParaRPr lang="en-US" sz="1200" b="1" dirty="0"/>
              </a:p>
            </p:txBody>
          </p:sp>
          <p:cxnSp>
            <p:nvCxnSpPr>
              <p:cNvPr id="16" name="Straight Arrow Connector 15"/>
              <p:cNvCxnSpPr>
                <a:cxnSpLocks/>
              </p:cNvCxnSpPr>
              <p:nvPr/>
            </p:nvCxnSpPr>
            <p:spPr>
              <a:xfrm flipH="1">
                <a:off x="5257800" y="4876800"/>
                <a:ext cx="1447800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733800" y="6515983"/>
            <a:ext cx="5421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i="1" dirty="0"/>
              <a:t>Source: Minnesota Hospital Association and LTC </a:t>
            </a:r>
            <a:r>
              <a:rPr lang="en-US" sz="1000" i="1" dirty="0">
                <a:latin typeface="+mn-lt"/>
              </a:rPr>
              <a:t>Imperative</a:t>
            </a:r>
            <a:r>
              <a:rPr lang="en-US" sz="1000" i="1" dirty="0"/>
              <a:t> Legislative Survey, 2012 - 2015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8583" y="693383"/>
            <a:ext cx="4674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D4F53"/>
                </a:solidFill>
                <a:latin typeface="Arial Black" panose="020B0A04020102020204" pitchFamily="34" charset="0"/>
              </a:rPr>
              <a:t>$37,000 </a:t>
            </a:r>
          </a:p>
          <a:p>
            <a:pPr algn="ctr"/>
            <a:r>
              <a:rPr lang="en-US" sz="2400" b="1" dirty="0">
                <a:solidFill>
                  <a:srgbClr val="E86D1F"/>
                </a:solidFill>
                <a:latin typeface="+mn-lt"/>
              </a:rPr>
              <a:t>more per year in a </a:t>
            </a:r>
            <a:r>
              <a:rPr lang="en-US" sz="2400" dirty="0">
                <a:solidFill>
                  <a:srgbClr val="4D4F53"/>
                </a:solidFill>
                <a:latin typeface="Arial Black" panose="020B0A04020102020204" pitchFamily="34" charset="0"/>
              </a:rPr>
              <a:t>Hospital</a:t>
            </a:r>
            <a:r>
              <a:rPr lang="en-US" sz="2400" b="1" dirty="0">
                <a:solidFill>
                  <a:srgbClr val="4D4F53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E86D1F"/>
                </a:solidFill>
                <a:latin typeface="+mn-lt"/>
              </a:rPr>
              <a:t>than in a Care Center</a:t>
            </a:r>
          </a:p>
        </p:txBody>
      </p:sp>
    </p:spTree>
    <p:extLst>
      <p:ext uri="{BB962C8B-B14F-4D97-AF65-F5344CB8AC3E}">
        <p14:creationId xmlns:p14="http://schemas.microsoft.com/office/powerpoint/2010/main" val="899654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eckli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400" y="1295400"/>
            <a:ext cx="40386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909822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86D1F"/>
                </a:solidFill>
                <a:latin typeface="+mn-lt"/>
              </a:rPr>
              <a:t>Workforce Solutions Strategy Assessment </a:t>
            </a:r>
          </a:p>
        </p:txBody>
      </p:sp>
    </p:spTree>
    <p:extLst>
      <p:ext uri="{BB962C8B-B14F-4D97-AF65-F5344CB8AC3E}">
        <p14:creationId xmlns:p14="http://schemas.microsoft.com/office/powerpoint/2010/main" val="2633688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781800" cy="1905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We ask staff at all levels what they think.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We ask staff if they are satisfied or dissatisfied, and feel engaged in their work environment.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0" indent="0">
              <a:buNone/>
            </a:pPr>
            <a:endParaRPr lang="en-US" sz="25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38200"/>
            <a:ext cx="1828800" cy="1828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4367" y="3048000"/>
            <a:ext cx="8763000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EAAB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 </a:t>
            </a:r>
            <a:r>
              <a:rPr lang="en-US" sz="2400" kern="100" dirty="0">
                <a:latin typeface="+mn-lt"/>
              </a:rPr>
              <a:t>We have an effective and systematic process in place for </a:t>
            </a:r>
          </a:p>
          <a:p>
            <a:pPr>
              <a:spcBef>
                <a:spcPct val="20000"/>
              </a:spcBef>
              <a:buClr>
                <a:srgbClr val="EAAB00"/>
              </a:buClr>
            </a:pPr>
            <a:r>
              <a:rPr lang="en-US" sz="2400" kern="100" dirty="0">
                <a:latin typeface="+mn-lt"/>
              </a:rPr>
              <a:t>    onboarding new team members</a:t>
            </a:r>
            <a:r>
              <a:rPr lang="en-US" sz="2400" dirty="0">
                <a:latin typeface="+mn-lt"/>
              </a:rPr>
              <a:t>.</a:t>
            </a:r>
          </a:p>
          <a:p>
            <a:pPr>
              <a:spcBef>
                <a:spcPct val="20000"/>
              </a:spcBef>
              <a:buClr>
                <a:srgbClr val="EAAB00"/>
              </a:buClr>
            </a:pPr>
            <a:endParaRPr lang="en-US" sz="11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EAAB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 We have in place opportunities for ongoing learning and </a:t>
            </a:r>
          </a:p>
          <a:p>
            <a:pPr>
              <a:spcBef>
                <a:spcPct val="20000"/>
              </a:spcBef>
              <a:buClr>
                <a:srgbClr val="EAAB00"/>
              </a:buClr>
            </a:pPr>
            <a:r>
              <a:rPr lang="en-US" sz="2400" dirty="0">
                <a:latin typeface="+mn-lt"/>
              </a:rPr>
              <a:t>    development for staff at all levels.</a:t>
            </a:r>
          </a:p>
          <a:p>
            <a:pPr>
              <a:spcBef>
                <a:spcPct val="20000"/>
              </a:spcBef>
              <a:buClr>
                <a:srgbClr val="EAAB00"/>
              </a:buClr>
              <a:buFont typeface="Wingdings" panose="05000000000000000000" pitchFamily="2" charset="2"/>
              <a:buChar char="Ø"/>
            </a:pPr>
            <a:endParaRPr lang="en-US" sz="11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EAAB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 We have processes in place to identify successful </a:t>
            </a:r>
          </a:p>
          <a:p>
            <a:pPr>
              <a:spcBef>
                <a:spcPct val="20000"/>
              </a:spcBef>
              <a:buClr>
                <a:srgbClr val="EAAB00"/>
              </a:buClr>
            </a:pPr>
            <a:r>
              <a:rPr lang="en-US" sz="2400" dirty="0">
                <a:latin typeface="+mn-lt"/>
              </a:rPr>
              <a:t>    practices and share these broadly</a:t>
            </a:r>
            <a:r>
              <a:rPr lang="en-US" sz="25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4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066800"/>
            <a:ext cx="6824133" cy="137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We have a process in place to engage staff in all areas of the organization in quality and performance improvement.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38200"/>
            <a:ext cx="18288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933" y="5179061"/>
            <a:ext cx="8441267" cy="784830"/>
          </a:xfrm>
          <a:prstGeom prst="rect">
            <a:avLst/>
          </a:prstGeom>
          <a:solidFill>
            <a:srgbClr val="E86D1F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Find resources and tools to help you achieve these strategies at:  </a:t>
            </a:r>
            <a:r>
              <a:rPr lang="en-US" sz="2500" b="1" i="1" dirty="0">
                <a:solidFill>
                  <a:srgbClr val="FFFFFF"/>
                </a:solidFill>
              </a:rPr>
              <a:t>www.LeadingAgeMN.org/providers/workforce-center/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334" y="2427744"/>
            <a:ext cx="865293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AAB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We have a process in place to recognize staff.</a:t>
            </a:r>
          </a:p>
          <a:p>
            <a:pPr marL="342900" indent="-342900">
              <a:buClr>
                <a:srgbClr val="EAAB00"/>
              </a:buClr>
              <a:buFont typeface="Wingdings" panose="05000000000000000000" pitchFamily="2" charset="2"/>
              <a:buChar char="Ø"/>
            </a:pPr>
            <a:endParaRPr lang="en-US" sz="11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rgbClr val="EAAB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We are tracking meaningful data to help us understand our environment and experiments.</a:t>
            </a:r>
          </a:p>
          <a:p>
            <a:pPr marL="342900" indent="-342900">
              <a:buClr>
                <a:srgbClr val="EAAB00"/>
              </a:buClr>
              <a:buFont typeface="Wingdings" panose="05000000000000000000" pitchFamily="2" charset="2"/>
              <a:buChar char="Ø"/>
            </a:pPr>
            <a:endParaRPr lang="en-US" sz="11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rgbClr val="EAAB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We are maximizing all the partnerships, tools and resources available to us.</a:t>
            </a:r>
          </a:p>
        </p:txBody>
      </p:sp>
    </p:spTree>
    <p:extLst>
      <p:ext uri="{BB962C8B-B14F-4D97-AF65-F5344CB8AC3E}">
        <p14:creationId xmlns:p14="http://schemas.microsoft.com/office/powerpoint/2010/main" val="14347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Visit the Knowledge Center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www.leadingagemn.org</a:t>
            </a:r>
          </a:p>
        </p:txBody>
      </p:sp>
    </p:spTree>
    <p:extLst>
      <p:ext uri="{BB962C8B-B14F-4D97-AF65-F5344CB8AC3E}">
        <p14:creationId xmlns:p14="http://schemas.microsoft.com/office/powerpoint/2010/main" val="385809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679"/>
            <a:ext cx="4208514" cy="2033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295400"/>
            <a:ext cx="4419600" cy="1200329"/>
          </a:xfrm>
          <a:prstGeom prst="rect">
            <a:avLst/>
          </a:prstGeom>
          <a:solidFill>
            <a:srgbClr val="E86D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1 in 5 Minnesotans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will be 65+ in 2030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095432"/>
            <a:ext cx="7080729" cy="2876193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0" y="6546518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Minnesota State Demographer, 2016</a:t>
            </a:r>
          </a:p>
        </p:txBody>
      </p:sp>
    </p:spTree>
    <p:extLst>
      <p:ext uri="{BB962C8B-B14F-4D97-AF65-F5344CB8AC3E}">
        <p14:creationId xmlns:p14="http://schemas.microsoft.com/office/powerpoint/2010/main" val="90913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38600" y="6477000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Minnesota Compass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DADA8-3360-4217-8477-61418DEFC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0" y="1882725"/>
            <a:ext cx="8306009" cy="43011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1C2261-EA7A-4B27-A3FD-9ED8E8B9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5" y="739725"/>
            <a:ext cx="8839200" cy="1143000"/>
          </a:xfrm>
        </p:spPr>
        <p:txBody>
          <a:bodyPr/>
          <a:lstStyle/>
          <a:p>
            <a:pPr algn="ctr"/>
            <a:r>
              <a:rPr lang="en-US" sz="4000" dirty="0"/>
              <a:t>Progression of an Aging Minnesota</a:t>
            </a:r>
          </a:p>
        </p:txBody>
      </p:sp>
    </p:spTree>
    <p:extLst>
      <p:ext uri="{BB962C8B-B14F-4D97-AF65-F5344CB8AC3E}">
        <p14:creationId xmlns:p14="http://schemas.microsoft.com/office/powerpoint/2010/main" val="376880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55" y="739725"/>
            <a:ext cx="8839200" cy="1143000"/>
          </a:xfrm>
        </p:spPr>
        <p:txBody>
          <a:bodyPr/>
          <a:lstStyle/>
          <a:p>
            <a:pPr algn="ctr"/>
            <a:r>
              <a:rPr lang="en-US" dirty="0"/>
              <a:t>Between 2020 and 2040, the number of </a:t>
            </a:r>
            <a:br>
              <a:rPr lang="en-US" dirty="0"/>
            </a:br>
            <a:r>
              <a:rPr lang="en-US" dirty="0"/>
              <a:t>people age 85+ will more than </a:t>
            </a:r>
            <a:r>
              <a:rPr lang="en-US" i="1" u="sng" dirty="0">
                <a:solidFill>
                  <a:srgbClr val="FF0000"/>
                </a:solidFill>
              </a:rPr>
              <a:t>double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068055" y="6484926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Minnesota State Demographer Census Data, 2016 Projections</a:t>
            </a:r>
          </a:p>
        </p:txBody>
      </p:sp>
      <p:pic>
        <p:nvPicPr>
          <p:cNvPr id="11" name="Graphic 10" descr="Gro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815" y="2962272"/>
            <a:ext cx="1663700" cy="1663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577" y="4872392"/>
            <a:ext cx="1039614" cy="369332"/>
          </a:xfrm>
          <a:prstGeom prst="rect">
            <a:avLst/>
          </a:prstGeom>
          <a:solidFill>
            <a:srgbClr val="0B8187"/>
          </a:solidFill>
          <a:ln>
            <a:solidFill>
              <a:srgbClr val="B4CC9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126,461</a:t>
            </a:r>
          </a:p>
        </p:txBody>
      </p:sp>
      <p:sp>
        <p:nvSpPr>
          <p:cNvPr id="17" name="Arrow: Right 16"/>
          <p:cNvSpPr/>
          <p:nvPr/>
        </p:nvSpPr>
        <p:spPr>
          <a:xfrm>
            <a:off x="2086876" y="3523744"/>
            <a:ext cx="1167684" cy="623685"/>
          </a:xfrm>
          <a:prstGeom prst="rightArrow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24.5%</a:t>
            </a:r>
          </a:p>
        </p:txBody>
      </p:sp>
      <p:sp>
        <p:nvSpPr>
          <p:cNvPr id="18" name="Arrow: Right 17"/>
          <p:cNvSpPr/>
          <p:nvPr/>
        </p:nvSpPr>
        <p:spPr>
          <a:xfrm>
            <a:off x="5480957" y="3523744"/>
            <a:ext cx="1409620" cy="746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60.1%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731" y="2254188"/>
            <a:ext cx="87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5777A"/>
                </a:solidFill>
              </a:rPr>
              <a:t>2020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28277" y="2254179"/>
            <a:ext cx="1691186" cy="3018570"/>
            <a:chOff x="6672668" y="2252599"/>
            <a:chExt cx="1691186" cy="3018570"/>
          </a:xfrm>
        </p:grpSpPr>
        <p:pic>
          <p:nvPicPr>
            <p:cNvPr id="6" name="Graphic 5" descr="Grou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72668" y="2424472"/>
              <a:ext cx="1691186" cy="169118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12192" y="4901837"/>
              <a:ext cx="1059934" cy="369332"/>
            </a:xfrm>
            <a:prstGeom prst="rect">
              <a:avLst/>
            </a:prstGeom>
            <a:solidFill>
              <a:srgbClr val="EAAB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246,000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11396" y="2252599"/>
              <a:ext cx="870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5777A"/>
                  </a:solidFill>
                </a:rPr>
                <a:t>2040</a:t>
              </a:r>
            </a:p>
          </p:txBody>
        </p:sp>
        <p:pic>
          <p:nvPicPr>
            <p:cNvPr id="27" name="Graphic 26" descr="Grou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72668" y="3442593"/>
              <a:ext cx="1691186" cy="169118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371131" y="2305169"/>
            <a:ext cx="2119296" cy="2967580"/>
            <a:chOff x="3630903" y="2274144"/>
            <a:chExt cx="2119296" cy="2967580"/>
          </a:xfrm>
        </p:grpSpPr>
        <p:sp>
          <p:nvSpPr>
            <p:cNvPr id="13" name="TextBox 12"/>
            <p:cNvSpPr txBox="1"/>
            <p:nvPr/>
          </p:nvSpPr>
          <p:spPr>
            <a:xfrm>
              <a:off x="4125350" y="4872392"/>
              <a:ext cx="1009650" cy="369332"/>
            </a:xfrm>
            <a:prstGeom prst="rect">
              <a:avLst/>
            </a:prstGeom>
            <a:solidFill>
              <a:srgbClr val="54075B"/>
            </a:solidFill>
            <a:ln>
              <a:solidFill>
                <a:srgbClr val="0B818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157,415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5114" y="2274144"/>
              <a:ext cx="870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5777A"/>
                  </a:solidFill>
                </a:rPr>
                <a:t>2030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630903" y="3080255"/>
              <a:ext cx="2119296" cy="1663700"/>
              <a:chOff x="3387479" y="3020545"/>
              <a:chExt cx="2119296" cy="1663700"/>
            </a:xfrm>
          </p:grpSpPr>
          <p:pic>
            <p:nvPicPr>
              <p:cNvPr id="22" name="Graphic 21" descr="Group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87479" y="3020545"/>
                <a:ext cx="1663700" cy="1663700"/>
              </a:xfrm>
              <a:prstGeom prst="rect">
                <a:avLst/>
              </a:prstGeom>
            </p:spPr>
          </p:pic>
          <p:pic>
            <p:nvPicPr>
              <p:cNvPr id="8" name="Graphic 7" descr="Woman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93967" y="3307961"/>
                <a:ext cx="812808" cy="10466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7554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4111"/>
            <a:ext cx="9144000" cy="762000"/>
          </a:xfrm>
          <a:noFill/>
        </p:spPr>
        <p:txBody>
          <a:bodyPr/>
          <a:lstStyle/>
          <a:p>
            <a:pPr algn="ctr"/>
            <a:r>
              <a:rPr lang="en-US" sz="3500" dirty="0"/>
              <a:t>Labor Force Fails to Keep Pace with Growth in Aging Population </a:t>
            </a:r>
          </a:p>
        </p:txBody>
      </p:sp>
      <p:sp>
        <p:nvSpPr>
          <p:cNvPr id="3" name="Arrow: Down 2"/>
          <p:cNvSpPr/>
          <p:nvPr/>
        </p:nvSpPr>
        <p:spPr>
          <a:xfrm>
            <a:off x="7012160" y="1870159"/>
            <a:ext cx="2032565" cy="434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46%</a:t>
            </a: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in </a:t>
            </a: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Years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3887" y="1973392"/>
            <a:ext cx="4022740" cy="369332"/>
          </a:xfrm>
          <a:prstGeom prst="rect">
            <a:avLst/>
          </a:prstGeom>
          <a:solidFill>
            <a:srgbClr val="54075B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+mn-lt"/>
              </a:rPr>
              <a:t>Ratio of People Age 20-60 to 85+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98571" y="6510179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Minnesota State Demographer, 2016</a:t>
            </a:r>
          </a:p>
        </p:txBody>
      </p:sp>
      <p:pic>
        <p:nvPicPr>
          <p:cNvPr id="19" name="Graphic 18" descr="Person with Ca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123" y="4784885"/>
            <a:ext cx="1016368" cy="101636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85479" y="2353316"/>
            <a:ext cx="2230561" cy="1952601"/>
            <a:chOff x="1345645" y="2718993"/>
            <a:chExt cx="2230561" cy="1952601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645" y="2718993"/>
              <a:ext cx="2230561" cy="1226288"/>
              <a:chOff x="542654" y="2374095"/>
              <a:chExt cx="2230561" cy="1226288"/>
            </a:xfrm>
          </p:grpSpPr>
          <p:pic>
            <p:nvPicPr>
              <p:cNvPr id="21" name="Graphic 20" descr="Group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2654" y="238118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2" name="Graphic 21" descr="Group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54015" y="2374095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516832" y="3452394"/>
              <a:ext cx="1893194" cy="1219200"/>
              <a:chOff x="580014" y="2993384"/>
              <a:chExt cx="1893194" cy="1219200"/>
            </a:xfrm>
          </p:grpSpPr>
          <p:pic>
            <p:nvPicPr>
              <p:cNvPr id="23" name="Graphic 22" descr="Group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0014" y="2993384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" name="Graphic 25" descr="Team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623489" y="3178124"/>
                <a:ext cx="849719" cy="849719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4288963" y="2668612"/>
            <a:ext cx="2230561" cy="1226288"/>
            <a:chOff x="542654" y="2374095"/>
            <a:chExt cx="2230561" cy="1226288"/>
          </a:xfrm>
          <a:solidFill>
            <a:srgbClr val="EAAB00"/>
          </a:solidFill>
        </p:grpSpPr>
        <p:pic>
          <p:nvPicPr>
            <p:cNvPr id="31" name="Graphic 30" descr="Grou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2654" y="2381183"/>
              <a:ext cx="1219200" cy="1219200"/>
            </a:xfrm>
            <a:prstGeom prst="rect">
              <a:avLst/>
            </a:prstGeom>
          </p:spPr>
        </p:pic>
        <p:pic>
          <p:nvPicPr>
            <p:cNvPr id="32" name="Graphic 31" descr="Grou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54015" y="2374095"/>
              <a:ext cx="1219200" cy="1219200"/>
            </a:xfrm>
            <a:prstGeom prst="rect">
              <a:avLst/>
            </a:prstGeom>
          </p:spPr>
        </p:pic>
      </p:grpSp>
      <p:pic>
        <p:nvPicPr>
          <p:cNvPr id="33" name="Graphic 32" descr="Person with Ca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8738" y="4829370"/>
            <a:ext cx="1016368" cy="101636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30091" y="5812944"/>
            <a:ext cx="11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98563" y="5828333"/>
            <a:ext cx="11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840238" y="2514600"/>
            <a:ext cx="45962" cy="368306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71850" y="4211794"/>
            <a:ext cx="914400" cy="369332"/>
          </a:xfrm>
          <a:prstGeom prst="rect">
            <a:avLst/>
          </a:prstGeom>
          <a:solidFill>
            <a:srgbClr val="5407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15:1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91980" y="4211794"/>
            <a:ext cx="914400" cy="369332"/>
          </a:xfrm>
          <a:prstGeom prst="rect">
            <a:avLst/>
          </a:prstGeom>
          <a:solidFill>
            <a:srgbClr val="5407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8:1</a:t>
            </a:r>
          </a:p>
        </p:txBody>
      </p:sp>
    </p:spTree>
    <p:extLst>
      <p:ext uri="{BB962C8B-B14F-4D97-AF65-F5344CB8AC3E}">
        <p14:creationId xmlns:p14="http://schemas.microsoft.com/office/powerpoint/2010/main" val="244849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brower\AppData\Local\Temp\mncompass-b5226v5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692277"/>
            <a:ext cx="6121400" cy="5970116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304800" y="2965776"/>
            <a:ext cx="27813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86D1F"/>
                </a:solidFill>
                <a:latin typeface="+mj-lt"/>
              </a:rPr>
              <a:t>Rural Areas</a:t>
            </a:r>
          </a:p>
          <a:p>
            <a:pPr algn="ctr"/>
            <a:r>
              <a:rPr lang="en-US" sz="3600" b="1" dirty="0">
                <a:solidFill>
                  <a:srgbClr val="E86D1F"/>
                </a:solidFill>
                <a:latin typeface="+mj-lt"/>
              </a:rPr>
              <a:t>Face </a:t>
            </a:r>
          </a:p>
          <a:p>
            <a:pPr algn="ctr"/>
            <a:r>
              <a:rPr lang="en-US" sz="3600" b="1" dirty="0">
                <a:solidFill>
                  <a:srgbClr val="E86D1F"/>
                </a:solidFill>
                <a:latin typeface="+mj-lt"/>
              </a:rPr>
              <a:t>Toughest Workforce Challenges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92277"/>
            <a:ext cx="3429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Ratio of Working Age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Adults to Seniors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7236" y="1219200"/>
            <a:ext cx="32766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54075B"/>
                </a:solidFill>
                <a:latin typeface="+mn-lt"/>
              </a:rPr>
              <a:t>Percentage of Working Age Adults to Seniors</a:t>
            </a:r>
          </a:p>
        </p:txBody>
      </p:sp>
      <p:pic>
        <p:nvPicPr>
          <p:cNvPr id="8" name="Graphic 7" descr="Warn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053" y="1015442"/>
            <a:ext cx="1981200" cy="1981200"/>
          </a:xfrm>
          <a:prstGeom prst="rect">
            <a:avLst/>
          </a:prstGeom>
        </p:spPr>
      </p:pic>
      <p:pic>
        <p:nvPicPr>
          <p:cNvPr id="9" name="Picture 3" descr="C:\Users\sbrower\AppData\Local\Temp\mncompass-b5226v5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4" t="47458" b="39100"/>
          <a:stretch/>
        </p:blipFill>
        <p:spPr bwMode="auto">
          <a:xfrm>
            <a:off x="6475343" y="4343400"/>
            <a:ext cx="2289313" cy="13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48600" y="3642068"/>
            <a:ext cx="916056" cy="666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44950" y="6508868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i="1" dirty="0">
                <a:latin typeface="+mn-lt"/>
              </a:rPr>
              <a:t>Source: Minnesota Compass, 2016</a:t>
            </a:r>
          </a:p>
        </p:txBody>
      </p:sp>
    </p:spTree>
    <p:extLst>
      <p:ext uri="{BB962C8B-B14F-4D97-AF65-F5344CB8AC3E}">
        <p14:creationId xmlns:p14="http://schemas.microsoft.com/office/powerpoint/2010/main" val="198951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745" y="1389394"/>
            <a:ext cx="3341187" cy="3753374"/>
          </a:xfrm>
          <a:solidFill>
            <a:srgbClr val="E86D1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¾ of Older Adults with Long-Term Care Needs Live at Home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" y="1389394"/>
            <a:ext cx="3734321" cy="3753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2744" y="6477000"/>
            <a:ext cx="4976699" cy="24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Anne </a:t>
            </a:r>
            <a:r>
              <a:rPr lang="en-US" sz="1000" i="1" dirty="0" err="1"/>
              <a:t>Tumlinson</a:t>
            </a:r>
            <a:r>
              <a:rPr lang="en-US" sz="1000" i="1" dirty="0"/>
              <a:t> Innovations; Table 2, Freedman and </a:t>
            </a:r>
            <a:r>
              <a:rPr lang="en-US" sz="1000" i="1" dirty="0" err="1"/>
              <a:t>Spillman</a:t>
            </a:r>
            <a:r>
              <a:rPr lang="en-US" sz="1000" i="1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24945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29" y="760413"/>
            <a:ext cx="8876371" cy="930275"/>
          </a:xfrm>
        </p:spPr>
        <p:txBody>
          <a:bodyPr/>
          <a:lstStyle/>
          <a:p>
            <a:r>
              <a:rPr lang="en-US" dirty="0"/>
              <a:t>The Reliance on Unpaid Caregivers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" y="1985694"/>
            <a:ext cx="3834701" cy="3667974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884234" y="2377340"/>
            <a:ext cx="3631116" cy="32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E86D1F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6D1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algn="ctr" defTabSz="914400"/>
            <a:r>
              <a:rPr lang="en-US" sz="2800" dirty="0">
                <a:solidFill>
                  <a:srgbClr val="739600"/>
                </a:solidFill>
              </a:rPr>
              <a:t>Nearly </a:t>
            </a:r>
            <a:r>
              <a:rPr lang="en-US" sz="2800" dirty="0">
                <a:solidFill>
                  <a:srgbClr val="FF0000"/>
                </a:solidFill>
              </a:rPr>
              <a:t>2/3 of Older Adults </a:t>
            </a:r>
            <a:r>
              <a:rPr lang="en-US" sz="2800" dirty="0">
                <a:solidFill>
                  <a:srgbClr val="739600"/>
                </a:solidFill>
              </a:rPr>
              <a:t>with Long Term Care Needs </a:t>
            </a:r>
            <a:r>
              <a:rPr lang="en-US" sz="2800" dirty="0">
                <a:solidFill>
                  <a:srgbClr val="FF0000"/>
                </a:solidFill>
              </a:rPr>
              <a:t>Living At Home </a:t>
            </a:r>
            <a:r>
              <a:rPr lang="en-US" sz="2800" dirty="0">
                <a:solidFill>
                  <a:srgbClr val="739600"/>
                </a:solidFill>
              </a:rPr>
              <a:t>Receive All Help from </a:t>
            </a:r>
            <a:r>
              <a:rPr lang="en-US" sz="2800" dirty="0">
                <a:solidFill>
                  <a:srgbClr val="FF0000"/>
                </a:solidFill>
              </a:rPr>
              <a:t>Family and Friends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908" y="6459305"/>
            <a:ext cx="4636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Anne </a:t>
            </a:r>
            <a:r>
              <a:rPr lang="en-US" sz="1000" i="1" dirty="0" err="1"/>
              <a:t>Tumlinson</a:t>
            </a:r>
            <a:r>
              <a:rPr lang="en-US" sz="1000" i="1" dirty="0"/>
              <a:t> Innovations; Table 4, Freedman and </a:t>
            </a:r>
            <a:r>
              <a:rPr lang="en-US" sz="1000" i="1" dirty="0" err="1"/>
              <a:t>Spillman</a:t>
            </a:r>
            <a:r>
              <a:rPr lang="en-US" sz="1000" i="1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27463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dingAge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MN-WforceConf-May2017-2.potx" id="{F9FF11FA-0691-475C-B9D5-66A1100A99AB}" vid="{84EFA096-6C94-40B7-A0C2-310F4172239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N-WforceConf-May2017-2.potx" id="{F9FF11FA-0691-475C-B9D5-66A1100A99AB}" vid="{BB9A2CC9-5DAA-4E51-8A49-3187C6D59083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N-WforceConf-May2017-2.potx" id="{F9FF11FA-0691-475C-B9D5-66A1100A99AB}" vid="{56F5B981-94F7-45AB-86EC-C61CC8F90B5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LAMN-WforceConf-May2017-2</Template>
  <TotalTime>395</TotalTime>
  <Words>1077</Words>
  <Application>Microsoft Office PowerPoint</Application>
  <PresentationFormat>On-screen Show (4:3)</PresentationFormat>
  <Paragraphs>250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Helvetica</vt:lpstr>
      <vt:lpstr>Times New Roman</vt:lpstr>
      <vt:lpstr>Wingdings</vt:lpstr>
      <vt:lpstr>LeadingAgeTemplate</vt:lpstr>
      <vt:lpstr>1_Custom Design</vt:lpstr>
      <vt:lpstr>Custom Design</vt:lpstr>
      <vt:lpstr>PowerPoint Presentation</vt:lpstr>
      <vt:lpstr>Minnesota is Aging Fast </vt:lpstr>
      <vt:lpstr>PowerPoint Presentation</vt:lpstr>
      <vt:lpstr>Progression of an Aging Minnesota</vt:lpstr>
      <vt:lpstr>Between 2020 and 2040, the number of  people age 85+ will more than double</vt:lpstr>
      <vt:lpstr>Labor Force Fails to Keep Pace with Growth in Aging Population </vt:lpstr>
      <vt:lpstr>PowerPoint Presentation</vt:lpstr>
      <vt:lpstr>¾ of Older Adults with Long-Term Care Needs Live at Home</vt:lpstr>
      <vt:lpstr>The Reliance on Unpaid Caregivers</vt:lpstr>
      <vt:lpstr>Direct Care Workers: The Largest Occupation Group in the US</vt:lpstr>
      <vt:lpstr>Continued Job Growth in Senior Living Field </vt:lpstr>
      <vt:lpstr>Race to Hire: Today’s Competitive Market for Available Workers  </vt:lpstr>
      <vt:lpstr>Race to Hire is a Marathon Total Openings from 2014 - 2024</vt:lpstr>
      <vt:lpstr>PowerPoint Presentation</vt:lpstr>
      <vt:lpstr>Rising Employee Vacancy Rates</vt:lpstr>
      <vt:lpstr>Turnover Rates Improving… Still Unsustainable </vt:lpstr>
      <vt:lpstr>Why Housing with Services  Struggle to Attract Applicants </vt:lpstr>
      <vt:lpstr>High Employee Vacancy Rates</vt:lpstr>
      <vt:lpstr>PowerPoint Presentation</vt:lpstr>
      <vt:lpstr>Continual Decline in Nurse Retention</vt:lpstr>
      <vt:lpstr>Workforce Shortages Affect Consumers</vt:lpstr>
      <vt:lpstr>PowerPoint Presentation</vt:lpstr>
      <vt:lpstr>Higher Wages in Care Centers: Progress But Challenge Remains</vt:lpstr>
      <vt:lpstr>Enhanced Benefits in Care Centers: Improvement, Not Solution</vt:lpstr>
      <vt:lpstr>RN Wage Gap</vt:lpstr>
      <vt:lpstr>PowerPoint Presentation</vt:lpstr>
      <vt:lpstr>PowerPoint Presentation</vt:lpstr>
      <vt:lpstr>PowerPoint Presentation</vt:lpstr>
      <vt:lpstr>PowerPoint Presentation</vt:lpstr>
    </vt:vector>
  </TitlesOfParts>
  <Company>MCCA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Boyne</dc:creator>
  <cp:lastModifiedBy>Jodi Boyne</cp:lastModifiedBy>
  <cp:revision>31</cp:revision>
  <cp:lastPrinted>2017-04-21T16:53:02Z</cp:lastPrinted>
  <dcterms:created xsi:type="dcterms:W3CDTF">2017-04-19T20:55:51Z</dcterms:created>
  <dcterms:modified xsi:type="dcterms:W3CDTF">2017-06-07T15:10:03Z</dcterms:modified>
</cp:coreProperties>
</file>