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notesSlides/notesSlide4.xml" ContentType="application/vnd.openxmlformats-officedocument.presentationml.notesSlide+xml"/>
  <Override PartName="/ppt/notesSlides/notesSlide107.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Override PartName="/ppt/notesSlides/notesSlide110.xml" ContentType="application/vnd.openxmlformats-officedocument.presentationml.notes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notesSlides/notesSlide10.xml" ContentType="application/vnd.openxmlformats-officedocument.presentationml.notesSlide+xml"/>
  <Override PartName="/ppt/notesSlides/notesSlide108.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notesSlides/notesSlide89.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notesSlides/notesSlide3.xml" ContentType="application/vnd.openxmlformats-officedocument.presentationml.notesSlide+xml"/>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slides/slide51.xml" ContentType="application/vnd.openxmlformats-officedocument.presentationml.slide+xml"/>
  <Override PartName="/ppt/notesSlides/notesSlide53.xml" ContentType="application/vnd.openxmlformats-officedocument.presentationml.notesSlide+xml"/>
  <Override PartName="/ppt/slides/slide40.xml" ContentType="application/vnd.openxmlformats-officedocument.presentationml.slide+xml"/>
  <Override PartName="/ppt/notesSlides/notesSlide4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9"/>
  </p:notesMasterIdLst>
  <p:sldIdLst>
    <p:sldId id="256" r:id="rId2"/>
    <p:sldId id="393" r:id="rId3"/>
    <p:sldId id="395" r:id="rId4"/>
    <p:sldId id="257" r:id="rId5"/>
    <p:sldId id="258" r:id="rId6"/>
    <p:sldId id="261" r:id="rId7"/>
    <p:sldId id="262" r:id="rId8"/>
    <p:sldId id="265" r:id="rId9"/>
    <p:sldId id="266" r:id="rId10"/>
    <p:sldId id="267" r:id="rId11"/>
    <p:sldId id="268" r:id="rId12"/>
    <p:sldId id="269" r:id="rId13"/>
    <p:sldId id="270" r:id="rId14"/>
    <p:sldId id="271" r:id="rId15"/>
    <p:sldId id="274" r:id="rId16"/>
    <p:sldId id="275" r:id="rId17"/>
    <p:sldId id="278" r:id="rId18"/>
    <p:sldId id="281" r:id="rId19"/>
    <p:sldId id="283" r:id="rId20"/>
    <p:sldId id="284" r:id="rId21"/>
    <p:sldId id="285" r:id="rId22"/>
    <p:sldId id="286" r:id="rId23"/>
    <p:sldId id="287" r:id="rId24"/>
    <p:sldId id="288" r:id="rId25"/>
    <p:sldId id="306" r:id="rId26"/>
    <p:sldId id="289" r:id="rId27"/>
    <p:sldId id="290" r:id="rId28"/>
    <p:sldId id="291" r:id="rId29"/>
    <p:sldId id="292" r:id="rId30"/>
    <p:sldId id="293" r:id="rId31"/>
    <p:sldId id="294" r:id="rId32"/>
    <p:sldId id="295" r:id="rId33"/>
    <p:sldId id="296" r:id="rId34"/>
    <p:sldId id="297" r:id="rId35"/>
    <p:sldId id="298" r:id="rId36"/>
    <p:sldId id="299" r:id="rId37"/>
    <p:sldId id="300" r:id="rId38"/>
    <p:sldId id="301" r:id="rId39"/>
    <p:sldId id="302" r:id="rId40"/>
    <p:sldId id="303" r:id="rId41"/>
    <p:sldId id="304" r:id="rId42"/>
    <p:sldId id="305" r:id="rId43"/>
    <p:sldId id="308" r:id="rId44"/>
    <p:sldId id="309" r:id="rId45"/>
    <p:sldId id="310" r:id="rId46"/>
    <p:sldId id="311" r:id="rId47"/>
    <p:sldId id="382" r:id="rId48"/>
    <p:sldId id="364" r:id="rId49"/>
    <p:sldId id="365" r:id="rId50"/>
    <p:sldId id="366" r:id="rId51"/>
    <p:sldId id="367" r:id="rId52"/>
    <p:sldId id="312" r:id="rId53"/>
    <p:sldId id="313" r:id="rId54"/>
    <p:sldId id="314" r:id="rId55"/>
    <p:sldId id="316" r:id="rId56"/>
    <p:sldId id="317" r:id="rId57"/>
    <p:sldId id="318" r:id="rId58"/>
    <p:sldId id="319" r:id="rId59"/>
    <p:sldId id="320" r:id="rId60"/>
    <p:sldId id="322" r:id="rId61"/>
    <p:sldId id="323" r:id="rId62"/>
    <p:sldId id="324" r:id="rId63"/>
    <p:sldId id="321" r:id="rId64"/>
    <p:sldId id="368" r:id="rId65"/>
    <p:sldId id="325" r:id="rId66"/>
    <p:sldId id="326" r:id="rId67"/>
    <p:sldId id="369" r:id="rId68"/>
    <p:sldId id="370" r:id="rId69"/>
    <p:sldId id="327" r:id="rId70"/>
    <p:sldId id="371" r:id="rId71"/>
    <p:sldId id="372" r:id="rId72"/>
    <p:sldId id="328" r:id="rId73"/>
    <p:sldId id="329" r:id="rId74"/>
    <p:sldId id="330" r:id="rId75"/>
    <p:sldId id="331" r:id="rId76"/>
    <p:sldId id="332" r:id="rId77"/>
    <p:sldId id="373" r:id="rId78"/>
    <p:sldId id="374" r:id="rId79"/>
    <p:sldId id="375" r:id="rId80"/>
    <p:sldId id="334" r:id="rId81"/>
    <p:sldId id="335" r:id="rId82"/>
    <p:sldId id="336" r:id="rId83"/>
    <p:sldId id="376" r:id="rId84"/>
    <p:sldId id="377" r:id="rId85"/>
    <p:sldId id="337" r:id="rId86"/>
    <p:sldId id="338" r:id="rId87"/>
    <p:sldId id="378" r:id="rId88"/>
    <p:sldId id="339" r:id="rId89"/>
    <p:sldId id="379" r:id="rId90"/>
    <p:sldId id="340" r:id="rId91"/>
    <p:sldId id="394" r:id="rId92"/>
    <p:sldId id="341" r:id="rId93"/>
    <p:sldId id="342" r:id="rId94"/>
    <p:sldId id="380" r:id="rId95"/>
    <p:sldId id="381" r:id="rId96"/>
    <p:sldId id="343" r:id="rId97"/>
    <p:sldId id="344" r:id="rId98"/>
    <p:sldId id="345" r:id="rId99"/>
    <p:sldId id="346" r:id="rId100"/>
    <p:sldId id="347" r:id="rId101"/>
    <p:sldId id="348" r:id="rId102"/>
    <p:sldId id="349" r:id="rId103"/>
    <p:sldId id="350" r:id="rId104"/>
    <p:sldId id="353" r:id="rId105"/>
    <p:sldId id="351" r:id="rId106"/>
    <p:sldId id="383" r:id="rId107"/>
    <p:sldId id="384" r:id="rId108"/>
    <p:sldId id="352" r:id="rId109"/>
    <p:sldId id="354" r:id="rId110"/>
    <p:sldId id="356" r:id="rId111"/>
    <p:sldId id="357" r:id="rId112"/>
    <p:sldId id="358" r:id="rId113"/>
    <p:sldId id="359" r:id="rId114"/>
    <p:sldId id="385" r:id="rId115"/>
    <p:sldId id="360" r:id="rId116"/>
    <p:sldId id="386" r:id="rId117"/>
    <p:sldId id="387" r:id="rId118"/>
    <p:sldId id="389" r:id="rId119"/>
    <p:sldId id="388" r:id="rId120"/>
    <p:sldId id="390" r:id="rId121"/>
    <p:sldId id="363" r:id="rId122"/>
    <p:sldId id="391" r:id="rId123"/>
    <p:sldId id="396" r:id="rId124"/>
    <p:sldId id="397" r:id="rId125"/>
    <p:sldId id="398" r:id="rId126"/>
    <p:sldId id="399" r:id="rId127"/>
    <p:sldId id="392" r:id="rId1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XAe9bUshgef4sTzA/WOtA==" hashData="v/o28kSjeI4ctntHvzqebJ4QHp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014" y="-79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tableStyles" Target="tableStyle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7F7376-4D5F-4EBD-B8A0-5122A6CC1DE4}" type="datetimeFigureOut">
              <a:rPr lang="en-US" smtClean="0"/>
              <a:pPr/>
              <a:t>12/08/2010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955C34-5295-4444-9E71-E61B958EB21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8955C34-5295-4444-9E71-E61B958EB216}" type="slidenum">
              <a:rPr lang="en-US" smtClean="0"/>
              <a:pPr/>
              <a:t>7</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12</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14</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16</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17</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18</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19</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20</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21</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22</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23</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24</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25</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26</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27</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28</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29</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30</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31</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32</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33</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34</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35</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36</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37</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38</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39</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40</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41</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42</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43</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44</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45</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46</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47</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48</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49</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50</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51</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52</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53</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54</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55</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56</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57</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58</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59</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60</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61</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62</a:t>
            </a:fld>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63</a:t>
            </a:fld>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64</a:t>
            </a:fld>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65</a:t>
            </a:fld>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66</a:t>
            </a:fld>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67</a:t>
            </a:fld>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68</a:t>
            </a:fld>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69</a:t>
            </a:fld>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70</a:t>
            </a:fld>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71</a:t>
            </a:fld>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72</a:t>
            </a:fld>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73</a:t>
            </a:fld>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74</a:t>
            </a:fld>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75</a:t>
            </a:fld>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76</a:t>
            </a:fld>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77</a:t>
            </a:fld>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78</a:t>
            </a:fld>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79</a:t>
            </a:fld>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80</a:t>
            </a:fld>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81</a:t>
            </a:fld>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82</a:t>
            </a:fld>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83</a:t>
            </a:fld>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84</a:t>
            </a:fld>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85</a:t>
            </a:fld>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86</a:t>
            </a:fld>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87</a:t>
            </a:fld>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88</a:t>
            </a:fld>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89</a:t>
            </a:fld>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90</a:t>
            </a:fld>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91</a:t>
            </a:fld>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92</a:t>
            </a:fld>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93</a:t>
            </a:fld>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94</a:t>
            </a:fld>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95</a:t>
            </a:fld>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96</a:t>
            </a:fld>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97</a:t>
            </a:fld>
            <a:endParaRPr lang="en-U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98</a:t>
            </a:fld>
            <a:endParaRPr lang="en-US"/>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99</a:t>
            </a:fld>
            <a:endParaRPr lang="en-US"/>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100</a:t>
            </a:fld>
            <a:endParaRPr lang="en-US"/>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101</a:t>
            </a:fld>
            <a:endParaRPr lang="en-US"/>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102</a:t>
            </a:fld>
            <a:endParaRPr lang="en-US"/>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103</a:t>
            </a:fld>
            <a:endParaRPr lang="en-US"/>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104</a:t>
            </a:fld>
            <a:endParaRPr lang="en-US"/>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105</a:t>
            </a:fld>
            <a:endParaRPr lang="en-US"/>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106</a:t>
            </a:fld>
            <a:endParaRPr lang="en-US"/>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107</a:t>
            </a:fld>
            <a:endParaRPr lang="en-US"/>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108</a:t>
            </a:fld>
            <a:endParaRPr lang="en-US"/>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109</a:t>
            </a:fld>
            <a:endParaRPr lang="en-US"/>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110</a:t>
            </a:fld>
            <a:endParaRPr lang="en-US"/>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111</a:t>
            </a:fld>
            <a:endParaRPr lang="en-US"/>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112</a:t>
            </a:fld>
            <a:endParaRPr lang="en-US"/>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113</a:t>
            </a:fld>
            <a:endParaRPr lang="en-US"/>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114</a:t>
            </a:fld>
            <a:endParaRPr lang="en-US"/>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115</a:t>
            </a:fld>
            <a:endParaRPr lang="en-US"/>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116</a:t>
            </a:fld>
            <a:endParaRPr lang="en-US"/>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117</a:t>
            </a:fld>
            <a:endParaRPr lang="en-US"/>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118</a:t>
            </a:fld>
            <a:endParaRPr lang="en-US"/>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119</a:t>
            </a:fld>
            <a:endParaRPr lang="en-US"/>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120</a:t>
            </a:fld>
            <a:endParaRPr lang="en-US"/>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121</a:t>
            </a:fld>
            <a:endParaRPr lang="en-US"/>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8955C34-5295-4444-9E71-E61B958EB216}" type="slidenum">
              <a:rPr lang="en-US" smtClean="0"/>
              <a:pPr/>
              <a:t>122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4662A8-00C5-46B8-98F7-36A58656E33B}" type="datetimeFigureOut">
              <a:rPr lang="en-US" smtClean="0"/>
              <a:pPr/>
              <a:t>12/08/2010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E529CE-A8E3-462F-996B-974F15EB145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4662A8-00C5-46B8-98F7-36A58656E33B}" type="datetimeFigureOut">
              <a:rPr lang="en-US" smtClean="0"/>
              <a:pPr/>
              <a:t>12/08/2010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E529CE-A8E3-462F-996B-974F15EB145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43000"/>
            <a:ext cx="7772400" cy="1470025"/>
          </a:xfrm>
        </p:spPr>
        <p:txBody>
          <a:bodyPr/>
          <a:lstStyle/>
          <a:p>
            <a:r>
              <a:rPr lang="en-US" dirty="0" smtClean="0"/>
              <a:t>So </a:t>
            </a:r>
            <a:r>
              <a:rPr lang="en-US" dirty="0" smtClean="0"/>
              <a:t>That’s </a:t>
            </a:r>
            <a:r>
              <a:rPr lang="en-US" dirty="0" smtClean="0"/>
              <a:t>What They Look For</a:t>
            </a:r>
            <a:endParaRPr lang="en-US" dirty="0"/>
          </a:p>
        </p:txBody>
      </p:sp>
      <p:sp>
        <p:nvSpPr>
          <p:cNvPr id="3" name="Subtitle 2"/>
          <p:cNvSpPr>
            <a:spLocks noGrp="1"/>
          </p:cNvSpPr>
          <p:nvPr>
            <p:ph type="subTitle" idx="1"/>
          </p:nvPr>
        </p:nvSpPr>
        <p:spPr>
          <a:xfrm>
            <a:off x="1295400" y="2971800"/>
            <a:ext cx="6400800" cy="2209800"/>
          </a:xfrm>
        </p:spPr>
        <p:txBody>
          <a:bodyPr>
            <a:normAutofit lnSpcReduction="10000"/>
          </a:bodyPr>
          <a:lstStyle/>
          <a:p>
            <a:r>
              <a:rPr lang="en-US" dirty="0" smtClean="0"/>
              <a:t>An inside look into Form CMS-2786R</a:t>
            </a:r>
          </a:p>
          <a:p>
            <a:endParaRPr lang="en-US" dirty="0"/>
          </a:p>
          <a:p>
            <a:r>
              <a:rPr lang="en-US" dirty="0" smtClean="0"/>
              <a:t>Stephen Pelinski </a:t>
            </a:r>
          </a:p>
          <a:p>
            <a:r>
              <a:rPr lang="en-US" dirty="0" smtClean="0"/>
              <a:t>Jan. 21, 2010</a:t>
            </a:r>
            <a:endParaRPr lang="en-US" dirty="0"/>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457200" y="1600201"/>
            <a:ext cx="8229600" cy="3581400"/>
          </a:xfrm>
        </p:spPr>
        <p:txBody>
          <a:bodyPr/>
          <a:lstStyle/>
          <a:p>
            <a:r>
              <a:rPr lang="en-US" dirty="0" smtClean="0"/>
              <a:t>RO V Life Safety Code staff structure</a:t>
            </a:r>
          </a:p>
          <a:p>
            <a:r>
              <a:rPr lang="en-US" dirty="0" smtClean="0"/>
              <a:t>Detailed look into CMS-2786R</a:t>
            </a:r>
          </a:p>
          <a:p>
            <a:pPr lvl="1"/>
            <a:r>
              <a:rPr lang="en-US" dirty="0" smtClean="0"/>
              <a:t>Example pictures provided when available</a:t>
            </a:r>
          </a:p>
          <a:p>
            <a:r>
              <a:rPr lang="en-US" dirty="0" smtClean="0"/>
              <a:t>Annual Waiver Process</a:t>
            </a:r>
          </a:p>
          <a:p>
            <a:r>
              <a:rPr lang="en-US" dirty="0" smtClean="0"/>
              <a:t>FSES Process</a:t>
            </a:r>
            <a:endParaRPr lang="en-US" dirty="0"/>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RO LSC Structure</a:t>
            </a:r>
            <a:endParaRPr lang="en-US" dirty="0"/>
          </a:p>
        </p:txBody>
      </p:sp>
      <p:sp>
        <p:nvSpPr>
          <p:cNvPr id="3" name="Content Placeholder 2"/>
          <p:cNvSpPr>
            <a:spLocks noGrp="1"/>
          </p:cNvSpPr>
          <p:nvPr>
            <p:ph idx="1"/>
          </p:nvPr>
        </p:nvSpPr>
        <p:spPr>
          <a:xfrm>
            <a:off x="457200" y="1219201"/>
            <a:ext cx="8229600" cy="4114800"/>
          </a:xfrm>
        </p:spPr>
        <p:txBody>
          <a:bodyPr>
            <a:normAutofit fontScale="92500" lnSpcReduction="20000"/>
          </a:bodyPr>
          <a:lstStyle/>
          <a:p>
            <a:r>
              <a:rPr lang="en-US" dirty="0" smtClean="0"/>
              <a:t>Safety Engineers</a:t>
            </a:r>
          </a:p>
          <a:p>
            <a:pPr lvl="1"/>
            <a:r>
              <a:rPr lang="en-US" dirty="0" smtClean="0"/>
              <a:t>Stephen Pelinski (312)886-5215</a:t>
            </a:r>
          </a:p>
          <a:p>
            <a:pPr lvl="2"/>
            <a:r>
              <a:rPr lang="en-US" dirty="0" smtClean="0"/>
              <a:t>Surveyor</a:t>
            </a:r>
          </a:p>
          <a:p>
            <a:pPr lvl="2"/>
            <a:r>
              <a:rPr lang="en-US" dirty="0" smtClean="0"/>
              <a:t>IL, MI, MN State Leader</a:t>
            </a:r>
          </a:p>
          <a:p>
            <a:pPr lvl="1"/>
            <a:r>
              <a:rPr lang="en-US" dirty="0" smtClean="0"/>
              <a:t>Bruce Wexelberg (312)353-2859</a:t>
            </a:r>
          </a:p>
          <a:p>
            <a:pPr lvl="2"/>
            <a:r>
              <a:rPr lang="en-US" dirty="0" smtClean="0"/>
              <a:t>Surveyor</a:t>
            </a:r>
          </a:p>
          <a:p>
            <a:pPr lvl="2"/>
            <a:r>
              <a:rPr lang="en-US" dirty="0" smtClean="0"/>
              <a:t>IN, OH, WI State Leader</a:t>
            </a:r>
          </a:p>
          <a:p>
            <a:r>
              <a:rPr lang="en-US" dirty="0" smtClean="0"/>
              <a:t>LSC Principal Program Representative (PPR)</a:t>
            </a:r>
          </a:p>
          <a:p>
            <a:pPr lvl="1"/>
            <a:r>
              <a:rPr lang="en-US" dirty="0" smtClean="0"/>
              <a:t>Daniel Kristola</a:t>
            </a:r>
          </a:p>
          <a:p>
            <a:pPr lvl="2"/>
            <a:r>
              <a:rPr lang="en-US" dirty="0" smtClean="0"/>
              <a:t>Annual waiver and FSES reviewer</a:t>
            </a:r>
            <a:endParaRPr lang="en-US" dirty="0"/>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K11 – Fire Barriers</a:t>
            </a:r>
            <a:endParaRPr lang="en-US" dirty="0"/>
          </a:p>
        </p:txBody>
      </p:sp>
      <p:sp>
        <p:nvSpPr>
          <p:cNvPr id="3" name="Content Placeholder 2"/>
          <p:cNvSpPr>
            <a:spLocks noGrp="1"/>
          </p:cNvSpPr>
          <p:nvPr>
            <p:ph idx="1"/>
          </p:nvPr>
        </p:nvSpPr>
        <p:spPr>
          <a:xfrm>
            <a:off x="457200" y="990601"/>
            <a:ext cx="8229600" cy="4495800"/>
          </a:xfrm>
        </p:spPr>
        <p:txBody>
          <a:bodyPr>
            <a:normAutofit lnSpcReduction="10000"/>
          </a:bodyPr>
          <a:lstStyle/>
          <a:p>
            <a:r>
              <a:rPr lang="en-US" dirty="0" smtClean="0"/>
              <a:t>Fire barriers are the fire resistance rated (FRR) walls that separate the nursing home from a nonconforming building.</a:t>
            </a:r>
          </a:p>
          <a:p>
            <a:r>
              <a:rPr lang="en-US" dirty="0" smtClean="0"/>
              <a:t>The walls must be at least 2hr FRR.</a:t>
            </a:r>
          </a:p>
          <a:p>
            <a:r>
              <a:rPr lang="en-US" dirty="0" smtClean="0"/>
              <a:t>A fire barrier could also be a rated wall that separates two portions of the nursing home.</a:t>
            </a:r>
          </a:p>
          <a:p>
            <a:r>
              <a:rPr lang="en-US" dirty="0" smtClean="0"/>
              <a:t>The wall will be inspected for proper construction and to ensure that all penetrations are properly </a:t>
            </a:r>
            <a:r>
              <a:rPr lang="en-US" dirty="0" err="1" smtClean="0"/>
              <a:t>firestopped</a:t>
            </a:r>
            <a:r>
              <a:rPr lang="en-US" dirty="0" smtClean="0"/>
              <a:t>.</a:t>
            </a:r>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K11 – Fire Barriers Cont.</a:t>
            </a:r>
            <a:endParaRPr lang="en-US" dirty="0"/>
          </a:p>
        </p:txBody>
      </p:sp>
      <p:sp>
        <p:nvSpPr>
          <p:cNvPr id="3" name="Content Placeholder 2"/>
          <p:cNvSpPr>
            <a:spLocks noGrp="1"/>
          </p:cNvSpPr>
          <p:nvPr>
            <p:ph idx="1"/>
          </p:nvPr>
        </p:nvSpPr>
        <p:spPr>
          <a:xfrm>
            <a:off x="457200" y="914401"/>
            <a:ext cx="8229600" cy="4648200"/>
          </a:xfrm>
        </p:spPr>
        <p:txBody>
          <a:bodyPr>
            <a:normAutofit lnSpcReduction="10000"/>
          </a:bodyPr>
          <a:lstStyle/>
          <a:p>
            <a:r>
              <a:rPr lang="en-US" dirty="0" smtClean="0"/>
              <a:t>All doors in the fire barrier will also be inspected.</a:t>
            </a:r>
          </a:p>
          <a:p>
            <a:r>
              <a:rPr lang="en-US" dirty="0" smtClean="0"/>
              <a:t>Doors must have labels to show they are at least 90min FRR.</a:t>
            </a:r>
          </a:p>
          <a:p>
            <a:r>
              <a:rPr lang="en-US" dirty="0" smtClean="0"/>
              <a:t>Doors must self-close and latch into the frame.</a:t>
            </a:r>
          </a:p>
          <a:p>
            <a:r>
              <a:rPr lang="en-US" dirty="0" smtClean="0"/>
              <a:t>If double doors, there must be an astragal at the meeting edge of doors.</a:t>
            </a:r>
          </a:p>
          <a:p>
            <a:r>
              <a:rPr lang="en-US" dirty="0" smtClean="0"/>
              <a:t>Hold open devices must release upon activation of the fire alarm system.</a:t>
            </a:r>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K12 – Construction Type</a:t>
            </a:r>
            <a:endParaRPr lang="en-US" dirty="0"/>
          </a:p>
        </p:txBody>
      </p:sp>
      <p:sp>
        <p:nvSpPr>
          <p:cNvPr id="3" name="Content Placeholder 2"/>
          <p:cNvSpPr>
            <a:spLocks noGrp="1"/>
          </p:cNvSpPr>
          <p:nvPr>
            <p:ph idx="1"/>
          </p:nvPr>
        </p:nvSpPr>
        <p:spPr>
          <a:xfrm>
            <a:off x="457200" y="990601"/>
            <a:ext cx="8229600" cy="4495800"/>
          </a:xfrm>
        </p:spPr>
        <p:txBody>
          <a:bodyPr>
            <a:normAutofit lnSpcReduction="10000"/>
          </a:bodyPr>
          <a:lstStyle/>
          <a:p>
            <a:r>
              <a:rPr lang="en-US" dirty="0" smtClean="0"/>
              <a:t>NFPA 101 Tables 18.1.6.2 and 19.1.6.2 list acceptable construction types.</a:t>
            </a:r>
          </a:p>
          <a:p>
            <a:r>
              <a:rPr lang="en-US" dirty="0" smtClean="0"/>
              <a:t>Tables are broken down into five construction types.  </a:t>
            </a:r>
          </a:p>
          <a:p>
            <a:pPr lvl="1"/>
            <a:r>
              <a:rPr lang="en-US" dirty="0" smtClean="0"/>
              <a:t>Type I and II – noncombustible</a:t>
            </a:r>
          </a:p>
          <a:p>
            <a:pPr lvl="1"/>
            <a:r>
              <a:rPr lang="en-US" dirty="0" smtClean="0"/>
              <a:t>Types III, IV, and V – combustible</a:t>
            </a:r>
          </a:p>
          <a:p>
            <a:r>
              <a:rPr lang="en-US" dirty="0" smtClean="0"/>
              <a:t>K12 takes construction materials, fire ratings, sprinkler coverage, and number of stories into consideration.</a:t>
            </a:r>
            <a:endParaRPr lang="en-US" dirty="0"/>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K12 – Construction Type Cont.</a:t>
            </a:r>
            <a:endParaRPr lang="en-US" dirty="0"/>
          </a:p>
        </p:txBody>
      </p:sp>
      <p:sp>
        <p:nvSpPr>
          <p:cNvPr id="3" name="Content Placeholder 2"/>
          <p:cNvSpPr>
            <a:spLocks noGrp="1"/>
          </p:cNvSpPr>
          <p:nvPr>
            <p:ph idx="1"/>
          </p:nvPr>
        </p:nvSpPr>
        <p:spPr>
          <a:xfrm>
            <a:off x="457200" y="990601"/>
            <a:ext cx="8229600" cy="4495800"/>
          </a:xfrm>
        </p:spPr>
        <p:txBody>
          <a:bodyPr>
            <a:normAutofit/>
          </a:bodyPr>
          <a:lstStyle/>
          <a:p>
            <a:r>
              <a:rPr lang="en-US" dirty="0" smtClean="0"/>
              <a:t>19.1.6.2 contains construction types that are acceptable without a complete sprinkler system.</a:t>
            </a:r>
          </a:p>
          <a:p>
            <a:r>
              <a:rPr lang="en-US" dirty="0" smtClean="0"/>
              <a:t>All nursing homes, regardless of construction type, must be completely </a:t>
            </a:r>
            <a:r>
              <a:rPr lang="en-US" dirty="0" err="1" smtClean="0"/>
              <a:t>sprinklered</a:t>
            </a:r>
            <a:r>
              <a:rPr lang="en-US" dirty="0" smtClean="0"/>
              <a:t> by Aug. 13, 2013.</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K103 – Interior Wall Construction</a:t>
            </a:r>
            <a:endParaRPr lang="en-US" dirty="0"/>
          </a:p>
        </p:txBody>
      </p:sp>
      <p:sp>
        <p:nvSpPr>
          <p:cNvPr id="3" name="Content Placeholder 2"/>
          <p:cNvSpPr>
            <a:spLocks noGrp="1"/>
          </p:cNvSpPr>
          <p:nvPr>
            <p:ph idx="1"/>
          </p:nvPr>
        </p:nvSpPr>
        <p:spPr>
          <a:xfrm>
            <a:off x="457200" y="990601"/>
            <a:ext cx="8229600" cy="4495800"/>
          </a:xfrm>
        </p:spPr>
        <p:txBody>
          <a:bodyPr>
            <a:normAutofit/>
          </a:bodyPr>
          <a:lstStyle/>
          <a:p>
            <a:r>
              <a:rPr lang="en-US" dirty="0" smtClean="0"/>
              <a:t>Interior walls in Type I and II buildings must be constructed of noncombustible or limited-combustible material.</a:t>
            </a:r>
          </a:p>
          <a:p>
            <a:pPr lvl="1"/>
            <a:r>
              <a:rPr lang="en-US" dirty="0" smtClean="0"/>
              <a:t>Essentially saying wood should not be used as a construction material in a noncombustible building.</a:t>
            </a:r>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t>K14/K15 – Interior Finish</a:t>
            </a:r>
            <a:endParaRPr lang="en-US" dirty="0"/>
          </a:p>
        </p:txBody>
      </p:sp>
      <p:sp>
        <p:nvSpPr>
          <p:cNvPr id="3" name="Content Placeholder 2"/>
          <p:cNvSpPr>
            <a:spLocks noGrp="1"/>
          </p:cNvSpPr>
          <p:nvPr>
            <p:ph idx="1"/>
          </p:nvPr>
        </p:nvSpPr>
        <p:spPr>
          <a:xfrm>
            <a:off x="457200" y="838200"/>
            <a:ext cx="8229600" cy="4648201"/>
          </a:xfrm>
        </p:spPr>
        <p:txBody>
          <a:bodyPr>
            <a:normAutofit fontScale="85000" lnSpcReduction="20000"/>
          </a:bodyPr>
          <a:lstStyle/>
          <a:p>
            <a:r>
              <a:rPr lang="en-US" dirty="0" smtClean="0"/>
              <a:t>Flame spread rating documentation is needed for any interior finish applied to walls that is more than 1/28</a:t>
            </a:r>
            <a:r>
              <a:rPr lang="en-US" baseline="30000" dirty="0" smtClean="0"/>
              <a:t>th</a:t>
            </a:r>
            <a:r>
              <a:rPr lang="en-US" dirty="0" smtClean="0"/>
              <a:t> of an inch thick.  </a:t>
            </a:r>
          </a:p>
          <a:p>
            <a:r>
              <a:rPr lang="en-US" dirty="0" smtClean="0"/>
              <a:t>The flame spread rating must be from a test conducted in accordance with NFPA 255.</a:t>
            </a:r>
          </a:p>
          <a:p>
            <a:pPr lvl="1"/>
            <a:r>
              <a:rPr lang="en-US" dirty="0" smtClean="0"/>
              <a:t>Mostly a concern when carpet has been installed on walls.  Carpet is typically tested as a floor application in accordance with NFPA 253.</a:t>
            </a:r>
          </a:p>
          <a:p>
            <a:r>
              <a:rPr lang="en-US" dirty="0" smtClean="0"/>
              <a:t>NFPA 253 and NFPA 255 are NOT equivalent.</a:t>
            </a:r>
          </a:p>
          <a:p>
            <a:r>
              <a:rPr lang="en-US" dirty="0" smtClean="0"/>
              <a:t>Flame retardant agents can be applied to achieve an acceptable flame spread rating.</a:t>
            </a:r>
          </a:p>
          <a:p>
            <a:pPr lvl="1"/>
            <a:r>
              <a:rPr lang="en-US" dirty="0" smtClean="0"/>
              <a:t>Agent must be listed for use with material on which it will be applied.</a:t>
            </a:r>
            <a:endParaRPr lang="en-US" dirty="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K16 – Interior Finish</a:t>
            </a:r>
            <a:endParaRPr lang="en-US" dirty="0"/>
          </a:p>
        </p:txBody>
      </p:sp>
      <p:sp>
        <p:nvSpPr>
          <p:cNvPr id="3" name="Content Placeholder 2"/>
          <p:cNvSpPr>
            <a:spLocks noGrp="1"/>
          </p:cNvSpPr>
          <p:nvPr>
            <p:ph idx="1"/>
          </p:nvPr>
        </p:nvSpPr>
        <p:spPr>
          <a:xfrm>
            <a:off x="457200" y="990601"/>
            <a:ext cx="8229600" cy="4495800"/>
          </a:xfrm>
        </p:spPr>
        <p:txBody>
          <a:bodyPr>
            <a:normAutofit/>
          </a:bodyPr>
          <a:lstStyle/>
          <a:p>
            <a:r>
              <a:rPr lang="en-US" dirty="0" smtClean="0"/>
              <a:t>Interior finish requirements for floor finishes.</a:t>
            </a:r>
          </a:p>
          <a:p>
            <a:r>
              <a:rPr lang="en-US" dirty="0" smtClean="0"/>
              <a:t>Only required for newly installed floor finishes in </a:t>
            </a:r>
            <a:r>
              <a:rPr lang="en-US" dirty="0" err="1" smtClean="0"/>
              <a:t>nonsprinklered</a:t>
            </a:r>
            <a:r>
              <a:rPr lang="en-US" dirty="0" smtClean="0"/>
              <a:t> areas.</a:t>
            </a:r>
          </a:p>
          <a:p>
            <a:pPr lvl="1"/>
            <a:r>
              <a:rPr lang="en-US" dirty="0" smtClean="0"/>
              <a:t>Newly installed – Any floor finish installed after March 13, 2003.</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r>
              <a:rPr lang="en-US" dirty="0" smtClean="0"/>
              <a:t>K17 – Corridor Walls</a:t>
            </a:r>
            <a:endParaRPr lang="en-US" dirty="0"/>
          </a:p>
        </p:txBody>
      </p:sp>
      <p:sp>
        <p:nvSpPr>
          <p:cNvPr id="3" name="Content Placeholder 2"/>
          <p:cNvSpPr>
            <a:spLocks noGrp="1"/>
          </p:cNvSpPr>
          <p:nvPr>
            <p:ph idx="1"/>
          </p:nvPr>
        </p:nvSpPr>
        <p:spPr>
          <a:xfrm>
            <a:off x="457200" y="762000"/>
            <a:ext cx="8229600" cy="4572000"/>
          </a:xfrm>
        </p:spPr>
        <p:txBody>
          <a:bodyPr>
            <a:normAutofit fontScale="92500" lnSpcReduction="10000"/>
          </a:bodyPr>
          <a:lstStyle/>
          <a:p>
            <a:r>
              <a:rPr lang="en-US" dirty="0" smtClean="0"/>
              <a:t>Corridor walls must extend to the underside of the roof or floor above in areas that are not fully </a:t>
            </a:r>
            <a:r>
              <a:rPr lang="en-US" dirty="0" err="1" smtClean="0"/>
              <a:t>sprinklered</a:t>
            </a:r>
            <a:r>
              <a:rPr lang="en-US" dirty="0" smtClean="0"/>
              <a:t> and the walls must have at least a 30min FRR.</a:t>
            </a:r>
          </a:p>
          <a:p>
            <a:r>
              <a:rPr lang="en-US" dirty="0" smtClean="0"/>
              <a:t>Corridor walls can terminate at a monolithic ceiling in an area that is not fully </a:t>
            </a:r>
            <a:r>
              <a:rPr lang="en-US" dirty="0" err="1" smtClean="0"/>
              <a:t>sprinklered</a:t>
            </a:r>
            <a:r>
              <a:rPr lang="en-US" dirty="0" smtClean="0"/>
              <a:t>.</a:t>
            </a:r>
          </a:p>
          <a:p>
            <a:pPr lvl="1"/>
            <a:r>
              <a:rPr lang="en-US" dirty="0" smtClean="0"/>
              <a:t>The entire smoke compartment must have the monolithic ceiling to use this exception</a:t>
            </a:r>
          </a:p>
          <a:p>
            <a:r>
              <a:rPr lang="en-US" dirty="0" smtClean="0"/>
              <a:t>Corridor walls can terminate at a smoke resisting ceiling in a fully </a:t>
            </a:r>
            <a:r>
              <a:rPr lang="en-US" dirty="0" err="1" smtClean="0"/>
              <a:t>spinklered</a:t>
            </a:r>
            <a:r>
              <a:rPr lang="en-US" dirty="0" smtClean="0"/>
              <a:t> area.</a:t>
            </a:r>
          </a:p>
          <a:p>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411162"/>
          </a:xfrm>
        </p:spPr>
        <p:txBody>
          <a:bodyPr>
            <a:normAutofit fontScale="90000"/>
          </a:bodyPr>
          <a:lstStyle/>
          <a:p>
            <a:r>
              <a:rPr lang="en-US" dirty="0" smtClean="0"/>
              <a:t>K17 – Corridor Walls Cont.</a:t>
            </a:r>
            <a:endParaRPr lang="en-US" dirty="0"/>
          </a:p>
        </p:txBody>
      </p:sp>
      <p:sp>
        <p:nvSpPr>
          <p:cNvPr id="3" name="Content Placeholder 2"/>
          <p:cNvSpPr>
            <a:spLocks noGrp="1"/>
          </p:cNvSpPr>
          <p:nvPr>
            <p:ph idx="1"/>
          </p:nvPr>
        </p:nvSpPr>
        <p:spPr>
          <a:xfrm>
            <a:off x="457200" y="762000"/>
            <a:ext cx="8229600" cy="4572000"/>
          </a:xfrm>
        </p:spPr>
        <p:txBody>
          <a:bodyPr>
            <a:normAutofit lnSpcReduction="10000"/>
          </a:bodyPr>
          <a:lstStyle/>
          <a:p>
            <a:r>
              <a:rPr lang="en-US" dirty="0" smtClean="0"/>
              <a:t>There are eight exceptions for existing health care for spaces that are allowed to be open to the corridor.</a:t>
            </a:r>
          </a:p>
          <a:p>
            <a:r>
              <a:rPr lang="en-US" dirty="0" smtClean="0"/>
              <a:t>Most common errors in applying the exceptions:</a:t>
            </a:r>
          </a:p>
          <a:p>
            <a:pPr lvl="1"/>
            <a:r>
              <a:rPr lang="en-US" dirty="0" smtClean="0"/>
              <a:t>Space is used for patient treatment (Therapy Rooms)</a:t>
            </a:r>
          </a:p>
          <a:p>
            <a:pPr lvl="1"/>
            <a:r>
              <a:rPr lang="en-US" dirty="0" smtClean="0"/>
              <a:t>Space does not have 24hr supervision</a:t>
            </a:r>
          </a:p>
          <a:p>
            <a:pPr lvl="1"/>
            <a:r>
              <a:rPr lang="en-US" dirty="0" smtClean="0"/>
              <a:t>Space is used for storage that is deemed hazardous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411162"/>
          </a:xfrm>
        </p:spPr>
        <p:txBody>
          <a:bodyPr>
            <a:normAutofit fontScale="90000"/>
          </a:bodyPr>
          <a:lstStyle/>
          <a:p>
            <a:r>
              <a:rPr lang="en-US" dirty="0" smtClean="0"/>
              <a:t>K17 – Corridor Walls Cont.</a:t>
            </a:r>
            <a:endParaRPr lang="en-US" dirty="0"/>
          </a:p>
        </p:txBody>
      </p:sp>
      <p:sp>
        <p:nvSpPr>
          <p:cNvPr id="3" name="Content Placeholder 2"/>
          <p:cNvSpPr>
            <a:spLocks noGrp="1"/>
          </p:cNvSpPr>
          <p:nvPr>
            <p:ph idx="1"/>
          </p:nvPr>
        </p:nvSpPr>
        <p:spPr>
          <a:xfrm>
            <a:off x="457200" y="762000"/>
            <a:ext cx="8229600" cy="4572000"/>
          </a:xfrm>
        </p:spPr>
        <p:txBody>
          <a:bodyPr>
            <a:normAutofit lnSpcReduction="10000"/>
          </a:bodyPr>
          <a:lstStyle/>
          <a:p>
            <a:r>
              <a:rPr lang="en-US" dirty="0" smtClean="0"/>
              <a:t>Openings in corridor walls cannot exceed 20sqin (80sqin in fully </a:t>
            </a:r>
            <a:r>
              <a:rPr lang="en-US" dirty="0" err="1" smtClean="0"/>
              <a:t>sprinklered</a:t>
            </a:r>
            <a:r>
              <a:rPr lang="en-US" dirty="0" smtClean="0"/>
              <a:t> areas).</a:t>
            </a:r>
          </a:p>
          <a:p>
            <a:r>
              <a:rPr lang="en-US" dirty="0" smtClean="0"/>
              <a:t>Openings created by sliding glass windows fall under same criteria and openings are measured when window is fully open.  </a:t>
            </a:r>
          </a:p>
          <a:p>
            <a:pPr lvl="1"/>
            <a:r>
              <a:rPr lang="en-US" dirty="0" smtClean="0"/>
              <a:t>Does not apply to a sliding glass window at a nurses station</a:t>
            </a:r>
          </a:p>
          <a:p>
            <a:pPr lvl="1"/>
            <a:r>
              <a:rPr lang="en-US" dirty="0" smtClean="0"/>
              <a:t>Space open to the corridor exceptions can be applied for a sliding glass window to a receptionist area</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411162"/>
          </a:xfrm>
        </p:spPr>
        <p:txBody>
          <a:bodyPr>
            <a:normAutofit fontScale="90000"/>
          </a:bodyPr>
          <a:lstStyle/>
          <a:p>
            <a:r>
              <a:rPr lang="en-US" dirty="0" smtClean="0"/>
              <a:t>K17 – Corridor Walls Cont.</a:t>
            </a:r>
            <a:endParaRPr lang="en-US" dirty="0"/>
          </a:p>
        </p:txBody>
      </p:sp>
      <p:sp>
        <p:nvSpPr>
          <p:cNvPr id="3" name="Content Placeholder 2"/>
          <p:cNvSpPr>
            <a:spLocks noGrp="1"/>
          </p:cNvSpPr>
          <p:nvPr>
            <p:ph idx="1"/>
          </p:nvPr>
        </p:nvSpPr>
        <p:spPr>
          <a:xfrm>
            <a:off x="457200" y="762000"/>
            <a:ext cx="8229600" cy="4572000"/>
          </a:xfrm>
        </p:spPr>
        <p:txBody>
          <a:bodyPr>
            <a:normAutofit fontScale="92500" lnSpcReduction="20000"/>
          </a:bodyPr>
          <a:lstStyle/>
          <a:p>
            <a:r>
              <a:rPr lang="en-US" dirty="0" smtClean="0"/>
              <a:t>Kitchen to dining room pass through windows are acceptable if the dining room is separated from the corridor by acceptable walls.</a:t>
            </a:r>
          </a:p>
          <a:p>
            <a:r>
              <a:rPr lang="en-US" dirty="0" smtClean="0"/>
              <a:t>These pass through windows may not be acceptable if the dining room is open to the exit access corridor.</a:t>
            </a:r>
          </a:p>
          <a:p>
            <a:pPr lvl="1"/>
            <a:r>
              <a:rPr lang="en-US" dirty="0" smtClean="0"/>
              <a:t>Space open to the corridor exceptions cannot be applied to the Kitchen.</a:t>
            </a:r>
          </a:p>
          <a:p>
            <a:pPr lvl="1"/>
            <a:r>
              <a:rPr lang="en-US" dirty="0" smtClean="0"/>
              <a:t>To keep the pass through, the opening must be protected in a manner that would automatically close the opening upon the local detection of smoke or activation of the fire alarm system.</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411162"/>
          </a:xfrm>
        </p:spPr>
        <p:txBody>
          <a:bodyPr>
            <a:normAutofit fontScale="90000"/>
          </a:bodyPr>
          <a:lstStyle/>
          <a:p>
            <a:r>
              <a:rPr lang="en-US" dirty="0" smtClean="0"/>
              <a:t>K17 – Corridor Walls Cont.</a:t>
            </a:r>
            <a:endParaRPr lang="en-US" dirty="0"/>
          </a:p>
        </p:txBody>
      </p:sp>
      <p:sp>
        <p:nvSpPr>
          <p:cNvPr id="3" name="Content Placeholder 2"/>
          <p:cNvSpPr>
            <a:spLocks noGrp="1"/>
          </p:cNvSpPr>
          <p:nvPr>
            <p:ph idx="1"/>
          </p:nvPr>
        </p:nvSpPr>
        <p:spPr>
          <a:xfrm>
            <a:off x="457200" y="914400"/>
            <a:ext cx="8229600" cy="1600200"/>
          </a:xfrm>
        </p:spPr>
        <p:txBody>
          <a:bodyPr>
            <a:normAutofit/>
          </a:bodyPr>
          <a:lstStyle/>
          <a:p>
            <a:r>
              <a:rPr lang="en-US" dirty="0" smtClean="0"/>
              <a:t>Transfer grilles are not acceptable in corridor walls.</a:t>
            </a:r>
          </a:p>
          <a:p>
            <a:pPr lvl="1"/>
            <a:r>
              <a:rPr lang="en-US" dirty="0" smtClean="0"/>
              <a:t>Dampers do not make transfer grilles permissible</a:t>
            </a:r>
          </a:p>
          <a:p>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11162"/>
          </a:xfrm>
        </p:spPr>
        <p:txBody>
          <a:bodyPr>
            <a:normAutofit fontScale="90000"/>
          </a:bodyPr>
          <a:lstStyle/>
          <a:p>
            <a:r>
              <a:rPr lang="en-US" dirty="0" smtClean="0"/>
              <a:t>K18 – Corridor Doors</a:t>
            </a:r>
            <a:endParaRPr lang="en-US" dirty="0"/>
          </a:p>
        </p:txBody>
      </p:sp>
      <p:sp>
        <p:nvSpPr>
          <p:cNvPr id="3" name="Content Placeholder 2"/>
          <p:cNvSpPr>
            <a:spLocks noGrp="1"/>
          </p:cNvSpPr>
          <p:nvPr>
            <p:ph idx="1"/>
          </p:nvPr>
        </p:nvSpPr>
        <p:spPr>
          <a:xfrm>
            <a:off x="152400" y="685800"/>
            <a:ext cx="8686800" cy="4724400"/>
          </a:xfrm>
        </p:spPr>
        <p:txBody>
          <a:bodyPr>
            <a:normAutofit fontScale="92500" lnSpcReduction="20000"/>
          </a:bodyPr>
          <a:lstStyle/>
          <a:p>
            <a:r>
              <a:rPr lang="en-US" dirty="0" smtClean="0"/>
              <a:t>Corridor doors must have at least a 20min FRR in an area that is not fully </a:t>
            </a:r>
            <a:r>
              <a:rPr lang="en-US" dirty="0" err="1" smtClean="0"/>
              <a:t>sprinklered</a:t>
            </a:r>
            <a:r>
              <a:rPr lang="en-US" dirty="0" smtClean="0"/>
              <a:t>.</a:t>
            </a:r>
          </a:p>
          <a:p>
            <a:pPr lvl="1"/>
            <a:r>
              <a:rPr lang="en-US" dirty="0" smtClean="0"/>
              <a:t>Labeled door</a:t>
            </a:r>
          </a:p>
          <a:p>
            <a:pPr lvl="1"/>
            <a:r>
              <a:rPr lang="en-US" dirty="0" smtClean="0"/>
              <a:t>1.75in solid core wood door</a:t>
            </a:r>
          </a:p>
          <a:p>
            <a:pPr lvl="1"/>
            <a:r>
              <a:rPr lang="en-US" dirty="0" smtClean="0"/>
              <a:t>Door frames must also be FRR or metal</a:t>
            </a:r>
          </a:p>
          <a:p>
            <a:r>
              <a:rPr lang="en-US" dirty="0" smtClean="0"/>
              <a:t>Corridor doors must resist the passage of smoke. </a:t>
            </a:r>
          </a:p>
          <a:p>
            <a:pPr lvl="1"/>
            <a:r>
              <a:rPr lang="en-US" dirty="0" smtClean="0"/>
              <a:t>CMS S&amp;C Memo 07-18</a:t>
            </a:r>
          </a:p>
          <a:p>
            <a:pPr lvl="2"/>
            <a:r>
              <a:rPr lang="en-US" dirty="0" smtClean="0"/>
              <a:t>Not fully </a:t>
            </a:r>
            <a:r>
              <a:rPr lang="en-US" dirty="0" err="1" smtClean="0"/>
              <a:t>sprinklered</a:t>
            </a:r>
            <a:r>
              <a:rPr lang="en-US" dirty="0" smtClean="0"/>
              <a:t> – No more than .25in gap between the door jamb and face of door</a:t>
            </a:r>
          </a:p>
          <a:p>
            <a:pPr lvl="2"/>
            <a:r>
              <a:rPr lang="en-US" dirty="0" smtClean="0"/>
              <a:t>Fully </a:t>
            </a:r>
            <a:r>
              <a:rPr lang="en-US" dirty="0" err="1" smtClean="0"/>
              <a:t>sprinklered</a:t>
            </a:r>
            <a:r>
              <a:rPr lang="en-US" dirty="0" smtClean="0"/>
              <a:t> – No more than .5in gap between the door jamb and face of door</a:t>
            </a:r>
          </a:p>
          <a:p>
            <a:pPr lvl="2"/>
            <a:r>
              <a:rPr lang="en-US" dirty="0" smtClean="0"/>
              <a:t>Door jamb acts as an astragal, so the door cannot sag below the jamb</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K18 – Corridor Doors Cont.</a:t>
            </a:r>
            <a:br>
              <a:rPr lang="en-US" dirty="0" smtClean="0"/>
            </a:br>
            <a:endParaRPr lang="en-US" dirty="0"/>
          </a:p>
        </p:txBody>
      </p:sp>
      <p:sp>
        <p:nvSpPr>
          <p:cNvPr id="20" name="Content Placeholder 19"/>
          <p:cNvSpPr>
            <a:spLocks noGrp="1"/>
          </p:cNvSpPr>
          <p:nvPr>
            <p:ph idx="1"/>
          </p:nvPr>
        </p:nvSpPr>
        <p:spPr>
          <a:xfrm>
            <a:off x="304800" y="914400"/>
            <a:ext cx="8458200" cy="4572001"/>
          </a:xfrm>
        </p:spPr>
        <p:txBody>
          <a:bodyPr/>
          <a:lstStyle/>
          <a:p>
            <a:r>
              <a:rPr lang="en-US" dirty="0" smtClean="0"/>
              <a:t>Other common deficiencies with corridor doors</a:t>
            </a:r>
          </a:p>
          <a:p>
            <a:pPr lvl="1"/>
            <a:r>
              <a:rPr lang="en-US" dirty="0" smtClean="0"/>
              <a:t>Doors held open by devices that do not release with a push or pull of the door.</a:t>
            </a:r>
          </a:p>
          <a:p>
            <a:pPr lvl="2"/>
            <a:r>
              <a:rPr lang="en-US" dirty="0" smtClean="0"/>
              <a:t>Kick-stop, wedge, furniture, etc.</a:t>
            </a:r>
          </a:p>
          <a:p>
            <a:pPr lvl="2"/>
            <a:r>
              <a:rPr lang="en-US" dirty="0" smtClean="0"/>
              <a:t>A magnetic hold-open, friction catch, or closer-brake are acceptable examples.</a:t>
            </a:r>
          </a:p>
          <a:p>
            <a:r>
              <a:rPr lang="en-US" dirty="0" smtClean="0"/>
              <a:t>Doors do not latch or lack a latching device.</a:t>
            </a:r>
          </a:p>
          <a:p>
            <a:endParaRPr lang="en-US" dirty="0" smtClean="0"/>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dirty="0" smtClean="0"/>
              <a:t>K22 – Exit Signs</a:t>
            </a:r>
            <a:endParaRPr lang="en-US" dirty="0"/>
          </a:p>
        </p:txBody>
      </p:sp>
      <p:sp>
        <p:nvSpPr>
          <p:cNvPr id="20" name="Content Placeholder 19"/>
          <p:cNvSpPr>
            <a:spLocks noGrp="1"/>
          </p:cNvSpPr>
          <p:nvPr>
            <p:ph idx="1"/>
          </p:nvPr>
        </p:nvSpPr>
        <p:spPr>
          <a:xfrm>
            <a:off x="304800" y="990600"/>
            <a:ext cx="8458200" cy="4343401"/>
          </a:xfrm>
        </p:spPr>
        <p:txBody>
          <a:bodyPr>
            <a:normAutofit fontScale="92500" lnSpcReduction="10000"/>
          </a:bodyPr>
          <a:lstStyle/>
          <a:p>
            <a:r>
              <a:rPr lang="en-US" dirty="0" smtClean="0"/>
              <a:t>Access to exits must be indicated by appropriate exit signs when the path to the exit is not obvious.</a:t>
            </a:r>
          </a:p>
          <a:p>
            <a:pPr lvl="1"/>
            <a:r>
              <a:rPr lang="en-US" dirty="0" smtClean="0"/>
              <a:t>Directional arrows incorrectly direct evacuees</a:t>
            </a:r>
          </a:p>
          <a:p>
            <a:r>
              <a:rPr lang="en-US" dirty="0" smtClean="0"/>
              <a:t>When a door that is not an emergency exit but it is obvious that it leads outside the door must be marked with a “NO EXIT” sign.</a:t>
            </a:r>
          </a:p>
          <a:p>
            <a:pPr lvl="1"/>
            <a:r>
              <a:rPr lang="en-US" dirty="0" smtClean="0"/>
              <a:t>LSC Section 7.10.8.1 specifies the dimensions of the letters on the signs and the language</a:t>
            </a:r>
          </a:p>
          <a:p>
            <a:pPr lvl="1"/>
            <a:r>
              <a:rPr lang="en-US" dirty="0" smtClean="0"/>
              <a:t>Existing signs do not need to meet 7.10.8.1 if acceptable to AHJ</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dirty="0" smtClean="0"/>
              <a:t>K20 – Vertical Openings</a:t>
            </a:r>
            <a:endParaRPr lang="en-US" dirty="0"/>
          </a:p>
        </p:txBody>
      </p:sp>
      <p:sp>
        <p:nvSpPr>
          <p:cNvPr id="20" name="Content Placeholder 19"/>
          <p:cNvSpPr>
            <a:spLocks noGrp="1"/>
          </p:cNvSpPr>
          <p:nvPr>
            <p:ph idx="1"/>
          </p:nvPr>
        </p:nvSpPr>
        <p:spPr>
          <a:xfrm>
            <a:off x="304800" y="990600"/>
            <a:ext cx="8458200" cy="4343401"/>
          </a:xfrm>
        </p:spPr>
        <p:txBody>
          <a:bodyPr>
            <a:normAutofit/>
          </a:bodyPr>
          <a:lstStyle/>
          <a:p>
            <a:r>
              <a:rPr lang="en-US" dirty="0" smtClean="0"/>
              <a:t>Vertical openings must be enclosed with at least 1hr FRR construction.</a:t>
            </a:r>
          </a:p>
          <a:p>
            <a:pPr lvl="1"/>
            <a:r>
              <a:rPr lang="en-US" dirty="0" smtClean="0"/>
              <a:t>LSC Section 8.2.5.4, existing enclosures in existing buildings have a 1/2hr FRR, does not apply because the occupancy chapter requirement supersedes it.</a:t>
            </a:r>
          </a:p>
          <a:p>
            <a:r>
              <a:rPr lang="en-US" dirty="0" smtClean="0"/>
              <a:t>Doors in vertical openings must have a 1hr FRR, must be self-closing, and must normally be kept closed.</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dirty="0" smtClean="0"/>
              <a:t>K20 – Vertical Openings Cont.</a:t>
            </a:r>
            <a:endParaRPr lang="en-US" dirty="0"/>
          </a:p>
        </p:txBody>
      </p:sp>
      <p:sp>
        <p:nvSpPr>
          <p:cNvPr id="20" name="Content Placeholder 19"/>
          <p:cNvSpPr>
            <a:spLocks noGrp="1"/>
          </p:cNvSpPr>
          <p:nvPr>
            <p:ph idx="1"/>
          </p:nvPr>
        </p:nvSpPr>
        <p:spPr>
          <a:xfrm>
            <a:off x="304800" y="990600"/>
            <a:ext cx="8458200" cy="4343401"/>
          </a:xfrm>
        </p:spPr>
        <p:txBody>
          <a:bodyPr>
            <a:normAutofit lnSpcReduction="10000"/>
          </a:bodyPr>
          <a:lstStyle/>
          <a:p>
            <a:r>
              <a:rPr lang="en-US" dirty="0" smtClean="0"/>
              <a:t>Enclosure must extend from the bottom to the top of the building.  Otherwise, the top and/or bottom of the enclosure must be capped with 1hr FRR construction.</a:t>
            </a:r>
          </a:p>
          <a:p>
            <a:pPr lvl="1"/>
            <a:r>
              <a:rPr lang="en-US" dirty="0" smtClean="0"/>
              <a:t>Shaft can terminate in a room related to the use of the shaft if the room meets all FRR requirements for vertical openings (Laundry chute termination room)</a:t>
            </a:r>
          </a:p>
          <a:p>
            <a:r>
              <a:rPr lang="en-US" dirty="0" smtClean="0"/>
              <a:t>Penetrations into vertical openings must be properly </a:t>
            </a:r>
            <a:r>
              <a:rPr lang="en-US" dirty="0" err="1" smtClean="0"/>
              <a:t>firestopped</a:t>
            </a:r>
            <a:r>
              <a:rPr lang="en-US" dirty="0" smtClean="0"/>
              <a:t> to maintain the 1hr FRR.</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fontScale="90000"/>
          </a:bodyPr>
          <a:lstStyle/>
          <a:p>
            <a:r>
              <a:rPr lang="en-US" dirty="0" smtClean="0"/>
              <a:t>K20 – Vertical Openings Cont.</a:t>
            </a:r>
            <a:endParaRPr lang="en-US" dirty="0"/>
          </a:p>
        </p:txBody>
      </p:sp>
      <p:sp>
        <p:nvSpPr>
          <p:cNvPr id="20" name="Content Placeholder 19"/>
          <p:cNvSpPr>
            <a:spLocks noGrp="1"/>
          </p:cNvSpPr>
          <p:nvPr>
            <p:ph idx="1"/>
          </p:nvPr>
        </p:nvSpPr>
        <p:spPr>
          <a:xfrm>
            <a:off x="381000" y="762000"/>
            <a:ext cx="8763000" cy="4648201"/>
          </a:xfrm>
        </p:spPr>
        <p:txBody>
          <a:bodyPr>
            <a:normAutofit fontScale="92500" lnSpcReduction="20000"/>
          </a:bodyPr>
          <a:lstStyle/>
          <a:p>
            <a:r>
              <a:rPr lang="en-US" dirty="0" smtClean="0"/>
              <a:t>FSES and Vertical Openings</a:t>
            </a:r>
          </a:p>
          <a:p>
            <a:pPr lvl="1"/>
            <a:r>
              <a:rPr lang="en-US" dirty="0" smtClean="0"/>
              <a:t>An FSES can be used to achieve compliance in lieu of correcting some vertical opening related deficiencies</a:t>
            </a:r>
          </a:p>
          <a:p>
            <a:pPr lvl="2"/>
            <a:r>
              <a:rPr lang="en-US" dirty="0" smtClean="0"/>
              <a:t>Enclosures that are not constructed with the proper rating</a:t>
            </a:r>
          </a:p>
          <a:p>
            <a:pPr lvl="2"/>
            <a:r>
              <a:rPr lang="en-US" dirty="0" smtClean="0"/>
              <a:t>Enclosures that are not complete from the bottom of the building to the top</a:t>
            </a:r>
          </a:p>
          <a:p>
            <a:pPr lvl="1"/>
            <a:r>
              <a:rPr lang="en-US" dirty="0" smtClean="0"/>
              <a:t>An FSES cannot be used to achieve compliance for the lack of required fire dampers in duct penetrations of vertical opening enclosure walls.  Similarly, an FSES cannot be used for improper installation of required fire dampers.</a:t>
            </a:r>
          </a:p>
          <a:p>
            <a:pPr lvl="2"/>
            <a:r>
              <a:rPr lang="en-US" dirty="0" smtClean="0"/>
              <a:t>This deficiency is actually an HVAC deficiency out of NFPA 90A</a:t>
            </a:r>
          </a:p>
          <a:p>
            <a:pPr lvl="2"/>
            <a:r>
              <a:rPr lang="en-US" dirty="0" smtClean="0"/>
              <a:t>An FSES fails when there is a lack of compliance with NFPA 90A (CMS-2786T Table 8.C.)</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305800" cy="838200"/>
          </a:xfrm>
        </p:spPr>
        <p:txBody>
          <a:bodyPr>
            <a:normAutofit/>
          </a:bodyPr>
          <a:lstStyle/>
          <a:p>
            <a:r>
              <a:rPr lang="en-US" dirty="0" smtClean="0"/>
              <a:t>K21 – Self-Closing Door Hold-Opens</a:t>
            </a:r>
            <a:endParaRPr lang="en-US" dirty="0"/>
          </a:p>
        </p:txBody>
      </p:sp>
      <p:sp>
        <p:nvSpPr>
          <p:cNvPr id="20" name="Content Placeholder 19"/>
          <p:cNvSpPr>
            <a:spLocks noGrp="1"/>
          </p:cNvSpPr>
          <p:nvPr>
            <p:ph idx="1"/>
          </p:nvPr>
        </p:nvSpPr>
        <p:spPr>
          <a:xfrm>
            <a:off x="304800" y="990600"/>
            <a:ext cx="8458200" cy="4343401"/>
          </a:xfrm>
        </p:spPr>
        <p:txBody>
          <a:bodyPr>
            <a:normAutofit/>
          </a:bodyPr>
          <a:lstStyle/>
          <a:p>
            <a:r>
              <a:rPr lang="en-US" dirty="0" smtClean="0"/>
              <a:t>Doors in exit passageways, stairway enclosures, horizontal exits, smoke barriers, and hazardous areas can only be held open by a device that automatically closes the door upon activation of one of the following:</a:t>
            </a:r>
          </a:p>
          <a:p>
            <a:pPr lvl="1"/>
            <a:r>
              <a:rPr lang="en-US" dirty="0" smtClean="0"/>
              <a:t>Fire alarm system</a:t>
            </a:r>
          </a:p>
          <a:p>
            <a:pPr lvl="1"/>
            <a:r>
              <a:rPr lang="en-US" dirty="0" smtClean="0"/>
              <a:t>Local smoke detector</a:t>
            </a:r>
          </a:p>
          <a:p>
            <a:pPr lvl="1"/>
            <a:r>
              <a:rPr lang="en-US" dirty="0" smtClean="0"/>
              <a:t>Sprinkler system</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K21 – Self-Closing Door Hold-Opens Cont.</a:t>
            </a:r>
            <a:endParaRPr lang="en-US" dirty="0"/>
          </a:p>
        </p:txBody>
      </p:sp>
      <p:sp>
        <p:nvSpPr>
          <p:cNvPr id="5" name="Text Placeholder 4"/>
          <p:cNvSpPr>
            <a:spLocks noGrp="1"/>
          </p:cNvSpPr>
          <p:nvPr>
            <p:ph type="body" idx="1"/>
          </p:nvPr>
        </p:nvSpPr>
        <p:spPr>
          <a:xfrm>
            <a:off x="457200" y="1447800"/>
            <a:ext cx="4040188" cy="369887"/>
          </a:xfrm>
        </p:spPr>
        <p:txBody>
          <a:bodyPr>
            <a:normAutofit fontScale="92500" lnSpcReduction="20000"/>
          </a:bodyPr>
          <a:lstStyle/>
          <a:p>
            <a:r>
              <a:rPr lang="en-US" dirty="0" smtClean="0"/>
              <a:t>Unacceptable Hold-Open</a:t>
            </a:r>
            <a:endParaRPr lang="en-US" dirty="0"/>
          </a:p>
        </p:txBody>
      </p:sp>
      <p:sp>
        <p:nvSpPr>
          <p:cNvPr id="6" name="Content Placeholder 5"/>
          <p:cNvSpPr>
            <a:spLocks noGrp="1"/>
          </p:cNvSpPr>
          <p:nvPr>
            <p:ph sz="half" idx="2"/>
          </p:nvPr>
        </p:nvSpPr>
        <p:spPr>
          <a:xfrm>
            <a:off x="457200" y="1828801"/>
            <a:ext cx="4040188" cy="3505199"/>
          </a:xfrm>
        </p:spPr>
        <p:txBody>
          <a:bodyPr/>
          <a:lstStyle/>
          <a:p>
            <a:endParaRPr lang="en-US" dirty="0"/>
          </a:p>
        </p:txBody>
      </p:sp>
      <p:sp>
        <p:nvSpPr>
          <p:cNvPr id="7" name="Text Placeholder 6"/>
          <p:cNvSpPr>
            <a:spLocks noGrp="1"/>
          </p:cNvSpPr>
          <p:nvPr>
            <p:ph type="body" sz="quarter" idx="3"/>
          </p:nvPr>
        </p:nvSpPr>
        <p:spPr>
          <a:xfrm>
            <a:off x="4648200" y="1447800"/>
            <a:ext cx="4041775" cy="369887"/>
          </a:xfrm>
        </p:spPr>
        <p:txBody>
          <a:bodyPr>
            <a:normAutofit fontScale="92500" lnSpcReduction="20000"/>
          </a:bodyPr>
          <a:lstStyle/>
          <a:p>
            <a:r>
              <a:rPr lang="en-US" dirty="0" smtClean="0"/>
              <a:t>Acceptable Hold-Open</a:t>
            </a:r>
            <a:endParaRPr lang="en-US" dirty="0"/>
          </a:p>
        </p:txBody>
      </p:sp>
      <p:sp>
        <p:nvSpPr>
          <p:cNvPr id="8" name="Content Placeholder 7"/>
          <p:cNvSpPr>
            <a:spLocks noGrp="1"/>
          </p:cNvSpPr>
          <p:nvPr>
            <p:ph sz="quarter" idx="4"/>
          </p:nvPr>
        </p:nvSpPr>
        <p:spPr>
          <a:xfrm>
            <a:off x="4645025" y="1828801"/>
            <a:ext cx="4041775" cy="3505200"/>
          </a:xfrm>
        </p:spPr>
        <p:txBody>
          <a:bodyPr/>
          <a:lstStyle/>
          <a:p>
            <a:endParaRPr lang="en-US" dirty="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K33 – Exit Stairways</a:t>
            </a:r>
            <a:endParaRPr lang="en-US" dirty="0"/>
          </a:p>
        </p:txBody>
      </p:sp>
      <p:sp>
        <p:nvSpPr>
          <p:cNvPr id="20" name="Content Placeholder 19"/>
          <p:cNvSpPr>
            <a:spLocks noGrp="1"/>
          </p:cNvSpPr>
          <p:nvPr>
            <p:ph idx="1"/>
          </p:nvPr>
        </p:nvSpPr>
        <p:spPr>
          <a:xfrm>
            <a:off x="228600" y="914400"/>
            <a:ext cx="8458200" cy="4724400"/>
          </a:xfrm>
        </p:spPr>
        <p:txBody>
          <a:bodyPr>
            <a:normAutofit fontScale="85000" lnSpcReduction="20000"/>
          </a:bodyPr>
          <a:lstStyle/>
          <a:p>
            <a:r>
              <a:rPr lang="en-US" dirty="0" smtClean="0"/>
              <a:t>Similar requirements to K20 for stairway enclosure construction.</a:t>
            </a:r>
          </a:p>
          <a:p>
            <a:r>
              <a:rPr lang="en-US" dirty="0" smtClean="0"/>
              <a:t>No enclosed useable space within an exit stairway including under stairs</a:t>
            </a:r>
          </a:p>
          <a:p>
            <a:pPr lvl="1"/>
            <a:r>
              <a:rPr lang="en-US" dirty="0" smtClean="0"/>
              <a:t>Enclosed space is permitted under stairs if the space is constructed with same FRR of stairway and access to the space is not from within exit stairway</a:t>
            </a:r>
          </a:p>
          <a:p>
            <a:r>
              <a:rPr lang="en-US" dirty="0" smtClean="0"/>
              <a:t>Unenclosed spaces within stairway shall not be used for any purpose that may interfere with egress</a:t>
            </a:r>
          </a:p>
          <a:p>
            <a:pPr lvl="1"/>
            <a:r>
              <a:rPr lang="en-US" dirty="0" smtClean="0"/>
              <a:t>No storage or equipment installation in stairway</a:t>
            </a:r>
          </a:p>
          <a:p>
            <a:pPr lvl="1"/>
            <a:r>
              <a:rPr lang="en-US" dirty="0" smtClean="0"/>
              <a:t>There is no exception to allow storage if the stairway is protected by sprinklers</a:t>
            </a:r>
            <a:br>
              <a:rPr lang="en-US" dirty="0" smtClean="0"/>
            </a:br>
            <a:r>
              <a:rPr lang="en-US" dirty="0" smtClean="0"/>
              <a:t>	</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dirty="0" smtClean="0"/>
              <a:t>K33 – Exit Stairways Cont.</a:t>
            </a:r>
            <a:endParaRPr lang="en-US" dirty="0"/>
          </a:p>
        </p:txBody>
      </p:sp>
      <p:sp>
        <p:nvSpPr>
          <p:cNvPr id="20" name="Content Placeholder 19"/>
          <p:cNvSpPr>
            <a:spLocks noGrp="1"/>
          </p:cNvSpPr>
          <p:nvPr>
            <p:ph idx="1"/>
          </p:nvPr>
        </p:nvSpPr>
        <p:spPr>
          <a:xfrm>
            <a:off x="304800" y="914400"/>
            <a:ext cx="8458200" cy="4419600"/>
          </a:xfrm>
        </p:spPr>
        <p:txBody>
          <a:bodyPr>
            <a:normAutofit/>
          </a:bodyPr>
          <a:lstStyle/>
          <a:p>
            <a:r>
              <a:rPr lang="en-US" dirty="0" smtClean="0"/>
              <a:t>No storage or equipment installation in stairway</a:t>
            </a:r>
          </a:p>
          <a:p>
            <a:pPr lvl="1"/>
            <a:r>
              <a:rPr lang="en-US" dirty="0" smtClean="0"/>
              <a:t>NFPA A.7.1.3.2.3 – This provision prohibits the use of exit enclosures for storage or for installation of equipment not necessary for safety.  Occupancy is prohibited other than for egress, refuge, and access.  The intent is that the exit enclosure essentially be “sterile” with respect with fire safety hazards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fontScale="90000"/>
          </a:bodyPr>
          <a:lstStyle/>
          <a:p>
            <a:r>
              <a:rPr lang="en-US" dirty="0" smtClean="0"/>
              <a:t>K23/K24 – Smoke </a:t>
            </a:r>
            <a:r>
              <a:rPr lang="en-US" dirty="0" err="1" smtClean="0"/>
              <a:t>Compartmentation</a:t>
            </a:r>
            <a:endParaRPr lang="en-US" dirty="0"/>
          </a:p>
        </p:txBody>
      </p:sp>
      <p:sp>
        <p:nvSpPr>
          <p:cNvPr id="20" name="Content Placeholder 19"/>
          <p:cNvSpPr>
            <a:spLocks noGrp="1"/>
          </p:cNvSpPr>
          <p:nvPr>
            <p:ph idx="1"/>
          </p:nvPr>
        </p:nvSpPr>
        <p:spPr>
          <a:xfrm>
            <a:off x="304800" y="1066800"/>
            <a:ext cx="8458200" cy="4267201"/>
          </a:xfrm>
        </p:spPr>
        <p:txBody>
          <a:bodyPr>
            <a:normAutofit/>
          </a:bodyPr>
          <a:lstStyle/>
          <a:p>
            <a:r>
              <a:rPr lang="en-US" dirty="0" smtClean="0"/>
              <a:t>K23 - There must be a smoke barrier to form at least two smoke compartments on every sleeping floor where there are more than 30 residents.</a:t>
            </a:r>
          </a:p>
          <a:p>
            <a:r>
              <a:rPr lang="en-US" dirty="0" smtClean="0"/>
              <a:t>K24 – Smoke compartment shall not exceed 22,500sqft and travel distance to smoke barrier door cannot exceed 200ft.</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K25 – Smoke Barriers</a:t>
            </a:r>
            <a:endParaRPr lang="en-US" dirty="0"/>
          </a:p>
        </p:txBody>
      </p:sp>
      <p:sp>
        <p:nvSpPr>
          <p:cNvPr id="20" name="Content Placeholder 19"/>
          <p:cNvSpPr>
            <a:spLocks noGrp="1"/>
          </p:cNvSpPr>
          <p:nvPr>
            <p:ph idx="1"/>
          </p:nvPr>
        </p:nvSpPr>
        <p:spPr>
          <a:xfrm>
            <a:off x="304800" y="838201"/>
            <a:ext cx="8458200" cy="4419599"/>
          </a:xfrm>
        </p:spPr>
        <p:txBody>
          <a:bodyPr>
            <a:normAutofit lnSpcReduction="10000"/>
          </a:bodyPr>
          <a:lstStyle/>
          <a:p>
            <a:r>
              <a:rPr lang="en-US" dirty="0" smtClean="0"/>
              <a:t>Smoke barrier walls must have a 1/2hr FRR.  (1hr FRR for new construction)</a:t>
            </a:r>
          </a:p>
          <a:p>
            <a:r>
              <a:rPr lang="en-US" dirty="0" smtClean="0"/>
              <a:t>Smoke barriers must be continuous from outside wall to outside wall or to another smoke barrier.</a:t>
            </a:r>
          </a:p>
          <a:p>
            <a:r>
              <a:rPr lang="en-US" dirty="0" smtClean="0"/>
              <a:t>Smoke barrier must be continuous from the floor to the floor above or the roof.</a:t>
            </a:r>
          </a:p>
          <a:p>
            <a:r>
              <a:rPr lang="en-US" dirty="0" smtClean="0"/>
              <a:t>Smoke barriers cannot terminate at the bottom of a roof/ceiling assembly.</a:t>
            </a:r>
          </a:p>
          <a:p>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K25 – Smoke Barriers Cont.</a:t>
            </a:r>
            <a:endParaRPr lang="en-US" dirty="0"/>
          </a:p>
        </p:txBody>
      </p:sp>
      <p:sp>
        <p:nvSpPr>
          <p:cNvPr id="20" name="Content Placeholder 19"/>
          <p:cNvSpPr>
            <a:spLocks noGrp="1"/>
          </p:cNvSpPr>
          <p:nvPr>
            <p:ph idx="1"/>
          </p:nvPr>
        </p:nvSpPr>
        <p:spPr>
          <a:xfrm>
            <a:off x="304800" y="838201"/>
            <a:ext cx="8458200" cy="4419599"/>
          </a:xfrm>
        </p:spPr>
        <p:txBody>
          <a:bodyPr>
            <a:normAutofit lnSpcReduction="10000"/>
          </a:bodyPr>
          <a:lstStyle/>
          <a:p>
            <a:r>
              <a:rPr lang="en-US" dirty="0" smtClean="0"/>
              <a:t>Smoke barrier penetrations must be properly </a:t>
            </a:r>
            <a:r>
              <a:rPr lang="en-US" dirty="0" err="1" smtClean="0"/>
              <a:t>firestopped</a:t>
            </a:r>
            <a:r>
              <a:rPr lang="en-US" dirty="0" smtClean="0"/>
              <a:t>.</a:t>
            </a:r>
          </a:p>
          <a:p>
            <a:pPr lvl="1"/>
            <a:r>
              <a:rPr lang="en-US" dirty="0" smtClean="0"/>
              <a:t>Existing penetrations must only be smoke tight</a:t>
            </a:r>
          </a:p>
          <a:p>
            <a:pPr lvl="1"/>
            <a:r>
              <a:rPr lang="en-US" dirty="0" smtClean="0"/>
              <a:t>New </a:t>
            </a:r>
            <a:r>
              <a:rPr lang="en-US" dirty="0" err="1" smtClean="0"/>
              <a:t>firestopping</a:t>
            </a:r>
            <a:r>
              <a:rPr lang="en-US" dirty="0" smtClean="0"/>
              <a:t> must maintain the fire resistance rating of the smoke barrier by means of a listed through penetration system</a:t>
            </a:r>
          </a:p>
          <a:p>
            <a:pPr lvl="3"/>
            <a:r>
              <a:rPr lang="en-US" dirty="0" smtClean="0"/>
              <a:t>Noncombustible penetrations can be </a:t>
            </a:r>
            <a:r>
              <a:rPr lang="en-US" dirty="0" err="1" smtClean="0"/>
              <a:t>firestopped</a:t>
            </a:r>
            <a:r>
              <a:rPr lang="en-US" dirty="0" smtClean="0"/>
              <a:t> with rigid materials</a:t>
            </a:r>
          </a:p>
          <a:p>
            <a:pPr lvl="3"/>
            <a:r>
              <a:rPr lang="en-US" dirty="0" smtClean="0"/>
              <a:t>Combustible penetrations must be </a:t>
            </a:r>
            <a:r>
              <a:rPr lang="en-US" dirty="0" err="1" smtClean="0"/>
              <a:t>firestopped</a:t>
            </a:r>
            <a:r>
              <a:rPr lang="en-US" dirty="0" smtClean="0"/>
              <a:t> with through penetration systems that incorporate </a:t>
            </a:r>
            <a:r>
              <a:rPr lang="en-US" dirty="0" err="1" smtClean="0"/>
              <a:t>intumescent</a:t>
            </a:r>
            <a:r>
              <a:rPr lang="en-US" dirty="0" smtClean="0"/>
              <a:t> materials that expand when the penetration burns away</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K25 – Smoke Barriers Cont.</a:t>
            </a:r>
            <a:endParaRPr lang="en-US" dirty="0"/>
          </a:p>
        </p:txBody>
      </p:sp>
      <p:sp>
        <p:nvSpPr>
          <p:cNvPr id="20" name="Content Placeholder 19"/>
          <p:cNvSpPr>
            <a:spLocks noGrp="1"/>
          </p:cNvSpPr>
          <p:nvPr>
            <p:ph idx="1"/>
          </p:nvPr>
        </p:nvSpPr>
        <p:spPr>
          <a:xfrm>
            <a:off x="304800" y="838201"/>
            <a:ext cx="8458200" cy="4419599"/>
          </a:xfrm>
        </p:spPr>
        <p:txBody>
          <a:bodyPr>
            <a:normAutofit lnSpcReduction="10000"/>
          </a:bodyPr>
          <a:lstStyle/>
          <a:p>
            <a:r>
              <a:rPr lang="en-US" dirty="0" smtClean="0"/>
              <a:t>Windows in smoke barriers must be protected by fire-rated glazing or wired glass and must be in steel frames.</a:t>
            </a:r>
          </a:p>
          <a:p>
            <a:endParaRPr lang="en-US" dirty="0" smtClean="0"/>
          </a:p>
          <a:p>
            <a:r>
              <a:rPr lang="en-US" dirty="0" smtClean="0"/>
              <a:t>K26 – There must be adequate space on each side of the smoke barrier for residents.</a:t>
            </a:r>
          </a:p>
          <a:p>
            <a:pPr lvl="1"/>
            <a:r>
              <a:rPr lang="en-US" dirty="0" smtClean="0"/>
              <a:t>At least 30sqft per resident in the total of all corridors, resident rooms, dining rooms, and other low hazard areas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K27 – Smoke Barrier Doors</a:t>
            </a:r>
            <a:endParaRPr lang="en-US" dirty="0"/>
          </a:p>
        </p:txBody>
      </p:sp>
      <p:sp>
        <p:nvSpPr>
          <p:cNvPr id="20" name="Content Placeholder 19"/>
          <p:cNvSpPr>
            <a:spLocks noGrp="1"/>
          </p:cNvSpPr>
          <p:nvPr>
            <p:ph idx="1"/>
          </p:nvPr>
        </p:nvSpPr>
        <p:spPr>
          <a:xfrm>
            <a:off x="304800" y="838201"/>
            <a:ext cx="8458200" cy="4419599"/>
          </a:xfrm>
        </p:spPr>
        <p:txBody>
          <a:bodyPr>
            <a:normAutofit/>
          </a:bodyPr>
          <a:lstStyle/>
          <a:p>
            <a:r>
              <a:rPr lang="en-US" dirty="0" smtClean="0"/>
              <a:t>Smoke barrier doors must be 20min FRR</a:t>
            </a:r>
          </a:p>
          <a:p>
            <a:pPr lvl="1"/>
            <a:r>
              <a:rPr lang="en-US" dirty="0" smtClean="0"/>
              <a:t>1.75in solid bonded wood core can be assumed 20min FRR</a:t>
            </a:r>
          </a:p>
          <a:p>
            <a:r>
              <a:rPr lang="en-US" dirty="0" smtClean="0"/>
              <a:t>Doors must be self-closing</a:t>
            </a:r>
          </a:p>
          <a:p>
            <a:r>
              <a:rPr lang="en-US" dirty="0" smtClean="0"/>
              <a:t>Doors that swing in the same direction and have an astragal shall be equipped with a door coordinator that will ensure the doors close in the proper order</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K28 – Smoke Barrier Doors</a:t>
            </a:r>
            <a:endParaRPr lang="en-US" dirty="0"/>
          </a:p>
        </p:txBody>
      </p:sp>
      <p:sp>
        <p:nvSpPr>
          <p:cNvPr id="20" name="Content Placeholder 19"/>
          <p:cNvSpPr>
            <a:spLocks noGrp="1"/>
          </p:cNvSpPr>
          <p:nvPr>
            <p:ph idx="1"/>
          </p:nvPr>
        </p:nvSpPr>
        <p:spPr>
          <a:xfrm>
            <a:off x="304800" y="990600"/>
            <a:ext cx="8458200" cy="4267200"/>
          </a:xfrm>
        </p:spPr>
        <p:txBody>
          <a:bodyPr>
            <a:normAutofit/>
          </a:bodyPr>
          <a:lstStyle/>
          <a:p>
            <a:r>
              <a:rPr lang="en-US" dirty="0" smtClean="0"/>
              <a:t>Smoke barrier doors shall provide clear width of 32in</a:t>
            </a:r>
          </a:p>
          <a:p>
            <a:r>
              <a:rPr lang="en-US" dirty="0" smtClean="0"/>
              <a:t>Vision panels must have fire rated glazing or wired glass and must have steel frames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K104 – Smoke Dampers</a:t>
            </a:r>
            <a:endParaRPr lang="en-US" dirty="0"/>
          </a:p>
        </p:txBody>
      </p:sp>
      <p:sp>
        <p:nvSpPr>
          <p:cNvPr id="20" name="Content Placeholder 19"/>
          <p:cNvSpPr>
            <a:spLocks noGrp="1"/>
          </p:cNvSpPr>
          <p:nvPr>
            <p:ph idx="1"/>
          </p:nvPr>
        </p:nvSpPr>
        <p:spPr>
          <a:xfrm>
            <a:off x="304800" y="990600"/>
            <a:ext cx="8458200" cy="4267200"/>
          </a:xfrm>
        </p:spPr>
        <p:txBody>
          <a:bodyPr>
            <a:normAutofit lnSpcReduction="10000"/>
          </a:bodyPr>
          <a:lstStyle/>
          <a:p>
            <a:r>
              <a:rPr lang="en-US" dirty="0" smtClean="0"/>
              <a:t>Penetrations of smoke barriers by ducts are protected with smoke dampers</a:t>
            </a:r>
          </a:p>
          <a:p>
            <a:pPr lvl="1"/>
            <a:r>
              <a:rPr lang="en-US" dirty="0" smtClean="0"/>
              <a:t>Not required if the HVAC system and there is a complete sprinkler system on both sides of the smoke barrier</a:t>
            </a:r>
          </a:p>
          <a:p>
            <a:r>
              <a:rPr lang="en-US" dirty="0" smtClean="0"/>
              <a:t>Dampers are required to be inspected and tested every 4 years</a:t>
            </a:r>
          </a:p>
          <a:p>
            <a:pPr lvl="1"/>
            <a:r>
              <a:rPr lang="en-US" dirty="0" smtClean="0"/>
              <a:t>Recommended every 2 years</a:t>
            </a:r>
          </a:p>
          <a:p>
            <a:pPr lvl="1"/>
            <a:r>
              <a:rPr lang="en-US" dirty="0" smtClean="0"/>
              <a:t>6 year maintenance waiver only applies to hospitals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K29 – Hazardous Areas</a:t>
            </a:r>
            <a:endParaRPr lang="en-US" dirty="0"/>
          </a:p>
        </p:txBody>
      </p:sp>
      <p:sp>
        <p:nvSpPr>
          <p:cNvPr id="20" name="Content Placeholder 19"/>
          <p:cNvSpPr>
            <a:spLocks noGrp="1"/>
          </p:cNvSpPr>
          <p:nvPr>
            <p:ph idx="1"/>
          </p:nvPr>
        </p:nvSpPr>
        <p:spPr>
          <a:xfrm>
            <a:off x="304800" y="990600"/>
            <a:ext cx="8458200" cy="4267200"/>
          </a:xfrm>
        </p:spPr>
        <p:txBody>
          <a:bodyPr>
            <a:normAutofit/>
          </a:bodyPr>
          <a:lstStyle/>
          <a:p>
            <a:r>
              <a:rPr lang="en-US" dirty="0" err="1" smtClean="0"/>
              <a:t>Nonsprinklered</a:t>
            </a:r>
            <a:r>
              <a:rPr lang="en-US" dirty="0" smtClean="0"/>
              <a:t> hazardous areas are required to be separated from other areas by a 1hr FRR enclosure.</a:t>
            </a:r>
          </a:p>
          <a:p>
            <a:pPr lvl="1"/>
            <a:r>
              <a:rPr lang="en-US" dirty="0" smtClean="0"/>
              <a:t>If ceiling is not 1hr rated, the walls must extend to the roof.</a:t>
            </a:r>
          </a:p>
          <a:p>
            <a:pPr lvl="1"/>
            <a:r>
              <a:rPr lang="en-US" dirty="0" smtClean="0"/>
              <a:t>Doors are required to be 45min FRR.</a:t>
            </a:r>
          </a:p>
          <a:p>
            <a:pPr lvl="1"/>
            <a:r>
              <a:rPr lang="en-US" dirty="0" smtClean="0"/>
              <a:t>Doors must self-close, latch, and can only be held open with a device that is compliant with K21</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K29 – Hazardous Areas Cont.</a:t>
            </a:r>
            <a:endParaRPr lang="en-US" dirty="0"/>
          </a:p>
        </p:txBody>
      </p:sp>
      <p:sp>
        <p:nvSpPr>
          <p:cNvPr id="20" name="Content Placeholder 19"/>
          <p:cNvSpPr>
            <a:spLocks noGrp="1"/>
          </p:cNvSpPr>
          <p:nvPr>
            <p:ph idx="1"/>
          </p:nvPr>
        </p:nvSpPr>
        <p:spPr>
          <a:xfrm>
            <a:off x="304800" y="990600"/>
            <a:ext cx="8458200" cy="4267200"/>
          </a:xfrm>
        </p:spPr>
        <p:txBody>
          <a:bodyPr>
            <a:normAutofit lnSpcReduction="10000"/>
          </a:bodyPr>
          <a:lstStyle/>
          <a:p>
            <a:r>
              <a:rPr lang="en-US" dirty="0" err="1" smtClean="0"/>
              <a:t>Sprinklered</a:t>
            </a:r>
            <a:r>
              <a:rPr lang="en-US" dirty="0" smtClean="0"/>
              <a:t> hazardous areas are required to be separated from other areas by a smoke resisting enclosure</a:t>
            </a:r>
          </a:p>
          <a:p>
            <a:pPr lvl="1"/>
            <a:r>
              <a:rPr lang="en-US" dirty="0" smtClean="0"/>
              <a:t>If ceiling is not smoke resisting, the walls must extend to the roof</a:t>
            </a:r>
          </a:p>
          <a:p>
            <a:pPr lvl="1"/>
            <a:r>
              <a:rPr lang="en-US" dirty="0" smtClean="0"/>
              <a:t>Doors are required to be smoke resisting (No louvers)</a:t>
            </a:r>
          </a:p>
          <a:p>
            <a:pPr lvl="1"/>
            <a:r>
              <a:rPr lang="en-US" dirty="0" smtClean="0"/>
              <a:t>Doors must self-close, latch, and can only be held open with a device that is compliant with K21</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K29 – Hazardous Areas Cont.</a:t>
            </a:r>
            <a:endParaRPr lang="en-US" dirty="0"/>
          </a:p>
        </p:txBody>
      </p:sp>
      <p:sp>
        <p:nvSpPr>
          <p:cNvPr id="20" name="Content Placeholder 19"/>
          <p:cNvSpPr>
            <a:spLocks noGrp="1"/>
          </p:cNvSpPr>
          <p:nvPr>
            <p:ph idx="1"/>
          </p:nvPr>
        </p:nvSpPr>
        <p:spPr>
          <a:xfrm>
            <a:off x="304800" y="990600"/>
            <a:ext cx="8458200" cy="4267200"/>
          </a:xfrm>
        </p:spPr>
        <p:txBody>
          <a:bodyPr>
            <a:normAutofit lnSpcReduction="10000"/>
          </a:bodyPr>
          <a:lstStyle/>
          <a:p>
            <a:r>
              <a:rPr lang="en-US" dirty="0" smtClean="0"/>
              <a:t>Hazardous Areas may include, but are not limited to, the following areas:</a:t>
            </a:r>
          </a:p>
          <a:p>
            <a:pPr lvl="1"/>
            <a:r>
              <a:rPr lang="en-US" dirty="0" smtClean="0"/>
              <a:t>Boiler and Fuel-Fired Heater Rooms</a:t>
            </a:r>
          </a:p>
          <a:p>
            <a:pPr lvl="1"/>
            <a:r>
              <a:rPr lang="en-US" dirty="0" smtClean="0"/>
              <a:t>Laundry rooms (Over 100sqft)</a:t>
            </a:r>
          </a:p>
          <a:p>
            <a:pPr lvl="1"/>
            <a:r>
              <a:rPr lang="en-US" dirty="0" smtClean="0"/>
              <a:t>Repair and Paint Shops</a:t>
            </a:r>
          </a:p>
          <a:p>
            <a:pPr lvl="1"/>
            <a:r>
              <a:rPr lang="en-US" dirty="0" smtClean="0"/>
              <a:t>Laboratories (Severe hazard is K31)</a:t>
            </a:r>
          </a:p>
          <a:p>
            <a:pPr lvl="1"/>
            <a:r>
              <a:rPr lang="en-US" dirty="0" smtClean="0"/>
              <a:t>Combustible Storage Rooms (Over 50sqft)</a:t>
            </a:r>
          </a:p>
          <a:p>
            <a:pPr lvl="1"/>
            <a:r>
              <a:rPr lang="en-US" dirty="0" smtClean="0"/>
              <a:t>Trash Collection Rooms</a:t>
            </a:r>
          </a:p>
          <a:p>
            <a:pPr lvl="1"/>
            <a:r>
              <a:rPr lang="en-US" dirty="0" smtClean="0"/>
              <a:t>Soiled Linen Rooms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763000" cy="685800"/>
          </a:xfrm>
        </p:spPr>
        <p:txBody>
          <a:bodyPr>
            <a:normAutofit/>
          </a:bodyPr>
          <a:lstStyle/>
          <a:p>
            <a:r>
              <a:rPr lang="en-US" sz="3600" dirty="0" smtClean="0"/>
              <a:t>K29 – Hazardous Areas in New Construction</a:t>
            </a:r>
            <a:endParaRPr lang="en-US" sz="3600" dirty="0"/>
          </a:p>
        </p:txBody>
      </p:sp>
      <p:sp>
        <p:nvSpPr>
          <p:cNvPr id="20" name="Content Placeholder 19"/>
          <p:cNvSpPr>
            <a:spLocks noGrp="1"/>
          </p:cNvSpPr>
          <p:nvPr>
            <p:ph idx="1"/>
          </p:nvPr>
        </p:nvSpPr>
        <p:spPr>
          <a:xfrm>
            <a:off x="304800" y="838200"/>
            <a:ext cx="8458200" cy="4800600"/>
          </a:xfrm>
        </p:spPr>
        <p:txBody>
          <a:bodyPr>
            <a:normAutofit fontScale="92500" lnSpcReduction="20000"/>
          </a:bodyPr>
          <a:lstStyle/>
          <a:p>
            <a:r>
              <a:rPr lang="en-US" dirty="0" smtClean="0"/>
              <a:t>Sprinklers are required in all new construction, so certain hazardous areas are required to have a 1hr FRR enclosure in addition to the sprinkler protection</a:t>
            </a:r>
          </a:p>
          <a:p>
            <a:pPr lvl="1"/>
            <a:r>
              <a:rPr lang="en-US" dirty="0" smtClean="0"/>
              <a:t>Boiler and Fuel Fired Heater Rooms</a:t>
            </a:r>
          </a:p>
          <a:p>
            <a:pPr lvl="1"/>
            <a:r>
              <a:rPr lang="en-US" dirty="0" smtClean="0"/>
              <a:t>Laundry Rooms(Over 100sqft)</a:t>
            </a:r>
          </a:p>
          <a:p>
            <a:pPr lvl="1"/>
            <a:r>
              <a:rPr lang="en-US" dirty="0" smtClean="0"/>
              <a:t>Laboratory(Severe Hazard)</a:t>
            </a:r>
          </a:p>
          <a:p>
            <a:pPr lvl="1"/>
            <a:r>
              <a:rPr lang="en-US" dirty="0" smtClean="0"/>
              <a:t>Paint Shops(Less than Severe Hazard)</a:t>
            </a:r>
          </a:p>
          <a:p>
            <a:pPr lvl="1"/>
            <a:r>
              <a:rPr lang="en-US" dirty="0" smtClean="0"/>
              <a:t>Maintenance Shops</a:t>
            </a:r>
          </a:p>
          <a:p>
            <a:pPr lvl="1"/>
            <a:r>
              <a:rPr lang="en-US" dirty="0" smtClean="0"/>
              <a:t>Soiled Linen Rooms</a:t>
            </a:r>
          </a:p>
          <a:p>
            <a:pPr lvl="1"/>
            <a:r>
              <a:rPr lang="en-US" dirty="0" smtClean="0"/>
              <a:t>Combustible Storage Rooms(Over 100sqft)</a:t>
            </a:r>
          </a:p>
          <a:p>
            <a:pPr lvl="1"/>
            <a:r>
              <a:rPr lang="en-US" dirty="0" smtClean="0"/>
              <a:t>Trash Collection Rooms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K30 – Gift Shops</a:t>
            </a:r>
            <a:endParaRPr lang="en-US" dirty="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
        <p:nvSpPr>
          <p:cNvPr id="5" name="Content Placeholder 4"/>
          <p:cNvSpPr>
            <a:spLocks noGrp="1"/>
          </p:cNvSpPr>
          <p:nvPr>
            <p:ph idx="1"/>
          </p:nvPr>
        </p:nvSpPr>
        <p:spPr>
          <a:xfrm>
            <a:off x="457200" y="990600"/>
            <a:ext cx="8229600" cy="4525963"/>
          </a:xfrm>
        </p:spPr>
        <p:txBody>
          <a:bodyPr/>
          <a:lstStyle/>
          <a:p>
            <a:r>
              <a:rPr lang="en-US" dirty="0" smtClean="0"/>
              <a:t>Must be protected as a hazardous area when used for storage or display of combustibles in hazardous quantities</a:t>
            </a:r>
          </a:p>
          <a:p>
            <a:r>
              <a:rPr lang="en-US" dirty="0" smtClean="0"/>
              <a:t>Must have smoke resisting walls if displays are not in hazardous quantities, have separate protected storage, and are completely </a:t>
            </a:r>
            <a:r>
              <a:rPr lang="en-US" dirty="0" err="1" smtClean="0"/>
              <a:t>sprinklered</a:t>
            </a:r>
            <a:endParaRPr lang="en-US" dirty="0" smtClean="0"/>
          </a:p>
          <a:p>
            <a:pPr lvl="1"/>
            <a:r>
              <a:rPr lang="en-US" dirty="0" smtClean="0"/>
              <a:t>Can be open to the corridor if less than 500sqft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1143000"/>
          </a:xfrm>
        </p:spPr>
        <p:txBody>
          <a:bodyPr>
            <a:normAutofit fontScale="90000"/>
          </a:bodyPr>
          <a:lstStyle/>
          <a:p>
            <a:r>
              <a:rPr lang="en-US" dirty="0" smtClean="0"/>
              <a:t>K211 – Alcohol Based Hand Rubs(ABHR)</a:t>
            </a:r>
            <a:endParaRPr lang="en-US" dirty="0"/>
          </a:p>
        </p:txBody>
      </p:sp>
      <p:sp>
        <p:nvSpPr>
          <p:cNvPr id="20" name="Content Placeholder 19"/>
          <p:cNvSpPr>
            <a:spLocks noGrp="1"/>
          </p:cNvSpPr>
          <p:nvPr>
            <p:ph idx="1"/>
          </p:nvPr>
        </p:nvSpPr>
        <p:spPr>
          <a:xfrm>
            <a:off x="152400" y="1295400"/>
            <a:ext cx="8686800" cy="3962400"/>
          </a:xfrm>
        </p:spPr>
        <p:txBody>
          <a:bodyPr>
            <a:normAutofit/>
          </a:bodyPr>
          <a:lstStyle/>
          <a:p>
            <a:r>
              <a:rPr lang="en-US" dirty="0" smtClean="0"/>
              <a:t>Where ABHR dispensers are installed:</a:t>
            </a:r>
          </a:p>
          <a:p>
            <a:pPr lvl="1"/>
            <a:r>
              <a:rPr lang="en-US" dirty="0" smtClean="0"/>
              <a:t>The corridor must be at least 6ft wide</a:t>
            </a:r>
          </a:p>
          <a:p>
            <a:pPr lvl="1"/>
            <a:r>
              <a:rPr lang="en-US" dirty="0" smtClean="0"/>
              <a:t>Maximum capacity per dispenser is .3gal(.5gal in suites of rooms) – 1.2L and 2.0L</a:t>
            </a:r>
          </a:p>
          <a:p>
            <a:pPr lvl="1"/>
            <a:r>
              <a:rPr lang="en-US" dirty="0" smtClean="0"/>
              <a:t>Minimum 4ft spacing between dispensers</a:t>
            </a:r>
          </a:p>
          <a:p>
            <a:pPr lvl="1"/>
            <a:r>
              <a:rPr lang="en-US" dirty="0" smtClean="0"/>
              <a:t>No more than 10gal(37.8L) in one smoke compartment</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458200" cy="685800"/>
          </a:xfrm>
        </p:spPr>
        <p:txBody>
          <a:bodyPr>
            <a:normAutofit fontScale="90000"/>
          </a:bodyPr>
          <a:lstStyle/>
          <a:p>
            <a:r>
              <a:rPr lang="en-US" dirty="0" smtClean="0"/>
              <a:t>K211 – ABHR Cont.</a:t>
            </a:r>
            <a:endParaRPr lang="en-US" dirty="0"/>
          </a:p>
        </p:txBody>
      </p:sp>
      <p:sp>
        <p:nvSpPr>
          <p:cNvPr id="20" name="Content Placeholder 19"/>
          <p:cNvSpPr>
            <a:spLocks noGrp="1"/>
          </p:cNvSpPr>
          <p:nvPr>
            <p:ph idx="1"/>
          </p:nvPr>
        </p:nvSpPr>
        <p:spPr>
          <a:xfrm>
            <a:off x="228600" y="838200"/>
            <a:ext cx="8686800" cy="4343400"/>
          </a:xfrm>
        </p:spPr>
        <p:txBody>
          <a:bodyPr>
            <a:normAutofit lnSpcReduction="10000"/>
          </a:bodyPr>
          <a:lstStyle/>
          <a:p>
            <a:r>
              <a:rPr lang="en-US" dirty="0" smtClean="0"/>
              <a:t>Where ABHR dispensers are installed:</a:t>
            </a:r>
          </a:p>
          <a:p>
            <a:pPr lvl="1"/>
            <a:r>
              <a:rPr lang="en-US" dirty="0" smtClean="0"/>
              <a:t>Storage of quantities greater than 5gal(18.9L) must meet requirements of NFPA 30</a:t>
            </a:r>
          </a:p>
          <a:p>
            <a:pPr lvl="1"/>
            <a:r>
              <a:rPr lang="en-US" dirty="0" smtClean="0"/>
              <a:t>Dispensers are not installed over or adjacent to an ignition source</a:t>
            </a:r>
          </a:p>
          <a:p>
            <a:pPr lvl="2"/>
            <a:r>
              <a:rPr lang="en-US" dirty="0" smtClean="0"/>
              <a:t>Light switch, electrical outlet, electrical equipment, etc.</a:t>
            </a:r>
          </a:p>
          <a:p>
            <a:pPr lvl="2"/>
            <a:r>
              <a:rPr lang="en-US" dirty="0" smtClean="0"/>
              <a:t>No measurements to define distances</a:t>
            </a:r>
          </a:p>
          <a:p>
            <a:pPr lvl="2"/>
            <a:r>
              <a:rPr lang="en-US" dirty="0" smtClean="0"/>
              <a:t>If adjacency is in question, look for evidence of splash from ABHR</a:t>
            </a:r>
          </a:p>
          <a:p>
            <a:pPr lvl="1"/>
            <a:r>
              <a:rPr lang="en-US" dirty="0" smtClean="0"/>
              <a:t>If floor is carpeted, building must be fully </a:t>
            </a:r>
            <a:r>
              <a:rPr lang="en-US" dirty="0" err="1" smtClean="0"/>
              <a:t>sprinklered</a:t>
            </a:r>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K32 - Exits</a:t>
            </a:r>
            <a:endParaRPr lang="en-US" dirty="0"/>
          </a:p>
        </p:txBody>
      </p:sp>
      <p:sp>
        <p:nvSpPr>
          <p:cNvPr id="20" name="Content Placeholder 19"/>
          <p:cNvSpPr>
            <a:spLocks noGrp="1"/>
          </p:cNvSpPr>
          <p:nvPr>
            <p:ph idx="1"/>
          </p:nvPr>
        </p:nvSpPr>
        <p:spPr>
          <a:xfrm>
            <a:off x="228600" y="1143000"/>
            <a:ext cx="8686800" cy="4038600"/>
          </a:xfrm>
        </p:spPr>
        <p:txBody>
          <a:bodyPr>
            <a:normAutofit/>
          </a:bodyPr>
          <a:lstStyle/>
          <a:p>
            <a:r>
              <a:rPr lang="en-US" dirty="0" smtClean="0"/>
              <a:t>Not less than two exits are provided for each floor or smoke compartment in a building</a:t>
            </a:r>
          </a:p>
          <a:p>
            <a:pPr lvl="1"/>
            <a:r>
              <a:rPr lang="en-US" dirty="0" smtClean="0"/>
              <a:t>One of two required exits may be a horizontal exit</a:t>
            </a:r>
          </a:p>
          <a:p>
            <a:pPr lvl="1"/>
            <a:r>
              <a:rPr lang="en-US" dirty="0" smtClean="0"/>
              <a:t>Evacuation from a smoke compartment through a door that is not a direct exit shall not require returning to the smoke compartment of fire origin to reach a direct exit</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K34 – Means of Egress (Stairways)</a:t>
            </a:r>
            <a:endParaRPr lang="en-US" dirty="0"/>
          </a:p>
        </p:txBody>
      </p:sp>
      <p:sp>
        <p:nvSpPr>
          <p:cNvPr id="20" name="Content Placeholder 19"/>
          <p:cNvSpPr>
            <a:spLocks noGrp="1"/>
          </p:cNvSpPr>
          <p:nvPr>
            <p:ph idx="1"/>
          </p:nvPr>
        </p:nvSpPr>
        <p:spPr>
          <a:xfrm>
            <a:off x="228600" y="990600"/>
            <a:ext cx="8686800" cy="4191000"/>
          </a:xfrm>
        </p:spPr>
        <p:txBody>
          <a:bodyPr>
            <a:normAutofit lnSpcReduction="10000"/>
          </a:bodyPr>
          <a:lstStyle/>
          <a:p>
            <a:r>
              <a:rPr lang="en-US" dirty="0" smtClean="0"/>
              <a:t>Stairways and </a:t>
            </a:r>
            <a:r>
              <a:rPr lang="en-US" dirty="0" err="1" smtClean="0"/>
              <a:t>smokeproof</a:t>
            </a:r>
            <a:r>
              <a:rPr lang="en-US" dirty="0" smtClean="0"/>
              <a:t> towers must:</a:t>
            </a:r>
          </a:p>
          <a:p>
            <a:pPr lvl="1"/>
            <a:r>
              <a:rPr lang="en-US" dirty="0" smtClean="0"/>
              <a:t>Meet dimension standards of LSC Table 7.2.2.2.1(a) or (b)</a:t>
            </a:r>
          </a:p>
          <a:p>
            <a:pPr lvl="1"/>
            <a:r>
              <a:rPr lang="en-US" dirty="0" smtClean="0"/>
              <a:t>Be constructed with completely noncombustible construction in Type I or II buildings</a:t>
            </a:r>
          </a:p>
          <a:p>
            <a:pPr lvl="1"/>
            <a:r>
              <a:rPr lang="en-US" dirty="0" smtClean="0"/>
              <a:t>Have guards when more than 30in above grade or floor below(Also applies to ramps)</a:t>
            </a:r>
          </a:p>
          <a:p>
            <a:pPr lvl="2"/>
            <a:r>
              <a:rPr lang="en-US" dirty="0" smtClean="0"/>
              <a:t>At least 42in high</a:t>
            </a:r>
          </a:p>
          <a:p>
            <a:pPr lvl="2"/>
            <a:r>
              <a:rPr lang="en-US" dirty="0" smtClean="0"/>
              <a:t>Must have intermediate rails that would stop a 4in sphere</a:t>
            </a:r>
          </a:p>
          <a:p>
            <a:pPr lvl="1"/>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K34 – Means of Egress (Stairway) Cont.</a:t>
            </a:r>
            <a:endParaRPr lang="en-US" dirty="0"/>
          </a:p>
        </p:txBody>
      </p:sp>
      <p:sp>
        <p:nvSpPr>
          <p:cNvPr id="20" name="Content Placeholder 19"/>
          <p:cNvSpPr>
            <a:spLocks noGrp="1"/>
          </p:cNvSpPr>
          <p:nvPr>
            <p:ph idx="1"/>
          </p:nvPr>
        </p:nvSpPr>
        <p:spPr>
          <a:xfrm>
            <a:off x="228600" y="914400"/>
            <a:ext cx="8686800" cy="4267200"/>
          </a:xfrm>
        </p:spPr>
        <p:txBody>
          <a:bodyPr>
            <a:normAutofit/>
          </a:bodyPr>
          <a:lstStyle/>
          <a:p>
            <a:r>
              <a:rPr lang="en-US" dirty="0" smtClean="0"/>
              <a:t>Stairways and </a:t>
            </a:r>
            <a:r>
              <a:rPr lang="en-US" dirty="0" err="1" smtClean="0"/>
              <a:t>smokeproof</a:t>
            </a:r>
            <a:r>
              <a:rPr lang="en-US" dirty="0" smtClean="0"/>
              <a:t> towers must:</a:t>
            </a:r>
          </a:p>
          <a:p>
            <a:pPr lvl="1"/>
            <a:r>
              <a:rPr lang="en-US" dirty="0" smtClean="0"/>
              <a:t>Have handrails installed between 34in and 38in that extend for the entire stairway(Also applies to ramps)</a:t>
            </a:r>
          </a:p>
          <a:p>
            <a:pPr lvl="2"/>
            <a:r>
              <a:rPr lang="en-US" dirty="0" smtClean="0"/>
              <a:t>Existing handrails permitted down to 30in</a:t>
            </a:r>
          </a:p>
          <a:p>
            <a:pPr lvl="2"/>
            <a:r>
              <a:rPr lang="en-US" dirty="0" smtClean="0"/>
              <a:t>New handrails have many requirements regarding shape, size, continual </a:t>
            </a:r>
            <a:r>
              <a:rPr lang="en-US" dirty="0" err="1" smtClean="0"/>
              <a:t>graspability</a:t>
            </a:r>
            <a:r>
              <a:rPr lang="en-US" dirty="0" smtClean="0"/>
              <a:t>, etc.</a:t>
            </a:r>
          </a:p>
          <a:p>
            <a:pPr lvl="2"/>
            <a:r>
              <a:rPr lang="en-US" dirty="0" smtClean="0"/>
              <a:t>Single steps or ramps from a sidewalk to a vehicular way are not required to have handrails</a:t>
            </a:r>
          </a:p>
          <a:p>
            <a:pPr lvl="1"/>
            <a:r>
              <a:rPr lang="en-US" dirty="0" smtClean="0"/>
              <a:t>More requirements at LSC Section 7.2.2 and 7.2.3</a:t>
            </a:r>
          </a:p>
          <a:p>
            <a:pPr lvl="1"/>
            <a:endParaRPr lang="en-US" dirty="0" smtClean="0"/>
          </a:p>
          <a:p>
            <a:pPr lvl="1"/>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fontScale="90000"/>
          </a:bodyPr>
          <a:lstStyle/>
          <a:p>
            <a:r>
              <a:rPr lang="en-US" dirty="0" smtClean="0"/>
              <a:t>K35 – Means of Egress (Exit Width)</a:t>
            </a:r>
            <a:endParaRPr lang="en-US" dirty="0"/>
          </a:p>
        </p:txBody>
      </p:sp>
      <p:sp>
        <p:nvSpPr>
          <p:cNvPr id="20" name="Content Placeholder 19"/>
          <p:cNvSpPr>
            <a:spLocks noGrp="1"/>
          </p:cNvSpPr>
          <p:nvPr>
            <p:ph idx="1"/>
          </p:nvPr>
        </p:nvSpPr>
        <p:spPr>
          <a:xfrm>
            <a:off x="76200" y="838200"/>
            <a:ext cx="8915400" cy="4724400"/>
          </a:xfrm>
        </p:spPr>
        <p:txBody>
          <a:bodyPr>
            <a:normAutofit lnSpcReduction="10000"/>
          </a:bodyPr>
          <a:lstStyle/>
          <a:p>
            <a:pPr lvl="1"/>
            <a:r>
              <a:rPr lang="en-US" dirty="0" smtClean="0"/>
              <a:t>Requirements specific to health care</a:t>
            </a:r>
          </a:p>
          <a:p>
            <a:pPr lvl="2"/>
            <a:r>
              <a:rPr lang="en-US" dirty="0" smtClean="0"/>
              <a:t>.6in per person for exit stairs (.3in in fully </a:t>
            </a:r>
            <a:r>
              <a:rPr lang="en-US" dirty="0" err="1" smtClean="0"/>
              <a:t>sprinklered</a:t>
            </a:r>
            <a:r>
              <a:rPr lang="en-US" dirty="0" smtClean="0"/>
              <a:t> buildings)</a:t>
            </a:r>
          </a:p>
          <a:p>
            <a:pPr lvl="2"/>
            <a:r>
              <a:rPr lang="en-US" dirty="0" smtClean="0"/>
              <a:t>.5in per person for doors, ramps, horizontal exits (.2in in fully </a:t>
            </a:r>
            <a:r>
              <a:rPr lang="en-US" dirty="0" err="1" smtClean="0"/>
              <a:t>sprinklered</a:t>
            </a:r>
            <a:r>
              <a:rPr lang="en-US" dirty="0" smtClean="0"/>
              <a:t> buildings)</a:t>
            </a:r>
          </a:p>
          <a:p>
            <a:pPr lvl="1"/>
            <a:r>
              <a:rPr lang="en-US" dirty="0" smtClean="0"/>
              <a:t>Other areas must meet general requirements in Section 7.3</a:t>
            </a:r>
          </a:p>
          <a:p>
            <a:pPr lvl="2"/>
            <a:r>
              <a:rPr lang="en-US" dirty="0" smtClean="0"/>
              <a:t>Means of egress must be sufficient for occupant load of story or other occupied space</a:t>
            </a:r>
          </a:p>
          <a:p>
            <a:pPr lvl="3"/>
            <a:r>
              <a:rPr lang="en-US" dirty="0" smtClean="0"/>
              <a:t>Capacity calculations are based on evacuation of one story at a time</a:t>
            </a:r>
          </a:p>
          <a:p>
            <a:pPr lvl="3"/>
            <a:r>
              <a:rPr lang="en-US" dirty="0" smtClean="0"/>
              <a:t>Converging means of egress must be sufficient to accommodate both means of egress from the convergence point </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609600"/>
          </a:xfrm>
        </p:spPr>
        <p:txBody>
          <a:bodyPr>
            <a:normAutofit fontScale="90000"/>
          </a:bodyPr>
          <a:lstStyle/>
          <a:p>
            <a:r>
              <a:rPr lang="en-US" dirty="0" smtClean="0"/>
              <a:t>K36 – Means of Egress (Travel Distance)</a:t>
            </a:r>
            <a:endParaRPr lang="en-US" dirty="0"/>
          </a:p>
        </p:txBody>
      </p:sp>
      <p:sp>
        <p:nvSpPr>
          <p:cNvPr id="20" name="Content Placeholder 19"/>
          <p:cNvSpPr>
            <a:spLocks noGrp="1"/>
          </p:cNvSpPr>
          <p:nvPr>
            <p:ph idx="1"/>
          </p:nvPr>
        </p:nvSpPr>
        <p:spPr>
          <a:xfrm>
            <a:off x="228600" y="838200"/>
            <a:ext cx="8686800" cy="4495800"/>
          </a:xfrm>
        </p:spPr>
        <p:txBody>
          <a:bodyPr>
            <a:normAutofit lnSpcReduction="10000"/>
          </a:bodyPr>
          <a:lstStyle/>
          <a:p>
            <a:pPr lvl="1"/>
            <a:r>
              <a:rPr lang="en-US" dirty="0" smtClean="0"/>
              <a:t>Travel distance measured in accordance with Section 7.6</a:t>
            </a:r>
          </a:p>
          <a:p>
            <a:pPr lvl="2"/>
            <a:r>
              <a:rPr lang="en-US" dirty="0" smtClean="0"/>
              <a:t>Measured on the floor, along natural path of travel(closest exit), curving around corners with 1ft clearance, and ending at the center of the door</a:t>
            </a:r>
          </a:p>
          <a:p>
            <a:pPr lvl="1"/>
            <a:r>
              <a:rPr lang="en-US" dirty="0" smtClean="0"/>
              <a:t>Travel distance from exit access door to exit shall not exceed 100ft (150ft in fully </a:t>
            </a:r>
            <a:r>
              <a:rPr lang="en-US" dirty="0" err="1" smtClean="0"/>
              <a:t>sprinklered</a:t>
            </a:r>
            <a:r>
              <a:rPr lang="en-US" dirty="0" smtClean="0"/>
              <a:t> building)</a:t>
            </a:r>
          </a:p>
          <a:p>
            <a:pPr lvl="1"/>
            <a:r>
              <a:rPr lang="en-US" dirty="0" smtClean="0"/>
              <a:t>Travel from any point in a room to an exit shall not exceed 150ft (200ft in fully </a:t>
            </a:r>
            <a:r>
              <a:rPr lang="en-US" dirty="0" err="1" smtClean="0"/>
              <a:t>spinklered</a:t>
            </a:r>
            <a:r>
              <a:rPr lang="en-US" dirty="0" smtClean="0"/>
              <a:t> building)</a:t>
            </a:r>
          </a:p>
          <a:p>
            <a:pPr lvl="1"/>
            <a:r>
              <a:rPr lang="en-US" dirty="0" smtClean="0"/>
              <a:t>Travel from any point in a suite to an exit access door shall not exceed 100ft</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14400"/>
          </a:xfrm>
        </p:spPr>
        <p:txBody>
          <a:bodyPr>
            <a:normAutofit fontScale="90000"/>
          </a:bodyPr>
          <a:lstStyle/>
          <a:p>
            <a:r>
              <a:rPr lang="en-US" dirty="0" smtClean="0"/>
              <a:t>K37 – Means of Egress (Dead-end Corridors)</a:t>
            </a:r>
            <a:endParaRPr lang="en-US" dirty="0"/>
          </a:p>
        </p:txBody>
      </p:sp>
      <p:sp>
        <p:nvSpPr>
          <p:cNvPr id="20" name="Content Placeholder 19"/>
          <p:cNvSpPr>
            <a:spLocks noGrp="1"/>
          </p:cNvSpPr>
          <p:nvPr>
            <p:ph idx="1"/>
          </p:nvPr>
        </p:nvSpPr>
        <p:spPr>
          <a:xfrm>
            <a:off x="228600" y="1295400"/>
            <a:ext cx="8686800" cy="3886200"/>
          </a:xfrm>
        </p:spPr>
        <p:txBody>
          <a:bodyPr>
            <a:normAutofit/>
          </a:bodyPr>
          <a:lstStyle/>
          <a:p>
            <a:pPr lvl="1"/>
            <a:r>
              <a:rPr lang="en-US" dirty="0" smtClean="0"/>
              <a:t>Existing dead-end corridors are permitted if it is impractical to alter them</a:t>
            </a:r>
          </a:p>
          <a:p>
            <a:pPr lvl="1"/>
            <a:r>
              <a:rPr lang="en-US" dirty="0" smtClean="0"/>
              <a:t>Dead-end corridors cannot exceed 30ft in new construction</a:t>
            </a:r>
          </a:p>
          <a:p>
            <a:pPr lvl="2"/>
            <a:r>
              <a:rPr lang="en-US" dirty="0" smtClean="0"/>
              <a:t>Cannot create a new dead-end corridor that exceeds 30ft when altering a facility’s evacuation plan</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K38 – Means of Egress (</a:t>
            </a:r>
            <a:r>
              <a:rPr lang="en-US" dirty="0" err="1" smtClean="0"/>
              <a:t>Accessability</a:t>
            </a:r>
            <a:r>
              <a:rPr lang="en-US" dirty="0" smtClean="0"/>
              <a:t>)</a:t>
            </a:r>
            <a:endParaRPr lang="en-US" dirty="0"/>
          </a:p>
        </p:txBody>
      </p:sp>
      <p:sp>
        <p:nvSpPr>
          <p:cNvPr id="20" name="Content Placeholder 19"/>
          <p:cNvSpPr>
            <a:spLocks noGrp="1"/>
          </p:cNvSpPr>
          <p:nvPr>
            <p:ph idx="1"/>
          </p:nvPr>
        </p:nvSpPr>
        <p:spPr>
          <a:xfrm>
            <a:off x="228600" y="990600"/>
            <a:ext cx="8686800" cy="4191000"/>
          </a:xfrm>
        </p:spPr>
        <p:txBody>
          <a:bodyPr>
            <a:normAutofit/>
          </a:bodyPr>
          <a:lstStyle/>
          <a:p>
            <a:pPr lvl="1"/>
            <a:r>
              <a:rPr lang="en-US" dirty="0" smtClean="0"/>
              <a:t>Walking surface must be level, clear, and unobstructed at all times and useable under all weather conditions</a:t>
            </a:r>
          </a:p>
          <a:p>
            <a:pPr lvl="2"/>
            <a:r>
              <a:rPr lang="en-US" dirty="0" smtClean="0"/>
              <a:t>Storage not permitted in corridors</a:t>
            </a:r>
          </a:p>
          <a:p>
            <a:pPr lvl="2"/>
            <a:r>
              <a:rPr lang="en-US" dirty="0" smtClean="0"/>
              <a:t>Abrupt changes in elevations shall not exceed 1/4in</a:t>
            </a:r>
          </a:p>
          <a:p>
            <a:pPr lvl="3"/>
            <a:r>
              <a:rPr lang="en-US" dirty="0" smtClean="0"/>
              <a:t>Under 1/2in can be beveled</a:t>
            </a:r>
          </a:p>
          <a:p>
            <a:pPr lvl="3"/>
            <a:r>
              <a:rPr lang="en-US" dirty="0" smtClean="0"/>
              <a:t>Over 1/2in must be corrected by other means</a:t>
            </a:r>
          </a:p>
          <a:p>
            <a:pPr lvl="2"/>
            <a:r>
              <a:rPr lang="en-US" dirty="0" smtClean="0"/>
              <a:t>Snow, ice, water, soft ground are examples of impediments that can obstruct egress by individuals that use walkers, wheelchairs, or require other forms of assistance</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K38 – Means of Egress (Painted Doors)</a:t>
            </a:r>
            <a:endParaRPr lang="en-US" dirty="0"/>
          </a:p>
        </p:txBody>
      </p:sp>
      <p:sp>
        <p:nvSpPr>
          <p:cNvPr id="20" name="Content Placeholder 19"/>
          <p:cNvSpPr>
            <a:spLocks noGrp="1"/>
          </p:cNvSpPr>
          <p:nvPr>
            <p:ph idx="1"/>
          </p:nvPr>
        </p:nvSpPr>
        <p:spPr>
          <a:xfrm>
            <a:off x="228600" y="990600"/>
            <a:ext cx="8686800" cy="3810000"/>
          </a:xfrm>
        </p:spPr>
        <p:txBody>
          <a:bodyPr>
            <a:normAutofit/>
          </a:bodyPr>
          <a:lstStyle/>
          <a:p>
            <a:pPr lvl="1"/>
            <a:r>
              <a:rPr lang="en-US" dirty="0" smtClean="0"/>
              <a:t>Exit doors or exit access doors cannot be painted/disguised in a manner that obscures their use as a door</a:t>
            </a:r>
          </a:p>
          <a:p>
            <a:pPr lvl="2"/>
            <a:r>
              <a:rPr lang="en-US" dirty="0" smtClean="0"/>
              <a:t>A door that contains a window and has a compliant exit sign above the door can be painted if a cognitively aware individual can still tell it’s an exit door</a:t>
            </a:r>
          </a:p>
          <a:p>
            <a:pPr lvl="2"/>
            <a:r>
              <a:rPr lang="en-US" dirty="0" smtClean="0"/>
              <a:t>The window cannot be painted</a:t>
            </a:r>
          </a:p>
          <a:p>
            <a:pPr lvl="1"/>
            <a:r>
              <a:rPr lang="en-US" dirty="0" smtClean="0"/>
              <a:t>This may also be cited at K72</a:t>
            </a:r>
          </a:p>
          <a:p>
            <a:pPr lvl="4"/>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K38 – Means of Egress (Locked Doors)</a:t>
            </a:r>
            <a:endParaRPr lang="en-US" dirty="0"/>
          </a:p>
        </p:txBody>
      </p:sp>
      <p:sp>
        <p:nvSpPr>
          <p:cNvPr id="20" name="Content Placeholder 19"/>
          <p:cNvSpPr>
            <a:spLocks noGrp="1"/>
          </p:cNvSpPr>
          <p:nvPr>
            <p:ph idx="1"/>
          </p:nvPr>
        </p:nvSpPr>
        <p:spPr>
          <a:xfrm>
            <a:off x="228600" y="990600"/>
            <a:ext cx="8686800" cy="4191000"/>
          </a:xfrm>
        </p:spPr>
        <p:txBody>
          <a:bodyPr>
            <a:normAutofit/>
          </a:bodyPr>
          <a:lstStyle/>
          <a:p>
            <a:pPr lvl="1"/>
            <a:r>
              <a:rPr lang="en-US" dirty="0" smtClean="0"/>
              <a:t>Special locking arrangements are permitted under certain circumstances in health care facilities</a:t>
            </a:r>
          </a:p>
          <a:p>
            <a:pPr lvl="2"/>
            <a:r>
              <a:rPr lang="en-US" dirty="0" smtClean="0"/>
              <a:t>Locks are permitted on doors in a means of egress if residents have a clinical need for the extra security measures</a:t>
            </a:r>
          </a:p>
          <a:p>
            <a:pPr lvl="3"/>
            <a:r>
              <a:rPr lang="en-US" dirty="0" smtClean="0"/>
              <a:t>Door lock regulations also pertain to gates in the means of egress</a:t>
            </a:r>
          </a:p>
          <a:p>
            <a:pPr lvl="2"/>
            <a:r>
              <a:rPr lang="en-US" dirty="0" smtClean="0"/>
              <a:t>Magnetic locks must release upon activation of fire alarm or loss of power</a:t>
            </a:r>
          </a:p>
          <a:p>
            <a:pPr lvl="2"/>
            <a:r>
              <a:rPr lang="en-US" dirty="0" smtClean="0"/>
              <a:t>Doors can be locked from the outside to prevent unauthorized entry without obstructing egress</a:t>
            </a:r>
          </a:p>
          <a:p>
            <a:pPr lvl="4"/>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8686800" cy="990600"/>
          </a:xfrm>
        </p:spPr>
        <p:txBody>
          <a:bodyPr>
            <a:normAutofit fontScale="90000"/>
          </a:bodyPr>
          <a:lstStyle/>
          <a:p>
            <a:r>
              <a:rPr lang="en-US" dirty="0" smtClean="0"/>
              <a:t>K38 – Means of Egress(Locked Doors Cont.)</a:t>
            </a:r>
            <a:endParaRPr lang="en-US" dirty="0"/>
          </a:p>
        </p:txBody>
      </p:sp>
      <p:sp>
        <p:nvSpPr>
          <p:cNvPr id="20" name="Content Placeholder 19"/>
          <p:cNvSpPr>
            <a:spLocks noGrp="1"/>
          </p:cNvSpPr>
          <p:nvPr>
            <p:ph idx="1"/>
          </p:nvPr>
        </p:nvSpPr>
        <p:spPr>
          <a:xfrm>
            <a:off x="228600" y="1219200"/>
            <a:ext cx="8686800" cy="3962400"/>
          </a:xfrm>
        </p:spPr>
        <p:txBody>
          <a:bodyPr>
            <a:normAutofit fontScale="92500"/>
          </a:bodyPr>
          <a:lstStyle/>
          <a:p>
            <a:pPr lvl="1"/>
            <a:r>
              <a:rPr lang="en-US" dirty="0" smtClean="0"/>
              <a:t>Special units – All residents have clinical needs </a:t>
            </a:r>
          </a:p>
          <a:p>
            <a:pPr lvl="2"/>
            <a:r>
              <a:rPr lang="en-US" dirty="0" smtClean="0"/>
              <a:t>All egress doors can be locked</a:t>
            </a:r>
          </a:p>
          <a:p>
            <a:pPr lvl="2"/>
            <a:r>
              <a:rPr lang="en-US" dirty="0" smtClean="0"/>
              <a:t>All staff members that work in that unit must have the knowledge and ability to unlock doors</a:t>
            </a:r>
          </a:p>
          <a:p>
            <a:pPr lvl="3"/>
            <a:r>
              <a:rPr lang="en-US" dirty="0" smtClean="0"/>
              <a:t>All staff must have keys (A single key at a nurses station is not acceptable), or</a:t>
            </a:r>
          </a:p>
          <a:p>
            <a:pPr lvl="3"/>
            <a:r>
              <a:rPr lang="en-US" dirty="0" smtClean="0"/>
              <a:t>All staff must know code and know how to use keypad</a:t>
            </a:r>
          </a:p>
          <a:p>
            <a:pPr lvl="1"/>
            <a:r>
              <a:rPr lang="en-US" dirty="0" smtClean="0"/>
              <a:t>Mixed Population – Not all residents have clinical needs</a:t>
            </a:r>
          </a:p>
          <a:p>
            <a:pPr lvl="2"/>
            <a:r>
              <a:rPr lang="en-US" dirty="0" smtClean="0"/>
              <a:t>Doors can be locked, but staff, visitors, and residents without clinical needs must have ability to use doors</a:t>
            </a:r>
          </a:p>
          <a:p>
            <a:pPr lvl="3"/>
            <a:endParaRPr lang="en-US" dirty="0" smtClean="0"/>
          </a:p>
          <a:p>
            <a:pPr lvl="4"/>
            <a:endParaRPr lang="en-US" dirty="0" smtClean="0"/>
          </a:p>
          <a:p>
            <a:pPr lvl="4"/>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8686800" cy="990600"/>
          </a:xfrm>
        </p:spPr>
        <p:txBody>
          <a:bodyPr>
            <a:normAutofit fontScale="90000"/>
          </a:bodyPr>
          <a:lstStyle/>
          <a:p>
            <a:r>
              <a:rPr lang="en-US" dirty="0" smtClean="0"/>
              <a:t>K38 – Means of Egress(Locked Doors Cont.)</a:t>
            </a:r>
            <a:endParaRPr lang="en-US" dirty="0"/>
          </a:p>
        </p:txBody>
      </p:sp>
      <p:sp>
        <p:nvSpPr>
          <p:cNvPr id="20" name="Content Placeholder 19"/>
          <p:cNvSpPr>
            <a:spLocks noGrp="1"/>
          </p:cNvSpPr>
          <p:nvPr>
            <p:ph idx="1"/>
          </p:nvPr>
        </p:nvSpPr>
        <p:spPr>
          <a:xfrm>
            <a:off x="228600" y="1143000"/>
            <a:ext cx="8686800" cy="4343400"/>
          </a:xfrm>
        </p:spPr>
        <p:txBody>
          <a:bodyPr>
            <a:normAutofit/>
          </a:bodyPr>
          <a:lstStyle/>
          <a:p>
            <a:pPr lvl="1"/>
            <a:r>
              <a:rPr lang="en-US" dirty="0" smtClean="0"/>
              <a:t>Delayed-egress locks</a:t>
            </a:r>
          </a:p>
          <a:p>
            <a:pPr lvl="2"/>
            <a:r>
              <a:rPr lang="en-US" dirty="0" smtClean="0"/>
              <a:t>Permitted on all doors regardless of clinical needs of residents</a:t>
            </a:r>
          </a:p>
          <a:p>
            <a:pPr lvl="2"/>
            <a:r>
              <a:rPr lang="en-US" dirty="0" smtClean="0"/>
              <a:t>Delay of 15 seconds permitted after pressure applied to door for no more than 3 seconds (30 sec delay exception)</a:t>
            </a:r>
          </a:p>
          <a:p>
            <a:pPr lvl="2"/>
            <a:r>
              <a:rPr lang="en-US" dirty="0" smtClean="0"/>
              <a:t>Doors must have signs that read:</a:t>
            </a:r>
          </a:p>
          <a:p>
            <a:pPr lvl="3"/>
            <a:r>
              <a:rPr lang="en-US" dirty="0" smtClean="0"/>
              <a:t>PUSH UNTIL ALARM SOUNDS DOOR CAN BE OPENED IN 15 SECONDS</a:t>
            </a:r>
          </a:p>
          <a:p>
            <a:pPr lvl="2"/>
            <a:r>
              <a:rPr lang="en-US" dirty="0" smtClean="0"/>
              <a:t>No more than one delayed-egress lock in means of egress</a:t>
            </a:r>
          </a:p>
          <a:p>
            <a:pPr lvl="3"/>
            <a:r>
              <a:rPr lang="en-US" dirty="0" smtClean="0"/>
              <a:t>Including gates</a:t>
            </a:r>
          </a:p>
          <a:p>
            <a:pPr lvl="3"/>
            <a:endParaRPr lang="en-US" dirty="0" smtClean="0"/>
          </a:p>
          <a:p>
            <a:pPr lvl="4"/>
            <a:endParaRPr lang="en-US" dirty="0" smtClean="0"/>
          </a:p>
          <a:p>
            <a:pPr lvl="4"/>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8915400" cy="685800"/>
          </a:xfrm>
        </p:spPr>
        <p:txBody>
          <a:bodyPr>
            <a:normAutofit/>
          </a:bodyPr>
          <a:lstStyle/>
          <a:p>
            <a:r>
              <a:rPr lang="en-US" sz="3900" dirty="0" smtClean="0"/>
              <a:t>K38 – Means of Egress(Locked Doors Cont.)</a:t>
            </a:r>
            <a:endParaRPr lang="en-US" sz="3900" dirty="0"/>
          </a:p>
        </p:txBody>
      </p:sp>
      <p:sp>
        <p:nvSpPr>
          <p:cNvPr id="20" name="Content Placeholder 19"/>
          <p:cNvSpPr>
            <a:spLocks noGrp="1"/>
          </p:cNvSpPr>
          <p:nvPr>
            <p:ph idx="1"/>
          </p:nvPr>
        </p:nvSpPr>
        <p:spPr>
          <a:xfrm>
            <a:off x="228600" y="838200"/>
            <a:ext cx="8686800" cy="4343400"/>
          </a:xfrm>
        </p:spPr>
        <p:txBody>
          <a:bodyPr>
            <a:normAutofit/>
          </a:bodyPr>
          <a:lstStyle/>
          <a:p>
            <a:pPr lvl="1"/>
            <a:r>
              <a:rPr lang="en-US" dirty="0" smtClean="0"/>
              <a:t>Delayed-egress locks Cont.</a:t>
            </a:r>
          </a:p>
          <a:p>
            <a:pPr lvl="2"/>
            <a:r>
              <a:rPr lang="en-US" dirty="0" smtClean="0"/>
              <a:t>Locks are permitted if the building has either:</a:t>
            </a:r>
          </a:p>
          <a:p>
            <a:pPr lvl="3"/>
            <a:r>
              <a:rPr lang="en-US" dirty="0" smtClean="0"/>
              <a:t>A complete fire detection system in accordance with LSC Section 9.7</a:t>
            </a:r>
          </a:p>
          <a:p>
            <a:pPr lvl="3"/>
            <a:r>
              <a:rPr lang="en-US" dirty="0" smtClean="0"/>
              <a:t>A complete automatic sprinkler system in accordance with LSC Section 9.6</a:t>
            </a:r>
          </a:p>
          <a:p>
            <a:pPr lvl="1"/>
            <a:r>
              <a:rPr lang="en-US" dirty="0" smtClean="0"/>
              <a:t>Sensor-controlled locks must meet delayed-egress lock requirements if they lock in that manner</a:t>
            </a:r>
          </a:p>
          <a:p>
            <a:pPr lvl="1"/>
            <a:r>
              <a:rPr lang="en-US" dirty="0" smtClean="0"/>
              <a:t>Deadbolt locks are not permitted unless the deadbolt releases with the same action of the door handle</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534400" cy="685800"/>
          </a:xfrm>
        </p:spPr>
        <p:txBody>
          <a:bodyPr>
            <a:normAutofit fontScale="90000"/>
          </a:bodyPr>
          <a:lstStyle/>
          <a:p>
            <a:r>
              <a:rPr lang="en-US" dirty="0" smtClean="0"/>
              <a:t>K39 – Means of Egress (Corridor Width)</a:t>
            </a:r>
            <a:endParaRPr lang="en-US" dirty="0"/>
          </a:p>
        </p:txBody>
      </p:sp>
      <p:sp>
        <p:nvSpPr>
          <p:cNvPr id="20" name="Content Placeholder 19"/>
          <p:cNvSpPr>
            <a:spLocks noGrp="1"/>
          </p:cNvSpPr>
          <p:nvPr>
            <p:ph idx="1"/>
          </p:nvPr>
        </p:nvSpPr>
        <p:spPr>
          <a:xfrm>
            <a:off x="228600" y="762000"/>
            <a:ext cx="8686800" cy="4648200"/>
          </a:xfrm>
        </p:spPr>
        <p:txBody>
          <a:bodyPr>
            <a:normAutofit lnSpcReduction="10000"/>
          </a:bodyPr>
          <a:lstStyle/>
          <a:p>
            <a:pPr lvl="1"/>
            <a:r>
              <a:rPr lang="en-US" dirty="0" smtClean="0"/>
              <a:t>Width of exit access corridors or aisles must be at least:</a:t>
            </a:r>
          </a:p>
          <a:p>
            <a:pPr lvl="2"/>
            <a:r>
              <a:rPr lang="en-US" dirty="0" smtClean="0"/>
              <a:t>4ft in existing health care</a:t>
            </a:r>
          </a:p>
          <a:p>
            <a:pPr lvl="2"/>
            <a:r>
              <a:rPr lang="en-US" dirty="0" smtClean="0"/>
              <a:t>8ft in new health care</a:t>
            </a:r>
          </a:p>
          <a:p>
            <a:pPr lvl="1"/>
            <a:r>
              <a:rPr lang="en-US" dirty="0" smtClean="0"/>
              <a:t>Measured at the narrowest point</a:t>
            </a:r>
          </a:p>
          <a:p>
            <a:pPr lvl="1"/>
            <a:r>
              <a:rPr lang="en-US" dirty="0" smtClean="0"/>
              <a:t>The constructed width must be kept clear</a:t>
            </a:r>
          </a:p>
          <a:p>
            <a:pPr lvl="2"/>
            <a:r>
              <a:rPr lang="en-US" dirty="0" smtClean="0"/>
              <a:t>Not permissible to have 2ft of storage in a 6ft wide corridor in an existing building</a:t>
            </a:r>
          </a:p>
          <a:p>
            <a:pPr lvl="1"/>
            <a:r>
              <a:rPr lang="en-US" dirty="0" smtClean="0"/>
              <a:t>Projections less than 3.5in shall be permitted at 38in and below</a:t>
            </a:r>
          </a:p>
          <a:p>
            <a:pPr lvl="2"/>
            <a:r>
              <a:rPr lang="en-US" dirty="0" smtClean="0"/>
              <a:t>S&amp;C Memo 04-41 – Wall mounted touch screens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K40 – Means of Egress (Door Width)</a:t>
            </a:r>
            <a:endParaRPr lang="en-US" dirty="0"/>
          </a:p>
        </p:txBody>
      </p:sp>
      <p:sp>
        <p:nvSpPr>
          <p:cNvPr id="20" name="Content Placeholder 19"/>
          <p:cNvSpPr>
            <a:spLocks noGrp="1"/>
          </p:cNvSpPr>
          <p:nvPr>
            <p:ph idx="1"/>
          </p:nvPr>
        </p:nvSpPr>
        <p:spPr>
          <a:xfrm>
            <a:off x="228600" y="990600"/>
            <a:ext cx="8686800" cy="4191000"/>
          </a:xfrm>
        </p:spPr>
        <p:txBody>
          <a:bodyPr>
            <a:normAutofit/>
          </a:bodyPr>
          <a:lstStyle/>
          <a:p>
            <a:pPr lvl="1"/>
            <a:r>
              <a:rPr lang="en-US" dirty="0" smtClean="0"/>
              <a:t>Exit access doors and exit doors must be swinging doors and are:</a:t>
            </a:r>
          </a:p>
          <a:p>
            <a:pPr lvl="2"/>
            <a:r>
              <a:rPr lang="en-US" dirty="0" smtClean="0"/>
              <a:t>At least 32in in clear width in existing buildings</a:t>
            </a:r>
          </a:p>
          <a:p>
            <a:pPr lvl="3"/>
            <a:r>
              <a:rPr lang="en-US" dirty="0" smtClean="0"/>
              <a:t>Existing 34in doors that have less than 32in clear width</a:t>
            </a:r>
          </a:p>
          <a:p>
            <a:pPr lvl="3"/>
            <a:r>
              <a:rPr lang="en-US" dirty="0" smtClean="0"/>
              <a:t>Existing 28in doors where fire plan does not require evacuation by bed, gurney, </a:t>
            </a:r>
            <a:r>
              <a:rPr lang="en-US" smtClean="0"/>
              <a:t>or wheelchair</a:t>
            </a:r>
            <a:endParaRPr lang="en-US" dirty="0" smtClean="0"/>
          </a:p>
          <a:p>
            <a:pPr lvl="2"/>
            <a:r>
              <a:rPr lang="en-US" dirty="0" smtClean="0"/>
              <a:t>At least 41.5in in clear width in new buildings</a:t>
            </a:r>
          </a:p>
          <a:p>
            <a:pPr lvl="3"/>
            <a:r>
              <a:rPr lang="en-US" dirty="0" smtClean="0"/>
              <a:t>32in in exit stairway enclosures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609600"/>
          </a:xfrm>
        </p:spPr>
        <p:txBody>
          <a:bodyPr>
            <a:noAutofit/>
          </a:bodyPr>
          <a:lstStyle/>
          <a:p>
            <a:r>
              <a:rPr lang="en-US" sz="3600" dirty="0" smtClean="0"/>
              <a:t>K41/K42 – Means of Egress (Exit Access Doors)</a:t>
            </a:r>
            <a:endParaRPr lang="en-US" sz="3600" dirty="0"/>
          </a:p>
        </p:txBody>
      </p:sp>
      <p:sp>
        <p:nvSpPr>
          <p:cNvPr id="20" name="Content Placeholder 19"/>
          <p:cNvSpPr>
            <a:spLocks noGrp="1"/>
          </p:cNvSpPr>
          <p:nvPr>
            <p:ph idx="1"/>
          </p:nvPr>
        </p:nvSpPr>
        <p:spPr>
          <a:xfrm>
            <a:off x="228600" y="762000"/>
            <a:ext cx="8686800" cy="4419600"/>
          </a:xfrm>
        </p:spPr>
        <p:txBody>
          <a:bodyPr>
            <a:normAutofit fontScale="92500" lnSpcReduction="10000"/>
          </a:bodyPr>
          <a:lstStyle/>
          <a:p>
            <a:pPr lvl="1"/>
            <a:r>
              <a:rPr lang="en-US" dirty="0" smtClean="0"/>
              <a:t>K41 - All resident rooms have a door to a corridor or directly to grade</a:t>
            </a:r>
          </a:p>
          <a:p>
            <a:pPr lvl="2"/>
            <a:r>
              <a:rPr lang="en-US" dirty="0" smtClean="0"/>
              <a:t>There can be one intervening room between the resident room and the exit access corridor</a:t>
            </a:r>
          </a:p>
          <a:p>
            <a:pPr lvl="3"/>
            <a:r>
              <a:rPr lang="en-US" dirty="0" smtClean="0"/>
              <a:t>Cannot be hazardous</a:t>
            </a:r>
          </a:p>
          <a:p>
            <a:pPr lvl="1"/>
            <a:r>
              <a:rPr lang="en-US" dirty="0" smtClean="0"/>
              <a:t>K42 – Any resident room or suite of resident rooms larger than 1000sqft have at least 2 exit access doors remote from each other</a:t>
            </a:r>
          </a:p>
          <a:p>
            <a:pPr lvl="2"/>
            <a:r>
              <a:rPr lang="en-US" dirty="0" smtClean="0"/>
              <a:t>2500sqft when non-resident room suites</a:t>
            </a:r>
          </a:p>
          <a:p>
            <a:pPr lvl="2"/>
            <a:r>
              <a:rPr lang="en-US" dirty="0" smtClean="0"/>
              <a:t>Remote is ½ the measurement of the largest diagonal distance in the room</a:t>
            </a:r>
          </a:p>
          <a:p>
            <a:pPr lvl="3"/>
            <a:r>
              <a:rPr lang="en-US" dirty="0" smtClean="0"/>
              <a:t>1/3 in fully </a:t>
            </a:r>
            <a:r>
              <a:rPr lang="en-US" dirty="0" err="1" smtClean="0"/>
              <a:t>sprinklered</a:t>
            </a:r>
            <a:r>
              <a:rPr lang="en-US" dirty="0" smtClean="0"/>
              <a:t> building</a:t>
            </a:r>
          </a:p>
          <a:p>
            <a:pPr lvl="2"/>
            <a:endParaRPr lang="en-US" dirty="0" smtClean="0"/>
          </a:p>
          <a:p>
            <a:pPr lvl="1"/>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K43 – Means of Egress (Exit Access)</a:t>
            </a:r>
            <a:endParaRPr lang="en-US" dirty="0"/>
          </a:p>
        </p:txBody>
      </p:sp>
      <p:sp>
        <p:nvSpPr>
          <p:cNvPr id="20" name="Content Placeholder 19"/>
          <p:cNvSpPr>
            <a:spLocks noGrp="1"/>
          </p:cNvSpPr>
          <p:nvPr>
            <p:ph idx="1"/>
          </p:nvPr>
        </p:nvSpPr>
        <p:spPr>
          <a:xfrm>
            <a:off x="228600" y="990600"/>
            <a:ext cx="8686800" cy="2743200"/>
          </a:xfrm>
        </p:spPr>
        <p:txBody>
          <a:bodyPr>
            <a:normAutofit/>
          </a:bodyPr>
          <a:lstStyle/>
          <a:p>
            <a:pPr lvl="1"/>
            <a:r>
              <a:rPr lang="en-US" dirty="0" smtClean="0"/>
              <a:t>Resident room doors shall not require a key to open from the egress side</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K44 – Means of Egress (Horizontal Exit)</a:t>
            </a:r>
            <a:endParaRPr lang="en-US" dirty="0"/>
          </a:p>
        </p:txBody>
      </p:sp>
      <p:sp>
        <p:nvSpPr>
          <p:cNvPr id="20" name="Content Placeholder 19"/>
          <p:cNvSpPr>
            <a:spLocks noGrp="1"/>
          </p:cNvSpPr>
          <p:nvPr>
            <p:ph idx="1"/>
          </p:nvPr>
        </p:nvSpPr>
        <p:spPr>
          <a:xfrm>
            <a:off x="228600" y="990600"/>
            <a:ext cx="8686800" cy="4191000"/>
          </a:xfrm>
        </p:spPr>
        <p:txBody>
          <a:bodyPr>
            <a:normAutofit/>
          </a:bodyPr>
          <a:lstStyle/>
          <a:p>
            <a:pPr lvl="1"/>
            <a:r>
              <a:rPr lang="en-US" dirty="0" smtClean="0"/>
              <a:t>Not less than 30sqft per resident available on the other side of the horizontal exit</a:t>
            </a:r>
          </a:p>
          <a:p>
            <a:pPr lvl="2"/>
            <a:r>
              <a:rPr lang="en-US" dirty="0" err="1" smtClean="0"/>
              <a:t>Occupiable</a:t>
            </a:r>
            <a:r>
              <a:rPr lang="en-US" dirty="0" smtClean="0"/>
              <a:t> spaces are permitted for calculation</a:t>
            </a:r>
          </a:p>
          <a:p>
            <a:pPr lvl="1"/>
            <a:r>
              <a:rPr lang="en-US" dirty="0" smtClean="0"/>
              <a:t>Horizontal exit doors are not required to swing with egress travel in existing buildings</a:t>
            </a:r>
          </a:p>
          <a:p>
            <a:pPr lvl="1"/>
            <a:r>
              <a:rPr lang="en-US" dirty="0" smtClean="0"/>
              <a:t>Horizontal exit doors must be swinging with 32in clear width</a:t>
            </a:r>
          </a:p>
          <a:p>
            <a:pPr lvl="2"/>
            <a:r>
              <a:rPr lang="en-US" dirty="0" smtClean="0"/>
              <a:t>Horizontal sliding doors meeting Section 7.2.1.14 with 32in clear width also permitted</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K45 – Normal Illumination</a:t>
            </a:r>
            <a:endParaRPr lang="en-US" dirty="0"/>
          </a:p>
        </p:txBody>
      </p:sp>
      <p:sp>
        <p:nvSpPr>
          <p:cNvPr id="20" name="Content Placeholder 19"/>
          <p:cNvSpPr>
            <a:spLocks noGrp="1"/>
          </p:cNvSpPr>
          <p:nvPr>
            <p:ph idx="1"/>
          </p:nvPr>
        </p:nvSpPr>
        <p:spPr>
          <a:xfrm>
            <a:off x="228600" y="914400"/>
            <a:ext cx="8686800" cy="4419600"/>
          </a:xfrm>
        </p:spPr>
        <p:txBody>
          <a:bodyPr>
            <a:normAutofit/>
          </a:bodyPr>
          <a:lstStyle/>
          <a:p>
            <a:pPr lvl="1"/>
            <a:r>
              <a:rPr lang="en-US" dirty="0" smtClean="0"/>
              <a:t>All portions of the means of egress must have continuous illumination that:</a:t>
            </a:r>
          </a:p>
          <a:p>
            <a:pPr lvl="2"/>
            <a:r>
              <a:rPr lang="en-US" dirty="0" smtClean="0"/>
              <a:t>Cannot be controlled by manual switches</a:t>
            </a:r>
          </a:p>
          <a:p>
            <a:pPr lvl="3"/>
            <a:r>
              <a:rPr lang="en-US" dirty="0" smtClean="0"/>
              <a:t>Motion sensors are permitted if they are equipped with fail-safe and are set to at least 15min interval</a:t>
            </a:r>
          </a:p>
          <a:p>
            <a:pPr lvl="2"/>
            <a:r>
              <a:rPr lang="en-US" dirty="0" smtClean="0"/>
              <a:t>Is at least 1ft-candle measured at the floor</a:t>
            </a:r>
          </a:p>
          <a:p>
            <a:pPr lvl="2"/>
            <a:r>
              <a:rPr lang="en-US" dirty="0" smtClean="0"/>
              <a:t>Failure of one-single bulb cannot leave an area with less than .2ft-candle of illumination</a:t>
            </a:r>
          </a:p>
          <a:p>
            <a:pPr lvl="2"/>
            <a:r>
              <a:rPr lang="en-US" dirty="0" smtClean="0"/>
              <a:t>Have a reliable power source</a:t>
            </a:r>
          </a:p>
          <a:p>
            <a:pPr lvl="3"/>
            <a:r>
              <a:rPr lang="en-US" dirty="0" smtClean="0"/>
              <a:t>Battery-operated, portable lamps, or lanterns are not permitted to be the primary illumination source of the means of egress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K46 – Emergency Illumination</a:t>
            </a:r>
            <a:endParaRPr lang="en-US" dirty="0"/>
          </a:p>
        </p:txBody>
      </p:sp>
      <p:sp>
        <p:nvSpPr>
          <p:cNvPr id="20" name="Content Placeholder 19"/>
          <p:cNvSpPr>
            <a:spLocks noGrp="1"/>
          </p:cNvSpPr>
          <p:nvPr>
            <p:ph idx="1"/>
          </p:nvPr>
        </p:nvSpPr>
        <p:spPr>
          <a:xfrm>
            <a:off x="228600" y="838200"/>
            <a:ext cx="8686800" cy="4343400"/>
          </a:xfrm>
        </p:spPr>
        <p:txBody>
          <a:bodyPr>
            <a:normAutofit fontScale="77500" lnSpcReduction="20000"/>
          </a:bodyPr>
          <a:lstStyle/>
          <a:p>
            <a:pPr lvl="1"/>
            <a:r>
              <a:rPr lang="en-US" dirty="0" smtClean="0"/>
              <a:t>All portions of the means of egress must have emergency illumination that:</a:t>
            </a:r>
          </a:p>
          <a:p>
            <a:pPr lvl="2"/>
            <a:r>
              <a:rPr lang="en-US" dirty="0" smtClean="0"/>
              <a:t>Cannot be controlled by manual switches</a:t>
            </a:r>
          </a:p>
          <a:p>
            <a:pPr lvl="3"/>
            <a:r>
              <a:rPr lang="en-US" dirty="0" smtClean="0"/>
              <a:t>Motion sensors are permitted if they are equipped with fail-safe and are set to at least 15min interval</a:t>
            </a:r>
          </a:p>
          <a:p>
            <a:pPr lvl="2"/>
            <a:r>
              <a:rPr lang="en-US" dirty="0" smtClean="0"/>
              <a:t>Provides required levels of illumination for 90min</a:t>
            </a:r>
          </a:p>
          <a:p>
            <a:pPr lvl="2"/>
            <a:r>
              <a:rPr lang="en-US" dirty="0" smtClean="0"/>
              <a:t>Is at least on average 1ft-candle measured at the floor and not less than .1ft-candle at any point</a:t>
            </a:r>
          </a:p>
          <a:p>
            <a:pPr lvl="3"/>
            <a:r>
              <a:rPr lang="en-US" dirty="0" smtClean="0"/>
              <a:t>.6ft-candle average and .06ft-candle at any point at 90</a:t>
            </a:r>
            <a:r>
              <a:rPr lang="en-US" baseline="30000" dirty="0" smtClean="0"/>
              <a:t>th</a:t>
            </a:r>
            <a:r>
              <a:rPr lang="en-US" dirty="0" smtClean="0"/>
              <a:t> minute</a:t>
            </a:r>
          </a:p>
          <a:p>
            <a:pPr lvl="2"/>
            <a:r>
              <a:rPr lang="en-US" dirty="0" smtClean="0"/>
              <a:t>Failure of one-single bulb cannot leave an area with less than .2ft-candle of illumination</a:t>
            </a:r>
          </a:p>
          <a:p>
            <a:pPr lvl="1"/>
            <a:r>
              <a:rPr lang="en-US" dirty="0" smtClean="0"/>
              <a:t>Battery-operated emergency lights must be tested:</a:t>
            </a:r>
          </a:p>
          <a:p>
            <a:pPr lvl="2"/>
            <a:r>
              <a:rPr lang="en-US" dirty="0" smtClean="0"/>
              <a:t>Monthly for 30sec</a:t>
            </a:r>
          </a:p>
          <a:p>
            <a:pPr lvl="2"/>
            <a:r>
              <a:rPr lang="en-US" dirty="0" smtClean="0"/>
              <a:t>Annually for 90min</a:t>
            </a:r>
          </a:p>
          <a:p>
            <a:pPr lvl="2"/>
            <a:r>
              <a:rPr lang="en-US" dirty="0" smtClean="0"/>
              <a:t>Individual results for all lights must be on the records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K47 – Exit Signs</a:t>
            </a:r>
            <a:endParaRPr lang="en-US" dirty="0"/>
          </a:p>
        </p:txBody>
      </p:sp>
      <p:sp>
        <p:nvSpPr>
          <p:cNvPr id="20" name="Content Placeholder 19"/>
          <p:cNvSpPr>
            <a:spLocks noGrp="1"/>
          </p:cNvSpPr>
          <p:nvPr>
            <p:ph idx="1"/>
          </p:nvPr>
        </p:nvSpPr>
        <p:spPr>
          <a:xfrm>
            <a:off x="228600" y="838200"/>
            <a:ext cx="8686800" cy="4495800"/>
          </a:xfrm>
        </p:spPr>
        <p:txBody>
          <a:bodyPr>
            <a:normAutofit/>
          </a:bodyPr>
          <a:lstStyle/>
          <a:p>
            <a:pPr lvl="1"/>
            <a:r>
              <a:rPr lang="en-US" dirty="0" smtClean="0"/>
              <a:t>Exit signs or directional signs must mark exits or the path to exit </a:t>
            </a:r>
          </a:p>
          <a:p>
            <a:pPr lvl="2"/>
            <a:r>
              <a:rPr lang="en-US" dirty="0" smtClean="0"/>
              <a:t>Not required in single story buildings with less than 30 people when the path to exit is obvious</a:t>
            </a:r>
          </a:p>
          <a:p>
            <a:pPr lvl="1"/>
            <a:r>
              <a:rPr lang="en-US" dirty="0" smtClean="0"/>
              <a:t>Size, illumination levels, emergency illumination requirements and other requirements located in Section 7.10</a:t>
            </a:r>
          </a:p>
          <a:p>
            <a:pPr lvl="1"/>
            <a:r>
              <a:rPr lang="en-US" dirty="0" smtClean="0"/>
              <a:t>“No Exit” signs are required on doors that are not exits or exit access doors, but may easily be confused as parts of the means of egress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686800" cy="685800"/>
          </a:xfrm>
        </p:spPr>
        <p:txBody>
          <a:bodyPr>
            <a:normAutofit fontScale="90000"/>
          </a:bodyPr>
          <a:lstStyle/>
          <a:p>
            <a:r>
              <a:rPr lang="en-US" dirty="0" smtClean="0"/>
              <a:t>K105 – Essential Electrical System Wiring</a:t>
            </a:r>
            <a:endParaRPr lang="en-US" dirty="0"/>
          </a:p>
        </p:txBody>
      </p:sp>
      <p:sp>
        <p:nvSpPr>
          <p:cNvPr id="20" name="Content Placeholder 19"/>
          <p:cNvSpPr>
            <a:spLocks noGrp="1"/>
          </p:cNvSpPr>
          <p:nvPr>
            <p:ph idx="1"/>
          </p:nvPr>
        </p:nvSpPr>
        <p:spPr>
          <a:xfrm>
            <a:off x="228600" y="838200"/>
            <a:ext cx="8686800" cy="4419600"/>
          </a:xfrm>
        </p:spPr>
        <p:txBody>
          <a:bodyPr>
            <a:normAutofit fontScale="92500" lnSpcReduction="10000"/>
          </a:bodyPr>
          <a:lstStyle/>
          <a:p>
            <a:pPr lvl="1"/>
            <a:r>
              <a:rPr lang="en-US" dirty="0" smtClean="0"/>
              <a:t>Buildings that use life support equipment have means of egress illumination, emergency lights, exit and directional lights are supplied by the life safety branch of the essential electrical system</a:t>
            </a:r>
          </a:p>
          <a:p>
            <a:pPr lvl="2"/>
            <a:r>
              <a:rPr lang="en-US" dirty="0" smtClean="0"/>
              <a:t>Other items permitted on the life safety branch in accordance with NFPA 99</a:t>
            </a:r>
          </a:p>
          <a:p>
            <a:pPr lvl="2"/>
            <a:r>
              <a:rPr lang="en-US" dirty="0" smtClean="0"/>
              <a:t>Not required if life support equipment is solely for life saving measures</a:t>
            </a:r>
          </a:p>
          <a:p>
            <a:pPr lvl="1"/>
            <a:r>
              <a:rPr lang="en-US" dirty="0" smtClean="0"/>
              <a:t>K105 is only part of the New Health Care Regulation Set, but most requirements are the same for existing health care depending on the requirements when the system was installed</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fontScale="90000"/>
          </a:bodyPr>
          <a:lstStyle/>
          <a:p>
            <a:r>
              <a:rPr lang="en-US" dirty="0" smtClean="0"/>
              <a:t>K107 – Alarm System Backup Power</a:t>
            </a:r>
            <a:endParaRPr lang="en-US" dirty="0"/>
          </a:p>
        </p:txBody>
      </p:sp>
      <p:sp>
        <p:nvSpPr>
          <p:cNvPr id="20" name="Content Placeholder 19"/>
          <p:cNvSpPr>
            <a:spLocks noGrp="1"/>
          </p:cNvSpPr>
          <p:nvPr>
            <p:ph idx="1"/>
          </p:nvPr>
        </p:nvSpPr>
        <p:spPr>
          <a:xfrm>
            <a:off x="228600" y="914400"/>
            <a:ext cx="8686800" cy="4419600"/>
          </a:xfrm>
        </p:spPr>
        <p:txBody>
          <a:bodyPr>
            <a:normAutofit/>
          </a:bodyPr>
          <a:lstStyle/>
          <a:p>
            <a:pPr lvl="1"/>
            <a:r>
              <a:rPr lang="en-US" dirty="0" smtClean="0"/>
              <a:t>Fire alarm system with backup power required in accordance with Section 9.6</a:t>
            </a:r>
          </a:p>
          <a:p>
            <a:pPr lvl="2"/>
            <a:r>
              <a:rPr lang="en-US" dirty="0" smtClean="0"/>
              <a:t>Requires compliance with NFPA 72, National Fire Alarm Code</a:t>
            </a:r>
          </a:p>
          <a:p>
            <a:pPr lvl="2"/>
            <a:r>
              <a:rPr lang="en-US" dirty="0" smtClean="0"/>
              <a:t>Also requires compliance with NFPA 70, National Electrical Code</a:t>
            </a:r>
          </a:p>
          <a:p>
            <a:pPr lvl="1"/>
            <a:r>
              <a:rPr lang="en-US" dirty="0" smtClean="0"/>
              <a:t>K107 is only part of the New Health Care Regulation Set, but most requirements are the same for existing health care depending on the requirements when the system was installed</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K108 – Generator Set Illumination</a:t>
            </a:r>
            <a:endParaRPr lang="en-US" dirty="0"/>
          </a:p>
        </p:txBody>
      </p:sp>
      <p:sp>
        <p:nvSpPr>
          <p:cNvPr id="20" name="Content Placeholder 19"/>
          <p:cNvSpPr>
            <a:spLocks noGrp="1"/>
          </p:cNvSpPr>
          <p:nvPr>
            <p:ph idx="1"/>
          </p:nvPr>
        </p:nvSpPr>
        <p:spPr>
          <a:xfrm>
            <a:off x="228600" y="914400"/>
            <a:ext cx="8686800" cy="4267200"/>
          </a:xfrm>
        </p:spPr>
        <p:txBody>
          <a:bodyPr>
            <a:normAutofit/>
          </a:bodyPr>
          <a:lstStyle/>
          <a:p>
            <a:pPr lvl="1"/>
            <a:r>
              <a:rPr lang="en-US" dirty="0" smtClean="0"/>
              <a:t>Alarms, emergency communication, and generator sets are illuminated in accordance with NFPA 70, National Electrical Code</a:t>
            </a:r>
          </a:p>
          <a:p>
            <a:pPr lvl="1"/>
            <a:r>
              <a:rPr lang="en-US" dirty="0" smtClean="0"/>
              <a:t>K108 is only part of the New Health Care Regulation Set, but most requirements are the same for existing health care depending on the requirements when the system was installed</a:t>
            </a:r>
          </a:p>
          <a:p>
            <a:pPr lvl="1"/>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K48 – Written Fire Safety Plan</a:t>
            </a:r>
            <a:endParaRPr lang="en-US" dirty="0"/>
          </a:p>
        </p:txBody>
      </p:sp>
      <p:sp>
        <p:nvSpPr>
          <p:cNvPr id="20" name="Content Placeholder 19"/>
          <p:cNvSpPr>
            <a:spLocks noGrp="1"/>
          </p:cNvSpPr>
          <p:nvPr>
            <p:ph idx="1"/>
          </p:nvPr>
        </p:nvSpPr>
        <p:spPr>
          <a:xfrm>
            <a:off x="228600" y="838200"/>
            <a:ext cx="8686800" cy="4572000"/>
          </a:xfrm>
        </p:spPr>
        <p:txBody>
          <a:bodyPr>
            <a:normAutofit/>
          </a:bodyPr>
          <a:lstStyle/>
          <a:p>
            <a:pPr lvl="1"/>
            <a:r>
              <a:rPr lang="en-US" dirty="0" smtClean="0"/>
              <a:t>Facilities must have a written fire safety plan that contains the following requirements:</a:t>
            </a:r>
          </a:p>
          <a:p>
            <a:pPr lvl="2"/>
            <a:r>
              <a:rPr lang="en-US" dirty="0" smtClean="0"/>
              <a:t>Use of alarms</a:t>
            </a:r>
          </a:p>
          <a:p>
            <a:pPr lvl="2"/>
            <a:r>
              <a:rPr lang="en-US" dirty="0" smtClean="0"/>
              <a:t>Transmission of alarm to fire department</a:t>
            </a:r>
          </a:p>
          <a:p>
            <a:pPr lvl="2"/>
            <a:r>
              <a:rPr lang="en-US" dirty="0" smtClean="0"/>
              <a:t>Response to alarms</a:t>
            </a:r>
          </a:p>
          <a:p>
            <a:pPr lvl="2"/>
            <a:r>
              <a:rPr lang="en-US" dirty="0" smtClean="0"/>
              <a:t>Isolation of fire</a:t>
            </a:r>
          </a:p>
          <a:p>
            <a:pPr lvl="2"/>
            <a:r>
              <a:rPr lang="en-US" dirty="0" smtClean="0"/>
              <a:t>Evacuation of immediate area</a:t>
            </a:r>
          </a:p>
          <a:p>
            <a:pPr lvl="2"/>
            <a:r>
              <a:rPr lang="en-US" dirty="0" smtClean="0"/>
              <a:t>Evacuation of smoke compartment</a:t>
            </a:r>
          </a:p>
          <a:p>
            <a:pPr lvl="2"/>
            <a:r>
              <a:rPr lang="en-US" dirty="0" smtClean="0"/>
              <a:t>Preparation of floor and building for evacuation</a:t>
            </a:r>
          </a:p>
          <a:p>
            <a:pPr lvl="2"/>
            <a:r>
              <a:rPr lang="en-US" dirty="0" smtClean="0"/>
              <a:t>Extinguishment of fire</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K48 – Written Fire Safety Plan</a:t>
            </a:r>
            <a:endParaRPr lang="en-US" dirty="0"/>
          </a:p>
        </p:txBody>
      </p:sp>
      <p:sp>
        <p:nvSpPr>
          <p:cNvPr id="20" name="Content Placeholder 19"/>
          <p:cNvSpPr>
            <a:spLocks noGrp="1"/>
          </p:cNvSpPr>
          <p:nvPr>
            <p:ph idx="1"/>
          </p:nvPr>
        </p:nvSpPr>
        <p:spPr>
          <a:xfrm>
            <a:off x="228600" y="838200"/>
            <a:ext cx="8686800" cy="4419600"/>
          </a:xfrm>
        </p:spPr>
        <p:txBody>
          <a:bodyPr>
            <a:normAutofit/>
          </a:bodyPr>
          <a:lstStyle/>
          <a:p>
            <a:pPr lvl="1"/>
            <a:r>
              <a:rPr lang="en-US" dirty="0" smtClean="0"/>
              <a:t>Inclusion of RACE (Rescue, Alarm, Contain, Evacuate/Extinguish) is acceptable, but it does not meet the requirements of the LSC without more detail</a:t>
            </a:r>
          </a:p>
          <a:p>
            <a:pPr lvl="1"/>
            <a:r>
              <a:rPr lang="en-US" dirty="0" smtClean="0"/>
              <a:t>Plans should not have different instructions based on staff determining if the fire is small or large</a:t>
            </a:r>
          </a:p>
          <a:p>
            <a:pPr lvl="1"/>
            <a:r>
              <a:rPr lang="en-US" dirty="0" smtClean="0"/>
              <a:t>Fire plans should be tailored to the individual facility</a:t>
            </a:r>
          </a:p>
          <a:p>
            <a:pPr lvl="2"/>
            <a:r>
              <a:rPr lang="en-US" dirty="0" smtClean="0"/>
              <a:t>They should not be a template or include information that is not relevant to the facility</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K50 – Fire Drills</a:t>
            </a:r>
            <a:endParaRPr lang="en-US" dirty="0"/>
          </a:p>
        </p:txBody>
      </p:sp>
      <p:sp>
        <p:nvSpPr>
          <p:cNvPr id="20" name="Content Placeholder 19"/>
          <p:cNvSpPr>
            <a:spLocks noGrp="1"/>
          </p:cNvSpPr>
          <p:nvPr>
            <p:ph idx="1"/>
          </p:nvPr>
        </p:nvSpPr>
        <p:spPr>
          <a:xfrm>
            <a:off x="228600" y="762000"/>
            <a:ext cx="8686800" cy="4648200"/>
          </a:xfrm>
        </p:spPr>
        <p:txBody>
          <a:bodyPr>
            <a:normAutofit/>
          </a:bodyPr>
          <a:lstStyle/>
          <a:p>
            <a:pPr lvl="1"/>
            <a:r>
              <a:rPr lang="en-US" dirty="0" smtClean="0"/>
              <a:t>Fire drills must be conducted at a minimum frequency of one per shift per quarter</a:t>
            </a:r>
          </a:p>
          <a:p>
            <a:pPr lvl="2"/>
            <a:r>
              <a:rPr lang="en-US" dirty="0" smtClean="0"/>
              <a:t>Drills conducted at shift change count for only shift</a:t>
            </a:r>
          </a:p>
          <a:p>
            <a:pPr lvl="1"/>
            <a:r>
              <a:rPr lang="en-US" dirty="0" smtClean="0"/>
              <a:t>Fire drills must include the transmission of the fire alarm signal and simulation of emergency conditions</a:t>
            </a:r>
          </a:p>
          <a:p>
            <a:pPr lvl="2"/>
            <a:r>
              <a:rPr lang="en-US" dirty="0" smtClean="0"/>
              <a:t>Drills between 9:00pm and 6:00am can be silent drills</a:t>
            </a:r>
          </a:p>
          <a:p>
            <a:pPr lvl="2"/>
            <a:r>
              <a:rPr lang="en-US" dirty="0" smtClean="0"/>
              <a:t>Transmission should be done the next day</a:t>
            </a:r>
          </a:p>
          <a:p>
            <a:pPr lvl="1"/>
            <a:r>
              <a:rPr lang="en-US" dirty="0" smtClean="0"/>
              <a:t>Fire drills are conducted to train staff in as many different scenarios as possible</a:t>
            </a:r>
          </a:p>
          <a:p>
            <a:pPr lvl="2"/>
            <a:r>
              <a:rPr lang="en-US" dirty="0" smtClean="0"/>
              <a:t>Conditions(scenario, location, time, etc.) must be varied</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fontScale="90000"/>
          </a:bodyPr>
          <a:lstStyle/>
          <a:p>
            <a:r>
              <a:rPr lang="en-US" dirty="0" smtClean="0"/>
              <a:t>K51 – Fire Alarm System Installation</a:t>
            </a:r>
            <a:endParaRPr lang="en-US" dirty="0"/>
          </a:p>
        </p:txBody>
      </p:sp>
      <p:sp>
        <p:nvSpPr>
          <p:cNvPr id="20" name="Content Placeholder 19"/>
          <p:cNvSpPr>
            <a:spLocks noGrp="1"/>
          </p:cNvSpPr>
          <p:nvPr>
            <p:ph idx="1"/>
          </p:nvPr>
        </p:nvSpPr>
        <p:spPr>
          <a:xfrm>
            <a:off x="228600" y="685800"/>
            <a:ext cx="8686800" cy="4724400"/>
          </a:xfrm>
        </p:spPr>
        <p:txBody>
          <a:bodyPr>
            <a:normAutofit fontScale="92500"/>
          </a:bodyPr>
          <a:lstStyle/>
          <a:p>
            <a:pPr lvl="1"/>
            <a:r>
              <a:rPr lang="en-US" dirty="0" smtClean="0"/>
              <a:t>Fire alarm system must be installed in accordance with NFPA 72, National Fire Alarm Code</a:t>
            </a:r>
          </a:p>
          <a:p>
            <a:pPr lvl="2"/>
            <a:r>
              <a:rPr lang="en-US" dirty="0" smtClean="0"/>
              <a:t>Fire alarm panel must be installed in a location where it’s monitored 24hrs a day</a:t>
            </a:r>
          </a:p>
          <a:p>
            <a:pPr lvl="3"/>
            <a:r>
              <a:rPr lang="en-US" dirty="0" smtClean="0"/>
              <a:t>Direct staff supervision</a:t>
            </a:r>
          </a:p>
          <a:p>
            <a:pPr lvl="3"/>
            <a:r>
              <a:rPr lang="en-US" dirty="0" smtClean="0"/>
              <a:t>Electronic supervision by a smoke detector tied to fire alarm system</a:t>
            </a:r>
          </a:p>
          <a:p>
            <a:pPr lvl="2"/>
            <a:r>
              <a:rPr lang="en-US" dirty="0" smtClean="0"/>
              <a:t>Fire alarm trouble signal must be in a location where it’s likely to be heard 24hrs a day</a:t>
            </a:r>
          </a:p>
          <a:p>
            <a:pPr lvl="3"/>
            <a:r>
              <a:rPr lang="en-US" dirty="0" smtClean="0"/>
              <a:t>Panel in 24hr staffed location</a:t>
            </a:r>
          </a:p>
          <a:p>
            <a:pPr lvl="3"/>
            <a:r>
              <a:rPr lang="en-US" dirty="0" smtClean="0"/>
              <a:t>Remote </a:t>
            </a:r>
            <a:r>
              <a:rPr lang="en-US" dirty="0" err="1" smtClean="0"/>
              <a:t>annunciator</a:t>
            </a:r>
            <a:r>
              <a:rPr lang="en-US" dirty="0" smtClean="0"/>
              <a:t> panel with an audible and visual trouble signal in a 24hr staffed location</a:t>
            </a:r>
          </a:p>
          <a:p>
            <a:pPr lvl="4"/>
            <a:r>
              <a:rPr lang="en-US" dirty="0" smtClean="0"/>
              <a:t>Monitoring station is not an acceptable means of monitoring trouble signal</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fontScale="90000"/>
          </a:bodyPr>
          <a:lstStyle/>
          <a:p>
            <a:r>
              <a:rPr lang="en-US" dirty="0" smtClean="0"/>
              <a:t>K51 – Fire Alarm System Installation</a:t>
            </a:r>
            <a:endParaRPr lang="en-US" dirty="0"/>
          </a:p>
        </p:txBody>
      </p:sp>
      <p:sp>
        <p:nvSpPr>
          <p:cNvPr id="20" name="Content Placeholder 19"/>
          <p:cNvSpPr>
            <a:spLocks noGrp="1"/>
          </p:cNvSpPr>
          <p:nvPr>
            <p:ph idx="1"/>
          </p:nvPr>
        </p:nvSpPr>
        <p:spPr>
          <a:xfrm>
            <a:off x="228600" y="685800"/>
            <a:ext cx="8686800" cy="4724400"/>
          </a:xfrm>
        </p:spPr>
        <p:txBody>
          <a:bodyPr>
            <a:normAutofit lnSpcReduction="10000"/>
          </a:bodyPr>
          <a:lstStyle/>
          <a:p>
            <a:pPr lvl="1"/>
            <a:r>
              <a:rPr lang="en-US" dirty="0" smtClean="0"/>
              <a:t>Fire alarm system must have a reliable source of backup power</a:t>
            </a:r>
          </a:p>
          <a:p>
            <a:pPr lvl="1"/>
            <a:r>
              <a:rPr lang="en-US" dirty="0" smtClean="0"/>
              <a:t>Manual pull stations must be installed at:</a:t>
            </a:r>
          </a:p>
          <a:p>
            <a:pPr lvl="2"/>
            <a:r>
              <a:rPr lang="en-US" dirty="0" smtClean="0"/>
              <a:t>Proper heights</a:t>
            </a:r>
          </a:p>
          <a:p>
            <a:pPr lvl="2"/>
            <a:r>
              <a:rPr lang="en-US" dirty="0" smtClean="0"/>
              <a:t>Within the path of egress near all exit doors </a:t>
            </a:r>
          </a:p>
          <a:p>
            <a:pPr lvl="2"/>
            <a:r>
              <a:rPr lang="en-US" dirty="0" smtClean="0"/>
              <a:t>Must be accessible and must not be obstructed</a:t>
            </a:r>
          </a:p>
          <a:p>
            <a:pPr lvl="2"/>
            <a:r>
              <a:rPr lang="en-US" dirty="0" smtClean="0"/>
              <a:t>Must meet other applicable requirements in NFPA 72 Chapter 2</a:t>
            </a:r>
          </a:p>
          <a:p>
            <a:pPr lvl="1"/>
            <a:r>
              <a:rPr lang="en-US" dirty="0" smtClean="0"/>
              <a:t>Must have audible and visible notification devices</a:t>
            </a:r>
          </a:p>
          <a:p>
            <a:pPr lvl="2"/>
            <a:r>
              <a:rPr lang="en-US" dirty="0" smtClean="0"/>
              <a:t>Existing systems do not have to meet visible notification device requirements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fontScale="90000"/>
          </a:bodyPr>
          <a:lstStyle/>
          <a:p>
            <a:r>
              <a:rPr lang="en-US" dirty="0" smtClean="0"/>
              <a:t>K51 – Fire Alarm System Installation</a:t>
            </a:r>
            <a:endParaRPr lang="en-US" dirty="0"/>
          </a:p>
        </p:txBody>
      </p:sp>
      <p:sp>
        <p:nvSpPr>
          <p:cNvPr id="20" name="Content Placeholder 19"/>
          <p:cNvSpPr>
            <a:spLocks noGrp="1"/>
          </p:cNvSpPr>
          <p:nvPr>
            <p:ph idx="1"/>
          </p:nvPr>
        </p:nvSpPr>
        <p:spPr>
          <a:xfrm>
            <a:off x="228600" y="685800"/>
            <a:ext cx="8686800" cy="4724400"/>
          </a:xfrm>
        </p:spPr>
        <p:txBody>
          <a:bodyPr>
            <a:normAutofit fontScale="92500" lnSpcReduction="10000"/>
          </a:bodyPr>
          <a:lstStyle/>
          <a:p>
            <a:pPr lvl="1"/>
            <a:r>
              <a:rPr lang="en-US" dirty="0" smtClean="0"/>
              <a:t>Smoke detectors must be appropriately installed in accordance with NFPA 72</a:t>
            </a:r>
          </a:p>
          <a:p>
            <a:pPr lvl="2"/>
            <a:r>
              <a:rPr lang="en-US" dirty="0" smtClean="0"/>
              <a:t>Shall be located more than 4in from a wall on the ceiling or between 4in and 12in from the ceiling on the wall</a:t>
            </a:r>
          </a:p>
          <a:p>
            <a:pPr lvl="2"/>
            <a:r>
              <a:rPr lang="en-US" dirty="0" smtClean="0"/>
              <a:t>Measurements in NFPA 72 Chapter 2 for maximum coverage of a space by a single smoke detector</a:t>
            </a:r>
          </a:p>
          <a:p>
            <a:pPr lvl="2"/>
            <a:r>
              <a:rPr lang="en-US" dirty="0" smtClean="0"/>
              <a:t>Shall not be installed in the direct airflow of an air supply or return</a:t>
            </a:r>
          </a:p>
          <a:p>
            <a:pPr lvl="3"/>
            <a:r>
              <a:rPr lang="en-US" dirty="0" smtClean="0"/>
              <a:t>Not within 3ft</a:t>
            </a:r>
          </a:p>
          <a:p>
            <a:pPr lvl="2"/>
            <a:r>
              <a:rPr lang="en-US" dirty="0" smtClean="0"/>
              <a:t>Located in proper location of sloped ceilings</a:t>
            </a:r>
          </a:p>
          <a:p>
            <a:pPr lvl="3"/>
            <a:r>
              <a:rPr lang="en-US" dirty="0" smtClean="0"/>
              <a:t>Horizontal line drawn to ceiling at 3ft down from peak</a:t>
            </a:r>
          </a:p>
          <a:p>
            <a:pPr lvl="2"/>
            <a:r>
              <a:rPr lang="en-US" dirty="0" smtClean="0"/>
              <a:t>Shall not have covers, paint, or other items to obstruct smoke from entering sensing chamber</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K52 – Fire Alarm System Testing and Maintenance</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Testing and maintenance of fire alarm system must be conducted at the proper frequency in accordance with NFPA 72 Tables 7-3.1 and 7-3.2</a:t>
            </a:r>
          </a:p>
          <a:p>
            <a:pPr lvl="2"/>
            <a:r>
              <a:rPr lang="en-US" dirty="0" smtClean="0"/>
              <a:t>Different components have different test and inspection frequencies</a:t>
            </a:r>
          </a:p>
          <a:p>
            <a:pPr lvl="2"/>
            <a:r>
              <a:rPr lang="en-US" dirty="0" smtClean="0"/>
              <a:t>Test frequencies for all systems</a:t>
            </a:r>
          </a:p>
          <a:p>
            <a:pPr lvl="3"/>
            <a:r>
              <a:rPr lang="en-US" dirty="0" smtClean="0"/>
              <a:t>Quarterly testing of the off-premises transmission equipment</a:t>
            </a:r>
          </a:p>
          <a:p>
            <a:pPr lvl="3"/>
            <a:r>
              <a:rPr lang="en-US" dirty="0" smtClean="0"/>
              <a:t>Annual test of the entire system</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K52 – Fire Alarm System Testing and Maintenance</a:t>
            </a:r>
            <a:endParaRPr lang="en-US" dirty="0"/>
          </a:p>
        </p:txBody>
      </p:sp>
      <p:sp>
        <p:nvSpPr>
          <p:cNvPr id="20" name="Content Placeholder 19"/>
          <p:cNvSpPr>
            <a:spLocks noGrp="1"/>
          </p:cNvSpPr>
          <p:nvPr>
            <p:ph idx="1"/>
          </p:nvPr>
        </p:nvSpPr>
        <p:spPr>
          <a:xfrm>
            <a:off x="228600" y="1219200"/>
            <a:ext cx="8686800" cy="4191000"/>
          </a:xfrm>
        </p:spPr>
        <p:txBody>
          <a:bodyPr>
            <a:normAutofit fontScale="92500"/>
          </a:bodyPr>
          <a:lstStyle/>
          <a:p>
            <a:pPr lvl="1"/>
            <a:r>
              <a:rPr lang="en-US" dirty="0" smtClean="0"/>
              <a:t>Quarterly Testing</a:t>
            </a:r>
          </a:p>
          <a:p>
            <a:pPr lvl="2"/>
            <a:r>
              <a:rPr lang="en-US" dirty="0" smtClean="0"/>
              <a:t>Off-premises transmission equipment</a:t>
            </a:r>
          </a:p>
          <a:p>
            <a:pPr lvl="3"/>
            <a:r>
              <a:rPr lang="en-US" dirty="0" smtClean="0"/>
              <a:t>This testing can be done as part of the fire drills if receipt of the fire alarm signal is verified and documented</a:t>
            </a:r>
          </a:p>
          <a:p>
            <a:pPr lvl="1"/>
            <a:r>
              <a:rPr lang="en-US" dirty="0" smtClean="0"/>
              <a:t>Annual Testing</a:t>
            </a:r>
          </a:p>
          <a:p>
            <a:pPr lvl="2"/>
            <a:r>
              <a:rPr lang="en-US" dirty="0" smtClean="0"/>
              <a:t>Must be conducted in accordance with NFPA 72 Chapter 7 and documented in accordance with NFPA 72 Figure 7-5.2.2</a:t>
            </a:r>
          </a:p>
          <a:p>
            <a:pPr lvl="3"/>
            <a:r>
              <a:rPr lang="en-US" dirty="0" smtClean="0"/>
              <a:t>Vendors are not required to use NFPA form, but all of the information in the NFPA form must be in the vendor created form</a:t>
            </a:r>
          </a:p>
          <a:p>
            <a:pPr lvl="4"/>
            <a:r>
              <a:rPr lang="en-US" dirty="0" smtClean="0"/>
              <a:t>Items that are not applicable must be marked as such and not omitted from the form</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K52 – Fire Alarm System Testing and Maintenance</a:t>
            </a:r>
            <a:endParaRPr lang="en-US" dirty="0"/>
          </a:p>
        </p:txBody>
      </p:sp>
      <p:sp>
        <p:nvSpPr>
          <p:cNvPr id="20" name="Content Placeholder 19"/>
          <p:cNvSpPr>
            <a:spLocks noGrp="1"/>
          </p:cNvSpPr>
          <p:nvPr>
            <p:ph idx="1"/>
          </p:nvPr>
        </p:nvSpPr>
        <p:spPr>
          <a:xfrm>
            <a:off x="228600" y="3429000"/>
            <a:ext cx="8686800" cy="1676400"/>
          </a:xfrm>
        </p:spPr>
        <p:txBody>
          <a:bodyPr>
            <a:normAutofit fontScale="92500" lnSpcReduction="10000"/>
          </a:bodyPr>
          <a:lstStyle/>
          <a:p>
            <a:pPr lvl="1"/>
            <a:r>
              <a:rPr lang="en-US" dirty="0" smtClean="0"/>
              <a:t>Each device must be individually listed to complete this section in an acceptable manner</a:t>
            </a:r>
          </a:p>
          <a:p>
            <a:pPr lvl="1"/>
            <a:r>
              <a:rPr lang="en-US" dirty="0" smtClean="0"/>
              <a:t>There must be information that shows if a visual check, functional test, and sensitivity test were conducted</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pic>
        <p:nvPicPr>
          <p:cNvPr id="1027" name="Picture 3"/>
          <p:cNvPicPr>
            <a:picLocks noChangeAspect="1" noChangeArrowheads="1"/>
          </p:cNvPicPr>
          <p:nvPr/>
        </p:nvPicPr>
        <p:blipFill>
          <a:blip r:embed="rId4" cstate="print"/>
          <a:srcRect/>
          <a:stretch>
            <a:fillRect/>
          </a:stretch>
        </p:blipFill>
        <p:spPr bwMode="auto">
          <a:xfrm>
            <a:off x="304800" y="1295400"/>
            <a:ext cx="8534400" cy="2143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K154/K155 – Sprinkler/Fire Alarm System Out of Service</a:t>
            </a:r>
            <a:endParaRPr lang="en-US" dirty="0"/>
          </a:p>
        </p:txBody>
      </p:sp>
      <p:sp>
        <p:nvSpPr>
          <p:cNvPr id="20" name="Content Placeholder 19"/>
          <p:cNvSpPr>
            <a:spLocks noGrp="1"/>
          </p:cNvSpPr>
          <p:nvPr>
            <p:ph idx="1"/>
          </p:nvPr>
        </p:nvSpPr>
        <p:spPr>
          <a:xfrm>
            <a:off x="152400" y="1219200"/>
            <a:ext cx="8839200" cy="4419600"/>
          </a:xfrm>
        </p:spPr>
        <p:txBody>
          <a:bodyPr>
            <a:normAutofit lnSpcReduction="10000"/>
          </a:bodyPr>
          <a:lstStyle/>
          <a:p>
            <a:pPr lvl="1"/>
            <a:r>
              <a:rPr lang="en-US" dirty="0" smtClean="0"/>
              <a:t>If a sprinkler system or fire alarm system is out of service for more than 4hrs in a 24hr period a facility must:</a:t>
            </a:r>
          </a:p>
          <a:p>
            <a:pPr lvl="2"/>
            <a:r>
              <a:rPr lang="en-US" dirty="0" smtClean="0"/>
              <a:t>Evacuate the affected area, or</a:t>
            </a:r>
          </a:p>
          <a:p>
            <a:pPr lvl="2"/>
            <a:r>
              <a:rPr lang="en-US" dirty="0" smtClean="0"/>
              <a:t>Conduct an approved fire watch</a:t>
            </a:r>
          </a:p>
          <a:p>
            <a:pPr lvl="1"/>
            <a:r>
              <a:rPr lang="en-US" dirty="0" smtClean="0"/>
              <a:t>Approved fire watch</a:t>
            </a:r>
          </a:p>
          <a:p>
            <a:pPr lvl="2"/>
            <a:r>
              <a:rPr lang="en-US" dirty="0" smtClean="0"/>
              <a:t>Continuous monitoring of affected area</a:t>
            </a:r>
          </a:p>
          <a:p>
            <a:pPr lvl="2"/>
            <a:r>
              <a:rPr lang="en-US" dirty="0" smtClean="0"/>
              <a:t>Staff conducting the fire watch must not have any responsibilities in addition to the fire watch</a:t>
            </a:r>
          </a:p>
          <a:p>
            <a:pPr lvl="2"/>
            <a:r>
              <a:rPr lang="en-US" dirty="0" smtClean="0"/>
              <a:t>Staff must be trained to respond appropriately if discovering a fire</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382000" cy="609600"/>
          </a:xfrm>
        </p:spPr>
        <p:txBody>
          <a:bodyPr>
            <a:normAutofit fontScale="90000"/>
          </a:bodyPr>
          <a:lstStyle/>
          <a:p>
            <a:r>
              <a:rPr lang="en-US" dirty="0" smtClean="0"/>
              <a:t>K53/K109 – Smoke Detector Installation</a:t>
            </a:r>
            <a:endParaRPr lang="en-US" dirty="0"/>
          </a:p>
        </p:txBody>
      </p:sp>
      <p:sp>
        <p:nvSpPr>
          <p:cNvPr id="20" name="Content Placeholder 19"/>
          <p:cNvSpPr>
            <a:spLocks noGrp="1"/>
          </p:cNvSpPr>
          <p:nvPr>
            <p:ph idx="1"/>
          </p:nvPr>
        </p:nvSpPr>
        <p:spPr>
          <a:xfrm>
            <a:off x="152400" y="762000"/>
            <a:ext cx="8763000" cy="4724400"/>
          </a:xfrm>
        </p:spPr>
        <p:txBody>
          <a:bodyPr>
            <a:normAutofit lnSpcReduction="10000"/>
          </a:bodyPr>
          <a:lstStyle/>
          <a:p>
            <a:pPr lvl="1"/>
            <a:r>
              <a:rPr lang="en-US" dirty="0" smtClean="0"/>
              <a:t>Resident rooms and common areas must be equipped with smoke detectors in smoke compartments that are not fully </a:t>
            </a:r>
            <a:r>
              <a:rPr lang="en-US" dirty="0" err="1" smtClean="0"/>
              <a:t>sprinklered</a:t>
            </a:r>
            <a:endParaRPr lang="en-US" dirty="0" smtClean="0"/>
          </a:p>
          <a:p>
            <a:pPr lvl="2"/>
            <a:r>
              <a:rPr lang="en-US" dirty="0" smtClean="0"/>
              <a:t>S&amp;C Memo  05-25</a:t>
            </a:r>
          </a:p>
          <a:p>
            <a:pPr lvl="3"/>
            <a:r>
              <a:rPr lang="en-US" dirty="0" smtClean="0"/>
              <a:t>Battery-operated smoke detectors are permissible</a:t>
            </a:r>
          </a:p>
          <a:p>
            <a:pPr lvl="3"/>
            <a:r>
              <a:rPr lang="en-US" dirty="0" smtClean="0"/>
              <a:t>Must be correctly installed</a:t>
            </a:r>
          </a:p>
          <a:p>
            <a:pPr lvl="3"/>
            <a:r>
              <a:rPr lang="en-US" dirty="0" smtClean="0"/>
              <a:t>Must have a testing and maintenance program</a:t>
            </a:r>
          </a:p>
          <a:p>
            <a:pPr lvl="4"/>
            <a:r>
              <a:rPr lang="en-US" dirty="0" smtClean="0"/>
              <a:t>Monthly tests</a:t>
            </a:r>
          </a:p>
          <a:p>
            <a:pPr lvl="4"/>
            <a:r>
              <a:rPr lang="en-US" dirty="0" smtClean="0"/>
              <a:t>Battery replacement as specified by manufacturer</a:t>
            </a:r>
          </a:p>
          <a:p>
            <a:pPr lvl="2"/>
            <a:r>
              <a:rPr lang="en-US" dirty="0" smtClean="0"/>
              <a:t>Heat detectors cannot be used in place of smoke detectors</a:t>
            </a:r>
          </a:p>
          <a:p>
            <a:pPr lvl="1"/>
            <a:r>
              <a:rPr lang="en-US" dirty="0" smtClean="0"/>
              <a:t>Smoke detectors required in corridors in new health care and limited care facilities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144000" cy="762000"/>
          </a:xfrm>
        </p:spPr>
        <p:txBody>
          <a:bodyPr>
            <a:noAutofit/>
          </a:bodyPr>
          <a:lstStyle/>
          <a:p>
            <a:r>
              <a:rPr lang="en-US" sz="3400" dirty="0" smtClean="0"/>
              <a:t>K54 – Smoke Detector Testing and Maintenance</a:t>
            </a:r>
            <a:endParaRPr lang="en-US" sz="3400" dirty="0"/>
          </a:p>
        </p:txBody>
      </p:sp>
      <p:sp>
        <p:nvSpPr>
          <p:cNvPr id="20" name="Content Placeholder 19"/>
          <p:cNvSpPr>
            <a:spLocks noGrp="1"/>
          </p:cNvSpPr>
          <p:nvPr>
            <p:ph idx="1"/>
          </p:nvPr>
        </p:nvSpPr>
        <p:spPr>
          <a:xfrm>
            <a:off x="152400" y="838200"/>
            <a:ext cx="8839200" cy="4495800"/>
          </a:xfrm>
        </p:spPr>
        <p:txBody>
          <a:bodyPr>
            <a:normAutofit fontScale="92500" lnSpcReduction="20000"/>
          </a:bodyPr>
          <a:lstStyle/>
          <a:p>
            <a:pPr lvl="1"/>
            <a:r>
              <a:rPr lang="en-US" dirty="0" smtClean="0"/>
              <a:t>Smoke detectors must be sensitivity tested within 1yr of installation and every 2yrs thereafter</a:t>
            </a:r>
          </a:p>
          <a:p>
            <a:pPr lvl="2"/>
            <a:r>
              <a:rPr lang="en-US" dirty="0" smtClean="0"/>
              <a:t>Smoke detectors that have pass the initial 1yr test and two 2yr test cycles (5yr total) can have the sensitivity test cycle increased to 5yrs</a:t>
            </a:r>
          </a:p>
          <a:p>
            <a:pPr lvl="3"/>
            <a:r>
              <a:rPr lang="en-US" dirty="0" smtClean="0"/>
              <a:t>Records must be kept to justify 5yr frequency</a:t>
            </a:r>
          </a:p>
          <a:p>
            <a:pPr lvl="2"/>
            <a:r>
              <a:rPr lang="en-US" dirty="0" smtClean="0"/>
              <a:t>Sensitivity test must use one of the five test methods listed in NFPA 72 Section 7-3.2.1</a:t>
            </a:r>
          </a:p>
          <a:p>
            <a:pPr lvl="2"/>
            <a:r>
              <a:rPr lang="en-US" dirty="0" smtClean="0"/>
              <a:t>Sensitivity test results must be appropriately documented</a:t>
            </a:r>
          </a:p>
          <a:p>
            <a:pPr lvl="3"/>
            <a:r>
              <a:rPr lang="en-US" dirty="0" smtClean="0"/>
              <a:t>Continuous monitoring of sensitivity by fire alarm panels meets tests requirements, but the documentation requirement must still be met</a:t>
            </a:r>
          </a:p>
          <a:p>
            <a:pPr lvl="4"/>
            <a:r>
              <a:rPr lang="en-US" dirty="0" smtClean="0"/>
              <a:t>Printouts available for review</a:t>
            </a:r>
          </a:p>
          <a:p>
            <a:pPr lvl="4"/>
            <a:r>
              <a:rPr lang="en-US" dirty="0" smtClean="0"/>
              <a:t>Facility representative has ability to show sensitivity levels of all smoke detectors on the fire alarm panel or other electronic method</a:t>
            </a:r>
          </a:p>
          <a:p>
            <a:pPr lvl="4"/>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K55 – Patient Room Windows</a:t>
            </a:r>
            <a:endParaRPr lang="en-US" dirty="0"/>
          </a:p>
        </p:txBody>
      </p:sp>
      <p:sp>
        <p:nvSpPr>
          <p:cNvPr id="20" name="Content Placeholder 19"/>
          <p:cNvSpPr>
            <a:spLocks noGrp="1"/>
          </p:cNvSpPr>
          <p:nvPr>
            <p:ph idx="1"/>
          </p:nvPr>
        </p:nvSpPr>
        <p:spPr>
          <a:xfrm>
            <a:off x="228600" y="1219200"/>
            <a:ext cx="8686800" cy="3733800"/>
          </a:xfrm>
        </p:spPr>
        <p:txBody>
          <a:bodyPr>
            <a:normAutofit/>
          </a:bodyPr>
          <a:lstStyle/>
          <a:p>
            <a:pPr lvl="1"/>
            <a:r>
              <a:rPr lang="en-US" dirty="0" smtClean="0"/>
              <a:t>All resident sleeping rooms have an outside window or door</a:t>
            </a:r>
          </a:p>
          <a:p>
            <a:pPr lvl="2"/>
            <a:r>
              <a:rPr lang="en-US" dirty="0" smtClean="0"/>
              <a:t>Sill height specified in new health care</a:t>
            </a:r>
          </a:p>
          <a:p>
            <a:pPr lvl="2"/>
            <a:r>
              <a:rPr lang="en-US" dirty="0" smtClean="0"/>
              <a:t>Windows in atrium walls meet the requirement</a:t>
            </a:r>
          </a:p>
          <a:p>
            <a:pPr lvl="2"/>
            <a:r>
              <a:rPr lang="en-US" dirty="0" smtClean="0"/>
              <a:t>Windows onto a corridor do not meet the requirement even if the opposite wall is an outside wall</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K56 – Sprinkler System Installation</a:t>
            </a:r>
            <a:endParaRPr lang="en-US" dirty="0"/>
          </a:p>
        </p:txBody>
      </p:sp>
      <p:sp>
        <p:nvSpPr>
          <p:cNvPr id="20" name="Content Placeholder 19"/>
          <p:cNvSpPr>
            <a:spLocks noGrp="1"/>
          </p:cNvSpPr>
          <p:nvPr>
            <p:ph idx="1"/>
          </p:nvPr>
        </p:nvSpPr>
        <p:spPr>
          <a:xfrm>
            <a:off x="152400" y="914400"/>
            <a:ext cx="8839200" cy="4419600"/>
          </a:xfrm>
        </p:spPr>
        <p:txBody>
          <a:bodyPr>
            <a:normAutofit/>
          </a:bodyPr>
          <a:lstStyle/>
          <a:p>
            <a:pPr lvl="1"/>
            <a:r>
              <a:rPr lang="en-US" dirty="0" smtClean="0"/>
              <a:t>Sprinklers must be installed throughout a facility in accordance with NFPA 13</a:t>
            </a:r>
          </a:p>
          <a:p>
            <a:pPr lvl="2"/>
            <a:r>
              <a:rPr lang="en-US" dirty="0" smtClean="0"/>
              <a:t>Complete sprinkler system required for all new construction</a:t>
            </a:r>
          </a:p>
          <a:p>
            <a:pPr lvl="2"/>
            <a:r>
              <a:rPr lang="en-US" dirty="0" smtClean="0"/>
              <a:t>Complete sprinkler system required for certain existing construction types</a:t>
            </a:r>
          </a:p>
          <a:p>
            <a:pPr lvl="2"/>
            <a:r>
              <a:rPr lang="en-US" dirty="0" smtClean="0"/>
              <a:t>Complete sprinkler system required for all nursing homes, regardless of construction type by Aug. 13, 2003</a:t>
            </a:r>
          </a:p>
          <a:p>
            <a:pPr lvl="3"/>
            <a:r>
              <a:rPr lang="en-US" dirty="0" smtClean="0"/>
              <a:t>S&amp;C Memo 09-04</a:t>
            </a:r>
          </a:p>
          <a:p>
            <a:pPr lvl="3"/>
            <a:r>
              <a:rPr lang="en-US" dirty="0" smtClean="0"/>
              <a:t>Waivers and FSESs for lack of sprinklers in certain areas will no longer be permitted after that date</a:t>
            </a:r>
          </a:p>
          <a:p>
            <a:pPr lvl="3"/>
            <a:r>
              <a:rPr lang="en-US" dirty="0" smtClean="0"/>
              <a:t>There will be no extensions to complete sprinkler installation</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534400" cy="533400"/>
          </a:xfrm>
        </p:spPr>
        <p:txBody>
          <a:bodyPr>
            <a:normAutofit fontScale="90000"/>
          </a:bodyPr>
          <a:lstStyle/>
          <a:p>
            <a:r>
              <a:rPr lang="en-US" dirty="0" smtClean="0"/>
              <a:t>K56 – Common Errors with Sprinklers</a:t>
            </a:r>
            <a:endParaRPr lang="en-US" dirty="0"/>
          </a:p>
        </p:txBody>
      </p:sp>
      <p:sp>
        <p:nvSpPr>
          <p:cNvPr id="20" name="Content Placeholder 19"/>
          <p:cNvSpPr>
            <a:spLocks noGrp="1"/>
          </p:cNvSpPr>
          <p:nvPr>
            <p:ph idx="1"/>
          </p:nvPr>
        </p:nvSpPr>
        <p:spPr>
          <a:xfrm>
            <a:off x="152400" y="685800"/>
            <a:ext cx="8839200" cy="5105400"/>
          </a:xfrm>
        </p:spPr>
        <p:txBody>
          <a:bodyPr>
            <a:normAutofit fontScale="92500" lnSpcReduction="10000"/>
          </a:bodyPr>
          <a:lstStyle/>
          <a:p>
            <a:pPr lvl="1"/>
            <a:r>
              <a:rPr lang="en-US" dirty="0" smtClean="0"/>
              <a:t>Common areas that incorrectly lack sprinkler coverage</a:t>
            </a:r>
          </a:p>
          <a:p>
            <a:pPr lvl="2"/>
            <a:r>
              <a:rPr lang="en-US" dirty="0" smtClean="0"/>
              <a:t>Closets</a:t>
            </a:r>
          </a:p>
          <a:p>
            <a:pPr lvl="3"/>
            <a:r>
              <a:rPr lang="en-US" dirty="0" smtClean="0"/>
              <a:t>No size requirements to qualify a space as a closet</a:t>
            </a:r>
          </a:p>
          <a:p>
            <a:pPr lvl="2"/>
            <a:r>
              <a:rPr lang="en-US" dirty="0" smtClean="0"/>
              <a:t>Combustible overhangs that extend more than 4ft off building</a:t>
            </a:r>
          </a:p>
          <a:p>
            <a:pPr lvl="2"/>
            <a:r>
              <a:rPr lang="en-US" dirty="0" smtClean="0"/>
              <a:t>Room behind dryers</a:t>
            </a:r>
          </a:p>
          <a:p>
            <a:pPr lvl="2"/>
            <a:r>
              <a:rPr lang="en-US" dirty="0" smtClean="0"/>
              <a:t>Elevator machine rooms</a:t>
            </a:r>
          </a:p>
          <a:p>
            <a:pPr lvl="3"/>
            <a:r>
              <a:rPr lang="en-US" dirty="0" smtClean="0"/>
              <a:t>No exception in code</a:t>
            </a:r>
          </a:p>
          <a:p>
            <a:pPr lvl="2"/>
            <a:r>
              <a:rPr lang="en-US" dirty="0" smtClean="0"/>
              <a:t>Elevator shaft</a:t>
            </a:r>
          </a:p>
          <a:p>
            <a:pPr lvl="3"/>
            <a:r>
              <a:rPr lang="en-US" dirty="0" smtClean="0"/>
              <a:t>Exceptions can be met</a:t>
            </a:r>
          </a:p>
          <a:p>
            <a:pPr lvl="2"/>
            <a:r>
              <a:rPr lang="en-US" dirty="0" smtClean="0"/>
              <a:t>Electrical rooms</a:t>
            </a:r>
          </a:p>
          <a:p>
            <a:pPr lvl="3"/>
            <a:r>
              <a:rPr lang="en-US" dirty="0" smtClean="0"/>
              <a:t>Exceptions can be met</a:t>
            </a:r>
          </a:p>
          <a:p>
            <a:pPr lvl="2"/>
            <a:r>
              <a:rPr lang="en-US" dirty="0" smtClean="0"/>
              <a:t>Walk-in coolers/freezers</a:t>
            </a:r>
          </a:p>
          <a:p>
            <a:pPr lvl="2"/>
            <a:r>
              <a:rPr lang="en-US" dirty="0" smtClean="0"/>
              <a:t>Linen/Trash Chutes</a:t>
            </a:r>
          </a:p>
          <a:p>
            <a:pPr lvl="2"/>
            <a:r>
              <a:rPr lang="en-US" dirty="0" smtClean="0"/>
              <a:t>Attics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10600" cy="762000"/>
          </a:xfrm>
        </p:spPr>
        <p:txBody>
          <a:bodyPr>
            <a:normAutofit fontScale="90000"/>
          </a:bodyPr>
          <a:lstStyle/>
          <a:p>
            <a:r>
              <a:rPr lang="en-US" dirty="0" smtClean="0"/>
              <a:t>K56 – Common Errors with Sprinklers</a:t>
            </a:r>
            <a:endParaRPr lang="en-US" dirty="0"/>
          </a:p>
        </p:txBody>
      </p:sp>
      <p:sp>
        <p:nvSpPr>
          <p:cNvPr id="20" name="Content Placeholder 19"/>
          <p:cNvSpPr>
            <a:spLocks noGrp="1"/>
          </p:cNvSpPr>
          <p:nvPr>
            <p:ph idx="1"/>
          </p:nvPr>
        </p:nvSpPr>
        <p:spPr>
          <a:xfrm>
            <a:off x="152400" y="914400"/>
            <a:ext cx="8839200" cy="4495800"/>
          </a:xfrm>
        </p:spPr>
        <p:txBody>
          <a:bodyPr>
            <a:normAutofit/>
          </a:bodyPr>
          <a:lstStyle/>
          <a:p>
            <a:pPr lvl="1"/>
            <a:r>
              <a:rPr lang="en-US" dirty="0" smtClean="0"/>
              <a:t>Items connected to sprinklers or sprinkler pipes</a:t>
            </a:r>
          </a:p>
          <a:p>
            <a:pPr lvl="1"/>
            <a:r>
              <a:rPr lang="en-US" dirty="0" smtClean="0"/>
              <a:t>Sprinklers not properly spaced</a:t>
            </a:r>
          </a:p>
          <a:p>
            <a:pPr lvl="2"/>
            <a:r>
              <a:rPr lang="en-US" dirty="0" smtClean="0"/>
              <a:t>Between 6ft and 15ft apart with most sprinklers</a:t>
            </a:r>
          </a:p>
          <a:p>
            <a:pPr lvl="1"/>
            <a:r>
              <a:rPr lang="en-US" dirty="0" smtClean="0"/>
              <a:t>Single sprinkler exceeds maximum protection area</a:t>
            </a:r>
          </a:p>
          <a:p>
            <a:pPr lvl="1"/>
            <a:r>
              <a:rPr lang="en-US" dirty="0" smtClean="0"/>
              <a:t>Sprinklers installed within 4in of ceiling/wall joint</a:t>
            </a:r>
          </a:p>
          <a:p>
            <a:pPr lvl="1"/>
            <a:r>
              <a:rPr lang="en-US" dirty="0" err="1" smtClean="0"/>
              <a:t>Pendents</a:t>
            </a:r>
            <a:r>
              <a:rPr lang="en-US" dirty="0" smtClean="0"/>
              <a:t> not between 1in and 12in of ceiling</a:t>
            </a:r>
          </a:p>
          <a:p>
            <a:pPr lvl="1"/>
            <a:endParaRPr lang="en-US" dirty="0" smtClean="0"/>
          </a:p>
          <a:p>
            <a:pPr lvl="1"/>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10600" cy="762000"/>
          </a:xfrm>
        </p:spPr>
        <p:txBody>
          <a:bodyPr>
            <a:normAutofit fontScale="90000"/>
          </a:bodyPr>
          <a:lstStyle/>
          <a:p>
            <a:r>
              <a:rPr lang="en-US" dirty="0" smtClean="0"/>
              <a:t>K56 – Common Errors with Sprinklers</a:t>
            </a:r>
            <a:endParaRPr lang="en-US" dirty="0"/>
          </a:p>
        </p:txBody>
      </p:sp>
      <p:sp>
        <p:nvSpPr>
          <p:cNvPr id="20" name="Content Placeholder 19"/>
          <p:cNvSpPr>
            <a:spLocks noGrp="1"/>
          </p:cNvSpPr>
          <p:nvPr>
            <p:ph idx="1"/>
          </p:nvPr>
        </p:nvSpPr>
        <p:spPr>
          <a:xfrm>
            <a:off x="152400" y="914400"/>
            <a:ext cx="8839200" cy="4495800"/>
          </a:xfrm>
        </p:spPr>
        <p:txBody>
          <a:bodyPr>
            <a:normAutofit fontScale="92500" lnSpcReduction="10000"/>
          </a:bodyPr>
          <a:lstStyle/>
          <a:p>
            <a:pPr lvl="1"/>
            <a:r>
              <a:rPr lang="en-US" dirty="0" smtClean="0"/>
              <a:t>Sprinkler obstructions</a:t>
            </a:r>
          </a:p>
          <a:p>
            <a:pPr lvl="2"/>
            <a:r>
              <a:rPr lang="en-US" dirty="0" smtClean="0"/>
              <a:t>Light fixtures</a:t>
            </a:r>
          </a:p>
          <a:p>
            <a:pPr lvl="2"/>
            <a:r>
              <a:rPr lang="en-US" dirty="0" smtClean="0"/>
              <a:t>Cubicle curtains</a:t>
            </a:r>
          </a:p>
          <a:p>
            <a:pPr lvl="3"/>
            <a:r>
              <a:rPr lang="en-US" dirty="0" smtClean="0"/>
              <a:t>Improperly sized mesh</a:t>
            </a:r>
          </a:p>
          <a:p>
            <a:pPr lvl="3"/>
            <a:r>
              <a:rPr lang="en-US" dirty="0" smtClean="0"/>
              <a:t>Curtain bunched in front of sprinkler</a:t>
            </a:r>
          </a:p>
          <a:p>
            <a:pPr lvl="2"/>
            <a:r>
              <a:rPr lang="en-US" dirty="0" smtClean="0"/>
              <a:t>Storage</a:t>
            </a:r>
          </a:p>
          <a:p>
            <a:pPr lvl="2"/>
            <a:r>
              <a:rPr lang="en-US" dirty="0" smtClean="0"/>
              <a:t>Exit signs</a:t>
            </a:r>
          </a:p>
          <a:p>
            <a:pPr lvl="2"/>
            <a:r>
              <a:rPr lang="en-US" dirty="0" smtClean="0"/>
              <a:t>Movable walls</a:t>
            </a:r>
          </a:p>
          <a:p>
            <a:pPr lvl="2"/>
            <a:r>
              <a:rPr lang="en-US" dirty="0" smtClean="0"/>
              <a:t>Book shelf or Filing Cabinet</a:t>
            </a:r>
          </a:p>
          <a:p>
            <a:pPr lvl="2"/>
            <a:r>
              <a:rPr lang="en-US" dirty="0" smtClean="0"/>
              <a:t>Ductwork</a:t>
            </a:r>
          </a:p>
          <a:p>
            <a:pPr lvl="1"/>
            <a:r>
              <a:rPr lang="en-US" dirty="0" smtClean="0"/>
              <a:t>NFPA 13 Section 5-6 contains tables to show minimum distances from sprinkler to obstructions</a:t>
            </a:r>
          </a:p>
          <a:p>
            <a:pPr lvl="1"/>
            <a:endParaRPr lang="en-US" dirty="0" smtClean="0"/>
          </a:p>
          <a:p>
            <a:pPr lvl="1"/>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K60 – Fire Alarm System Activation</a:t>
            </a:r>
            <a:endParaRPr lang="en-US" dirty="0"/>
          </a:p>
        </p:txBody>
      </p:sp>
      <p:sp>
        <p:nvSpPr>
          <p:cNvPr id="20" name="Content Placeholder 19"/>
          <p:cNvSpPr>
            <a:spLocks noGrp="1"/>
          </p:cNvSpPr>
          <p:nvPr>
            <p:ph idx="1"/>
          </p:nvPr>
        </p:nvSpPr>
        <p:spPr>
          <a:xfrm>
            <a:off x="228600" y="990600"/>
            <a:ext cx="8686800" cy="4267200"/>
          </a:xfrm>
        </p:spPr>
        <p:txBody>
          <a:bodyPr>
            <a:normAutofit/>
          </a:bodyPr>
          <a:lstStyle/>
          <a:p>
            <a:pPr lvl="1"/>
            <a:r>
              <a:rPr lang="en-US" dirty="0" smtClean="0"/>
              <a:t>The fire alarm system must activate notification devices and transmit fire alarm signal upon:</a:t>
            </a:r>
          </a:p>
          <a:p>
            <a:pPr lvl="2"/>
            <a:r>
              <a:rPr lang="en-US" dirty="0" smtClean="0"/>
              <a:t>Manual fire alarm initiation </a:t>
            </a:r>
          </a:p>
          <a:p>
            <a:pPr lvl="3"/>
            <a:r>
              <a:rPr lang="en-US" dirty="0" smtClean="0"/>
              <a:t>Manual pull stations</a:t>
            </a:r>
          </a:p>
          <a:p>
            <a:pPr lvl="2"/>
            <a:r>
              <a:rPr lang="en-US" dirty="0" smtClean="0"/>
              <a:t>Automatic detection</a:t>
            </a:r>
          </a:p>
          <a:p>
            <a:pPr lvl="3"/>
            <a:r>
              <a:rPr lang="en-US" dirty="0" smtClean="0"/>
              <a:t>Smoke detectors</a:t>
            </a:r>
          </a:p>
          <a:p>
            <a:pPr lvl="2"/>
            <a:r>
              <a:rPr lang="en-US" dirty="0" smtClean="0"/>
              <a:t>Extinguishment system operation</a:t>
            </a:r>
          </a:p>
          <a:p>
            <a:pPr lvl="3"/>
            <a:r>
              <a:rPr lang="en-US" dirty="0" err="1" smtClean="0"/>
              <a:t>Waterflow</a:t>
            </a:r>
            <a:r>
              <a:rPr lang="en-US" dirty="0" smtClean="0"/>
              <a:t> device connected to sprinkler system</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K61 – Sprinkler System Supervision</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All control valves must be electronically supervised by a device connected to the fire alarm system</a:t>
            </a:r>
          </a:p>
          <a:p>
            <a:pPr lvl="2"/>
            <a:r>
              <a:rPr lang="en-US" dirty="0" smtClean="0"/>
              <a:t>This is required for compliance with the LSC and supersedes the options available for supervision in NFPA 13</a:t>
            </a:r>
          </a:p>
          <a:p>
            <a:pPr lvl="2"/>
            <a:r>
              <a:rPr lang="en-US" dirty="0" smtClean="0"/>
              <a:t>Post Indicator Valve must also be monitored</a:t>
            </a:r>
          </a:p>
          <a:p>
            <a:pPr lvl="2"/>
            <a:r>
              <a:rPr lang="en-US" dirty="0" smtClean="0"/>
              <a:t>Valves that control water supply to floors or other areas of the building</a:t>
            </a:r>
          </a:p>
          <a:p>
            <a:pPr lvl="1"/>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609600"/>
          </a:xfrm>
        </p:spPr>
        <p:txBody>
          <a:bodyPr>
            <a:noAutofit/>
          </a:bodyPr>
          <a:lstStyle/>
          <a:p>
            <a:r>
              <a:rPr lang="en-US" sz="3400" dirty="0" smtClean="0"/>
              <a:t>K62 – Sprinkler System Testing and Maintenance</a:t>
            </a:r>
            <a:endParaRPr lang="en-US" sz="3400" dirty="0"/>
          </a:p>
        </p:txBody>
      </p:sp>
      <p:sp>
        <p:nvSpPr>
          <p:cNvPr id="20" name="Content Placeholder 19"/>
          <p:cNvSpPr>
            <a:spLocks noGrp="1"/>
          </p:cNvSpPr>
          <p:nvPr>
            <p:ph idx="1"/>
          </p:nvPr>
        </p:nvSpPr>
        <p:spPr>
          <a:xfrm>
            <a:off x="152400" y="838200"/>
            <a:ext cx="8763000" cy="4648200"/>
          </a:xfrm>
        </p:spPr>
        <p:txBody>
          <a:bodyPr>
            <a:normAutofit/>
          </a:bodyPr>
          <a:lstStyle/>
          <a:p>
            <a:pPr lvl="1"/>
            <a:r>
              <a:rPr lang="en-US" dirty="0" smtClean="0"/>
              <a:t>Testing and maintenance of fire alarm system must be conducted at the proper frequency in accordance with NFPA 25 </a:t>
            </a:r>
          </a:p>
          <a:p>
            <a:pPr lvl="1"/>
            <a:r>
              <a:rPr lang="en-US" dirty="0" smtClean="0"/>
              <a:t>Different components have different test and inspection frequencies</a:t>
            </a:r>
          </a:p>
          <a:p>
            <a:pPr lvl="1"/>
            <a:r>
              <a:rPr lang="en-US" dirty="0" smtClean="0"/>
              <a:t>Sprinkler system testing must be conducted by qualified individuals and properly documented</a:t>
            </a:r>
          </a:p>
          <a:p>
            <a:pPr lvl="2"/>
            <a:r>
              <a:rPr lang="en-US" dirty="0" smtClean="0"/>
              <a:t>NFPA 25 does not contain a required inspection form</a:t>
            </a:r>
          </a:p>
          <a:p>
            <a:pPr lvl="2"/>
            <a:r>
              <a:rPr lang="en-US" dirty="0" smtClean="0"/>
              <a:t>Appendix B contains some sample forms</a:t>
            </a:r>
          </a:p>
          <a:p>
            <a:pPr lvl="1">
              <a:buNone/>
            </a:pPr>
            <a:r>
              <a:rPr lang="en-US" dirty="0" smtClean="0"/>
              <a:t>	</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990600"/>
          </a:xfrm>
        </p:spPr>
        <p:txBody>
          <a:bodyPr>
            <a:noAutofit/>
          </a:bodyPr>
          <a:lstStyle/>
          <a:p>
            <a:r>
              <a:rPr lang="en-US" sz="3400" dirty="0" smtClean="0"/>
              <a:t>K62 – Sprinkler System Common Maintenance and Testing Problems</a:t>
            </a:r>
            <a:endParaRPr lang="en-US" sz="3400" dirty="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
        <p:nvSpPr>
          <p:cNvPr id="5" name="Content Placeholder 4"/>
          <p:cNvSpPr>
            <a:spLocks noGrp="1"/>
          </p:cNvSpPr>
          <p:nvPr>
            <p:ph idx="1"/>
          </p:nvPr>
        </p:nvSpPr>
        <p:spPr>
          <a:xfrm>
            <a:off x="457200" y="1219201"/>
            <a:ext cx="8229600" cy="4114800"/>
          </a:xfrm>
        </p:spPr>
        <p:txBody>
          <a:bodyPr>
            <a:normAutofit lnSpcReduction="10000"/>
          </a:bodyPr>
          <a:lstStyle/>
          <a:p>
            <a:r>
              <a:rPr lang="en-US" dirty="0" smtClean="0"/>
              <a:t>Lack of complete supply of spare sprinklers or special sprinkler wrench</a:t>
            </a:r>
          </a:p>
          <a:p>
            <a:r>
              <a:rPr lang="en-US" dirty="0" smtClean="0"/>
              <a:t>Loaded sprinklers</a:t>
            </a:r>
          </a:p>
          <a:p>
            <a:pPr lvl="1"/>
            <a:r>
              <a:rPr lang="en-US" dirty="0" smtClean="0"/>
              <a:t>Insulation, lint, grease, paint, corrosion, etc.</a:t>
            </a:r>
          </a:p>
          <a:p>
            <a:pPr lvl="1"/>
            <a:r>
              <a:rPr lang="en-US" dirty="0" smtClean="0"/>
              <a:t>A sprinkler must be replaced if there is paint on any part of it</a:t>
            </a:r>
          </a:p>
          <a:p>
            <a:r>
              <a:rPr lang="en-US" dirty="0" smtClean="0"/>
              <a:t>Gauges past due for calibration</a:t>
            </a:r>
          </a:p>
          <a:p>
            <a:r>
              <a:rPr lang="en-US" dirty="0" smtClean="0"/>
              <a:t>Fire department connection obstructed</a:t>
            </a:r>
          </a:p>
          <a:p>
            <a:endParaRPr lang="en-US" dirty="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990600"/>
          </a:xfrm>
        </p:spPr>
        <p:txBody>
          <a:bodyPr>
            <a:noAutofit/>
          </a:bodyPr>
          <a:lstStyle/>
          <a:p>
            <a:r>
              <a:rPr lang="en-US" sz="3400" dirty="0" smtClean="0"/>
              <a:t>K62 – Sprinkler System Common Maintenance and Testing Problems</a:t>
            </a:r>
            <a:endParaRPr lang="en-US" sz="3400" dirty="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
        <p:nvSpPr>
          <p:cNvPr id="5" name="Content Placeholder 4"/>
          <p:cNvSpPr>
            <a:spLocks noGrp="1"/>
          </p:cNvSpPr>
          <p:nvPr>
            <p:ph idx="1"/>
          </p:nvPr>
        </p:nvSpPr>
        <p:spPr>
          <a:xfrm>
            <a:off x="457200" y="1143000"/>
            <a:ext cx="8229600" cy="4343399"/>
          </a:xfrm>
        </p:spPr>
        <p:txBody>
          <a:bodyPr>
            <a:normAutofit/>
          </a:bodyPr>
          <a:lstStyle/>
          <a:p>
            <a:r>
              <a:rPr lang="en-US" dirty="0" smtClean="0"/>
              <a:t>Fire department connection caps missing or not secured</a:t>
            </a:r>
          </a:p>
          <a:p>
            <a:r>
              <a:rPr lang="en-US" dirty="0" smtClean="0"/>
              <a:t>Damaged sprinklers</a:t>
            </a:r>
          </a:p>
          <a:p>
            <a:r>
              <a:rPr lang="en-US" dirty="0" smtClean="0"/>
              <a:t>Tamper switch and </a:t>
            </a:r>
            <a:r>
              <a:rPr lang="en-US" dirty="0" err="1" smtClean="0"/>
              <a:t>waterflow</a:t>
            </a:r>
            <a:r>
              <a:rPr lang="en-US" dirty="0" smtClean="0"/>
              <a:t> device not tested</a:t>
            </a:r>
          </a:p>
          <a:p>
            <a:r>
              <a:rPr lang="en-US" dirty="0" smtClean="0"/>
              <a:t>Five year obstruction investigation if there is evidence that it is necessary</a:t>
            </a:r>
          </a:p>
          <a:p>
            <a:pPr lvl="1"/>
            <a:r>
              <a:rPr lang="en-US" dirty="0" smtClean="0"/>
              <a:t>NFPA 25 Section 10-2</a:t>
            </a:r>
          </a:p>
          <a:p>
            <a:endParaRPr lang="en-US" dirty="0"/>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fontScale="90000"/>
          </a:bodyPr>
          <a:lstStyle/>
          <a:p>
            <a:r>
              <a:rPr lang="en-US" dirty="0" smtClean="0"/>
              <a:t>K63 – Sprinkler System Water Supply</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Sprinkler systems have an adequate and reliable water supply</a:t>
            </a:r>
          </a:p>
          <a:p>
            <a:pPr lvl="2"/>
            <a:r>
              <a:rPr lang="en-US" dirty="0" smtClean="0"/>
              <a:t>NFPA 13 Chapter 7 shows the minimum requirements concerning the amount of water needed to suppress a fire</a:t>
            </a:r>
          </a:p>
          <a:p>
            <a:pPr lvl="1"/>
            <a:r>
              <a:rPr lang="en-US" dirty="0" smtClean="0"/>
              <a:t>Fire pumps if required are in reliable operating condition </a:t>
            </a:r>
          </a:p>
          <a:p>
            <a:pPr lvl="2"/>
            <a:r>
              <a:rPr lang="en-US" dirty="0" smtClean="0"/>
              <a:t>Tested and maintained in accordance with NFPA 20, Standard for the Installation of Centrifugal Fire Pumps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K64 – Fire Extinguishers</a:t>
            </a:r>
            <a:endParaRPr lang="en-US" dirty="0"/>
          </a:p>
        </p:txBody>
      </p:sp>
      <p:sp>
        <p:nvSpPr>
          <p:cNvPr id="20" name="Content Placeholder 19"/>
          <p:cNvSpPr>
            <a:spLocks noGrp="1"/>
          </p:cNvSpPr>
          <p:nvPr>
            <p:ph idx="1"/>
          </p:nvPr>
        </p:nvSpPr>
        <p:spPr>
          <a:xfrm>
            <a:off x="152400" y="990600"/>
            <a:ext cx="8839200" cy="4191000"/>
          </a:xfrm>
        </p:spPr>
        <p:txBody>
          <a:bodyPr>
            <a:normAutofit/>
          </a:bodyPr>
          <a:lstStyle/>
          <a:p>
            <a:pPr lvl="1"/>
            <a:r>
              <a:rPr lang="en-US" dirty="0" smtClean="0"/>
              <a:t>Portable fire extinguishers must be installed, tested, and maintained in accordance with NFPA 10, Standard for Portable Fire Extinguishers</a:t>
            </a:r>
          </a:p>
          <a:p>
            <a:pPr lvl="1"/>
            <a:r>
              <a:rPr lang="en-US" dirty="0" smtClean="0"/>
              <a:t>Installation</a:t>
            </a:r>
          </a:p>
          <a:p>
            <a:pPr lvl="2"/>
            <a:r>
              <a:rPr lang="en-US" dirty="0" smtClean="0"/>
              <a:t>Between 4in and 5ft (No higher than 3.5ft if more than 40lb)</a:t>
            </a:r>
          </a:p>
          <a:p>
            <a:pPr lvl="2"/>
            <a:r>
              <a:rPr lang="en-US" dirty="0" smtClean="0"/>
              <a:t>Maximum travel distance to Extinguisher</a:t>
            </a:r>
          </a:p>
          <a:p>
            <a:pPr lvl="3"/>
            <a:r>
              <a:rPr lang="en-US" dirty="0" smtClean="0"/>
              <a:t>Class A (Combustible materials) – 75ft</a:t>
            </a:r>
          </a:p>
          <a:p>
            <a:pPr lvl="3"/>
            <a:r>
              <a:rPr lang="en-US" dirty="0" smtClean="0"/>
              <a:t>Class C (Live electrical equipment) – 75ft</a:t>
            </a:r>
          </a:p>
          <a:p>
            <a:pPr lvl="3"/>
            <a:r>
              <a:rPr lang="en-US" dirty="0" smtClean="0"/>
              <a:t>Class K (Kitchen fires) – 30ft</a:t>
            </a:r>
          </a:p>
          <a:p>
            <a:pPr lvl="3"/>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K64 – Fire Extinguishers</a:t>
            </a:r>
            <a:endParaRPr lang="en-US" dirty="0"/>
          </a:p>
        </p:txBody>
      </p:sp>
      <p:sp>
        <p:nvSpPr>
          <p:cNvPr id="20" name="Content Placeholder 19"/>
          <p:cNvSpPr>
            <a:spLocks noGrp="1"/>
          </p:cNvSpPr>
          <p:nvPr>
            <p:ph idx="1"/>
          </p:nvPr>
        </p:nvSpPr>
        <p:spPr>
          <a:xfrm>
            <a:off x="152400" y="914400"/>
            <a:ext cx="8839200" cy="4495800"/>
          </a:xfrm>
        </p:spPr>
        <p:txBody>
          <a:bodyPr>
            <a:normAutofit lnSpcReduction="10000"/>
          </a:bodyPr>
          <a:lstStyle/>
          <a:p>
            <a:pPr lvl="1"/>
            <a:r>
              <a:rPr lang="en-US" dirty="0" smtClean="0"/>
              <a:t>Testing and Maintenance</a:t>
            </a:r>
          </a:p>
          <a:p>
            <a:pPr lvl="2"/>
            <a:r>
              <a:rPr lang="en-US" dirty="0" smtClean="0"/>
              <a:t>Inspections approximately every 30 days</a:t>
            </a:r>
          </a:p>
          <a:p>
            <a:pPr lvl="3"/>
            <a:r>
              <a:rPr lang="en-US" dirty="0" smtClean="0"/>
              <a:t>Conducted in accordance with NFPA 10 Section 4-3.2</a:t>
            </a:r>
          </a:p>
          <a:p>
            <a:pPr lvl="3"/>
            <a:r>
              <a:rPr lang="en-US" dirty="0" smtClean="0"/>
              <a:t>Documentation of monthly check for each extinguisher</a:t>
            </a:r>
          </a:p>
          <a:p>
            <a:pPr lvl="4"/>
            <a:r>
              <a:rPr lang="en-US" dirty="0" smtClean="0"/>
              <a:t>Tag or other record permitted for documentation</a:t>
            </a:r>
          </a:p>
          <a:p>
            <a:pPr lvl="2"/>
            <a:r>
              <a:rPr lang="en-US" dirty="0" smtClean="0"/>
              <a:t>Annual Inspections</a:t>
            </a:r>
          </a:p>
          <a:p>
            <a:pPr lvl="3"/>
            <a:r>
              <a:rPr lang="en-US" dirty="0" smtClean="0"/>
              <a:t>Conducted by trained individual in accordance with NFPA 10 Section 4-4</a:t>
            </a:r>
          </a:p>
          <a:p>
            <a:pPr lvl="2"/>
            <a:r>
              <a:rPr lang="en-US" dirty="0" smtClean="0"/>
              <a:t>Six year maintenance and 12 year hydrostatic tests as applicable</a:t>
            </a:r>
          </a:p>
          <a:p>
            <a:pPr lvl="2"/>
            <a:r>
              <a:rPr lang="en-US" dirty="0" smtClean="0"/>
              <a:t>Overcharged or undercharged fire extinguishers must be removed and replaced</a:t>
            </a:r>
          </a:p>
          <a:p>
            <a:pPr lvl="3"/>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K66 – Smoking Regulations</a:t>
            </a:r>
            <a:endParaRPr lang="en-US" dirty="0"/>
          </a:p>
        </p:txBody>
      </p:sp>
      <p:sp>
        <p:nvSpPr>
          <p:cNvPr id="20" name="Content Placeholder 19"/>
          <p:cNvSpPr>
            <a:spLocks noGrp="1"/>
          </p:cNvSpPr>
          <p:nvPr>
            <p:ph idx="1"/>
          </p:nvPr>
        </p:nvSpPr>
        <p:spPr>
          <a:xfrm>
            <a:off x="228600" y="990600"/>
            <a:ext cx="8686800" cy="4191000"/>
          </a:xfrm>
        </p:spPr>
        <p:txBody>
          <a:bodyPr>
            <a:normAutofit/>
          </a:bodyPr>
          <a:lstStyle/>
          <a:p>
            <a:pPr lvl="1"/>
            <a:r>
              <a:rPr lang="en-US" dirty="0" smtClean="0"/>
              <a:t>Facility must have smoking regulations that have the following requirements at a minimum:</a:t>
            </a:r>
          </a:p>
          <a:p>
            <a:pPr lvl="2"/>
            <a:r>
              <a:rPr lang="en-US" dirty="0" smtClean="0"/>
              <a:t>Smoking in an area where flammable liquids, combustible gases, or oxygen is used or stored is prohibited</a:t>
            </a:r>
          </a:p>
          <a:p>
            <a:pPr lvl="2"/>
            <a:r>
              <a:rPr lang="en-US" dirty="0" smtClean="0"/>
              <a:t>Smoking by a resident classified as not safe is prohibited</a:t>
            </a:r>
          </a:p>
          <a:p>
            <a:pPr lvl="2"/>
            <a:r>
              <a:rPr lang="en-US" dirty="0" smtClean="0"/>
              <a:t>Noncombustible ashtrays of safe design shall be provided in all designated smoking areas</a:t>
            </a:r>
          </a:p>
          <a:p>
            <a:pPr lvl="2"/>
            <a:r>
              <a:rPr lang="en-US" dirty="0" smtClean="0"/>
              <a:t>Metal containers with self-closing lids intended solely for the emptying of ashtrays shall be readily available at all smoking areas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K66 – Smoking Regulations</a:t>
            </a:r>
            <a:endParaRPr lang="en-US" dirty="0"/>
          </a:p>
        </p:txBody>
      </p:sp>
      <p:sp>
        <p:nvSpPr>
          <p:cNvPr id="20" name="Content Placeholder 19"/>
          <p:cNvSpPr>
            <a:spLocks noGrp="1"/>
          </p:cNvSpPr>
          <p:nvPr>
            <p:ph idx="1"/>
          </p:nvPr>
        </p:nvSpPr>
        <p:spPr>
          <a:xfrm>
            <a:off x="228600" y="990600"/>
            <a:ext cx="8686800" cy="4191000"/>
          </a:xfrm>
        </p:spPr>
        <p:txBody>
          <a:bodyPr>
            <a:normAutofit/>
          </a:bodyPr>
          <a:lstStyle/>
          <a:p>
            <a:pPr lvl="1"/>
            <a:r>
              <a:rPr lang="en-US" dirty="0" smtClean="0"/>
              <a:t>Common problems with smoking</a:t>
            </a:r>
          </a:p>
          <a:p>
            <a:pPr lvl="2"/>
            <a:r>
              <a:rPr lang="en-US" dirty="0" smtClean="0"/>
              <a:t>Smoking by residents using oxygen</a:t>
            </a:r>
          </a:p>
          <a:p>
            <a:pPr lvl="2"/>
            <a:r>
              <a:rPr lang="en-US" dirty="0" smtClean="0"/>
              <a:t>Unacceptable receptacles used as ashtrays</a:t>
            </a:r>
          </a:p>
          <a:p>
            <a:pPr lvl="3"/>
            <a:r>
              <a:rPr lang="en-US" dirty="0" smtClean="0"/>
              <a:t>Coffee cans, clay pots, pop cans, paper cups, etc.</a:t>
            </a:r>
          </a:p>
          <a:p>
            <a:pPr lvl="2"/>
            <a:r>
              <a:rPr lang="en-US" dirty="0" smtClean="0"/>
              <a:t>Smoking in undesignated areas</a:t>
            </a:r>
          </a:p>
          <a:p>
            <a:pPr lvl="2"/>
            <a:r>
              <a:rPr lang="en-US" dirty="0" smtClean="0"/>
              <a:t>Unsafe smokers not properly supervised</a:t>
            </a:r>
          </a:p>
          <a:p>
            <a:pPr lvl="2"/>
            <a:r>
              <a:rPr lang="en-US" dirty="0" smtClean="0"/>
              <a:t>Ashtrays emptied into trash cans</a:t>
            </a:r>
          </a:p>
          <a:p>
            <a:pPr lvl="2"/>
            <a:r>
              <a:rPr lang="en-US" dirty="0" smtClean="0"/>
              <a:t>Trash placed in metal container for ashtray emptying</a:t>
            </a:r>
          </a:p>
          <a:p>
            <a:pPr lvl="2"/>
            <a:r>
              <a:rPr lang="en-US" dirty="0" smtClean="0"/>
              <a:t>Snuffing out cigarettes for later</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K67 – HVAC Requirements</a:t>
            </a:r>
            <a:endParaRPr lang="en-US" dirty="0"/>
          </a:p>
        </p:txBody>
      </p:sp>
      <p:sp>
        <p:nvSpPr>
          <p:cNvPr id="20" name="Content Placeholder 19"/>
          <p:cNvSpPr>
            <a:spLocks noGrp="1"/>
          </p:cNvSpPr>
          <p:nvPr>
            <p:ph idx="1"/>
          </p:nvPr>
        </p:nvSpPr>
        <p:spPr>
          <a:xfrm>
            <a:off x="228600" y="914400"/>
            <a:ext cx="8686800" cy="4419600"/>
          </a:xfrm>
        </p:spPr>
        <p:txBody>
          <a:bodyPr>
            <a:normAutofit/>
          </a:bodyPr>
          <a:lstStyle/>
          <a:p>
            <a:pPr lvl="1"/>
            <a:r>
              <a:rPr lang="en-US" dirty="0" smtClean="0"/>
              <a:t>Corridors cannot be used as return air plenums</a:t>
            </a:r>
          </a:p>
          <a:p>
            <a:pPr lvl="2"/>
            <a:r>
              <a:rPr lang="en-US" dirty="0" smtClean="0"/>
              <a:t>A balanced HVAC system is required</a:t>
            </a:r>
          </a:p>
          <a:p>
            <a:pPr lvl="3"/>
            <a:r>
              <a:rPr lang="en-US" dirty="0" smtClean="0"/>
              <a:t>If there is an air supply in the corridor there must be an air return in that corridor</a:t>
            </a:r>
          </a:p>
          <a:p>
            <a:pPr lvl="3"/>
            <a:r>
              <a:rPr lang="en-US" dirty="0" smtClean="0"/>
              <a:t>If there is an air supply in a room there must be an air return in that room</a:t>
            </a:r>
          </a:p>
          <a:p>
            <a:pPr lvl="4"/>
            <a:r>
              <a:rPr lang="en-US" dirty="0" smtClean="0"/>
              <a:t>Bathroom exhaust fans can balance a system with a supply in an adjacent room if the fan runs continuously</a:t>
            </a:r>
          </a:p>
          <a:p>
            <a:pPr lvl="3"/>
            <a:r>
              <a:rPr lang="en-US" dirty="0" smtClean="0"/>
              <a:t>Unbalanced systems are created when there is a supply in a room and only a return in the corridor or vice versa</a:t>
            </a:r>
          </a:p>
          <a:p>
            <a:pPr lvl="4"/>
            <a:r>
              <a:rPr lang="en-US" dirty="0" smtClean="0"/>
              <a:t>A bathroom exhaust fan does not created an unbalanced system</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K67 – HVAC Requirements</a:t>
            </a:r>
            <a:endParaRPr lang="en-US" dirty="0"/>
          </a:p>
        </p:txBody>
      </p:sp>
      <p:sp>
        <p:nvSpPr>
          <p:cNvPr id="20" name="Content Placeholder 19"/>
          <p:cNvSpPr>
            <a:spLocks noGrp="1"/>
          </p:cNvSpPr>
          <p:nvPr>
            <p:ph idx="1"/>
          </p:nvPr>
        </p:nvSpPr>
        <p:spPr>
          <a:xfrm>
            <a:off x="228600" y="914400"/>
            <a:ext cx="8686800" cy="4419600"/>
          </a:xfrm>
        </p:spPr>
        <p:txBody>
          <a:bodyPr>
            <a:normAutofit/>
          </a:bodyPr>
          <a:lstStyle/>
          <a:p>
            <a:pPr lvl="1"/>
            <a:r>
              <a:rPr lang="en-US" dirty="0" smtClean="0"/>
              <a:t>Fire dampers are required where ducts penetrated vertical enclosures</a:t>
            </a:r>
          </a:p>
          <a:p>
            <a:pPr lvl="2"/>
            <a:r>
              <a:rPr lang="en-US" dirty="0" smtClean="0"/>
              <a:t>This deficiency results in a “Not Met” at CMS-2786T Table 8.C</a:t>
            </a:r>
          </a:p>
          <a:p>
            <a:pPr lvl="2"/>
            <a:r>
              <a:rPr lang="en-US" dirty="0" smtClean="0"/>
              <a:t>The “Not Met” results in a failing FSES </a:t>
            </a:r>
          </a:p>
          <a:p>
            <a:pPr lvl="2"/>
            <a:r>
              <a:rPr lang="en-US" dirty="0" smtClean="0"/>
              <a:t>An FSES cannot be used to correct this deficiency </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K68 – Combustion Air</a:t>
            </a:r>
            <a:endParaRPr lang="en-US" dirty="0"/>
          </a:p>
        </p:txBody>
      </p:sp>
      <p:sp>
        <p:nvSpPr>
          <p:cNvPr id="20" name="Content Placeholder 19"/>
          <p:cNvSpPr>
            <a:spLocks noGrp="1"/>
          </p:cNvSpPr>
          <p:nvPr>
            <p:ph idx="1"/>
          </p:nvPr>
        </p:nvSpPr>
        <p:spPr>
          <a:xfrm>
            <a:off x="228600" y="914400"/>
            <a:ext cx="8686800" cy="4343400"/>
          </a:xfrm>
        </p:spPr>
        <p:txBody>
          <a:bodyPr>
            <a:normAutofit/>
          </a:bodyPr>
          <a:lstStyle/>
          <a:p>
            <a:pPr lvl="1"/>
            <a:r>
              <a:rPr lang="en-US" dirty="0" smtClean="0"/>
              <a:t>Combustion and ventilation air for boiler, incinerator, and heater rooms is taken from and discharged to the outside</a:t>
            </a:r>
          </a:p>
          <a:p>
            <a:pPr lvl="1"/>
            <a:r>
              <a:rPr lang="en-US" dirty="0" smtClean="0"/>
              <a:t>Combustion and ventilation openings shall not be blocked to prevent air movement</a:t>
            </a:r>
          </a:p>
          <a:p>
            <a:pPr lvl="1"/>
            <a:r>
              <a:rPr lang="en-US" dirty="0" smtClean="0"/>
              <a:t>Heating devices must have safety features to immediately stop the flow fuel and shut down the equipment for excessive temperature or ignition failure</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K69 – Cooking Facilities Protection</a:t>
            </a:r>
            <a:endParaRPr lang="en-US" dirty="0"/>
          </a:p>
        </p:txBody>
      </p:sp>
      <p:sp>
        <p:nvSpPr>
          <p:cNvPr id="20" name="Content Placeholder 19"/>
          <p:cNvSpPr>
            <a:spLocks noGrp="1"/>
          </p:cNvSpPr>
          <p:nvPr>
            <p:ph idx="1"/>
          </p:nvPr>
        </p:nvSpPr>
        <p:spPr>
          <a:xfrm>
            <a:off x="152400" y="990600"/>
            <a:ext cx="8763000" cy="4343400"/>
          </a:xfrm>
        </p:spPr>
        <p:txBody>
          <a:bodyPr>
            <a:normAutofit fontScale="92500"/>
          </a:bodyPr>
          <a:lstStyle/>
          <a:p>
            <a:pPr lvl="1"/>
            <a:r>
              <a:rPr lang="en-US" dirty="0" smtClean="0"/>
              <a:t>Cooking facilities protected in accordance with NFPA 96</a:t>
            </a:r>
          </a:p>
          <a:p>
            <a:pPr lvl="2"/>
            <a:r>
              <a:rPr lang="en-US" dirty="0" smtClean="0"/>
              <a:t>Not required for serving kitchens where cooking is not conducted</a:t>
            </a:r>
          </a:p>
          <a:p>
            <a:pPr lvl="1"/>
            <a:r>
              <a:rPr lang="en-US" dirty="0" smtClean="0"/>
              <a:t>Hood, exhaust, and grease removal devices installed in accordance with NFPA 96 Chapters 2-5</a:t>
            </a:r>
          </a:p>
          <a:p>
            <a:pPr lvl="2"/>
            <a:r>
              <a:rPr lang="en-US" dirty="0" smtClean="0"/>
              <a:t>Mesh filters shall not be used</a:t>
            </a:r>
          </a:p>
          <a:p>
            <a:pPr lvl="2"/>
            <a:r>
              <a:rPr lang="en-US" dirty="0" smtClean="0"/>
              <a:t>Filters installed at an angle not less than 45</a:t>
            </a:r>
            <a:r>
              <a:rPr lang="en-US" baseline="60000" dirty="0" smtClean="0"/>
              <a:t>o</a:t>
            </a:r>
            <a:r>
              <a:rPr lang="en-US" dirty="0" smtClean="0"/>
              <a:t> from horizontal</a:t>
            </a:r>
          </a:p>
          <a:p>
            <a:pPr lvl="1"/>
            <a:r>
              <a:rPr lang="en-US" dirty="0" smtClean="0"/>
              <a:t>Testing and Maintenance</a:t>
            </a:r>
          </a:p>
          <a:p>
            <a:pPr lvl="2"/>
            <a:r>
              <a:rPr lang="en-US" dirty="0" smtClean="0"/>
              <a:t>System cleaned at intervals in accordance with NFPA 96 Table 8-3.1</a:t>
            </a:r>
          </a:p>
          <a:p>
            <a:pPr lvl="2"/>
            <a:r>
              <a:rPr lang="en-US" dirty="0" smtClean="0"/>
              <a:t>Testing required every 6 months by a trained individual</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K69 – Cooking Facilities Protection</a:t>
            </a:r>
            <a:endParaRPr lang="en-US" dirty="0"/>
          </a:p>
        </p:txBody>
      </p:sp>
      <p:sp>
        <p:nvSpPr>
          <p:cNvPr id="20" name="Content Placeholder 19"/>
          <p:cNvSpPr>
            <a:spLocks noGrp="1"/>
          </p:cNvSpPr>
          <p:nvPr>
            <p:ph idx="1"/>
          </p:nvPr>
        </p:nvSpPr>
        <p:spPr>
          <a:xfrm>
            <a:off x="152400" y="914400"/>
            <a:ext cx="8839200" cy="4495800"/>
          </a:xfrm>
        </p:spPr>
        <p:txBody>
          <a:bodyPr>
            <a:normAutofit/>
          </a:bodyPr>
          <a:lstStyle/>
          <a:p>
            <a:pPr lvl="1"/>
            <a:r>
              <a:rPr lang="en-US" dirty="0" smtClean="0"/>
              <a:t>Range hood extinguishing system</a:t>
            </a:r>
          </a:p>
          <a:p>
            <a:pPr lvl="2"/>
            <a:r>
              <a:rPr lang="en-US" dirty="0" smtClean="0"/>
              <a:t>Must be UL 300 compliant</a:t>
            </a:r>
          </a:p>
          <a:p>
            <a:pPr lvl="3"/>
            <a:r>
              <a:rPr lang="en-US" dirty="0" smtClean="0"/>
              <a:t>No dry chemical systems have passed UL 300 and are no longer manufactured</a:t>
            </a:r>
          </a:p>
          <a:p>
            <a:pPr lvl="3"/>
            <a:r>
              <a:rPr lang="en-US" dirty="0" smtClean="0"/>
              <a:t>CMS did not require an immediate upgrade after NFPA 96, 1998 Edition,  and LSC, 2000 Edition, were adopted on Mar 13, 2003</a:t>
            </a:r>
          </a:p>
          <a:p>
            <a:pPr lvl="3"/>
            <a:r>
              <a:rPr lang="en-US" dirty="0" smtClean="0"/>
              <a:t>Upgrade required if one of these occurred after Mar 13, 2003:</a:t>
            </a:r>
          </a:p>
          <a:p>
            <a:pPr lvl="4"/>
            <a:r>
              <a:rPr lang="en-US" dirty="0" smtClean="0"/>
              <a:t>System discharged due to a fire</a:t>
            </a:r>
          </a:p>
          <a:p>
            <a:pPr lvl="4"/>
            <a:r>
              <a:rPr lang="en-US" dirty="0" smtClean="0"/>
              <a:t>6 year maintenance of dry chemical due</a:t>
            </a:r>
          </a:p>
          <a:p>
            <a:pPr lvl="4"/>
            <a:r>
              <a:rPr lang="en-US" dirty="0" smtClean="0"/>
              <a:t>12 year hydrostatic test due</a:t>
            </a:r>
          </a:p>
          <a:p>
            <a:pPr lvl="3"/>
            <a:r>
              <a:rPr lang="en-US" dirty="0" smtClean="0"/>
              <a:t>Either the 6yr or 12yr must have been due for all systems since 3/13/03, so all systems should be UL 300 compliant</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K69 – Cooking Facilities Protection</a:t>
            </a:r>
            <a:endParaRPr lang="en-US" dirty="0"/>
          </a:p>
        </p:txBody>
      </p:sp>
      <p:sp>
        <p:nvSpPr>
          <p:cNvPr id="20" name="Content Placeholder 19"/>
          <p:cNvSpPr>
            <a:spLocks noGrp="1"/>
          </p:cNvSpPr>
          <p:nvPr>
            <p:ph idx="1"/>
          </p:nvPr>
        </p:nvSpPr>
        <p:spPr>
          <a:xfrm>
            <a:off x="152400" y="914400"/>
            <a:ext cx="8839200" cy="4114800"/>
          </a:xfrm>
        </p:spPr>
        <p:txBody>
          <a:bodyPr>
            <a:normAutofit/>
          </a:bodyPr>
          <a:lstStyle/>
          <a:p>
            <a:pPr lvl="1"/>
            <a:r>
              <a:rPr lang="en-US" dirty="0" smtClean="0"/>
              <a:t>Common errors in the kitchen</a:t>
            </a:r>
          </a:p>
          <a:p>
            <a:pPr lvl="2"/>
            <a:r>
              <a:rPr lang="en-US" dirty="0" smtClean="0"/>
              <a:t>No K Type extinguisher</a:t>
            </a:r>
          </a:p>
          <a:p>
            <a:pPr lvl="2"/>
            <a:r>
              <a:rPr lang="en-US" dirty="0" smtClean="0"/>
              <a:t>No automatic fuel shut-off</a:t>
            </a:r>
          </a:p>
          <a:p>
            <a:pPr lvl="2"/>
            <a:r>
              <a:rPr lang="en-US" dirty="0" smtClean="0"/>
              <a:t>No manual activation device for range hood suppression system</a:t>
            </a:r>
          </a:p>
          <a:p>
            <a:pPr lvl="2"/>
            <a:r>
              <a:rPr lang="en-US" dirty="0" smtClean="0"/>
              <a:t>Improperly located or obstructed manual activation device</a:t>
            </a:r>
          </a:p>
          <a:p>
            <a:pPr lvl="2"/>
            <a:r>
              <a:rPr lang="en-US" dirty="0" smtClean="0"/>
              <a:t>Suppression system does not cover cooking appliances</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K70 – Portable Space Heaters</a:t>
            </a:r>
            <a:endParaRPr lang="en-US" dirty="0"/>
          </a:p>
        </p:txBody>
      </p:sp>
      <p:sp>
        <p:nvSpPr>
          <p:cNvPr id="20" name="Content Placeholder 19"/>
          <p:cNvSpPr>
            <a:spLocks noGrp="1"/>
          </p:cNvSpPr>
          <p:nvPr>
            <p:ph idx="1"/>
          </p:nvPr>
        </p:nvSpPr>
        <p:spPr>
          <a:xfrm>
            <a:off x="228600" y="990600"/>
            <a:ext cx="8686800" cy="4495800"/>
          </a:xfrm>
        </p:spPr>
        <p:txBody>
          <a:bodyPr>
            <a:normAutofit/>
          </a:bodyPr>
          <a:lstStyle/>
          <a:p>
            <a:pPr lvl="1"/>
            <a:r>
              <a:rPr lang="en-US" dirty="0" smtClean="0"/>
              <a:t>Portable space heaters are prohibited in health care facilities</a:t>
            </a:r>
          </a:p>
          <a:p>
            <a:pPr lvl="2"/>
            <a:r>
              <a:rPr lang="en-US" dirty="0" smtClean="0"/>
              <a:t>Exception – Space heaters are permitted in </a:t>
            </a:r>
            <a:r>
              <a:rPr lang="en-US" dirty="0" err="1" smtClean="0"/>
              <a:t>nonsleeping</a:t>
            </a:r>
            <a:r>
              <a:rPr lang="en-US" dirty="0" smtClean="0"/>
              <a:t> staff only areas where the heating element does not exceed 212</a:t>
            </a:r>
            <a:r>
              <a:rPr lang="en-US" baseline="50000" dirty="0" smtClean="0"/>
              <a:t>o</a:t>
            </a:r>
            <a:r>
              <a:rPr lang="en-US" dirty="0" smtClean="0"/>
              <a:t>F</a:t>
            </a:r>
          </a:p>
          <a:p>
            <a:pPr lvl="1"/>
            <a:r>
              <a:rPr lang="en-US" dirty="0" smtClean="0"/>
              <a:t>Policies</a:t>
            </a:r>
          </a:p>
          <a:p>
            <a:pPr lvl="2"/>
            <a:r>
              <a:rPr lang="en-US" dirty="0" smtClean="0"/>
              <a:t>A verbal policy is sufficient if portable space heaters are not allowed</a:t>
            </a:r>
          </a:p>
          <a:p>
            <a:pPr lvl="2"/>
            <a:r>
              <a:rPr lang="en-US" dirty="0" smtClean="0"/>
              <a:t>A written policy is required if the exception is used</a:t>
            </a:r>
          </a:p>
          <a:p>
            <a:pPr lvl="3"/>
            <a:r>
              <a:rPr lang="en-US" dirty="0" smtClean="0"/>
              <a:t>Must contain at least the language in the exception</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K71 – Laundry and Trash Chutes</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Laundry chute must be enclosed in a 1hr FRR enclosure with 1hr rated self-closing door</a:t>
            </a:r>
          </a:p>
          <a:p>
            <a:pPr lvl="1"/>
            <a:r>
              <a:rPr lang="en-US" dirty="0" smtClean="0"/>
              <a:t>Must be sprinkler protected</a:t>
            </a:r>
          </a:p>
          <a:p>
            <a:pPr lvl="1"/>
            <a:r>
              <a:rPr lang="en-US" dirty="0" smtClean="0"/>
              <a:t>Trash chutes shall discharge into a room that is used for no purpose other than trash collection</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K160 – Elevators</a:t>
            </a:r>
            <a:endParaRPr lang="en-US" dirty="0"/>
          </a:p>
        </p:txBody>
      </p:sp>
      <p:sp>
        <p:nvSpPr>
          <p:cNvPr id="20" name="Content Placeholder 19"/>
          <p:cNvSpPr>
            <a:spLocks noGrp="1"/>
          </p:cNvSpPr>
          <p:nvPr>
            <p:ph idx="1"/>
          </p:nvPr>
        </p:nvSpPr>
        <p:spPr>
          <a:xfrm>
            <a:off x="228600" y="914400"/>
            <a:ext cx="8686800" cy="4419600"/>
          </a:xfrm>
        </p:spPr>
        <p:txBody>
          <a:bodyPr>
            <a:normAutofit/>
          </a:bodyPr>
          <a:lstStyle/>
          <a:p>
            <a:pPr lvl="1"/>
            <a:r>
              <a:rPr lang="en-US" dirty="0" smtClean="0"/>
              <a:t>Any elevator that travels more than 25ft above or below the level that best serves the needs of emergency personnel must be equipped with fire fighter recall</a:t>
            </a:r>
          </a:p>
          <a:p>
            <a:pPr lvl="2"/>
            <a:r>
              <a:rPr lang="en-US" dirty="0" smtClean="0"/>
              <a:t>Most three-story buildings would meet the 25ft</a:t>
            </a:r>
          </a:p>
          <a:p>
            <a:pPr lvl="2"/>
            <a:r>
              <a:rPr lang="en-US" dirty="0" smtClean="0"/>
              <a:t>Buildings four or more stories would definitely meet the 25ft</a:t>
            </a:r>
          </a:p>
          <a:p>
            <a:pPr lvl="1"/>
            <a:r>
              <a:rPr lang="en-US" dirty="0" smtClean="0"/>
              <a:t>Elevator upgrade waivers have been granted for up to 3 years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K161 – Dumbwaiters</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Dumbwaiters must meet the requirement of LSC Section 9.4.2.2</a:t>
            </a:r>
          </a:p>
          <a:p>
            <a:pPr lvl="1"/>
            <a:r>
              <a:rPr lang="en-US" dirty="0" smtClean="0"/>
              <a:t>Power dumbwaiters must include locking devices that prevent the door from opening on floors except where the dumbwaiter is located</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K72 – Furnishing Obstructions of Means of Egress</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No furnishings, decorations, or other objects can obstruct or disguise the means of egress</a:t>
            </a:r>
          </a:p>
          <a:p>
            <a:pPr lvl="2"/>
            <a:r>
              <a:rPr lang="en-US" dirty="0" smtClean="0"/>
              <a:t>Couches, chairs, tables, or other furniture in the exit access corridor</a:t>
            </a:r>
          </a:p>
          <a:p>
            <a:pPr lvl="3"/>
            <a:r>
              <a:rPr lang="en-US" dirty="0" smtClean="0"/>
              <a:t>Medication carts, crash carts, and isolation carts are permitted in the corridor</a:t>
            </a:r>
          </a:p>
          <a:p>
            <a:pPr lvl="3"/>
            <a:r>
              <a:rPr lang="en-US" dirty="0" smtClean="0"/>
              <a:t>Clean linen carts, soiled linen bins, housekeeping carts, computers on wheels, food carts, etc. are permitted while in use</a:t>
            </a:r>
          </a:p>
          <a:p>
            <a:pPr lvl="2"/>
            <a:r>
              <a:rPr lang="en-US" dirty="0" smtClean="0"/>
              <a:t>Drapes or other items cannot cover exit doors</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K73 – Flammable Furnishings and Decorations</a:t>
            </a:r>
            <a:endParaRPr lang="en-US" dirty="0"/>
          </a:p>
        </p:txBody>
      </p:sp>
      <p:sp>
        <p:nvSpPr>
          <p:cNvPr id="20" name="Content Placeholder 19"/>
          <p:cNvSpPr>
            <a:spLocks noGrp="1"/>
          </p:cNvSpPr>
          <p:nvPr>
            <p:ph idx="1"/>
          </p:nvPr>
        </p:nvSpPr>
        <p:spPr>
          <a:xfrm>
            <a:off x="228600" y="1219200"/>
            <a:ext cx="8686800" cy="3962400"/>
          </a:xfrm>
        </p:spPr>
        <p:txBody>
          <a:bodyPr>
            <a:normAutofit fontScale="92500" lnSpcReduction="10000"/>
          </a:bodyPr>
          <a:lstStyle/>
          <a:p>
            <a:pPr lvl="1"/>
            <a:r>
              <a:rPr lang="en-US" dirty="0" smtClean="0"/>
              <a:t>No furnishings or decorations of highly flammable character</a:t>
            </a:r>
          </a:p>
          <a:p>
            <a:pPr lvl="2"/>
            <a:r>
              <a:rPr lang="en-US" dirty="0" smtClean="0"/>
              <a:t>Corn stalks, hay bales, cotton cobwebs, real Christmas trees</a:t>
            </a:r>
          </a:p>
          <a:p>
            <a:pPr lvl="2"/>
            <a:r>
              <a:rPr lang="en-US" dirty="0" smtClean="0"/>
              <a:t>Live potted plants with a root system are permissible</a:t>
            </a:r>
          </a:p>
          <a:p>
            <a:pPr lvl="2"/>
            <a:r>
              <a:rPr lang="en-US" dirty="0" smtClean="0"/>
              <a:t>Paintings or pictures are permitted to be affixed to the wall if in limited quantities</a:t>
            </a:r>
          </a:p>
          <a:p>
            <a:pPr lvl="2"/>
            <a:r>
              <a:rPr lang="en-US" dirty="0" smtClean="0"/>
              <a:t>Candles shall not be used</a:t>
            </a:r>
          </a:p>
          <a:p>
            <a:pPr lvl="3"/>
            <a:r>
              <a:rPr lang="en-US" dirty="0" smtClean="0"/>
              <a:t>Decorative candles permitted if wicks are cut</a:t>
            </a:r>
          </a:p>
          <a:p>
            <a:pPr lvl="3"/>
            <a:r>
              <a:rPr lang="en-US" dirty="0" smtClean="0"/>
              <a:t>Candles may be lit for religious ceremonies while attended</a:t>
            </a:r>
          </a:p>
          <a:p>
            <a:pPr lvl="3"/>
            <a:r>
              <a:rPr lang="en-US" dirty="0" smtClean="0"/>
              <a:t>Birthday candles are permitted</a:t>
            </a:r>
          </a:p>
          <a:p>
            <a:pPr lvl="4"/>
            <a:r>
              <a:rPr lang="en-US" dirty="0" smtClean="0"/>
              <a:t>No residents using oxygen can be in the room with candle</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534400" cy="990600"/>
          </a:xfrm>
        </p:spPr>
        <p:txBody>
          <a:bodyPr>
            <a:normAutofit fontScale="90000"/>
          </a:bodyPr>
          <a:lstStyle/>
          <a:p>
            <a:r>
              <a:rPr lang="en-US" dirty="0" smtClean="0"/>
              <a:t>K74 – Drapes and Curtain Requirements</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Drapes, cubicle curtains, and other loosely hanging fabrics must meet the requirements of NFPA 701</a:t>
            </a:r>
          </a:p>
          <a:p>
            <a:pPr lvl="2"/>
            <a:r>
              <a:rPr lang="en-US" dirty="0" smtClean="0"/>
              <a:t>Facility must have documentation that shows items meet NFPA 701 or is flame retardant or fire resistant in accordance with an equivalent standard to NFPA 701</a:t>
            </a:r>
          </a:p>
          <a:p>
            <a:pPr lvl="2"/>
            <a:r>
              <a:rPr lang="en-US" dirty="0" smtClean="0"/>
              <a:t>A tag on the item is sufficient if it contains the required information</a:t>
            </a:r>
          </a:p>
          <a:p>
            <a:pPr lvl="2"/>
            <a:r>
              <a:rPr lang="en-US" dirty="0" smtClean="0"/>
              <a:t>Not required for shower curtains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10600" cy="762000"/>
          </a:xfrm>
        </p:spPr>
        <p:txBody>
          <a:bodyPr>
            <a:normAutofit fontScale="90000"/>
          </a:bodyPr>
          <a:lstStyle/>
          <a:p>
            <a:r>
              <a:rPr lang="en-US" dirty="0" smtClean="0"/>
              <a:t>K75 – Soiled Linen and Trash Receptacles</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Soiled linen or trash collection receptacles cannot exceed 32gal</a:t>
            </a:r>
          </a:p>
          <a:p>
            <a:pPr lvl="1"/>
            <a:r>
              <a:rPr lang="en-US" dirty="0" smtClean="0"/>
              <a:t>A capacity of 32gal shall not be exceeded in a 64sqft area</a:t>
            </a:r>
          </a:p>
          <a:p>
            <a:pPr lvl="1"/>
            <a:r>
              <a:rPr lang="en-US" dirty="0" smtClean="0"/>
              <a:t>Mobile receptacles larger than 32gal shall be stored in hazardous rooms when not attended</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dirty="0" smtClean="0"/>
              <a:t>K31, K131-K136 - Laboratories</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These 7 K tags apply to the requirements for laboratories in accordance with NFPA 99 Chapter 10</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K76 – Medical Gas Storage and Administration</a:t>
            </a:r>
            <a:endParaRPr lang="en-US" dirty="0"/>
          </a:p>
        </p:txBody>
      </p:sp>
      <p:sp>
        <p:nvSpPr>
          <p:cNvPr id="20" name="Content Placeholder 19"/>
          <p:cNvSpPr>
            <a:spLocks noGrp="1"/>
          </p:cNvSpPr>
          <p:nvPr>
            <p:ph idx="1"/>
          </p:nvPr>
        </p:nvSpPr>
        <p:spPr>
          <a:xfrm>
            <a:off x="228600" y="1219200"/>
            <a:ext cx="8686800" cy="4191000"/>
          </a:xfrm>
        </p:spPr>
        <p:txBody>
          <a:bodyPr>
            <a:normAutofit fontScale="92500" lnSpcReduction="10000"/>
          </a:bodyPr>
          <a:lstStyle/>
          <a:p>
            <a:pPr lvl="1"/>
            <a:r>
              <a:rPr lang="en-US" dirty="0" smtClean="0"/>
              <a:t>Must meet requirements of NFPA 99</a:t>
            </a:r>
          </a:p>
          <a:p>
            <a:pPr lvl="1"/>
            <a:r>
              <a:rPr lang="en-US" dirty="0" smtClean="0"/>
              <a:t>Storage up to 300cuft can be kept in an area that is not a designated storage area</a:t>
            </a:r>
          </a:p>
          <a:p>
            <a:pPr lvl="1"/>
            <a:r>
              <a:rPr lang="en-US" dirty="0" smtClean="0"/>
              <a:t>Storage between 300cuft and 3000cuft must be in a storage room</a:t>
            </a:r>
          </a:p>
          <a:p>
            <a:pPr lvl="1"/>
            <a:r>
              <a:rPr lang="en-US" dirty="0" smtClean="0"/>
              <a:t>Storage over 3000cuft must be in a 1hr FRR enclosure</a:t>
            </a:r>
          </a:p>
          <a:p>
            <a:pPr lvl="2"/>
            <a:r>
              <a:rPr lang="en-US" dirty="0" smtClean="0"/>
              <a:t>45min FRR self-closing and latching door</a:t>
            </a:r>
          </a:p>
          <a:p>
            <a:pPr lvl="2"/>
            <a:r>
              <a:rPr lang="en-US" dirty="0" smtClean="0"/>
              <a:t>Vented outside</a:t>
            </a:r>
          </a:p>
          <a:p>
            <a:pPr lvl="1"/>
            <a:r>
              <a:rPr lang="en-US" dirty="0" smtClean="0"/>
              <a:t>Storage of liquid oxygen must be in a 1hr FRR enclosure</a:t>
            </a:r>
          </a:p>
          <a:p>
            <a:pPr lvl="2"/>
            <a:r>
              <a:rPr lang="en-US" dirty="0" smtClean="0"/>
              <a:t>Door and venting requirements also apply</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K76 – Medical Gas Storage and Administration</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Common errors</a:t>
            </a:r>
          </a:p>
          <a:p>
            <a:pPr lvl="2"/>
            <a:r>
              <a:rPr lang="en-US" dirty="0" smtClean="0"/>
              <a:t>Oxygen cylinders not individually secured</a:t>
            </a:r>
          </a:p>
          <a:p>
            <a:pPr lvl="3"/>
            <a:r>
              <a:rPr lang="en-US" dirty="0" smtClean="0"/>
              <a:t>Casters for liquid oxygen containers secures them from tipping</a:t>
            </a:r>
          </a:p>
          <a:p>
            <a:pPr lvl="2"/>
            <a:r>
              <a:rPr lang="en-US" dirty="0" smtClean="0"/>
              <a:t>Full and empty cylinders not physically separated</a:t>
            </a:r>
          </a:p>
          <a:p>
            <a:pPr lvl="2"/>
            <a:r>
              <a:rPr lang="en-US" dirty="0" smtClean="0"/>
              <a:t>Combustible items stored too close to oxygen </a:t>
            </a:r>
          </a:p>
          <a:p>
            <a:pPr lvl="2"/>
            <a:r>
              <a:rPr lang="en-US" dirty="0" smtClean="0"/>
              <a:t>Alcohol based hand rubs stored in same room</a:t>
            </a:r>
          </a:p>
          <a:p>
            <a:pPr lvl="2"/>
            <a:r>
              <a:rPr lang="en-US" dirty="0" smtClean="0"/>
              <a:t>Items draped over oxygen containers</a:t>
            </a:r>
          </a:p>
          <a:p>
            <a:pPr lvl="3"/>
            <a:r>
              <a:rPr lang="en-US" dirty="0" smtClean="0"/>
              <a:t>Can trap vented oxygen from liquid containers</a:t>
            </a:r>
          </a:p>
          <a:p>
            <a:pPr lvl="2"/>
            <a:r>
              <a:rPr lang="en-US" dirty="0" smtClean="0"/>
              <a:t>Oxygen expelling while not used be a resident</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K76 – Medical Gas Storage and Administration</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Common errors</a:t>
            </a:r>
          </a:p>
          <a:p>
            <a:pPr lvl="2"/>
            <a:r>
              <a:rPr lang="en-US" dirty="0" smtClean="0"/>
              <a:t>Oxygen used in proximity to flames or heat source</a:t>
            </a:r>
          </a:p>
          <a:p>
            <a:pPr lvl="3"/>
            <a:r>
              <a:rPr lang="en-US" dirty="0" smtClean="0"/>
              <a:t>Oxygen used while a resident is under a hood hair dryer</a:t>
            </a:r>
          </a:p>
          <a:p>
            <a:pPr lvl="3"/>
            <a:r>
              <a:rPr lang="en-US" dirty="0" smtClean="0"/>
              <a:t>Oxygen used while a resident was smoking</a:t>
            </a:r>
          </a:p>
          <a:p>
            <a:pPr lvl="3"/>
            <a:r>
              <a:rPr lang="en-US" dirty="0" smtClean="0"/>
              <a:t>Oxygen used while a resident blew out birthday candles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305800" cy="1143000"/>
          </a:xfrm>
        </p:spPr>
        <p:txBody>
          <a:bodyPr>
            <a:normAutofit fontScale="90000"/>
          </a:bodyPr>
          <a:lstStyle/>
          <a:p>
            <a:r>
              <a:rPr lang="en-US" dirty="0" smtClean="0"/>
              <a:t>K77/K140 – Piped in Medical Gas Systems</a:t>
            </a:r>
            <a:endParaRPr lang="en-US" dirty="0"/>
          </a:p>
        </p:txBody>
      </p:sp>
      <p:sp>
        <p:nvSpPr>
          <p:cNvPr id="20" name="Content Placeholder 19"/>
          <p:cNvSpPr>
            <a:spLocks noGrp="1"/>
          </p:cNvSpPr>
          <p:nvPr>
            <p:ph idx="1"/>
          </p:nvPr>
        </p:nvSpPr>
        <p:spPr>
          <a:xfrm>
            <a:off x="228600" y="1371600"/>
            <a:ext cx="8686800" cy="3810000"/>
          </a:xfrm>
        </p:spPr>
        <p:txBody>
          <a:bodyPr>
            <a:normAutofit/>
          </a:bodyPr>
          <a:lstStyle/>
          <a:p>
            <a:pPr lvl="1"/>
            <a:r>
              <a:rPr lang="en-US" dirty="0" smtClean="0"/>
              <a:t>Piped systems must meet the requirements of NFPA 99 Chapter 4</a:t>
            </a:r>
          </a:p>
          <a:p>
            <a:pPr lvl="2"/>
            <a:r>
              <a:rPr lang="en-US" dirty="0" smtClean="0"/>
              <a:t>Piped systems</a:t>
            </a:r>
          </a:p>
          <a:p>
            <a:pPr lvl="3"/>
            <a:r>
              <a:rPr lang="en-US" dirty="0" smtClean="0"/>
              <a:t>4 Levels</a:t>
            </a:r>
          </a:p>
          <a:p>
            <a:pPr lvl="2"/>
            <a:r>
              <a:rPr lang="en-US" dirty="0" smtClean="0"/>
              <a:t>Vacuum systems</a:t>
            </a:r>
          </a:p>
          <a:p>
            <a:pPr lvl="3"/>
            <a:r>
              <a:rPr lang="en-US" dirty="0" smtClean="0"/>
              <a:t>4 levels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dirty="0" smtClean="0"/>
              <a:t>K78 – Anesthetizing Locations</a:t>
            </a:r>
            <a:endParaRPr lang="en-US" dirty="0"/>
          </a:p>
        </p:txBody>
      </p:sp>
      <p:sp>
        <p:nvSpPr>
          <p:cNvPr id="20" name="Content Placeholder 19"/>
          <p:cNvSpPr>
            <a:spLocks noGrp="1"/>
          </p:cNvSpPr>
          <p:nvPr>
            <p:ph idx="1"/>
          </p:nvPr>
        </p:nvSpPr>
        <p:spPr>
          <a:xfrm>
            <a:off x="228600" y="1219200"/>
            <a:ext cx="8686800" cy="1219200"/>
          </a:xfrm>
        </p:spPr>
        <p:txBody>
          <a:bodyPr>
            <a:normAutofit/>
          </a:bodyPr>
          <a:lstStyle/>
          <a:p>
            <a:pPr lvl="1"/>
            <a:r>
              <a:rPr lang="en-US" dirty="0" smtClean="0"/>
              <a:t>Anesthetizing locations must meet the requirements of NFPA 99 </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
        <p:nvSpPr>
          <p:cNvPr id="5" name="Title 1"/>
          <p:cNvSpPr txBox="1">
            <a:spLocks/>
          </p:cNvSpPr>
          <p:nvPr/>
        </p:nvSpPr>
        <p:spPr>
          <a:xfrm>
            <a:off x="457200" y="2514600"/>
            <a:ext cx="8229600" cy="8382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K142 – Hyperbaric Facilities</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6" name="Content Placeholder 19"/>
          <p:cNvSpPr txBox="1">
            <a:spLocks/>
          </p:cNvSpPr>
          <p:nvPr/>
        </p:nvSpPr>
        <p:spPr>
          <a:xfrm>
            <a:off x="228600" y="3581400"/>
            <a:ext cx="8686800" cy="1676400"/>
          </a:xfrm>
          <a:prstGeom prst="rect">
            <a:avLst/>
          </a:prstGeom>
        </p:spPr>
        <p:txBody>
          <a:bodyPr vert="horz" lIns="91440" tIns="45720" rIns="91440" bIns="45720" rtlCol="0">
            <a:normAutofit/>
          </a:bodyPr>
          <a:lstStyle/>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smtClean="0">
                <a:ln>
                  <a:noFill/>
                </a:ln>
                <a:solidFill>
                  <a:schemeClr val="tx1"/>
                </a:solidFill>
                <a:effectLst/>
                <a:uLnTx/>
                <a:uFillTx/>
                <a:latin typeface="+mn-lt"/>
                <a:ea typeface="+mn-ea"/>
                <a:cs typeface="+mn-cs"/>
              </a:rPr>
              <a:t>Hyperbaric facilities must meet the requirements of NFPA 99 Chapter 19</a:t>
            </a: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dirty="0" smtClean="0"/>
              <a:t>K141 – No Smoking Signs</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No smoking signs must be located in areas where oxygen is used or stored</a:t>
            </a:r>
          </a:p>
          <a:p>
            <a:pPr lvl="2"/>
            <a:r>
              <a:rPr lang="en-US" dirty="0" smtClean="0"/>
              <a:t>Not required in each location if smoking is prohibited in the facility and signs are prominently placed at all major entrances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dirty="0" smtClean="0"/>
              <a:t>K142 – Hyperbaric Facilities</a:t>
            </a:r>
            <a:endParaRPr lang="en-US" dirty="0"/>
          </a:p>
        </p:txBody>
      </p:sp>
      <p:sp>
        <p:nvSpPr>
          <p:cNvPr id="20" name="Content Placeholder 19"/>
          <p:cNvSpPr>
            <a:spLocks noGrp="1"/>
          </p:cNvSpPr>
          <p:nvPr>
            <p:ph idx="1"/>
          </p:nvPr>
        </p:nvSpPr>
        <p:spPr>
          <a:xfrm>
            <a:off x="228600" y="1219200"/>
            <a:ext cx="8686800" cy="1676400"/>
          </a:xfrm>
        </p:spPr>
        <p:txBody>
          <a:bodyPr>
            <a:normAutofit/>
          </a:bodyPr>
          <a:lstStyle/>
          <a:p>
            <a:pPr lvl="1"/>
            <a:r>
              <a:rPr lang="en-US" dirty="0" smtClean="0"/>
              <a:t>Hyperbaric facilities must meet the requirements of NFPA 99 Chapter 19</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a:bodyPr>
          <a:lstStyle/>
          <a:p>
            <a:r>
              <a:rPr lang="en-US" dirty="0" smtClean="0"/>
              <a:t>K143 – Oxygen Transferring</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Oxygen transferring must be conducted in a properly protected room:</a:t>
            </a:r>
          </a:p>
          <a:p>
            <a:pPr lvl="2"/>
            <a:r>
              <a:rPr lang="en-US" dirty="0" smtClean="0"/>
              <a:t>1hr FRR enclosure with a 45min FRR self-closing and latching door</a:t>
            </a:r>
          </a:p>
          <a:p>
            <a:pPr lvl="2"/>
            <a:r>
              <a:rPr lang="en-US" dirty="0" smtClean="0"/>
              <a:t>Noncombustible floor for the entire room</a:t>
            </a:r>
          </a:p>
          <a:p>
            <a:pPr lvl="3"/>
            <a:r>
              <a:rPr lang="en-US" dirty="0" smtClean="0"/>
              <a:t>Concrete or ceramic tile</a:t>
            </a:r>
          </a:p>
          <a:p>
            <a:pPr lvl="2"/>
            <a:r>
              <a:rPr lang="en-US" dirty="0" smtClean="0"/>
              <a:t>Mechanically ventilated to the outside</a:t>
            </a:r>
          </a:p>
          <a:p>
            <a:pPr lvl="2"/>
            <a:r>
              <a:rPr lang="en-US" dirty="0" smtClean="0"/>
              <a:t>Sprinkler protected</a:t>
            </a:r>
          </a:p>
          <a:p>
            <a:pPr lvl="2"/>
            <a:r>
              <a:rPr lang="en-US" dirty="0" smtClean="0"/>
              <a:t>Door has a sign stating oxygen transferring is occurring</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K145 – Life Support System Backup Power Requirements</a:t>
            </a:r>
            <a:endParaRPr lang="en-US" dirty="0"/>
          </a:p>
        </p:txBody>
      </p:sp>
      <p:sp>
        <p:nvSpPr>
          <p:cNvPr id="20" name="Content Placeholder 19"/>
          <p:cNvSpPr>
            <a:spLocks noGrp="1"/>
          </p:cNvSpPr>
          <p:nvPr>
            <p:ph idx="1"/>
          </p:nvPr>
        </p:nvSpPr>
        <p:spPr>
          <a:xfrm>
            <a:off x="228600" y="1219200"/>
            <a:ext cx="8686800" cy="3962400"/>
          </a:xfrm>
        </p:spPr>
        <p:txBody>
          <a:bodyPr>
            <a:normAutofit/>
          </a:bodyPr>
          <a:lstStyle/>
          <a:p>
            <a:pPr lvl="1"/>
            <a:r>
              <a:rPr lang="en-US" dirty="0" smtClean="0"/>
              <a:t>All hospitals and nursing homes that admit residents requiring life support must have a Type I Essential Electrical System (EES)</a:t>
            </a:r>
          </a:p>
          <a:p>
            <a:pPr lvl="1"/>
            <a:r>
              <a:rPr lang="en-US" dirty="0" smtClean="0"/>
              <a:t>Type I EES is broken down into the Emergency System and the Equipment System</a:t>
            </a:r>
          </a:p>
          <a:p>
            <a:pPr lvl="2"/>
            <a:r>
              <a:rPr lang="en-US" dirty="0" smtClean="0"/>
              <a:t>Emergency System has the life safety branch and critical branch</a:t>
            </a:r>
          </a:p>
          <a:p>
            <a:pPr lvl="2"/>
            <a:r>
              <a:rPr lang="en-US" dirty="0" smtClean="0"/>
              <a:t>Equipment system has the equipment branch only</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K145 – Life Support System Backup Power Requirements</a:t>
            </a:r>
            <a:endParaRPr lang="en-US" dirty="0"/>
          </a:p>
        </p:txBody>
      </p:sp>
      <p:sp>
        <p:nvSpPr>
          <p:cNvPr id="20" name="Content Placeholder 19"/>
          <p:cNvSpPr>
            <a:spLocks noGrp="1"/>
          </p:cNvSpPr>
          <p:nvPr>
            <p:ph idx="1"/>
          </p:nvPr>
        </p:nvSpPr>
        <p:spPr>
          <a:xfrm>
            <a:off x="228600" y="1219200"/>
            <a:ext cx="8686800" cy="4114800"/>
          </a:xfrm>
        </p:spPr>
        <p:txBody>
          <a:bodyPr>
            <a:normAutofit fontScale="92500" lnSpcReduction="20000"/>
          </a:bodyPr>
          <a:lstStyle/>
          <a:p>
            <a:pPr lvl="1"/>
            <a:r>
              <a:rPr lang="en-US" dirty="0" smtClean="0"/>
              <a:t>Life safety branch permitted items: Means of egress lights, exit signs, alarm systems, communication systems, task illumination(</a:t>
            </a:r>
            <a:r>
              <a:rPr lang="en-US" dirty="0" err="1" smtClean="0"/>
              <a:t>genset</a:t>
            </a:r>
            <a:r>
              <a:rPr lang="en-US" dirty="0" smtClean="0"/>
              <a:t>), elevators, automatically operated doors</a:t>
            </a:r>
          </a:p>
          <a:p>
            <a:pPr lvl="1"/>
            <a:r>
              <a:rPr lang="en-US" dirty="0" smtClean="0"/>
              <a:t>Critical branch permitted items: Critical care areas, isolated power systems, patient care areas, nurse call, blood banks, telephone equipment, medical task illumination</a:t>
            </a:r>
          </a:p>
          <a:p>
            <a:pPr lvl="1"/>
            <a:r>
              <a:rPr lang="en-US" dirty="0" smtClean="0"/>
              <a:t>Equipment branch permitted items: Suction systems, sump pumps, compressed air systems, smoke control systems, kitchen hood systems, other exhaust systems, other similar systems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K146 – Generator Installation, Testing, and Maintenance</a:t>
            </a:r>
            <a:endParaRPr lang="en-US" dirty="0"/>
          </a:p>
        </p:txBody>
      </p:sp>
      <p:sp>
        <p:nvSpPr>
          <p:cNvPr id="20" name="Content Placeholder 19"/>
          <p:cNvSpPr>
            <a:spLocks noGrp="1"/>
          </p:cNvSpPr>
          <p:nvPr>
            <p:ph idx="1"/>
          </p:nvPr>
        </p:nvSpPr>
        <p:spPr>
          <a:xfrm>
            <a:off x="228600" y="1295400"/>
            <a:ext cx="8686800" cy="4114800"/>
          </a:xfrm>
        </p:spPr>
        <p:txBody>
          <a:bodyPr>
            <a:normAutofit/>
          </a:bodyPr>
          <a:lstStyle/>
          <a:p>
            <a:pPr lvl="1"/>
            <a:r>
              <a:rPr lang="en-US" dirty="0" smtClean="0"/>
              <a:t>K106 established that a Type I EES is required in nursing homes with life support equipment</a:t>
            </a:r>
          </a:p>
          <a:p>
            <a:pPr lvl="1"/>
            <a:r>
              <a:rPr lang="en-US" dirty="0" smtClean="0"/>
              <a:t>Nursing homes without life support equipment that use generators for backup power must have a Type II EES</a:t>
            </a:r>
          </a:p>
          <a:p>
            <a:pPr lvl="2"/>
            <a:r>
              <a:rPr lang="en-US" dirty="0" smtClean="0"/>
              <a:t>There is an exception in NPFA 99 that allows nursing homes that have a no admit policy for life support to use only batteries for backup power</a:t>
            </a:r>
          </a:p>
          <a:p>
            <a:pPr lvl="2"/>
            <a:r>
              <a:rPr lang="en-US" dirty="0" smtClean="0"/>
              <a:t>This does not permit a nursing home to have a Type III EES</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K144 – Generator Installation, Testing, and Maintenance</a:t>
            </a:r>
            <a:endParaRPr lang="en-US" dirty="0"/>
          </a:p>
        </p:txBody>
      </p:sp>
      <p:sp>
        <p:nvSpPr>
          <p:cNvPr id="20" name="Content Placeholder 19"/>
          <p:cNvSpPr>
            <a:spLocks noGrp="1"/>
          </p:cNvSpPr>
          <p:nvPr>
            <p:ph idx="1"/>
          </p:nvPr>
        </p:nvSpPr>
        <p:spPr>
          <a:xfrm>
            <a:off x="228600" y="1295400"/>
            <a:ext cx="8686800" cy="4114800"/>
          </a:xfrm>
        </p:spPr>
        <p:txBody>
          <a:bodyPr>
            <a:normAutofit/>
          </a:bodyPr>
          <a:lstStyle/>
          <a:p>
            <a:pPr lvl="1"/>
            <a:r>
              <a:rPr lang="en-US" dirty="0" smtClean="0"/>
              <a:t>Type I and Type II EESs must use a Level 1 generator in accordance with NFPA 110</a:t>
            </a:r>
          </a:p>
          <a:p>
            <a:pPr lvl="1"/>
            <a:r>
              <a:rPr lang="en-US" dirty="0" smtClean="0"/>
              <a:t>Level 1 generators must be inspected weekly and tested under load monthly</a:t>
            </a:r>
          </a:p>
          <a:p>
            <a:pPr lvl="1"/>
            <a:r>
              <a:rPr lang="en-US" dirty="0" smtClean="0"/>
              <a:t>Weekly inspections</a:t>
            </a:r>
          </a:p>
          <a:p>
            <a:pPr lvl="2"/>
            <a:r>
              <a:rPr lang="en-US" dirty="0" smtClean="0"/>
              <a:t>As specified by the manufacturer</a:t>
            </a:r>
          </a:p>
          <a:p>
            <a:pPr lvl="2"/>
            <a:r>
              <a:rPr lang="en-US" dirty="0" smtClean="0"/>
              <a:t>If manufacturer weekly inspection requirements are unknown, the maintenance schedule in NFPA 110 Appendix A can be used</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rmAutofit fontScale="90000"/>
          </a:bodyPr>
          <a:lstStyle/>
          <a:p>
            <a:r>
              <a:rPr lang="en-US" dirty="0" smtClean="0"/>
              <a:t>K144 – Generator Installation, Testing, and Maintenance</a:t>
            </a:r>
            <a:endParaRPr lang="en-US" dirty="0"/>
          </a:p>
        </p:txBody>
      </p:sp>
      <p:sp>
        <p:nvSpPr>
          <p:cNvPr id="20" name="Content Placeholder 19"/>
          <p:cNvSpPr>
            <a:spLocks noGrp="1"/>
          </p:cNvSpPr>
          <p:nvPr>
            <p:ph idx="1"/>
          </p:nvPr>
        </p:nvSpPr>
        <p:spPr>
          <a:xfrm>
            <a:off x="228600" y="1295400"/>
            <a:ext cx="8686800" cy="4114800"/>
          </a:xfrm>
        </p:spPr>
        <p:txBody>
          <a:bodyPr>
            <a:normAutofit/>
          </a:bodyPr>
          <a:lstStyle/>
          <a:p>
            <a:pPr lvl="1"/>
            <a:r>
              <a:rPr lang="en-US" dirty="0" smtClean="0"/>
              <a:t>Monthly load testing must meet one of the following minimum requirements for 30 minutes:</a:t>
            </a:r>
          </a:p>
          <a:p>
            <a:pPr lvl="2"/>
            <a:r>
              <a:rPr lang="en-US" dirty="0" smtClean="0"/>
              <a:t>At not less than 30% of the nameplate rating</a:t>
            </a:r>
          </a:p>
          <a:p>
            <a:pPr lvl="2"/>
            <a:r>
              <a:rPr lang="en-US" dirty="0" smtClean="0"/>
              <a:t>With a load that maintains the minimum exhaust temperature as recommended by the manufacturer</a:t>
            </a:r>
          </a:p>
          <a:p>
            <a:pPr lvl="1"/>
            <a:r>
              <a:rPr lang="en-US" dirty="0" smtClean="0"/>
              <a:t>Weekly inspections and monthly tests must be completely documented</a:t>
            </a:r>
          </a:p>
          <a:p>
            <a:pPr lvl="2"/>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K144 – Generator Common Errors</a:t>
            </a:r>
            <a:endParaRPr lang="en-US" dirty="0"/>
          </a:p>
        </p:txBody>
      </p:sp>
      <p:sp>
        <p:nvSpPr>
          <p:cNvPr id="20" name="Content Placeholder 19"/>
          <p:cNvSpPr>
            <a:spLocks noGrp="1"/>
          </p:cNvSpPr>
          <p:nvPr>
            <p:ph idx="1"/>
          </p:nvPr>
        </p:nvSpPr>
        <p:spPr>
          <a:xfrm>
            <a:off x="228600" y="838200"/>
            <a:ext cx="8686800" cy="4724400"/>
          </a:xfrm>
        </p:spPr>
        <p:txBody>
          <a:bodyPr>
            <a:normAutofit lnSpcReduction="10000"/>
          </a:bodyPr>
          <a:lstStyle/>
          <a:p>
            <a:pPr lvl="1"/>
            <a:r>
              <a:rPr lang="en-US" dirty="0" smtClean="0"/>
              <a:t>Generator lacks a remote </a:t>
            </a:r>
            <a:r>
              <a:rPr lang="en-US" dirty="0" err="1" smtClean="0"/>
              <a:t>annunciator</a:t>
            </a:r>
            <a:r>
              <a:rPr lang="en-US" dirty="0" smtClean="0"/>
              <a:t> panel</a:t>
            </a:r>
          </a:p>
          <a:p>
            <a:pPr lvl="2"/>
            <a:r>
              <a:rPr lang="en-US" dirty="0" smtClean="0"/>
              <a:t>Requirement has been in existence in a reduced form since the 1960s</a:t>
            </a:r>
          </a:p>
          <a:p>
            <a:pPr lvl="2"/>
            <a:r>
              <a:rPr lang="en-US" dirty="0" smtClean="0"/>
              <a:t>Older installations need a minimum panel</a:t>
            </a:r>
          </a:p>
          <a:p>
            <a:pPr lvl="3"/>
            <a:r>
              <a:rPr lang="en-US" dirty="0" smtClean="0"/>
              <a:t>Audible trouble indicator</a:t>
            </a:r>
          </a:p>
          <a:p>
            <a:pPr lvl="3"/>
            <a:r>
              <a:rPr lang="en-US" dirty="0" smtClean="0"/>
              <a:t>Visual indicators for trouble and generator operation</a:t>
            </a:r>
          </a:p>
          <a:p>
            <a:pPr lvl="1"/>
            <a:r>
              <a:rPr lang="en-US" dirty="0" smtClean="0"/>
              <a:t>Storage in generator enclosures</a:t>
            </a:r>
          </a:p>
          <a:p>
            <a:pPr lvl="1"/>
            <a:r>
              <a:rPr lang="en-US" dirty="0" smtClean="0"/>
              <a:t>Indoor generators lack battery-powered task illumination</a:t>
            </a:r>
          </a:p>
          <a:p>
            <a:pPr lvl="1"/>
            <a:r>
              <a:rPr lang="en-US" dirty="0" smtClean="0"/>
              <a:t>Natural gas fueled generator lacks proof that the fuel source is reliable</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K146 – Generator Common Errors</a:t>
            </a:r>
            <a:endParaRPr lang="en-US" dirty="0"/>
          </a:p>
        </p:txBody>
      </p:sp>
      <p:sp>
        <p:nvSpPr>
          <p:cNvPr id="20" name="Content Placeholder 19"/>
          <p:cNvSpPr>
            <a:spLocks noGrp="1"/>
          </p:cNvSpPr>
          <p:nvPr>
            <p:ph idx="1"/>
          </p:nvPr>
        </p:nvSpPr>
        <p:spPr>
          <a:xfrm>
            <a:off x="228600" y="838200"/>
            <a:ext cx="8686800" cy="3886200"/>
          </a:xfrm>
        </p:spPr>
        <p:txBody>
          <a:bodyPr>
            <a:normAutofit/>
          </a:bodyPr>
          <a:lstStyle/>
          <a:p>
            <a:pPr lvl="1"/>
            <a:r>
              <a:rPr lang="en-US" dirty="0" smtClean="0"/>
              <a:t>Reliability of natural gas fuel source can be proven with a letter from natural gas vendor that contains:</a:t>
            </a:r>
          </a:p>
          <a:p>
            <a:pPr lvl="2"/>
            <a:r>
              <a:rPr lang="en-US" dirty="0" smtClean="0"/>
              <a:t>A statement the fuel source is reasonable reliable</a:t>
            </a:r>
          </a:p>
          <a:p>
            <a:pPr lvl="2"/>
            <a:r>
              <a:rPr lang="en-US" dirty="0" smtClean="0"/>
              <a:t>Description supporting the reasonable reliability assertion</a:t>
            </a:r>
          </a:p>
          <a:p>
            <a:pPr lvl="2"/>
            <a:r>
              <a:rPr lang="en-US" dirty="0" smtClean="0"/>
              <a:t>A statement of the low likelihood of an interruption</a:t>
            </a:r>
          </a:p>
          <a:p>
            <a:pPr lvl="2"/>
            <a:r>
              <a:rPr lang="en-US" dirty="0" smtClean="0"/>
              <a:t>Description supporting the low interruption assertion</a:t>
            </a:r>
          </a:p>
          <a:p>
            <a:pPr lvl="2"/>
            <a:r>
              <a:rPr lang="en-US" dirty="0" smtClean="0"/>
              <a:t>Signature from technical personnel</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K144 – Generator Common Errors</a:t>
            </a:r>
            <a:endParaRPr lang="en-US" dirty="0"/>
          </a:p>
        </p:txBody>
      </p:sp>
      <p:sp>
        <p:nvSpPr>
          <p:cNvPr id="20" name="Content Placeholder 19"/>
          <p:cNvSpPr>
            <a:spLocks noGrp="1"/>
          </p:cNvSpPr>
          <p:nvPr>
            <p:ph idx="1"/>
          </p:nvPr>
        </p:nvSpPr>
        <p:spPr>
          <a:xfrm>
            <a:off x="228600" y="838200"/>
            <a:ext cx="8686800" cy="3886200"/>
          </a:xfrm>
        </p:spPr>
        <p:txBody>
          <a:bodyPr>
            <a:normAutofit/>
          </a:bodyPr>
          <a:lstStyle/>
          <a:p>
            <a:pPr lvl="1"/>
            <a:r>
              <a:rPr lang="en-US" dirty="0" smtClean="0"/>
              <a:t>Test documentation problems</a:t>
            </a:r>
          </a:p>
          <a:p>
            <a:pPr lvl="2"/>
            <a:r>
              <a:rPr lang="en-US" dirty="0" smtClean="0"/>
              <a:t>Visual inspections are not described</a:t>
            </a:r>
          </a:p>
          <a:p>
            <a:pPr lvl="3"/>
            <a:r>
              <a:rPr lang="en-US" dirty="0" smtClean="0"/>
              <a:t>Must be itemized each week</a:t>
            </a:r>
          </a:p>
          <a:p>
            <a:pPr lvl="3"/>
            <a:r>
              <a:rPr lang="en-US" dirty="0" smtClean="0"/>
              <a:t>A document that shows all weekly visual inspections that can be referenced during tests and documentation review</a:t>
            </a:r>
          </a:p>
          <a:p>
            <a:pPr lvl="2"/>
            <a:r>
              <a:rPr lang="en-US" dirty="0" smtClean="0"/>
              <a:t>Monthly load tests not completely documented</a:t>
            </a:r>
          </a:p>
          <a:p>
            <a:pPr lvl="3"/>
            <a:r>
              <a:rPr lang="en-US" dirty="0" smtClean="0"/>
              <a:t>Measurements taken from one leg only on a three phase generator</a:t>
            </a:r>
          </a:p>
          <a:p>
            <a:pPr lvl="3"/>
            <a:r>
              <a:rPr lang="en-US" dirty="0" smtClean="0"/>
              <a:t>Comment that test was more than 30% of nameplate rating with no supporting data</a:t>
            </a:r>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K147 – Electrical Requirements</a:t>
            </a:r>
            <a:endParaRPr lang="en-US" dirty="0"/>
          </a:p>
        </p:txBody>
      </p:sp>
      <p:sp>
        <p:nvSpPr>
          <p:cNvPr id="20" name="Content Placeholder 19"/>
          <p:cNvSpPr>
            <a:spLocks noGrp="1"/>
          </p:cNvSpPr>
          <p:nvPr>
            <p:ph idx="1"/>
          </p:nvPr>
        </p:nvSpPr>
        <p:spPr>
          <a:xfrm>
            <a:off x="228600" y="1295400"/>
            <a:ext cx="8686800" cy="4191000"/>
          </a:xfrm>
        </p:spPr>
        <p:txBody>
          <a:bodyPr>
            <a:normAutofit/>
          </a:bodyPr>
          <a:lstStyle/>
          <a:p>
            <a:pPr lvl="1"/>
            <a:r>
              <a:rPr lang="en-US" dirty="0" smtClean="0"/>
              <a:t>Electrical wiring must be in accordance with NFPA 70, National Electrical Code</a:t>
            </a:r>
          </a:p>
          <a:p>
            <a:pPr lvl="1"/>
            <a:r>
              <a:rPr lang="en-US" dirty="0" smtClean="0"/>
              <a:t>Common problems</a:t>
            </a:r>
          </a:p>
          <a:p>
            <a:pPr lvl="2"/>
            <a:r>
              <a:rPr lang="en-US" dirty="0" smtClean="0"/>
              <a:t>Power strips used for items other than computers, TVs, and other electronic equipment for which they were designed</a:t>
            </a:r>
          </a:p>
          <a:p>
            <a:pPr lvl="2"/>
            <a:r>
              <a:rPr lang="en-US" dirty="0" smtClean="0"/>
              <a:t>Unacceptable devices plugged into power strips </a:t>
            </a:r>
          </a:p>
          <a:p>
            <a:pPr lvl="3"/>
            <a:r>
              <a:rPr lang="en-US" dirty="0" smtClean="0"/>
              <a:t>High current draw : hair dryers, refrigerators, microwaves, coffee pots, air conditioners, etc.</a:t>
            </a:r>
          </a:p>
          <a:p>
            <a:pPr lvl="3"/>
            <a:r>
              <a:rPr lang="en-US" dirty="0" smtClean="0"/>
              <a:t>Medical equipment</a:t>
            </a:r>
          </a:p>
          <a:p>
            <a:pPr lvl="3"/>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K147 – Electrical Requirements</a:t>
            </a:r>
            <a:endParaRPr lang="en-US" dirty="0"/>
          </a:p>
        </p:txBody>
      </p:sp>
      <p:sp>
        <p:nvSpPr>
          <p:cNvPr id="20" name="Content Placeholder 19"/>
          <p:cNvSpPr>
            <a:spLocks noGrp="1"/>
          </p:cNvSpPr>
          <p:nvPr>
            <p:ph idx="1"/>
          </p:nvPr>
        </p:nvSpPr>
        <p:spPr>
          <a:xfrm>
            <a:off x="228600" y="1295400"/>
            <a:ext cx="8686800" cy="4191000"/>
          </a:xfrm>
        </p:spPr>
        <p:txBody>
          <a:bodyPr>
            <a:normAutofit/>
          </a:bodyPr>
          <a:lstStyle/>
          <a:p>
            <a:pPr lvl="1"/>
            <a:r>
              <a:rPr lang="en-US" dirty="0" smtClean="0"/>
              <a:t>Hospital grade power strips refers only to their mechanical construction</a:t>
            </a:r>
          </a:p>
          <a:p>
            <a:pPr lvl="2"/>
            <a:r>
              <a:rPr lang="en-US" dirty="0" smtClean="0"/>
              <a:t>They are still not permissible with high current draw devices or medical equipment</a:t>
            </a:r>
          </a:p>
          <a:p>
            <a:pPr lvl="1"/>
            <a:r>
              <a:rPr lang="en-US" dirty="0" smtClean="0"/>
              <a:t>Exposed wiring</a:t>
            </a:r>
          </a:p>
          <a:p>
            <a:pPr lvl="2"/>
            <a:r>
              <a:rPr lang="en-US" dirty="0" smtClean="0"/>
              <a:t>Missing light switch and outlet covers</a:t>
            </a:r>
          </a:p>
          <a:p>
            <a:pPr lvl="2"/>
            <a:r>
              <a:rPr lang="en-US" dirty="0" smtClean="0"/>
              <a:t>Missing junction box cover plates</a:t>
            </a:r>
          </a:p>
          <a:p>
            <a:pPr lvl="2"/>
            <a:r>
              <a:rPr lang="en-US" dirty="0" smtClean="0"/>
              <a:t>Frayed electrical wires</a:t>
            </a:r>
          </a:p>
          <a:p>
            <a:pPr lvl="2"/>
            <a:r>
              <a:rPr lang="en-US" dirty="0" smtClean="0"/>
              <a:t>Low voltage wires can be exposed</a:t>
            </a:r>
          </a:p>
          <a:p>
            <a:pPr lvl="3"/>
            <a:endParaRPr lang="en-US" dirty="0" smtClean="0"/>
          </a:p>
        </p:txBody>
      </p:sp>
      <p:pic>
        <p:nvPicPr>
          <p:cNvPr id="4" name="Picture 4" descr="CMS_Logo_Black"/>
          <p:cNvPicPr>
            <a:picLocks noChangeAspect="1" noChangeArrowheads="1"/>
          </p:cNvPicPr>
          <p:nvPr/>
        </p:nvPicPr>
        <p:blipFill>
          <a:blip r:embed="rId3" cstate="print"/>
          <a:srcRect/>
          <a:stretch>
            <a:fillRect/>
          </a:stretch>
        </p:blipFill>
        <p:spPr bwMode="auto">
          <a:xfrm>
            <a:off x="5514975" y="5302250"/>
            <a:ext cx="3629025" cy="1555750"/>
          </a:xfrm>
          <a:prstGeom prst="rect">
            <a:avLst/>
          </a:prstGeom>
          <a:noFill/>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868362"/>
          </a:xfrm>
        </p:spPr>
        <p:txBody>
          <a:bodyPr/>
          <a:lstStyle/>
          <a:p>
            <a:r>
              <a:rPr lang="en-US" dirty="0" smtClean="0"/>
              <a:t>Annual Waivers</a:t>
            </a:r>
            <a:endParaRPr lang="en-US" dirty="0"/>
          </a:p>
        </p:txBody>
      </p:sp>
      <p:sp>
        <p:nvSpPr>
          <p:cNvPr id="3" name="Content Placeholder 2"/>
          <p:cNvSpPr>
            <a:spLocks noGrp="1"/>
          </p:cNvSpPr>
          <p:nvPr>
            <p:ph idx="1"/>
          </p:nvPr>
        </p:nvSpPr>
        <p:spPr>
          <a:xfrm>
            <a:off x="533400" y="1143000"/>
            <a:ext cx="8229600" cy="4419600"/>
          </a:xfrm>
        </p:spPr>
        <p:txBody>
          <a:bodyPr>
            <a:normAutofit fontScale="92500" lnSpcReduction="20000"/>
          </a:bodyPr>
          <a:lstStyle/>
          <a:p>
            <a:r>
              <a:rPr lang="en-US" dirty="0" smtClean="0"/>
              <a:t>Annual waiver requests must show two things to be considered</a:t>
            </a:r>
          </a:p>
          <a:p>
            <a:pPr lvl="1"/>
            <a:r>
              <a:rPr lang="en-US" dirty="0" smtClean="0"/>
              <a:t>Corrective action would create an undue hardship on the facility</a:t>
            </a:r>
          </a:p>
          <a:p>
            <a:pPr lvl="1"/>
            <a:r>
              <a:rPr lang="en-US" dirty="0" smtClean="0"/>
              <a:t>Lack of corrective action will not adversely affect resident safety</a:t>
            </a:r>
          </a:p>
          <a:p>
            <a:r>
              <a:rPr lang="en-US" dirty="0" smtClean="0"/>
              <a:t>LSC waiver for recertification surveys are submitted to the state agency</a:t>
            </a:r>
          </a:p>
          <a:p>
            <a:r>
              <a:rPr lang="en-US" dirty="0" smtClean="0"/>
              <a:t>LSC personnel within the state agency review the waiver request and forward the request with their recommendation to RO V</a:t>
            </a:r>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dirty="0" smtClean="0"/>
              <a:t>Annual Waivers</a:t>
            </a:r>
            <a:endParaRPr lang="en-US" dirty="0"/>
          </a:p>
        </p:txBody>
      </p:sp>
      <p:sp>
        <p:nvSpPr>
          <p:cNvPr id="3" name="Content Placeholder 2"/>
          <p:cNvSpPr>
            <a:spLocks noGrp="1"/>
          </p:cNvSpPr>
          <p:nvPr>
            <p:ph idx="1"/>
          </p:nvPr>
        </p:nvSpPr>
        <p:spPr>
          <a:xfrm>
            <a:off x="457200" y="1066800"/>
            <a:ext cx="8229600" cy="4267201"/>
          </a:xfrm>
        </p:spPr>
        <p:txBody>
          <a:bodyPr>
            <a:normAutofit lnSpcReduction="10000"/>
          </a:bodyPr>
          <a:lstStyle/>
          <a:p>
            <a:r>
              <a:rPr lang="en-US" dirty="0" smtClean="0"/>
              <a:t>LSC PPR reviews the waiver request and makes a decision based on LSC knowledge, SA recommendation, precedent, CO guidance, and safety engineer consultation</a:t>
            </a:r>
          </a:p>
          <a:p>
            <a:r>
              <a:rPr lang="en-US" dirty="0" smtClean="0"/>
              <a:t>Waiver decisions are sent back to the SA</a:t>
            </a:r>
          </a:p>
          <a:p>
            <a:pPr lvl="1"/>
            <a:r>
              <a:rPr lang="en-US" dirty="0" smtClean="0"/>
              <a:t>Denials require an acceptable POC be submitted or additional waiver information be submitted</a:t>
            </a:r>
          </a:p>
          <a:p>
            <a:pPr lvl="1"/>
            <a:r>
              <a:rPr lang="en-US" dirty="0" smtClean="0"/>
              <a:t>Approved waivers are good until the next LSC survey is conducted</a:t>
            </a:r>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715962"/>
          </a:xfrm>
        </p:spPr>
        <p:txBody>
          <a:bodyPr>
            <a:normAutofit fontScale="90000"/>
          </a:bodyPr>
          <a:lstStyle/>
          <a:p>
            <a:r>
              <a:rPr lang="en-US" dirty="0" smtClean="0"/>
              <a:t>Fire Safety Evaluation System (FSES)</a:t>
            </a:r>
            <a:endParaRPr lang="en-US" dirty="0"/>
          </a:p>
        </p:txBody>
      </p:sp>
      <p:sp>
        <p:nvSpPr>
          <p:cNvPr id="3" name="Content Placeholder 2"/>
          <p:cNvSpPr>
            <a:spLocks noGrp="1"/>
          </p:cNvSpPr>
          <p:nvPr>
            <p:ph idx="1"/>
          </p:nvPr>
        </p:nvSpPr>
        <p:spPr>
          <a:xfrm>
            <a:off x="457200" y="838201"/>
            <a:ext cx="8229600" cy="4572000"/>
          </a:xfrm>
        </p:spPr>
        <p:txBody>
          <a:bodyPr>
            <a:normAutofit fontScale="92500" lnSpcReduction="20000"/>
          </a:bodyPr>
          <a:lstStyle/>
          <a:p>
            <a:r>
              <a:rPr lang="en-US" dirty="0" smtClean="0"/>
              <a:t>Form CMS-2786T is completed in accordance with NFPA 101A, 2001 Edition</a:t>
            </a:r>
          </a:p>
          <a:p>
            <a:r>
              <a:rPr lang="en-US" dirty="0" smtClean="0"/>
              <a:t>CMS-2786T must be completed for all smoke zones</a:t>
            </a:r>
          </a:p>
          <a:p>
            <a:pPr lvl="1"/>
            <a:r>
              <a:rPr lang="en-US" dirty="0" smtClean="0"/>
              <a:t>One sheet can be used for identical zones with justification</a:t>
            </a:r>
          </a:p>
          <a:p>
            <a:r>
              <a:rPr lang="en-US" dirty="0" smtClean="0"/>
              <a:t>FSES must reflect all deficiencies that are present the day the form is completed</a:t>
            </a:r>
          </a:p>
          <a:p>
            <a:r>
              <a:rPr lang="en-US" dirty="0" smtClean="0"/>
              <a:t>A table of alternates can accompany a failing FSES to show how a POC will eventually lead to a passing FSES</a:t>
            </a:r>
            <a:endParaRPr lang="en-US" dirty="0"/>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Fire Safety Evaluation System (FSES)</a:t>
            </a:r>
            <a:endParaRPr lang="en-US" dirty="0"/>
          </a:p>
        </p:txBody>
      </p:sp>
      <p:sp>
        <p:nvSpPr>
          <p:cNvPr id="3" name="Content Placeholder 2"/>
          <p:cNvSpPr>
            <a:spLocks noGrp="1"/>
          </p:cNvSpPr>
          <p:nvPr>
            <p:ph idx="1"/>
          </p:nvPr>
        </p:nvSpPr>
        <p:spPr>
          <a:xfrm>
            <a:off x="457200" y="990600"/>
            <a:ext cx="8229600" cy="4267201"/>
          </a:xfrm>
        </p:spPr>
        <p:txBody>
          <a:bodyPr>
            <a:normAutofit lnSpcReduction="10000"/>
          </a:bodyPr>
          <a:lstStyle/>
          <a:p>
            <a:r>
              <a:rPr lang="en-US" dirty="0" smtClean="0"/>
              <a:t>FSES can be conducted by the SA or they can act as the first reviewer of a facility completed FSES</a:t>
            </a:r>
          </a:p>
          <a:p>
            <a:pPr lvl="1"/>
            <a:r>
              <a:rPr lang="en-US" dirty="0" smtClean="0"/>
              <a:t>Decision to conduct an FSES is left to the discretion of the SA</a:t>
            </a:r>
          </a:p>
          <a:p>
            <a:r>
              <a:rPr lang="en-US" dirty="0" smtClean="0"/>
              <a:t>LSC PPR will evaluate submitted FSES</a:t>
            </a:r>
          </a:p>
          <a:p>
            <a:r>
              <a:rPr lang="en-US" dirty="0" smtClean="0"/>
              <a:t>LSC PPR will accept a passing FSES or submit a list of errors for the SA to pass on to the facility</a:t>
            </a:r>
            <a:endParaRPr lang="en-US" dirty="0"/>
          </a:p>
        </p:txBody>
      </p:sp>
      <p:pic>
        <p:nvPicPr>
          <p:cNvPr id="4" name="Picture 4" descr="CMS_Logo_Black"/>
          <p:cNvPicPr>
            <a:picLocks noChangeAspect="1" noChangeArrowheads="1"/>
          </p:cNvPicPr>
          <p:nvPr/>
        </p:nvPicPr>
        <p:blipFill>
          <a:blip r:embed="rId2" cstate="print"/>
          <a:srcRect/>
          <a:stretch>
            <a:fillRect/>
          </a:stretch>
        </p:blipFill>
        <p:spPr bwMode="auto">
          <a:xfrm>
            <a:off x="5514975" y="5302250"/>
            <a:ext cx="3629025" cy="1555750"/>
          </a:xfrm>
          <a:prstGeom prst="rect">
            <a:avLst/>
          </a:prstGeom>
          <a:noFill/>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pic>
        <p:nvPicPr>
          <p:cNvPr id="2052" name="Picture 4" descr="C:\Documents and Settings\p26l\Local Settings\Temporary Internet Files\Content.IE5\78GBP4GT\MCj00787110000[1].wmf"/>
          <p:cNvPicPr>
            <a:picLocks noGrp="1" noChangeAspect="1" noChangeArrowheads="1"/>
          </p:cNvPicPr>
          <p:nvPr>
            <p:ph idx="1"/>
          </p:nvPr>
        </p:nvPicPr>
        <p:blipFill>
          <a:blip r:embed="rId2" cstate="print"/>
          <a:srcRect/>
          <a:stretch>
            <a:fillRect/>
          </a:stretch>
        </p:blipFill>
        <p:spPr bwMode="auto">
          <a:xfrm>
            <a:off x="3760967" y="1896029"/>
            <a:ext cx="1622066" cy="3934305"/>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2687</TotalTime>
  <Words>8295</Words>
  <Application>Microsoft Office PowerPoint</Application>
  <PresentationFormat>On-screen Show (4:3)</PresentationFormat>
  <Paragraphs>917</Paragraphs>
  <Slides>127</Slides>
  <Notes>115</Notes>
  <HiddenSlides>0</HiddenSlides>
  <MMClips>0</MMClips>
  <ScaleCrop>false</ScaleCrop>
  <HeadingPairs>
    <vt:vector size="4" baseType="variant">
      <vt:variant>
        <vt:lpstr>Theme</vt:lpstr>
      </vt:variant>
      <vt:variant>
        <vt:i4>1</vt:i4>
      </vt:variant>
      <vt:variant>
        <vt:lpstr>Slide Titles</vt:lpstr>
      </vt:variant>
      <vt:variant>
        <vt:i4>127</vt:i4>
      </vt:variant>
    </vt:vector>
  </HeadingPairs>
  <TitlesOfParts>
    <vt:vector size="128" baseType="lpstr">
      <vt:lpstr>Office Theme</vt:lpstr>
      <vt:lpstr>So That’s What They Look For</vt:lpstr>
      <vt:lpstr>Agenda</vt:lpstr>
      <vt:lpstr>RO LSC Structure</vt:lpstr>
      <vt:lpstr>K11 – Fire Barriers</vt:lpstr>
      <vt:lpstr>K11 – Fire Barriers Cont.</vt:lpstr>
      <vt:lpstr>K12 – Construction Type</vt:lpstr>
      <vt:lpstr>K12 – Construction Type Cont.</vt:lpstr>
      <vt:lpstr>K103 – Interior Wall Construction</vt:lpstr>
      <vt:lpstr>K14/K15 – Interior Finish</vt:lpstr>
      <vt:lpstr>K16 – Interior Finish</vt:lpstr>
      <vt:lpstr>K17 – Corridor Walls</vt:lpstr>
      <vt:lpstr>K17 – Corridor Walls Cont.</vt:lpstr>
      <vt:lpstr>K17 – Corridor Walls Cont.</vt:lpstr>
      <vt:lpstr>K17 – Corridor Walls Cont.</vt:lpstr>
      <vt:lpstr>K17 – Corridor Walls Cont.</vt:lpstr>
      <vt:lpstr>K18 – Corridor Doors</vt:lpstr>
      <vt:lpstr>K18 – Corridor Doors Cont. </vt:lpstr>
      <vt:lpstr>K22 – Exit Signs</vt:lpstr>
      <vt:lpstr>K20 – Vertical Openings</vt:lpstr>
      <vt:lpstr>K20 – Vertical Openings Cont.</vt:lpstr>
      <vt:lpstr>K20 – Vertical Openings Cont.</vt:lpstr>
      <vt:lpstr>K21 – Self-Closing Door Hold-Opens</vt:lpstr>
      <vt:lpstr>K21 – Self-Closing Door Hold-Opens Cont.</vt:lpstr>
      <vt:lpstr>K33 – Exit Stairways</vt:lpstr>
      <vt:lpstr>K33 – Exit Stairways Cont.</vt:lpstr>
      <vt:lpstr>K23/K24 – Smoke Compartmentation</vt:lpstr>
      <vt:lpstr>K25 – Smoke Barriers</vt:lpstr>
      <vt:lpstr>K25 – Smoke Barriers Cont.</vt:lpstr>
      <vt:lpstr>K25 – Smoke Barriers Cont.</vt:lpstr>
      <vt:lpstr>K27 – Smoke Barrier Doors</vt:lpstr>
      <vt:lpstr>K28 – Smoke Barrier Doors</vt:lpstr>
      <vt:lpstr>K104 – Smoke Dampers</vt:lpstr>
      <vt:lpstr>K29 – Hazardous Areas</vt:lpstr>
      <vt:lpstr>K29 – Hazardous Areas Cont.</vt:lpstr>
      <vt:lpstr>K29 – Hazardous Areas Cont.</vt:lpstr>
      <vt:lpstr>K29 – Hazardous Areas in New Construction</vt:lpstr>
      <vt:lpstr>K30 – Gift Shops</vt:lpstr>
      <vt:lpstr>K211 – Alcohol Based Hand Rubs(ABHR)</vt:lpstr>
      <vt:lpstr>K211 – ABHR Cont.</vt:lpstr>
      <vt:lpstr>K32 - Exits</vt:lpstr>
      <vt:lpstr>K34 – Means of Egress (Stairways)</vt:lpstr>
      <vt:lpstr>K34 – Means of Egress (Stairway) Cont.</vt:lpstr>
      <vt:lpstr>K35 – Means of Egress (Exit Width)</vt:lpstr>
      <vt:lpstr>K36 – Means of Egress (Travel Distance)</vt:lpstr>
      <vt:lpstr>K37 – Means of Egress (Dead-end Corridors)</vt:lpstr>
      <vt:lpstr>K38 – Means of Egress (Accessability)</vt:lpstr>
      <vt:lpstr>K38 – Means of Egress (Painted Doors)</vt:lpstr>
      <vt:lpstr>K38 – Means of Egress (Locked Doors)</vt:lpstr>
      <vt:lpstr>K38 – Means of Egress(Locked Doors Cont.)</vt:lpstr>
      <vt:lpstr>K38 – Means of Egress(Locked Doors Cont.)</vt:lpstr>
      <vt:lpstr>K38 – Means of Egress(Locked Doors Cont.)</vt:lpstr>
      <vt:lpstr>K39 – Means of Egress (Corridor Width)</vt:lpstr>
      <vt:lpstr>K40 – Means of Egress (Door Width)</vt:lpstr>
      <vt:lpstr>K41/K42 – Means of Egress (Exit Access Doors)</vt:lpstr>
      <vt:lpstr>K43 – Means of Egress (Exit Access)</vt:lpstr>
      <vt:lpstr>K44 – Means of Egress (Horizontal Exit)</vt:lpstr>
      <vt:lpstr>K45 – Normal Illumination</vt:lpstr>
      <vt:lpstr>K46 – Emergency Illumination</vt:lpstr>
      <vt:lpstr>K47 – Exit Signs</vt:lpstr>
      <vt:lpstr>K105 – Essential Electrical System Wiring</vt:lpstr>
      <vt:lpstr>K107 – Alarm System Backup Power</vt:lpstr>
      <vt:lpstr>K108 – Generator Set Illumination</vt:lpstr>
      <vt:lpstr>K48 – Written Fire Safety Plan</vt:lpstr>
      <vt:lpstr>K48 – Written Fire Safety Plan</vt:lpstr>
      <vt:lpstr>K50 – Fire Drills</vt:lpstr>
      <vt:lpstr>K51 – Fire Alarm System Installation</vt:lpstr>
      <vt:lpstr>K51 – Fire Alarm System Installation</vt:lpstr>
      <vt:lpstr>K51 – Fire Alarm System Installation</vt:lpstr>
      <vt:lpstr>K52 – Fire Alarm System Testing and Maintenance</vt:lpstr>
      <vt:lpstr>K52 – Fire Alarm System Testing and Maintenance</vt:lpstr>
      <vt:lpstr>K52 – Fire Alarm System Testing and Maintenance</vt:lpstr>
      <vt:lpstr>K154/K155 – Sprinkler/Fire Alarm System Out of Service</vt:lpstr>
      <vt:lpstr>K53/K109 – Smoke Detector Installation</vt:lpstr>
      <vt:lpstr>K54 – Smoke Detector Testing and Maintenance</vt:lpstr>
      <vt:lpstr>K55 – Patient Room Windows</vt:lpstr>
      <vt:lpstr>K56 – Sprinkler System Installation</vt:lpstr>
      <vt:lpstr>K56 – Common Errors with Sprinklers</vt:lpstr>
      <vt:lpstr>K56 – Common Errors with Sprinklers</vt:lpstr>
      <vt:lpstr>K56 – Common Errors with Sprinklers</vt:lpstr>
      <vt:lpstr>K60 – Fire Alarm System Activation</vt:lpstr>
      <vt:lpstr>K61 – Sprinkler System Supervision</vt:lpstr>
      <vt:lpstr>K62 – Sprinkler System Testing and Maintenance</vt:lpstr>
      <vt:lpstr>K62 – Sprinkler System Common Maintenance and Testing Problems</vt:lpstr>
      <vt:lpstr>K62 – Sprinkler System Common Maintenance and Testing Problems</vt:lpstr>
      <vt:lpstr>K63 – Sprinkler System Water Supply</vt:lpstr>
      <vt:lpstr>K64 – Fire Extinguishers</vt:lpstr>
      <vt:lpstr>K64 – Fire Extinguishers</vt:lpstr>
      <vt:lpstr>K66 – Smoking Regulations</vt:lpstr>
      <vt:lpstr>K66 – Smoking Regulations</vt:lpstr>
      <vt:lpstr>K67 – HVAC Requirements</vt:lpstr>
      <vt:lpstr>K67 – HVAC Requirements</vt:lpstr>
      <vt:lpstr>K68 – Combustion Air</vt:lpstr>
      <vt:lpstr>K69 – Cooking Facilities Protection</vt:lpstr>
      <vt:lpstr>K69 – Cooking Facilities Protection</vt:lpstr>
      <vt:lpstr>K69 – Cooking Facilities Protection</vt:lpstr>
      <vt:lpstr>K70 – Portable Space Heaters</vt:lpstr>
      <vt:lpstr>K71 – Laundry and Trash Chutes</vt:lpstr>
      <vt:lpstr>K160 – Elevators</vt:lpstr>
      <vt:lpstr>K161 – Dumbwaiters</vt:lpstr>
      <vt:lpstr>K72 – Furnishing Obstructions of Means of Egress</vt:lpstr>
      <vt:lpstr>K73 – Flammable Furnishings and Decorations</vt:lpstr>
      <vt:lpstr>K74 – Drapes and Curtain Requirements</vt:lpstr>
      <vt:lpstr>K75 – Soiled Linen and Trash Receptacles</vt:lpstr>
      <vt:lpstr>K31, K131-K136 - Laboratories</vt:lpstr>
      <vt:lpstr>K76 – Medical Gas Storage and Administration</vt:lpstr>
      <vt:lpstr>K76 – Medical Gas Storage and Administration</vt:lpstr>
      <vt:lpstr>K76 – Medical Gas Storage and Administration</vt:lpstr>
      <vt:lpstr>K77/K140 – Piped in Medical Gas Systems</vt:lpstr>
      <vt:lpstr>K78 – Anesthetizing Locations</vt:lpstr>
      <vt:lpstr>K141 – No Smoking Signs</vt:lpstr>
      <vt:lpstr>K142 – Hyperbaric Facilities</vt:lpstr>
      <vt:lpstr>K143 – Oxygen Transferring</vt:lpstr>
      <vt:lpstr>K145 – Life Support System Backup Power Requirements</vt:lpstr>
      <vt:lpstr>K145 – Life Support System Backup Power Requirements</vt:lpstr>
      <vt:lpstr>K146 – Generator Installation, Testing, and Maintenance</vt:lpstr>
      <vt:lpstr>K144 – Generator Installation, Testing, and Maintenance</vt:lpstr>
      <vt:lpstr>K144 – Generator Installation, Testing, and Maintenance</vt:lpstr>
      <vt:lpstr>K144 – Generator Common Errors</vt:lpstr>
      <vt:lpstr>K146 – Generator Common Errors</vt:lpstr>
      <vt:lpstr>K144 – Generator Common Errors</vt:lpstr>
      <vt:lpstr>K147 – Electrical Requirements</vt:lpstr>
      <vt:lpstr>K147 – Electrical Requirements</vt:lpstr>
      <vt:lpstr>Annual Waivers</vt:lpstr>
      <vt:lpstr>Annual Waivers</vt:lpstr>
      <vt:lpstr>Fire Safety Evaluation System (FSES)</vt:lpstr>
      <vt:lpstr>Fire Safety Evaluation System (FSES)</vt:lpstr>
      <vt:lpstr>Questions?</vt:lpstr>
    </vt:vector>
  </TitlesOfParts>
  <Company>CMS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Safety Code Survey</dc:title>
  <dc:creator>CMS</dc:creator>
  <cp:lastModifiedBy>CMS</cp:lastModifiedBy>
  <cp:revision>324</cp:revision>
  <dcterms:created xsi:type="dcterms:W3CDTF">2009-12-28T15:34:02Z</dcterms:created>
  <dcterms:modified xsi:type="dcterms:W3CDTF">2010-12-08T20:56:04Z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3" name="_NewReviewCycle">
    <vt:lpwstr/>
  </property>
</Properties>
</file>